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144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200" b="0" i="0" u="none" strike="noStrike" cap="none">
                <a:solidFill>
                  <a:schemeClr val="dk1"/>
                </a:solidFill>
                <a:latin typeface="Calibri"/>
                <a:ea typeface="Calibri"/>
                <a:cs typeface="Calibri"/>
                <a:sym typeface="Calibri"/>
              </a:defRPr>
            </a:lvl2pPr>
            <a:lvl3pPr marL="914400" marR="0" lvl="2" indent="0" algn="l" rtl="0">
              <a:spcBef>
                <a:spcPts val="0"/>
              </a:spcBef>
              <a:buNone/>
              <a:defRPr sz="1200" b="0" i="0" u="none" strike="noStrike" cap="none">
                <a:solidFill>
                  <a:schemeClr val="dk1"/>
                </a:solidFill>
                <a:latin typeface="Calibri"/>
                <a:ea typeface="Calibri"/>
                <a:cs typeface="Calibri"/>
                <a:sym typeface="Calibri"/>
              </a:defRPr>
            </a:lvl3pPr>
            <a:lvl4pPr marL="1371600" marR="0" lvl="3" indent="0" algn="l" rtl="0">
              <a:spcBef>
                <a:spcPts val="0"/>
              </a:spcBef>
              <a:buNone/>
              <a:defRPr sz="1200" b="0" i="0" u="none" strike="noStrike" cap="none">
                <a:solidFill>
                  <a:schemeClr val="dk1"/>
                </a:solidFill>
                <a:latin typeface="Calibri"/>
                <a:ea typeface="Calibri"/>
                <a:cs typeface="Calibri"/>
                <a:sym typeface="Calibri"/>
              </a:defRPr>
            </a:lvl4pPr>
            <a:lvl5pPr marL="1828800" marR="0" lvl="4" indent="0" algn="l" rtl="0">
              <a:spcBef>
                <a:spcPts val="0"/>
              </a:spcBef>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a:t>
            </a:fld>
            <a:endParaRPr lang="en-US"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86" name="Shape 8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Shape 16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63" name="Shape 16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72" name="Shape 17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Shape 18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81" name="Shape 1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95" name="Shape 95"/>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96" name="Shape 96"/>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2</a:t>
            </a:fld>
            <a:endParaRPr lang="en-US" sz="1200">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Shape 10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05" name="Shape 1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13" name="Shape 11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21" name="Shape 1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Shape 12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29" name="Shape 1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
        <p:nvSpPr>
          <p:cNvPr id="137" name="Shape 1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46" name="Shape 14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Shape 15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55" name="Shape 15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5"/>
        <p:cNvGrpSpPr/>
        <p:nvPr/>
      </p:nvGrpSpPr>
      <p:grpSpPr>
        <a:xfrm>
          <a:off x="0" y="0"/>
          <a:ext cx="0" cy="0"/>
          <a:chOff x="0" y="0"/>
          <a:chExt cx="0" cy="0"/>
        </a:xfrm>
      </p:grpSpPr>
      <p:sp>
        <p:nvSpPr>
          <p:cNvPr id="16" name="Shape 16"/>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7" name="Shape 17"/>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buClr>
                <a:srgbClr val="888888"/>
              </a:buClr>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buClr>
                <a:srgbClr val="888888"/>
              </a:buClr>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18" name="Shape 1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9" name="Shape 1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4" name="Shape 74"/>
          <p:cNvSpPr txBox="1">
            <a:spLocks noGrp="1"/>
          </p:cNvSpPr>
          <p:nvPr>
            <p:ph type="body" idx="1"/>
          </p:nvPr>
        </p:nvSpPr>
        <p:spPr>
          <a:xfrm rot="5400000">
            <a:off x="2309018" y="-251618"/>
            <a:ext cx="4525963" cy="822960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8"/>
        <p:cNvGrpSpPr/>
        <p:nvPr/>
      </p:nvGrpSpPr>
      <p:grpSpPr>
        <a:xfrm>
          <a:off x="0" y="0"/>
          <a:ext cx="0" cy="0"/>
          <a:chOff x="0" y="0"/>
          <a:chExt cx="0" cy="0"/>
        </a:xfrm>
      </p:grpSpPr>
      <p:sp>
        <p:nvSpPr>
          <p:cNvPr id="79" name="Shape 79"/>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0" name="Shape 80"/>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2" name="Shape 8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3" name="Shape 23"/>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4" name="Shape 2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5" name="Shape 2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9" name="Shape 29"/>
          <p:cNvSpPr txBox="1">
            <a:spLocks noGrp="1"/>
          </p:cNvSpPr>
          <p:nvPr>
            <p:ph type="body" idx="1"/>
          </p:nvPr>
        </p:nvSpPr>
        <p:spPr>
          <a:xfrm>
            <a:off x="457200" y="1600200"/>
            <a:ext cx="4038599" cy="4525963"/>
          </a:xfrm>
          <a:prstGeom prst="rect">
            <a:avLst/>
          </a:prstGeom>
          <a:noFill/>
          <a:ln>
            <a:noFill/>
          </a:ln>
        </p:spPr>
        <p:txBody>
          <a:bodyPr lIns="91425" tIns="91425" rIns="91425" bIns="91425" anchor="t" anchorCtr="0"/>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0" name="Shape 30"/>
          <p:cNvSpPr txBox="1">
            <a:spLocks noGrp="1"/>
          </p:cNvSpPr>
          <p:nvPr>
            <p:ph type="body" idx="2"/>
          </p:nvPr>
        </p:nvSpPr>
        <p:spPr>
          <a:xfrm>
            <a:off x="4648200" y="1600200"/>
            <a:ext cx="4038599" cy="4525963"/>
          </a:xfrm>
          <a:prstGeom prst="rect">
            <a:avLst/>
          </a:prstGeom>
          <a:noFill/>
          <a:ln>
            <a:noFill/>
          </a:ln>
        </p:spPr>
        <p:txBody>
          <a:bodyPr lIns="91425" tIns="91425" rIns="91425" bIns="91425" anchor="t" anchorCtr="0"/>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marL="0" marR="0" lvl="0" indent="0" algn="l" rtl="0">
              <a:spcBef>
                <a:spcPts val="0"/>
              </a:spcBef>
              <a:buClr>
                <a:schemeClr val="dk1"/>
              </a:buClr>
              <a:buFont typeface="Calibri"/>
              <a:buNone/>
              <a:defRPr sz="4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6" name="Shape 36"/>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marR="0" lvl="0" indent="0" algn="l"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1pPr>
            <a:lvl2pPr marL="457200" marR="0" lvl="1" indent="0" algn="l" rtl="0">
              <a:spcBef>
                <a:spcPts val="360"/>
              </a:spcBef>
              <a:buClr>
                <a:srgbClr val="888888"/>
              </a:buClr>
              <a:buFont typeface="Arial"/>
              <a:buNone/>
              <a:defRPr sz="1800" b="0" i="0" u="none" strike="noStrike" cap="none">
                <a:solidFill>
                  <a:srgbClr val="888888"/>
                </a:solidFill>
                <a:latin typeface="Calibri"/>
                <a:ea typeface="Calibri"/>
                <a:cs typeface="Calibri"/>
                <a:sym typeface="Calibri"/>
              </a:defRPr>
            </a:lvl2pPr>
            <a:lvl3pPr marL="914400" marR="0" lvl="2" indent="0" algn="l" rtl="0">
              <a:spcBef>
                <a:spcPts val="320"/>
              </a:spcBef>
              <a:buClr>
                <a:srgbClr val="888888"/>
              </a:buClr>
              <a:buFont typeface="Arial"/>
              <a:buNone/>
              <a:defRPr sz="1600" b="0" i="0" u="none" strike="noStrike" cap="none">
                <a:solidFill>
                  <a:srgbClr val="888888"/>
                </a:solidFill>
                <a:latin typeface="Calibri"/>
                <a:ea typeface="Calibri"/>
                <a:cs typeface="Calibri"/>
                <a:sym typeface="Calibri"/>
              </a:defRPr>
            </a:lvl3pPr>
            <a:lvl4pPr marL="1371600" marR="0" lvl="3"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4pPr>
            <a:lvl5pPr marL="1828800" marR="0" lvl="4"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5pPr>
            <a:lvl6pPr marL="2286000" marR="0" lvl="5"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37" name="Shape 3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40"/>
        <p:cNvGrpSpPr/>
        <p:nvPr/>
      </p:nvGrpSpPr>
      <p:grpSpPr>
        <a:xfrm>
          <a:off x="0" y="0"/>
          <a:ext cx="0" cy="0"/>
          <a:chOff x="0" y="0"/>
          <a:chExt cx="0" cy="0"/>
        </a:xfrm>
      </p:grpSpPr>
      <p:sp>
        <p:nvSpPr>
          <p:cNvPr id="41" name="Shape 41"/>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2" name="Shape 42"/>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6" name="Shape 4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8" name="Shape 4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1" name="Shape 5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4"/>
        <p:cNvGrpSpPr/>
        <p:nvPr/>
      </p:nvGrpSpPr>
      <p:grpSpPr>
        <a:xfrm>
          <a:off x="0" y="0"/>
          <a:ext cx="0" cy="0"/>
          <a:chOff x="0" y="0"/>
          <a:chExt cx="0" cy="0"/>
        </a:xfrm>
      </p:grpSpPr>
      <p:sp>
        <p:nvSpPr>
          <p:cNvPr id="55" name="Shape 5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6" name="Shape 5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0" name="Shape 60"/>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7" name="Shape 67"/>
          <p:cNvSpPr>
            <a:spLocks noGrp="1"/>
          </p:cNvSpPr>
          <p:nvPr>
            <p:ph type="pic" idx="2"/>
          </p:nvPr>
        </p:nvSpPr>
        <p:spPr>
          <a:xfrm>
            <a:off x="1792288" y="612775"/>
            <a:ext cx="5486399"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68" name="Shape 68"/>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Shape 1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3" name="Shape 1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Shape 88" descr="An-image-from-the-Empty-S-001.jpg"/>
          <p:cNvPicPr preferRelativeResize="0"/>
          <p:nvPr/>
        </p:nvPicPr>
        <p:blipFill rotWithShape="1">
          <a:blip r:embed="rId3">
            <a:alphaModFix/>
          </a:blip>
          <a:srcRect/>
          <a:stretch/>
        </p:blipFill>
        <p:spPr>
          <a:xfrm>
            <a:off x="189916" y="666466"/>
            <a:ext cx="8571845" cy="5608374"/>
          </a:xfrm>
          <a:prstGeom prst="rect">
            <a:avLst/>
          </a:prstGeom>
          <a:noFill/>
          <a:ln>
            <a:noFill/>
          </a:ln>
        </p:spPr>
      </p:pic>
      <p:sp>
        <p:nvSpPr>
          <p:cNvPr id="89" name="Shape 89"/>
          <p:cNvSpPr txBox="1">
            <a:spLocks noGrp="1"/>
          </p:cNvSpPr>
          <p:nvPr>
            <p:ph type="ctrTitle"/>
          </p:nvPr>
        </p:nvSpPr>
        <p:spPr>
          <a:xfrm>
            <a:off x="783499" y="1115041"/>
            <a:ext cx="7772400" cy="1146041"/>
          </a:xfrm>
          <a:prstGeom prst="rect">
            <a:avLst/>
          </a:prstGeom>
          <a:noFill/>
          <a:ln>
            <a:noFill/>
          </a:ln>
        </p:spPr>
        <p:txBody>
          <a:bodyPr lIns="91425" tIns="45700" rIns="91425" bIns="45700" anchor="ctr" anchorCtr="0">
            <a:noAutofit/>
          </a:bodyPr>
          <a:lstStyle/>
          <a:p>
            <a:pPr marL="0" marR="0" lvl="0" indent="0" algn="ctr" rtl="0">
              <a:spcBef>
                <a:spcPts val="0"/>
              </a:spcBef>
              <a:buClr>
                <a:schemeClr val="lt1"/>
              </a:buClr>
              <a:buSzPct val="25000"/>
              <a:buFont typeface="Georgia"/>
              <a:buNone/>
            </a:pPr>
            <a:r>
              <a:rPr lang="en-US" sz="4400" b="1" i="0" u="none" strike="noStrike" cap="none">
                <a:solidFill>
                  <a:schemeClr val="lt1"/>
                </a:solidFill>
                <a:latin typeface="Georgia"/>
                <a:ea typeface="Georgia"/>
                <a:cs typeface="Georgia"/>
                <a:sym typeface="Georgia"/>
              </a:rPr>
              <a:t>Creative English</a:t>
            </a:r>
          </a:p>
        </p:txBody>
      </p:sp>
      <p:sp>
        <p:nvSpPr>
          <p:cNvPr id="90" name="Shape 90"/>
          <p:cNvSpPr txBox="1">
            <a:spLocks noGrp="1"/>
          </p:cNvSpPr>
          <p:nvPr>
            <p:ph type="subTitle" idx="1"/>
          </p:nvPr>
        </p:nvSpPr>
        <p:spPr>
          <a:xfrm>
            <a:off x="1747701" y="4867032"/>
            <a:ext cx="6024697" cy="717344"/>
          </a:xfrm>
          <a:prstGeom prst="rect">
            <a:avLst/>
          </a:prstGeom>
          <a:noFill/>
          <a:ln>
            <a:noFill/>
          </a:ln>
        </p:spPr>
        <p:txBody>
          <a:bodyPr lIns="91425" tIns="45700" rIns="91425" bIns="45700" anchor="t" anchorCtr="0">
            <a:noAutofit/>
          </a:bodyPr>
          <a:lstStyle/>
          <a:p>
            <a:pPr marL="0" marR="0" lvl="0" indent="0" algn="ctr" rtl="0">
              <a:lnSpc>
                <a:spcPct val="80000"/>
              </a:lnSpc>
              <a:spcBef>
                <a:spcPts val="0"/>
              </a:spcBef>
              <a:spcAft>
                <a:spcPts val="0"/>
              </a:spcAft>
              <a:buClr>
                <a:srgbClr val="888888"/>
              </a:buClr>
              <a:buSzPct val="25000"/>
              <a:buFont typeface="Arial"/>
              <a:buNone/>
            </a:pPr>
            <a:endParaRPr sz="2240" b="0" i="0" u="none" strike="noStrike" cap="none">
              <a:solidFill>
                <a:srgbClr val="FFFFFF"/>
              </a:solidFill>
              <a:latin typeface="Georgia"/>
              <a:ea typeface="Georgia"/>
              <a:cs typeface="Georgia"/>
              <a:sym typeface="Georgia"/>
            </a:endParaRPr>
          </a:p>
          <a:p>
            <a:pPr marL="0" marR="0" lvl="0" indent="0" algn="ctr" rtl="0">
              <a:lnSpc>
                <a:spcPct val="80000"/>
              </a:lnSpc>
              <a:spcBef>
                <a:spcPts val="448"/>
              </a:spcBef>
              <a:buClr>
                <a:srgbClr val="FFFFFF"/>
              </a:buClr>
              <a:buSzPct val="25000"/>
              <a:buFont typeface="Arial"/>
              <a:buNone/>
            </a:pPr>
            <a:r>
              <a:rPr lang="en-US" sz="2240" b="0" i="0" u="none" strike="noStrike" cap="none">
                <a:solidFill>
                  <a:srgbClr val="FFFFFF"/>
                </a:solidFill>
                <a:latin typeface="Georgia"/>
                <a:ea typeface="Georgia"/>
                <a:cs typeface="Georgia"/>
                <a:sym typeface="Georgia"/>
              </a:rPr>
              <a:t>Lesson One: What is a monologue?</a:t>
            </a:r>
          </a:p>
        </p:txBody>
      </p:sp>
      <p:sp>
        <p:nvSpPr>
          <p:cNvPr id="91" name="Shape 91"/>
          <p:cNvSpPr txBox="1">
            <a:spLocks noGrp="1"/>
          </p:cNvSpPr>
          <p:nvPr>
            <p:ph type="dt" idx="10"/>
          </p:nvPr>
        </p:nvSpPr>
        <p:spPr>
          <a:xfrm>
            <a:off x="5861930" y="189797"/>
            <a:ext cx="3152567" cy="365125"/>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r>
              <a:rPr lang="en-US" sz="2800" b="0" i="0" u="none" strike="noStrike" cap="none" dirty="0">
                <a:solidFill>
                  <a:schemeClr val="dk1"/>
                </a:solidFill>
                <a:latin typeface="Georgia"/>
                <a:ea typeface="Georgia"/>
                <a:cs typeface="Georgia"/>
                <a:sym typeface="Georgia"/>
              </a:rPr>
              <a:t>January 20</a:t>
            </a:r>
            <a:r>
              <a:rPr lang="en-US" sz="2800" b="0" i="0" u="none" strike="noStrike" cap="none" baseline="30000" dirty="0">
                <a:solidFill>
                  <a:schemeClr val="dk1"/>
                </a:solidFill>
                <a:latin typeface="Georgia"/>
                <a:ea typeface="Georgia"/>
                <a:cs typeface="Georgia"/>
                <a:sym typeface="Georgia"/>
              </a:rPr>
              <a:t>th</a:t>
            </a:r>
            <a:r>
              <a:rPr lang="en-US" sz="2800" b="0" i="0" u="none" strike="noStrike" cap="none" dirty="0">
                <a:solidFill>
                  <a:schemeClr val="dk1"/>
                </a:solidFill>
                <a:latin typeface="Georgia"/>
                <a:ea typeface="Georgia"/>
                <a:cs typeface="Georgia"/>
                <a:sym typeface="Georgia"/>
              </a:rPr>
              <a:t> 2021</a:t>
            </a:r>
          </a:p>
        </p:txBody>
      </p:sp>
      <p:sp>
        <p:nvSpPr>
          <p:cNvPr id="92" name="Shape 92"/>
          <p:cNvSpPr txBox="1">
            <a:spLocks noGrp="1"/>
          </p:cNvSpPr>
          <p:nvPr>
            <p:ph type="ftr" idx="11"/>
          </p:nvPr>
        </p:nvSpPr>
        <p:spPr>
          <a:xfrm>
            <a:off x="189915" y="6356350"/>
            <a:ext cx="8571845"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r>
              <a:rPr lang="en-US" sz="1800" b="0" i="0" u="none" strike="noStrike" cap="none" dirty="0">
                <a:solidFill>
                  <a:schemeClr val="dk1"/>
                </a:solidFill>
                <a:latin typeface="Calibri"/>
                <a:ea typeface="Calibri"/>
                <a:cs typeface="Calibri"/>
                <a:sym typeface="Calibri"/>
              </a:rPr>
              <a:t>LI: To understand the features of a monologue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a:solidFill>
                  <a:schemeClr val="dk1"/>
                </a:solidFill>
                <a:latin typeface="Calibri"/>
                <a:ea typeface="Calibri"/>
                <a:cs typeface="Calibri"/>
                <a:sym typeface="Calibri"/>
              </a:rPr>
              <a:t>Elisabeth’s Monologue</a:t>
            </a:r>
          </a:p>
        </p:txBody>
      </p:sp>
      <p:sp>
        <p:nvSpPr>
          <p:cNvPr id="166" name="Shape 166"/>
          <p:cNvSpPr txBox="1">
            <a:spLocks noGrp="1"/>
          </p:cNvSpPr>
          <p:nvPr>
            <p:ph type="body" idx="1"/>
          </p:nvPr>
        </p:nvSpPr>
        <p:spPr>
          <a:xfrm>
            <a:off x="457200" y="1600200"/>
            <a:ext cx="4038599" cy="4525963"/>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buClr>
                <a:schemeClr val="dk1"/>
              </a:buClr>
              <a:buSzPct val="25000"/>
              <a:buFont typeface="Arial"/>
              <a:buNone/>
            </a:pPr>
            <a:r>
              <a:rPr lang="en-US" sz="1960" b="0" i="0" u="none" strike="noStrike" cap="none">
                <a:solidFill>
                  <a:schemeClr val="dk1"/>
                </a:solidFill>
                <a:latin typeface="Calibri"/>
                <a:ea typeface="Calibri"/>
                <a:cs typeface="Calibri"/>
                <a:sym typeface="Calibri"/>
              </a:rPr>
              <a:t>Then, what shall we die for? You will listen to me! Listen! </a:t>
            </a:r>
            <a:r>
              <a:rPr lang="en-US" sz="1960" b="0" i="1" u="none" strike="noStrike" cap="none">
                <a:solidFill>
                  <a:schemeClr val="dk1"/>
                </a:solidFill>
                <a:latin typeface="Calibri"/>
                <a:ea typeface="Calibri"/>
                <a:cs typeface="Calibri"/>
                <a:sym typeface="Calibri"/>
              </a:rPr>
              <a:t>(stares into their eyes) </a:t>
            </a:r>
            <a:r>
              <a:rPr lang="en-US" sz="1960" b="0" i="0" u="none" strike="noStrike" cap="none">
                <a:solidFill>
                  <a:schemeClr val="dk1"/>
                </a:solidFill>
                <a:latin typeface="Calibri"/>
                <a:ea typeface="Calibri"/>
                <a:cs typeface="Calibri"/>
                <a:sym typeface="Calibri"/>
              </a:rPr>
              <a:t>The Brethren will still be looking here, to us, to the Black Pearl, to lead. And what will they see? Frightened bilge rats aboard a derelict ship? No. No, they will see free men and freedom! And what the enemy will see is the flash of our cannons. They will hear the ring of our swords, and they will know what we can do. By the sweat of our brows and the strength of our backs, and the courage of our hearts. Gentlemen. Hoist the colors!</a:t>
            </a:r>
          </a:p>
        </p:txBody>
      </p:sp>
      <p:sp>
        <p:nvSpPr>
          <p:cNvPr id="167" name="Shape 167"/>
          <p:cNvSpPr txBox="1">
            <a:spLocks noGrp="1"/>
          </p:cNvSpPr>
          <p:nvPr>
            <p:ph type="body" idx="2"/>
          </p:nvPr>
        </p:nvSpPr>
        <p:spPr>
          <a:xfrm>
            <a:off x="4904660" y="1600200"/>
            <a:ext cx="4038599" cy="4525963"/>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spcAft>
                <a:spcPts val="0"/>
              </a:spcAft>
              <a:buClr>
                <a:schemeClr val="dk1"/>
              </a:buClr>
              <a:buSzPct val="25000"/>
              <a:buFont typeface="Arial"/>
              <a:buNone/>
            </a:pPr>
            <a:endParaRPr sz="1960" b="0" i="0" u="none" strike="noStrike" cap="none">
              <a:solidFill>
                <a:schemeClr val="dk1"/>
              </a:solidFill>
              <a:latin typeface="Calibri"/>
              <a:ea typeface="Calibri"/>
              <a:cs typeface="Calibri"/>
              <a:sym typeface="Calibri"/>
            </a:endParaRPr>
          </a:p>
          <a:p>
            <a:pPr marL="0" marR="0" lvl="0" indent="0" algn="l" rtl="0">
              <a:lnSpc>
                <a:spcPct val="80000"/>
              </a:lnSpc>
              <a:spcBef>
                <a:spcPts val="392"/>
              </a:spcBef>
              <a:buClr>
                <a:schemeClr val="dk1"/>
              </a:buClr>
              <a:buSzPct val="25000"/>
              <a:buFont typeface="Arial"/>
              <a:buNone/>
            </a:pPr>
            <a:endParaRPr sz="1960" b="0" i="0" u="none" strike="noStrike" cap="none">
              <a:solidFill>
                <a:schemeClr val="dk1"/>
              </a:solidFill>
              <a:latin typeface="Calibri"/>
              <a:ea typeface="Calibri"/>
              <a:cs typeface="Calibri"/>
              <a:sym typeface="Calibri"/>
            </a:endParaRPr>
          </a:p>
        </p:txBody>
      </p:sp>
      <p:sp>
        <p:nvSpPr>
          <p:cNvPr id="168" name="Shape 168"/>
          <p:cNvSpPr txBox="1">
            <a:spLocks noGrp="1"/>
          </p:cNvSpPr>
          <p:nvPr>
            <p:ph type="ftr" idx="11"/>
          </p:nvPr>
        </p:nvSpPr>
        <p:spPr>
          <a:xfrm>
            <a:off x="189915" y="6356350"/>
            <a:ext cx="8571845" cy="365125"/>
          </a:xfrm>
          <a:prstGeom prst="rect">
            <a:avLst/>
          </a:prstGeom>
          <a:noFill/>
          <a:ln>
            <a:noFill/>
          </a:ln>
        </p:spPr>
        <p:txBody>
          <a:bodyPr lIns="91425" tIns="45700" rIns="91425" bIns="45700" anchor="ctr" anchorCtr="0">
            <a:noAutofit/>
          </a:bodyPr>
          <a:lstStyle/>
          <a:p>
            <a:pPr lvl="0" algn="l">
              <a:buSzPct val="25000"/>
            </a:pPr>
            <a:r>
              <a:rPr lang="en-US" sz="1800" dirty="0">
                <a:solidFill>
                  <a:schemeClr val="dk1"/>
                </a:solidFill>
              </a:rPr>
              <a:t>LI: To understand the features of a monologue</a:t>
            </a:r>
          </a:p>
        </p:txBody>
      </p:sp>
      <p:sp>
        <p:nvSpPr>
          <p:cNvPr id="169" name="Shape 169"/>
          <p:cNvSpPr/>
          <p:nvPr/>
        </p:nvSpPr>
        <p:spPr>
          <a:xfrm>
            <a:off x="4904660" y="1636496"/>
            <a:ext cx="3782140" cy="3416319"/>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a:solidFill>
                  <a:schemeClr val="dk1"/>
                </a:solidFill>
                <a:latin typeface="Calibri"/>
                <a:ea typeface="Calibri"/>
                <a:cs typeface="Calibri"/>
                <a:sym typeface="Calibri"/>
              </a:rPr>
              <a:t>Highlight the phrase or sentence that</a:t>
            </a:r>
          </a:p>
          <a:p>
            <a:pPr marL="0" marR="0" lvl="0" indent="0" algn="l" rtl="0">
              <a:spcBef>
                <a:spcPts val="0"/>
              </a:spcBef>
              <a:buSzPct val="25000"/>
              <a:buNone/>
            </a:pPr>
            <a:r>
              <a:rPr lang="en-US" sz="1800">
                <a:solidFill>
                  <a:schemeClr val="dk1"/>
                </a:solidFill>
                <a:latin typeface="Calibri"/>
                <a:ea typeface="Calibri"/>
                <a:cs typeface="Calibri"/>
                <a:sym typeface="Calibri"/>
              </a:rPr>
              <a:t>matches each of the following:</a:t>
            </a:r>
          </a:p>
          <a:p>
            <a:pPr marL="514350" marR="0" lvl="0" indent="-514350" algn="l" rtl="0">
              <a:spcBef>
                <a:spcPts val="0"/>
              </a:spcBef>
              <a:buClr>
                <a:schemeClr val="dk1"/>
              </a:buClr>
              <a:buFont typeface="Calibri"/>
              <a:buNone/>
            </a:pPr>
            <a:endParaRPr sz="1800">
              <a:solidFill>
                <a:schemeClr val="dk1"/>
              </a:solidFill>
              <a:latin typeface="Calibri"/>
              <a:ea typeface="Calibri"/>
              <a:cs typeface="Calibri"/>
              <a:sym typeface="Calibri"/>
            </a:endParaRPr>
          </a:p>
          <a:p>
            <a:pPr marL="514350" marR="0" lvl="0" indent="-514350" algn="l" rtl="0">
              <a:spcBef>
                <a:spcPts val="0"/>
              </a:spcBef>
              <a:buClr>
                <a:schemeClr val="dk1"/>
              </a:buClr>
              <a:buSzPct val="100000"/>
              <a:buFont typeface="Calibri"/>
              <a:buAutoNum type="arabicPeriod"/>
            </a:pPr>
            <a:r>
              <a:rPr lang="en-US" sz="1800">
                <a:solidFill>
                  <a:schemeClr val="dk1"/>
                </a:solidFill>
                <a:latin typeface="Calibri"/>
                <a:ea typeface="Calibri"/>
                <a:cs typeface="Calibri"/>
                <a:sym typeface="Calibri"/>
              </a:rPr>
              <a:t>Stage Directions</a:t>
            </a:r>
          </a:p>
          <a:p>
            <a:pPr marL="514350" marR="0" lvl="0" indent="-514350" algn="l" rtl="0">
              <a:spcBef>
                <a:spcPts val="0"/>
              </a:spcBef>
              <a:buClr>
                <a:schemeClr val="dk1"/>
              </a:buClr>
              <a:buFont typeface="Calibri"/>
              <a:buNone/>
            </a:pPr>
            <a:endParaRPr sz="1800">
              <a:solidFill>
                <a:schemeClr val="dk1"/>
              </a:solidFill>
              <a:latin typeface="Calibri"/>
              <a:ea typeface="Calibri"/>
              <a:cs typeface="Calibri"/>
              <a:sym typeface="Calibri"/>
            </a:endParaRPr>
          </a:p>
          <a:p>
            <a:pPr marL="514350" marR="0" lvl="0" indent="-514350" algn="l" rtl="0">
              <a:spcBef>
                <a:spcPts val="0"/>
              </a:spcBef>
              <a:buClr>
                <a:schemeClr val="dk1"/>
              </a:buClr>
              <a:buSzPct val="100000"/>
              <a:buFont typeface="Calibri"/>
              <a:buAutoNum type="arabicPeriod"/>
            </a:pPr>
            <a:r>
              <a:rPr lang="en-US" sz="1800">
                <a:solidFill>
                  <a:schemeClr val="dk1"/>
                </a:solidFill>
                <a:latin typeface="Calibri"/>
                <a:ea typeface="Calibri"/>
                <a:cs typeface="Calibri"/>
                <a:sym typeface="Calibri"/>
              </a:rPr>
              <a:t>Repetition </a:t>
            </a:r>
          </a:p>
          <a:p>
            <a:pPr marL="0" marR="0" lvl="0" indent="0" algn="l" rtl="0">
              <a:spcBef>
                <a:spcPts val="0"/>
              </a:spcBef>
              <a:buNone/>
            </a:pPr>
            <a:endParaRPr sz="1800">
              <a:solidFill>
                <a:schemeClr val="dk1"/>
              </a:solidFill>
              <a:latin typeface="Calibri"/>
              <a:ea typeface="Calibri"/>
              <a:cs typeface="Calibri"/>
              <a:sym typeface="Calibri"/>
            </a:endParaRPr>
          </a:p>
          <a:p>
            <a:pPr marL="514350" marR="0" lvl="0" indent="-514350" algn="l" rtl="0">
              <a:spcBef>
                <a:spcPts val="0"/>
              </a:spcBef>
              <a:buClr>
                <a:schemeClr val="dk1"/>
              </a:buClr>
              <a:buSzPct val="100000"/>
              <a:buFont typeface="Calibri"/>
              <a:buAutoNum type="arabicPeriod"/>
            </a:pPr>
            <a:r>
              <a:rPr lang="en-US" sz="1800">
                <a:solidFill>
                  <a:schemeClr val="dk1"/>
                </a:solidFill>
                <a:latin typeface="Calibri"/>
                <a:ea typeface="Calibri"/>
                <a:cs typeface="Calibri"/>
                <a:sym typeface="Calibri"/>
              </a:rPr>
              <a:t>Imagery and metaphor</a:t>
            </a:r>
          </a:p>
          <a:p>
            <a:pPr marL="514350" marR="0" lvl="0" indent="-514350" algn="l" rtl="0">
              <a:spcBef>
                <a:spcPts val="0"/>
              </a:spcBef>
              <a:buClr>
                <a:schemeClr val="dk1"/>
              </a:buClr>
              <a:buFont typeface="Calibri"/>
              <a:buNone/>
            </a:pPr>
            <a:endParaRPr sz="1800">
              <a:solidFill>
                <a:schemeClr val="dk1"/>
              </a:solidFill>
              <a:latin typeface="Calibri"/>
              <a:ea typeface="Calibri"/>
              <a:cs typeface="Calibri"/>
              <a:sym typeface="Calibri"/>
            </a:endParaRPr>
          </a:p>
          <a:p>
            <a:pPr marL="514350" marR="0" lvl="0" indent="-514350" algn="l" rtl="0">
              <a:spcBef>
                <a:spcPts val="0"/>
              </a:spcBef>
              <a:buClr>
                <a:schemeClr val="dk1"/>
              </a:buClr>
              <a:buSzPct val="100000"/>
              <a:buFont typeface="Calibri"/>
              <a:buAutoNum type="arabicPeriod"/>
            </a:pPr>
            <a:r>
              <a:rPr lang="en-US" sz="1800">
                <a:solidFill>
                  <a:schemeClr val="dk1"/>
                </a:solidFill>
                <a:latin typeface="Calibri"/>
                <a:ea typeface="Calibri"/>
                <a:cs typeface="Calibri"/>
                <a:sym typeface="Calibri"/>
              </a:rPr>
              <a:t>Pause and silence</a:t>
            </a:r>
          </a:p>
          <a:p>
            <a:pPr marL="0" marR="0" lvl="0" indent="0" algn="l" rtl="0">
              <a:spcBef>
                <a:spcPts val="0"/>
              </a:spcBef>
              <a:buNone/>
            </a:pPr>
            <a:endParaRPr sz="1800">
              <a:solidFill>
                <a:schemeClr val="dk1"/>
              </a:solidFill>
              <a:latin typeface="Calibri"/>
              <a:ea typeface="Calibri"/>
              <a:cs typeface="Calibri"/>
              <a:sym typeface="Calibri"/>
            </a:endParaRPr>
          </a:p>
          <a:p>
            <a:pPr marL="514350" marR="0" lvl="0" indent="-514350" algn="l" rtl="0">
              <a:spcBef>
                <a:spcPts val="0"/>
              </a:spcBef>
              <a:buClr>
                <a:schemeClr val="dk1"/>
              </a:buClr>
              <a:buSzPct val="100000"/>
              <a:buFont typeface="Calibri"/>
              <a:buAutoNum type="arabicPeriod"/>
            </a:pPr>
            <a:r>
              <a:rPr lang="en-US" sz="1800">
                <a:solidFill>
                  <a:schemeClr val="dk1"/>
                </a:solidFill>
                <a:latin typeface="Calibri"/>
                <a:ea typeface="Calibri"/>
                <a:cs typeface="Calibri"/>
                <a:sym typeface="Calibri"/>
              </a:rPr>
              <a:t>Changes of tone (attitude)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Shape 174"/>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dirty="0">
                <a:solidFill>
                  <a:schemeClr val="dk1"/>
                </a:solidFill>
                <a:latin typeface="Calibri"/>
                <a:ea typeface="Calibri"/>
                <a:cs typeface="Calibri"/>
                <a:sym typeface="Calibri"/>
              </a:rPr>
              <a:t>Elisabeth’s Monologue</a:t>
            </a:r>
          </a:p>
        </p:txBody>
      </p:sp>
      <p:sp>
        <p:nvSpPr>
          <p:cNvPr id="175" name="Shape 175"/>
          <p:cNvSpPr txBox="1">
            <a:spLocks noGrp="1"/>
          </p:cNvSpPr>
          <p:nvPr>
            <p:ph type="body" idx="1"/>
          </p:nvPr>
        </p:nvSpPr>
        <p:spPr>
          <a:xfrm>
            <a:off x="457200" y="1600200"/>
            <a:ext cx="4038599" cy="4525963"/>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buClr>
                <a:schemeClr val="dk1"/>
              </a:buClr>
              <a:buSzPct val="25000"/>
              <a:buFont typeface="Arial"/>
              <a:buNone/>
            </a:pPr>
            <a:r>
              <a:rPr lang="en-US" sz="1960" b="0" i="0" u="none" strike="noStrike" cap="none">
                <a:solidFill>
                  <a:schemeClr val="dk1"/>
                </a:solidFill>
                <a:latin typeface="Calibri"/>
                <a:ea typeface="Calibri"/>
                <a:cs typeface="Calibri"/>
                <a:sym typeface="Calibri"/>
              </a:rPr>
              <a:t>Then, what shall we die for? You will listen to me! Listen! </a:t>
            </a:r>
            <a:r>
              <a:rPr lang="en-US" sz="1960" b="0" i="1" u="none" strike="noStrike" cap="none">
                <a:solidFill>
                  <a:srgbClr val="FF0000"/>
                </a:solidFill>
                <a:latin typeface="Calibri"/>
                <a:ea typeface="Calibri"/>
                <a:cs typeface="Calibri"/>
                <a:sym typeface="Calibri"/>
              </a:rPr>
              <a:t>(stares into their eyes) </a:t>
            </a:r>
            <a:r>
              <a:rPr lang="en-US" sz="1960" b="0" i="0" u="none" strike="noStrike" cap="none">
                <a:solidFill>
                  <a:schemeClr val="dk1"/>
                </a:solidFill>
                <a:latin typeface="Calibri"/>
                <a:ea typeface="Calibri"/>
                <a:cs typeface="Calibri"/>
                <a:sym typeface="Calibri"/>
              </a:rPr>
              <a:t>The Brethren will still be looking here, to us, to the Black Pearl, to lead. </a:t>
            </a:r>
            <a:r>
              <a:rPr lang="en-US" sz="1960" b="0" i="0" u="none" strike="noStrike" cap="none">
                <a:solidFill>
                  <a:srgbClr val="558ED5"/>
                </a:solidFill>
                <a:latin typeface="Calibri"/>
                <a:ea typeface="Calibri"/>
                <a:cs typeface="Calibri"/>
                <a:sym typeface="Calibri"/>
              </a:rPr>
              <a:t>(Pause) </a:t>
            </a:r>
            <a:r>
              <a:rPr lang="en-US" sz="1960" b="0" i="0" u="none" strike="noStrike" cap="none">
                <a:solidFill>
                  <a:schemeClr val="dk1"/>
                </a:solidFill>
                <a:latin typeface="Calibri"/>
                <a:ea typeface="Calibri"/>
                <a:cs typeface="Calibri"/>
                <a:sym typeface="Calibri"/>
              </a:rPr>
              <a:t>And what </a:t>
            </a:r>
            <a:r>
              <a:rPr lang="en-US" sz="1960" b="0" i="0" u="none" strike="noStrike" cap="none">
                <a:solidFill>
                  <a:srgbClr val="F79646"/>
                </a:solidFill>
                <a:latin typeface="Calibri"/>
                <a:ea typeface="Calibri"/>
                <a:cs typeface="Calibri"/>
                <a:sym typeface="Calibri"/>
              </a:rPr>
              <a:t>will they see</a:t>
            </a:r>
            <a:r>
              <a:rPr lang="en-US" sz="1960" b="0" i="0" u="none" strike="noStrike" cap="none">
                <a:solidFill>
                  <a:schemeClr val="dk1"/>
                </a:solidFill>
                <a:latin typeface="Calibri"/>
                <a:ea typeface="Calibri"/>
                <a:cs typeface="Calibri"/>
                <a:sym typeface="Calibri"/>
              </a:rPr>
              <a:t>? </a:t>
            </a:r>
            <a:r>
              <a:rPr lang="en-US" sz="1960" b="0" i="0" u="none" strike="noStrike" cap="none">
                <a:solidFill>
                  <a:srgbClr val="50E172"/>
                </a:solidFill>
                <a:latin typeface="Calibri"/>
                <a:ea typeface="Calibri"/>
                <a:cs typeface="Calibri"/>
                <a:sym typeface="Calibri"/>
              </a:rPr>
              <a:t>Frightened bilge rats aboard a derelict ship? </a:t>
            </a:r>
            <a:r>
              <a:rPr lang="en-US" sz="1960" b="0" i="0" u="none" strike="noStrike" cap="none">
                <a:solidFill>
                  <a:srgbClr val="F79646"/>
                </a:solidFill>
                <a:latin typeface="Calibri"/>
                <a:ea typeface="Calibri"/>
                <a:cs typeface="Calibri"/>
                <a:sym typeface="Calibri"/>
              </a:rPr>
              <a:t>No. No, they will see </a:t>
            </a:r>
            <a:r>
              <a:rPr lang="en-US" sz="1960" b="0" i="0" u="none" strike="noStrike" cap="none">
                <a:solidFill>
                  <a:srgbClr val="9318D5"/>
                </a:solidFill>
                <a:latin typeface="Calibri"/>
                <a:ea typeface="Calibri"/>
                <a:cs typeface="Calibri"/>
                <a:sym typeface="Calibri"/>
              </a:rPr>
              <a:t>free men and freedom! </a:t>
            </a:r>
            <a:r>
              <a:rPr lang="en-US" sz="1960" b="0" i="0" u="none" strike="noStrike" cap="none">
                <a:solidFill>
                  <a:schemeClr val="dk1"/>
                </a:solidFill>
                <a:latin typeface="Calibri"/>
                <a:ea typeface="Calibri"/>
                <a:cs typeface="Calibri"/>
                <a:sym typeface="Calibri"/>
              </a:rPr>
              <a:t>And what the enemy </a:t>
            </a:r>
            <a:r>
              <a:rPr lang="en-US" sz="1960" b="0" i="0" u="none" strike="noStrike" cap="none">
                <a:solidFill>
                  <a:srgbClr val="F79646"/>
                </a:solidFill>
                <a:latin typeface="Calibri"/>
                <a:ea typeface="Calibri"/>
                <a:cs typeface="Calibri"/>
                <a:sym typeface="Calibri"/>
              </a:rPr>
              <a:t>will see </a:t>
            </a:r>
            <a:r>
              <a:rPr lang="en-US" sz="1960" b="0" i="0" u="none" strike="noStrike" cap="none">
                <a:solidFill>
                  <a:schemeClr val="dk1"/>
                </a:solidFill>
                <a:latin typeface="Calibri"/>
                <a:ea typeface="Calibri"/>
                <a:cs typeface="Calibri"/>
                <a:sym typeface="Calibri"/>
              </a:rPr>
              <a:t>is the flash of our cannons. </a:t>
            </a:r>
            <a:r>
              <a:rPr lang="en-US" sz="1960" b="0" i="0" u="none" strike="noStrike" cap="none">
                <a:solidFill>
                  <a:srgbClr val="F79646"/>
                </a:solidFill>
                <a:latin typeface="Calibri"/>
                <a:ea typeface="Calibri"/>
                <a:cs typeface="Calibri"/>
                <a:sym typeface="Calibri"/>
              </a:rPr>
              <a:t>They will</a:t>
            </a:r>
            <a:r>
              <a:rPr lang="en-US" sz="1960" b="0" i="0" u="none" strike="noStrike" cap="none">
                <a:solidFill>
                  <a:schemeClr val="dk1"/>
                </a:solidFill>
                <a:latin typeface="Calibri"/>
                <a:ea typeface="Calibri"/>
                <a:cs typeface="Calibri"/>
                <a:sym typeface="Calibri"/>
              </a:rPr>
              <a:t> hear the ring of our swords, and </a:t>
            </a:r>
            <a:r>
              <a:rPr lang="en-US" sz="1960" b="0" i="0" u="none" strike="noStrike" cap="none">
                <a:solidFill>
                  <a:srgbClr val="F79646"/>
                </a:solidFill>
                <a:latin typeface="Calibri"/>
                <a:ea typeface="Calibri"/>
                <a:cs typeface="Calibri"/>
                <a:sym typeface="Calibri"/>
              </a:rPr>
              <a:t>they will</a:t>
            </a:r>
            <a:r>
              <a:rPr lang="en-US" sz="1960" b="0" i="0" u="none" strike="noStrike" cap="none">
                <a:solidFill>
                  <a:schemeClr val="dk1"/>
                </a:solidFill>
                <a:latin typeface="Calibri"/>
                <a:ea typeface="Calibri"/>
                <a:cs typeface="Calibri"/>
                <a:sym typeface="Calibri"/>
              </a:rPr>
              <a:t> know what we can do. By the sweat of our brows and the strength of our backs, and the courage of our hearts. Gentlemen. Hoist the colors!</a:t>
            </a:r>
          </a:p>
        </p:txBody>
      </p:sp>
      <p:sp>
        <p:nvSpPr>
          <p:cNvPr id="176" name="Shape 176"/>
          <p:cNvSpPr txBox="1">
            <a:spLocks noGrp="1"/>
          </p:cNvSpPr>
          <p:nvPr>
            <p:ph type="body" idx="2"/>
          </p:nvPr>
        </p:nvSpPr>
        <p:spPr>
          <a:xfrm>
            <a:off x="4904660" y="1600200"/>
            <a:ext cx="4038599" cy="4525963"/>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spcAft>
                <a:spcPts val="0"/>
              </a:spcAft>
              <a:buClr>
                <a:schemeClr val="dk1"/>
              </a:buClr>
              <a:buSzPct val="25000"/>
              <a:buFont typeface="Arial"/>
              <a:buNone/>
            </a:pPr>
            <a:endParaRPr sz="1960" b="0" i="0" u="none" strike="noStrike" cap="none">
              <a:solidFill>
                <a:schemeClr val="dk1"/>
              </a:solidFill>
              <a:latin typeface="Calibri"/>
              <a:ea typeface="Calibri"/>
              <a:cs typeface="Calibri"/>
              <a:sym typeface="Calibri"/>
            </a:endParaRPr>
          </a:p>
          <a:p>
            <a:pPr marL="0" marR="0" lvl="0" indent="0" algn="l" rtl="0">
              <a:lnSpc>
                <a:spcPct val="80000"/>
              </a:lnSpc>
              <a:spcBef>
                <a:spcPts val="392"/>
              </a:spcBef>
              <a:buClr>
                <a:schemeClr val="dk1"/>
              </a:buClr>
              <a:buSzPct val="25000"/>
              <a:buFont typeface="Arial"/>
              <a:buNone/>
            </a:pPr>
            <a:endParaRPr sz="1960" b="0" i="0" u="none" strike="noStrike" cap="none">
              <a:solidFill>
                <a:schemeClr val="dk1"/>
              </a:solidFill>
              <a:latin typeface="Calibri"/>
              <a:ea typeface="Calibri"/>
              <a:cs typeface="Calibri"/>
              <a:sym typeface="Calibri"/>
            </a:endParaRPr>
          </a:p>
        </p:txBody>
      </p:sp>
      <p:sp>
        <p:nvSpPr>
          <p:cNvPr id="177" name="Shape 177"/>
          <p:cNvSpPr txBox="1">
            <a:spLocks noGrp="1"/>
          </p:cNvSpPr>
          <p:nvPr>
            <p:ph type="ftr" idx="11"/>
          </p:nvPr>
        </p:nvSpPr>
        <p:spPr>
          <a:xfrm>
            <a:off x="189915" y="6356350"/>
            <a:ext cx="8571845" cy="365125"/>
          </a:xfrm>
          <a:prstGeom prst="rect">
            <a:avLst/>
          </a:prstGeom>
          <a:noFill/>
          <a:ln>
            <a:noFill/>
          </a:ln>
        </p:spPr>
        <p:txBody>
          <a:bodyPr lIns="91425" tIns="45700" rIns="91425" bIns="45700" anchor="ctr" anchorCtr="0">
            <a:noAutofit/>
          </a:bodyPr>
          <a:lstStyle/>
          <a:p>
            <a:pPr lvl="0" algn="l">
              <a:buSzPct val="25000"/>
            </a:pPr>
            <a:r>
              <a:rPr lang="en-US" sz="1800" dirty="0">
                <a:solidFill>
                  <a:schemeClr val="dk1"/>
                </a:solidFill>
              </a:rPr>
              <a:t>LI: To understand the features of a monologue</a:t>
            </a:r>
          </a:p>
        </p:txBody>
      </p:sp>
      <p:sp>
        <p:nvSpPr>
          <p:cNvPr id="178" name="Shape 178"/>
          <p:cNvSpPr/>
          <p:nvPr/>
        </p:nvSpPr>
        <p:spPr>
          <a:xfrm>
            <a:off x="4904660" y="1636496"/>
            <a:ext cx="3782140" cy="3416319"/>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a:solidFill>
                  <a:schemeClr val="dk1"/>
                </a:solidFill>
                <a:latin typeface="Calibri"/>
                <a:ea typeface="Calibri"/>
                <a:cs typeface="Calibri"/>
                <a:sym typeface="Calibri"/>
              </a:rPr>
              <a:t>Highlight the phrase or sentence that</a:t>
            </a:r>
          </a:p>
          <a:p>
            <a:pPr marL="0" marR="0" lvl="0" indent="0" algn="l" rtl="0">
              <a:spcBef>
                <a:spcPts val="0"/>
              </a:spcBef>
              <a:buSzPct val="25000"/>
              <a:buNone/>
            </a:pPr>
            <a:r>
              <a:rPr lang="en-US" sz="1800">
                <a:solidFill>
                  <a:schemeClr val="dk1"/>
                </a:solidFill>
                <a:latin typeface="Calibri"/>
                <a:ea typeface="Calibri"/>
                <a:cs typeface="Calibri"/>
                <a:sym typeface="Calibri"/>
              </a:rPr>
              <a:t>matches each of the following:</a:t>
            </a:r>
          </a:p>
          <a:p>
            <a:pPr marL="514350" marR="0" lvl="0" indent="-514350" algn="l" rtl="0">
              <a:spcBef>
                <a:spcPts val="0"/>
              </a:spcBef>
              <a:buClr>
                <a:schemeClr val="dk1"/>
              </a:buClr>
              <a:buFont typeface="Calibri"/>
              <a:buNone/>
            </a:pPr>
            <a:endParaRPr sz="1800">
              <a:solidFill>
                <a:schemeClr val="dk1"/>
              </a:solidFill>
              <a:latin typeface="Calibri"/>
              <a:ea typeface="Calibri"/>
              <a:cs typeface="Calibri"/>
              <a:sym typeface="Calibri"/>
            </a:endParaRPr>
          </a:p>
          <a:p>
            <a:pPr marL="514350" marR="0" lvl="0" indent="-514350" algn="l" rtl="0">
              <a:spcBef>
                <a:spcPts val="0"/>
              </a:spcBef>
              <a:buClr>
                <a:srgbClr val="FF0000"/>
              </a:buClr>
              <a:buSzPct val="100000"/>
              <a:buFont typeface="Calibri"/>
              <a:buAutoNum type="arabicPeriod"/>
            </a:pPr>
            <a:r>
              <a:rPr lang="en-US" sz="1800">
                <a:solidFill>
                  <a:srgbClr val="FF0000"/>
                </a:solidFill>
                <a:latin typeface="Calibri"/>
                <a:ea typeface="Calibri"/>
                <a:cs typeface="Calibri"/>
                <a:sym typeface="Calibri"/>
              </a:rPr>
              <a:t>Stage Directions</a:t>
            </a:r>
          </a:p>
          <a:p>
            <a:pPr marL="514350" marR="0" lvl="0" indent="-514350" algn="l" rtl="0">
              <a:spcBef>
                <a:spcPts val="0"/>
              </a:spcBef>
              <a:buClr>
                <a:schemeClr val="dk1"/>
              </a:buClr>
              <a:buFont typeface="Calibri"/>
              <a:buNone/>
            </a:pPr>
            <a:endParaRPr sz="1800">
              <a:solidFill>
                <a:schemeClr val="dk1"/>
              </a:solidFill>
              <a:latin typeface="Calibri"/>
              <a:ea typeface="Calibri"/>
              <a:cs typeface="Calibri"/>
              <a:sym typeface="Calibri"/>
            </a:endParaRPr>
          </a:p>
          <a:p>
            <a:pPr marL="514350" marR="0" lvl="0" indent="-514350" algn="l" rtl="0">
              <a:spcBef>
                <a:spcPts val="0"/>
              </a:spcBef>
              <a:buClr>
                <a:schemeClr val="accent6"/>
              </a:buClr>
              <a:buSzPct val="100000"/>
              <a:buFont typeface="Calibri"/>
              <a:buAutoNum type="arabicPeriod"/>
            </a:pPr>
            <a:r>
              <a:rPr lang="en-US" sz="1800">
                <a:solidFill>
                  <a:schemeClr val="accent6"/>
                </a:solidFill>
                <a:latin typeface="Calibri"/>
                <a:ea typeface="Calibri"/>
                <a:cs typeface="Calibri"/>
                <a:sym typeface="Calibri"/>
              </a:rPr>
              <a:t>Repetition </a:t>
            </a:r>
          </a:p>
          <a:p>
            <a:pPr marL="0" marR="0" lvl="0" indent="0" algn="l" rtl="0">
              <a:spcBef>
                <a:spcPts val="0"/>
              </a:spcBef>
              <a:buNone/>
            </a:pPr>
            <a:endParaRPr sz="1800">
              <a:solidFill>
                <a:schemeClr val="dk1"/>
              </a:solidFill>
              <a:latin typeface="Calibri"/>
              <a:ea typeface="Calibri"/>
              <a:cs typeface="Calibri"/>
              <a:sym typeface="Calibri"/>
            </a:endParaRPr>
          </a:p>
          <a:p>
            <a:pPr marL="514350" marR="0" lvl="0" indent="-514350" algn="l" rtl="0">
              <a:spcBef>
                <a:spcPts val="0"/>
              </a:spcBef>
              <a:buClr>
                <a:srgbClr val="50E172"/>
              </a:buClr>
              <a:buSzPct val="100000"/>
              <a:buFont typeface="Calibri"/>
              <a:buAutoNum type="arabicPeriod"/>
            </a:pPr>
            <a:r>
              <a:rPr lang="en-US" sz="1800">
                <a:solidFill>
                  <a:srgbClr val="50E172"/>
                </a:solidFill>
                <a:latin typeface="Calibri"/>
                <a:ea typeface="Calibri"/>
                <a:cs typeface="Calibri"/>
                <a:sym typeface="Calibri"/>
              </a:rPr>
              <a:t>Imagery and metaphor</a:t>
            </a:r>
          </a:p>
          <a:p>
            <a:pPr marL="514350" marR="0" lvl="0" indent="-514350" algn="l" rtl="0">
              <a:spcBef>
                <a:spcPts val="0"/>
              </a:spcBef>
              <a:buClr>
                <a:schemeClr val="dk1"/>
              </a:buClr>
              <a:buFont typeface="Calibri"/>
              <a:buNone/>
            </a:pPr>
            <a:endParaRPr sz="1800">
              <a:solidFill>
                <a:schemeClr val="dk1"/>
              </a:solidFill>
              <a:latin typeface="Calibri"/>
              <a:ea typeface="Calibri"/>
              <a:cs typeface="Calibri"/>
              <a:sym typeface="Calibri"/>
            </a:endParaRPr>
          </a:p>
          <a:p>
            <a:pPr marL="514350" marR="0" lvl="0" indent="-514350" algn="l" rtl="0">
              <a:spcBef>
                <a:spcPts val="0"/>
              </a:spcBef>
              <a:buClr>
                <a:srgbClr val="538CD5"/>
              </a:buClr>
              <a:buSzPct val="100000"/>
              <a:buFont typeface="Calibri"/>
              <a:buAutoNum type="arabicPeriod"/>
            </a:pPr>
            <a:r>
              <a:rPr lang="en-US" sz="1800">
                <a:solidFill>
                  <a:srgbClr val="538CD5"/>
                </a:solidFill>
                <a:latin typeface="Calibri"/>
                <a:ea typeface="Calibri"/>
                <a:cs typeface="Calibri"/>
                <a:sym typeface="Calibri"/>
              </a:rPr>
              <a:t>Pause and silence</a:t>
            </a:r>
          </a:p>
          <a:p>
            <a:pPr marL="0" marR="0" lvl="0" indent="0" algn="l" rtl="0">
              <a:spcBef>
                <a:spcPts val="0"/>
              </a:spcBef>
              <a:buNone/>
            </a:pPr>
            <a:endParaRPr sz="1800">
              <a:solidFill>
                <a:srgbClr val="9318D5"/>
              </a:solidFill>
              <a:latin typeface="Calibri"/>
              <a:ea typeface="Calibri"/>
              <a:cs typeface="Calibri"/>
              <a:sym typeface="Calibri"/>
            </a:endParaRPr>
          </a:p>
          <a:p>
            <a:pPr marL="514350" marR="0" lvl="0" indent="-514350" algn="l" rtl="0">
              <a:spcBef>
                <a:spcPts val="0"/>
              </a:spcBef>
              <a:buClr>
                <a:srgbClr val="9318D5"/>
              </a:buClr>
              <a:buSzPct val="100000"/>
              <a:buFont typeface="Calibri"/>
              <a:buAutoNum type="arabicPeriod"/>
            </a:pPr>
            <a:r>
              <a:rPr lang="en-US" sz="1800">
                <a:solidFill>
                  <a:srgbClr val="9318D5"/>
                </a:solidFill>
                <a:latin typeface="Calibri"/>
                <a:ea typeface="Calibri"/>
                <a:cs typeface="Calibri"/>
                <a:sym typeface="Calibri"/>
              </a:rPr>
              <a:t>Changes of tone (attitude)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pic>
        <p:nvPicPr>
          <p:cNvPr id="183" name="Shape 183" descr="image.png"/>
          <p:cNvPicPr preferRelativeResize="0"/>
          <p:nvPr/>
        </p:nvPicPr>
        <p:blipFill rotWithShape="1">
          <a:blip r:embed="rId3">
            <a:alphaModFix/>
          </a:blip>
          <a:srcRect/>
          <a:stretch/>
        </p:blipFill>
        <p:spPr>
          <a:xfrm>
            <a:off x="2796096" y="-222230"/>
            <a:ext cx="5830698" cy="8235450"/>
          </a:xfrm>
          <a:prstGeom prst="rect">
            <a:avLst/>
          </a:prstGeom>
          <a:noFill/>
          <a:ln>
            <a:noFill/>
          </a:ln>
        </p:spPr>
      </p:pic>
      <p:sp>
        <p:nvSpPr>
          <p:cNvPr id="184" name="Shape 184"/>
          <p:cNvSpPr txBox="1">
            <a:spLocks noGrp="1"/>
          </p:cNvSpPr>
          <p:nvPr>
            <p:ph type="ftr" idx="11"/>
          </p:nvPr>
        </p:nvSpPr>
        <p:spPr>
          <a:xfrm>
            <a:off x="189915" y="6356350"/>
            <a:ext cx="8571845" cy="365125"/>
          </a:xfrm>
          <a:prstGeom prst="rect">
            <a:avLst/>
          </a:prstGeom>
          <a:noFill/>
          <a:ln>
            <a:noFill/>
          </a:ln>
        </p:spPr>
        <p:txBody>
          <a:bodyPr lIns="91425" tIns="45700" rIns="91425" bIns="45700" anchor="ctr" anchorCtr="0">
            <a:noAutofit/>
          </a:bodyPr>
          <a:lstStyle/>
          <a:p>
            <a:pPr lvl="0" algn="l">
              <a:buSzPct val="25000"/>
            </a:pPr>
            <a:r>
              <a:rPr lang="en-US" sz="1800" dirty="0">
                <a:solidFill>
                  <a:schemeClr val="dk1"/>
                </a:solidFill>
              </a:rPr>
              <a:t>LI: To understand the features of a monologue</a:t>
            </a:r>
          </a:p>
        </p:txBody>
      </p:sp>
      <p:sp>
        <p:nvSpPr>
          <p:cNvPr id="185" name="Shape 185"/>
          <p:cNvSpPr txBox="1"/>
          <p:nvPr/>
        </p:nvSpPr>
        <p:spPr>
          <a:xfrm>
            <a:off x="352054" y="1722751"/>
            <a:ext cx="2753572" cy="3416319"/>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a:solidFill>
                  <a:schemeClr val="dk1"/>
                </a:solidFill>
                <a:latin typeface="Calibri"/>
                <a:ea typeface="Calibri"/>
                <a:cs typeface="Calibri"/>
                <a:sym typeface="Calibri"/>
              </a:rPr>
              <a:t>Let’s look at a longer example.</a:t>
            </a: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SzPct val="25000"/>
              <a:buNone/>
            </a:pPr>
            <a:r>
              <a:rPr lang="en-US" sz="1800">
                <a:solidFill>
                  <a:schemeClr val="dk1"/>
                </a:solidFill>
                <a:latin typeface="Calibri"/>
                <a:ea typeface="Calibri"/>
                <a:cs typeface="Calibri"/>
                <a:sym typeface="Calibri"/>
              </a:rPr>
              <a:t>WHO is speaking?</a:t>
            </a: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SzPct val="25000"/>
              <a:buNone/>
            </a:pPr>
            <a:r>
              <a:rPr lang="en-US" sz="1800">
                <a:solidFill>
                  <a:schemeClr val="dk1"/>
                </a:solidFill>
                <a:latin typeface="Calibri"/>
                <a:ea typeface="Calibri"/>
                <a:cs typeface="Calibri"/>
                <a:sym typeface="Calibri"/>
              </a:rPr>
              <a:t>Who are they speaking TO?</a:t>
            </a: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SzPct val="25000"/>
              <a:buNone/>
            </a:pPr>
            <a:r>
              <a:rPr lang="en-US" sz="1800">
                <a:solidFill>
                  <a:schemeClr val="dk1"/>
                </a:solidFill>
                <a:latin typeface="Calibri"/>
                <a:ea typeface="Calibri"/>
                <a:cs typeface="Calibri"/>
                <a:sym typeface="Calibri"/>
              </a:rPr>
              <a:t>WHAT is the character feeling? (at the beginning and the end)</a:t>
            </a: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None/>
            </a:pPr>
            <a:endParaRPr sz="18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a:solidFill>
                  <a:schemeClr val="dk1"/>
                </a:solidFill>
                <a:latin typeface="Calibri"/>
                <a:ea typeface="Calibri"/>
                <a:cs typeface="Calibri"/>
                <a:sym typeface="Calibri"/>
              </a:rPr>
              <a:t>What is a monologue?</a:t>
            </a:r>
          </a:p>
        </p:txBody>
      </p:sp>
      <p:sp>
        <p:nvSpPr>
          <p:cNvPr id="99" name="Shape 99"/>
          <p:cNvSpPr/>
          <p:nvPr/>
        </p:nvSpPr>
        <p:spPr>
          <a:xfrm>
            <a:off x="637331" y="1459383"/>
            <a:ext cx="4572000" cy="3139321"/>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0" i="0" u="none" strike="noStrike" cap="none">
                <a:solidFill>
                  <a:schemeClr val="dk1"/>
                </a:solidFill>
                <a:latin typeface="Calibri"/>
                <a:ea typeface="Calibri"/>
                <a:cs typeface="Calibri"/>
                <a:sym typeface="Calibri"/>
              </a:rPr>
              <a:t>A </a:t>
            </a:r>
            <a:r>
              <a:rPr lang="en-US" sz="1800" b="1" i="0" u="none" strike="noStrike" cap="none">
                <a:solidFill>
                  <a:schemeClr val="dk1"/>
                </a:solidFill>
                <a:latin typeface="Calibri"/>
                <a:ea typeface="Calibri"/>
                <a:cs typeface="Calibri"/>
                <a:sym typeface="Calibri"/>
              </a:rPr>
              <a:t>monologue</a:t>
            </a:r>
            <a:r>
              <a:rPr lang="en-US" sz="1800" b="0" i="0" u="none" strike="noStrike" cap="none">
                <a:solidFill>
                  <a:schemeClr val="dk1"/>
                </a:solidFill>
                <a:latin typeface="Calibri"/>
                <a:ea typeface="Calibri"/>
                <a:cs typeface="Calibri"/>
                <a:sym typeface="Calibri"/>
              </a:rPr>
              <a:t> is a speech delivered by one person, who exposes inner thoughts and provides insights into his or her character.</a:t>
            </a: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SzPct val="25000"/>
              <a:buNone/>
            </a:pPr>
            <a:r>
              <a:rPr lang="en-US" sz="1800">
                <a:solidFill>
                  <a:schemeClr val="dk1"/>
                </a:solidFill>
                <a:latin typeface="Calibri"/>
                <a:ea typeface="Calibri"/>
                <a:cs typeface="Calibri"/>
                <a:sym typeface="Calibri"/>
              </a:rPr>
              <a:t>The character/person speaks out their thoughts about a specific event or situation and tells us how they are feeling at that particular time. </a:t>
            </a: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SzPct val="25000"/>
              <a:buNone/>
            </a:pPr>
            <a:r>
              <a:rPr lang="en-US" sz="1800">
                <a:solidFill>
                  <a:schemeClr val="dk1"/>
                </a:solidFill>
                <a:latin typeface="Calibri"/>
                <a:ea typeface="Calibri"/>
                <a:cs typeface="Calibri"/>
                <a:sym typeface="Calibri"/>
              </a:rPr>
              <a:t>Monologues are always written in first person (I think/I feel). </a:t>
            </a:r>
          </a:p>
        </p:txBody>
      </p:sp>
      <p:pic>
        <p:nvPicPr>
          <p:cNvPr id="100" name="Shape 100" descr="Annica-monologue.jpg"/>
          <p:cNvPicPr preferRelativeResize="0"/>
          <p:nvPr/>
        </p:nvPicPr>
        <p:blipFill rotWithShape="1">
          <a:blip r:embed="rId3">
            <a:alphaModFix/>
          </a:blip>
          <a:srcRect/>
          <a:stretch/>
        </p:blipFill>
        <p:spPr>
          <a:xfrm>
            <a:off x="5300162" y="1587167"/>
            <a:ext cx="3624979" cy="2718734"/>
          </a:xfrm>
          <a:prstGeom prst="rect">
            <a:avLst/>
          </a:prstGeom>
          <a:noFill/>
          <a:ln>
            <a:noFill/>
          </a:ln>
        </p:spPr>
      </p:pic>
      <p:sp>
        <p:nvSpPr>
          <p:cNvPr id="101" name="Shape 101"/>
          <p:cNvSpPr/>
          <p:nvPr/>
        </p:nvSpPr>
        <p:spPr>
          <a:xfrm>
            <a:off x="3700342" y="4163948"/>
            <a:ext cx="4986456" cy="2295666"/>
          </a:xfrm>
          <a:prstGeom prst="horizontalScroll">
            <a:avLst>
              <a:gd name="adj" fmla="val 12500"/>
            </a:avLst>
          </a:prstGeom>
          <a:gradFill>
            <a:gsLst>
              <a:gs pos="0">
                <a:srgbClr val="7F5AAB"/>
              </a:gs>
              <a:gs pos="100000">
                <a:srgbClr val="C7AEED"/>
              </a:gs>
            </a:gsLst>
            <a:lin ang="16200000" scaled="0"/>
          </a:gradFill>
          <a:ln>
            <a:noFill/>
          </a:ln>
        </p:spPr>
        <p:txBody>
          <a:bodyPr lIns="91425" tIns="45700" rIns="91425" bIns="45700" anchor="ctr" anchorCtr="0">
            <a:noAutofit/>
          </a:bodyPr>
          <a:lstStyle/>
          <a:p>
            <a:pPr marL="0" marR="0" lvl="0" indent="0" algn="l" rtl="0">
              <a:spcBef>
                <a:spcPts val="0"/>
              </a:spcBef>
              <a:buSzPct val="25000"/>
              <a:buNone/>
            </a:pPr>
            <a:r>
              <a:rPr lang="en-US" sz="1800">
                <a:solidFill>
                  <a:schemeClr val="lt1"/>
                </a:solidFill>
                <a:latin typeface="Calibri"/>
                <a:ea typeface="Calibri"/>
                <a:cs typeface="Calibri"/>
                <a:sym typeface="Calibri"/>
              </a:rPr>
              <a:t>The Greek root word </a:t>
            </a:r>
            <a:r>
              <a:rPr lang="en-US" sz="2800">
                <a:solidFill>
                  <a:schemeClr val="lt1"/>
                </a:solidFill>
                <a:latin typeface="Calibri"/>
                <a:ea typeface="Calibri"/>
                <a:cs typeface="Calibri"/>
                <a:sym typeface="Calibri"/>
              </a:rPr>
              <a:t>monologos</a:t>
            </a:r>
            <a:r>
              <a:rPr lang="en-US" sz="1800">
                <a:solidFill>
                  <a:schemeClr val="lt1"/>
                </a:solidFill>
                <a:latin typeface="Calibri"/>
                <a:ea typeface="Calibri"/>
                <a:cs typeface="Calibri"/>
                <a:sym typeface="Calibri"/>
              </a:rPr>
              <a:t> translates to “speaking alone,” and that's a </a:t>
            </a:r>
            <a:r>
              <a:rPr lang="en-US" sz="1800" b="1">
                <a:solidFill>
                  <a:schemeClr val="lt1"/>
                </a:solidFill>
                <a:latin typeface="Calibri"/>
                <a:ea typeface="Calibri"/>
                <a:cs typeface="Calibri"/>
                <a:sym typeface="Calibri"/>
              </a:rPr>
              <a:t>monologue</a:t>
            </a:r>
            <a:r>
              <a:rPr lang="en-US" sz="1800">
                <a:solidFill>
                  <a:schemeClr val="lt1"/>
                </a:solidFill>
                <a:latin typeface="Calibri"/>
                <a:ea typeface="Calibri"/>
                <a:cs typeface="Calibri"/>
                <a:sym typeface="Calibri"/>
              </a:rPr>
              <a:t>: one person doing all the talking.</a:t>
            </a:r>
          </a:p>
        </p:txBody>
      </p:sp>
      <p:sp>
        <p:nvSpPr>
          <p:cNvPr id="102" name="Shape 102"/>
          <p:cNvSpPr txBox="1">
            <a:spLocks noGrp="1"/>
          </p:cNvSpPr>
          <p:nvPr>
            <p:ph type="ftr" idx="11"/>
          </p:nvPr>
        </p:nvSpPr>
        <p:spPr>
          <a:xfrm>
            <a:off x="189915" y="6356350"/>
            <a:ext cx="8571845" cy="365125"/>
          </a:xfrm>
          <a:prstGeom prst="rect">
            <a:avLst/>
          </a:prstGeom>
          <a:noFill/>
          <a:ln>
            <a:noFill/>
          </a:ln>
        </p:spPr>
        <p:txBody>
          <a:bodyPr lIns="91425" tIns="45700" rIns="91425" bIns="45700" anchor="ctr" anchorCtr="0">
            <a:noAutofit/>
          </a:bodyPr>
          <a:lstStyle/>
          <a:p>
            <a:pPr lvl="0" algn="l">
              <a:buSzPct val="25000"/>
            </a:pPr>
            <a:r>
              <a:rPr lang="en-US" sz="1800" dirty="0">
                <a:solidFill>
                  <a:schemeClr val="dk1"/>
                </a:solidFill>
              </a:rPr>
              <a:t>LI: To understand the features of a monologue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3959" b="0" i="0" u="none" strike="noStrike" cap="none">
                <a:solidFill>
                  <a:schemeClr val="dk1"/>
                </a:solidFill>
                <a:latin typeface="Calibri"/>
                <a:ea typeface="Calibri"/>
                <a:cs typeface="Calibri"/>
                <a:sym typeface="Calibri"/>
              </a:rPr>
              <a:t>What do you notice about how this character is speaking?</a:t>
            </a:r>
          </a:p>
        </p:txBody>
      </p:sp>
      <p:pic>
        <p:nvPicPr>
          <p:cNvPr id="108" name="Shape 108" descr="images-9.jpeg"/>
          <p:cNvPicPr preferRelativeResize="0">
            <a:picLocks noGrp="1"/>
          </p:cNvPicPr>
          <p:nvPr>
            <p:ph type="body" idx="1"/>
          </p:nvPr>
        </p:nvPicPr>
        <p:blipFill rotWithShape="1">
          <a:blip r:embed="rId3">
            <a:alphaModFix/>
          </a:blip>
          <a:srcRect l="-9564" r="-9564"/>
          <a:stretch/>
        </p:blipFill>
        <p:spPr>
          <a:xfrm>
            <a:off x="457200" y="1600200"/>
            <a:ext cx="4038599" cy="4525963"/>
          </a:xfrm>
          <a:prstGeom prst="rect">
            <a:avLst/>
          </a:prstGeom>
          <a:noFill/>
          <a:ln>
            <a:noFill/>
          </a:ln>
        </p:spPr>
      </p:pic>
      <p:sp>
        <p:nvSpPr>
          <p:cNvPr id="109" name="Shape 109"/>
          <p:cNvSpPr txBox="1">
            <a:spLocks noGrp="1"/>
          </p:cNvSpPr>
          <p:nvPr>
            <p:ph type="body" idx="2"/>
          </p:nvPr>
        </p:nvSpPr>
        <p:spPr>
          <a:xfrm>
            <a:off x="4648200" y="1600200"/>
            <a:ext cx="4038599" cy="4525963"/>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Click on Syndrome to watch him speak in a series of monologues to Mr. Incredible</a:t>
            </a:r>
          </a:p>
          <a:p>
            <a:pPr marL="342900" marR="0" lvl="0" indent="-342900" algn="l" rtl="0">
              <a:lnSpc>
                <a:spcPct val="90000"/>
              </a:lnSpc>
              <a:spcBef>
                <a:spcPts val="560"/>
              </a:spcBef>
              <a:spcAft>
                <a:spcPts val="0"/>
              </a:spcAft>
              <a:buClr>
                <a:schemeClr val="dk1"/>
              </a:buClr>
              <a:buSzPct val="100000"/>
              <a:buFont typeface="Arial"/>
              <a:buNone/>
            </a:pPr>
            <a:endParaRPr sz="2800" b="0" i="0" u="none" strike="noStrike" cap="none">
              <a:solidFill>
                <a:schemeClr val="dk1"/>
              </a:solidFill>
              <a:latin typeface="Calibri"/>
              <a:ea typeface="Calibri"/>
              <a:cs typeface="Calibri"/>
              <a:sym typeface="Calibri"/>
            </a:endParaRPr>
          </a:p>
          <a:p>
            <a:pPr marL="342900" marR="0" lvl="0" indent="-342900" algn="l" rtl="0">
              <a:lnSpc>
                <a:spcPct val="90000"/>
              </a:lnSpc>
              <a:spcBef>
                <a:spcPts val="56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Listen for:</a:t>
            </a:r>
          </a:p>
          <a:p>
            <a:pPr marL="742950" marR="0" lvl="1" indent="-285750" algn="l" rtl="0">
              <a:lnSpc>
                <a:spcPct val="90000"/>
              </a:lnSpc>
              <a:spcBef>
                <a:spcPts val="48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his attitude (tone)</a:t>
            </a:r>
          </a:p>
          <a:p>
            <a:pPr marL="742950" marR="0" lvl="1" indent="-285750" algn="l" rtl="0">
              <a:lnSpc>
                <a:spcPct val="90000"/>
              </a:lnSpc>
              <a:spcBef>
                <a:spcPts val="48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his use of long and short sentences</a:t>
            </a:r>
          </a:p>
          <a:p>
            <a:pPr marL="742950" marR="0" lvl="1" indent="-285750" algn="l" rtl="0">
              <a:lnSpc>
                <a:spcPct val="90000"/>
              </a:lnSpc>
              <a:spcBef>
                <a:spcPts val="48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Listen for punctuation.</a:t>
            </a:r>
          </a:p>
          <a:p>
            <a:pPr marL="457200" marR="0" lvl="1" indent="0" algn="l" rtl="0">
              <a:lnSpc>
                <a:spcPct val="90000"/>
              </a:lnSpc>
              <a:spcBef>
                <a:spcPts val="480"/>
              </a:spcBef>
              <a:spcAft>
                <a:spcPts val="0"/>
              </a:spcAft>
              <a:buClr>
                <a:schemeClr val="dk1"/>
              </a:buClr>
              <a:buSzPct val="25000"/>
              <a:buFont typeface="Arial"/>
              <a:buNone/>
            </a:pPr>
            <a:r>
              <a:rPr lang="en-US" sz="2400" b="0" i="0" u="none" strike="noStrike" cap="none">
                <a:solidFill>
                  <a:schemeClr val="dk1"/>
                </a:solidFill>
                <a:latin typeface="Calibri"/>
                <a:ea typeface="Calibri"/>
                <a:cs typeface="Calibri"/>
                <a:sym typeface="Calibri"/>
              </a:rPr>
              <a:t>	(! ? … --) </a:t>
            </a:r>
          </a:p>
          <a:p>
            <a:pPr marL="457200" marR="0" lvl="1" indent="0" algn="l" rtl="0">
              <a:lnSpc>
                <a:spcPct val="90000"/>
              </a:lnSpc>
              <a:spcBef>
                <a:spcPts val="480"/>
              </a:spcBef>
              <a:buClr>
                <a:schemeClr val="dk1"/>
              </a:buClr>
              <a:buSzPct val="25000"/>
              <a:buFont typeface="Arial"/>
              <a:buNone/>
            </a:pPr>
            <a:endParaRPr sz="2400" b="0" i="0" u="none" strike="noStrike" cap="none">
              <a:solidFill>
                <a:schemeClr val="dk1"/>
              </a:solidFill>
              <a:latin typeface="Calibri"/>
              <a:ea typeface="Calibri"/>
              <a:cs typeface="Calibri"/>
              <a:sym typeface="Calibri"/>
            </a:endParaRPr>
          </a:p>
        </p:txBody>
      </p:sp>
      <p:sp>
        <p:nvSpPr>
          <p:cNvPr id="110" name="Shape 110"/>
          <p:cNvSpPr txBox="1">
            <a:spLocks noGrp="1"/>
          </p:cNvSpPr>
          <p:nvPr>
            <p:ph type="ftr" idx="11"/>
          </p:nvPr>
        </p:nvSpPr>
        <p:spPr>
          <a:xfrm>
            <a:off x="189915" y="6356350"/>
            <a:ext cx="8571845" cy="365125"/>
          </a:xfrm>
          <a:prstGeom prst="rect">
            <a:avLst/>
          </a:prstGeom>
          <a:noFill/>
          <a:ln>
            <a:noFill/>
          </a:ln>
        </p:spPr>
        <p:txBody>
          <a:bodyPr lIns="91425" tIns="45700" rIns="91425" bIns="45700" anchor="ctr" anchorCtr="0">
            <a:noAutofit/>
          </a:bodyPr>
          <a:lstStyle/>
          <a:p>
            <a:pPr lvl="0" algn="l">
              <a:buSzPct val="25000"/>
            </a:pPr>
            <a:r>
              <a:rPr lang="en-US" sz="1800" dirty="0">
                <a:solidFill>
                  <a:schemeClr val="dk1"/>
                </a:solidFill>
              </a:rPr>
              <a:t>LI: To understand the features of a monologue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a:solidFill>
                  <a:schemeClr val="dk1"/>
                </a:solidFill>
                <a:latin typeface="Calibri"/>
                <a:ea typeface="Calibri"/>
                <a:cs typeface="Calibri"/>
                <a:sym typeface="Calibri"/>
              </a:rPr>
              <a:t>Syndrome’s Monologue</a:t>
            </a:r>
          </a:p>
        </p:txBody>
      </p:sp>
      <p:sp>
        <p:nvSpPr>
          <p:cNvPr id="116" name="Shape 116"/>
          <p:cNvSpPr txBox="1">
            <a:spLocks noGrp="1"/>
          </p:cNvSpPr>
          <p:nvPr>
            <p:ph type="body" idx="1"/>
          </p:nvPr>
        </p:nvSpPr>
        <p:spPr>
          <a:xfrm>
            <a:off x="4298748" y="1135612"/>
            <a:ext cx="4388100" cy="4708499"/>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buClr>
                <a:schemeClr val="dk1"/>
              </a:buClr>
              <a:buSzPct val="25000"/>
              <a:buFont typeface="Arial"/>
              <a:buNone/>
            </a:pPr>
            <a:r>
              <a:rPr lang="en-US" sz="2170" b="0" i="0" u="none" strike="noStrike" cap="none">
                <a:solidFill>
                  <a:schemeClr val="dk1"/>
                </a:solidFill>
                <a:latin typeface="Calibri"/>
                <a:ea typeface="Calibri"/>
                <a:cs typeface="Calibri"/>
                <a:sym typeface="Calibri"/>
              </a:rPr>
              <a:t>See? Now you respect me, because I’m a threat. That’s the way it works. Turns out, there are a lot of people, whole countries, who want respect, and they will pay through the nose to get it. How do you think I got rich? I invented weapons, and now I have a weapon that only I can defeat, and when I unleash it, I’ll get… You sly dog! You got me monologuing! I can’t believe it. It’s cool, huh? Zero-point energy. I save the best inventions for myself. Am I good enough now? Who’s super now? I’m Syndrome, your nemesis and…Oh, brilliant.</a:t>
            </a:r>
          </a:p>
        </p:txBody>
      </p:sp>
      <p:sp>
        <p:nvSpPr>
          <p:cNvPr id="117" name="Shape 117"/>
          <p:cNvSpPr txBox="1">
            <a:spLocks noGrp="1"/>
          </p:cNvSpPr>
          <p:nvPr>
            <p:ph type="ftr" idx="11"/>
          </p:nvPr>
        </p:nvSpPr>
        <p:spPr>
          <a:xfrm>
            <a:off x="189915" y="6356350"/>
            <a:ext cx="8571845" cy="365125"/>
          </a:xfrm>
          <a:prstGeom prst="rect">
            <a:avLst/>
          </a:prstGeom>
          <a:noFill/>
          <a:ln>
            <a:noFill/>
          </a:ln>
        </p:spPr>
        <p:txBody>
          <a:bodyPr lIns="91425" tIns="45700" rIns="91425" bIns="45700" anchor="ctr" anchorCtr="0">
            <a:noAutofit/>
          </a:bodyPr>
          <a:lstStyle/>
          <a:p>
            <a:pPr lvl="0" algn="l">
              <a:buSzPct val="25000"/>
            </a:pPr>
            <a:r>
              <a:rPr lang="en-US" sz="1800" dirty="0">
                <a:solidFill>
                  <a:schemeClr val="dk1"/>
                </a:solidFill>
              </a:rPr>
              <a:t>LI: To understand the features of a monologue</a:t>
            </a:r>
          </a:p>
        </p:txBody>
      </p:sp>
      <p:sp>
        <p:nvSpPr>
          <p:cNvPr id="118" name="Shape 118"/>
          <p:cNvSpPr/>
          <p:nvPr/>
        </p:nvSpPr>
        <p:spPr>
          <a:xfrm>
            <a:off x="-1111324" y="1135624"/>
            <a:ext cx="5410073" cy="5220725"/>
          </a:xfrm>
          <a:prstGeom prst="irregularSeal1">
            <a:avLst/>
          </a:prstGeom>
          <a:gradFill>
            <a:gsLst>
              <a:gs pos="0">
                <a:srgbClr val="3E7FCD"/>
              </a:gs>
              <a:gs pos="100000">
                <a:srgbClr val="96C0FF"/>
              </a:gs>
            </a:gsLst>
            <a:lin ang="16200000" scaled="0"/>
          </a:gradFill>
          <a:ln w="9525" cap="flat" cmpd="sng">
            <a:solidFill>
              <a:srgbClr val="4A7DBA"/>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a:solidFill>
                <a:schemeClr val="lt1"/>
              </a:solidFill>
              <a:latin typeface="Calibri"/>
              <a:ea typeface="Calibri"/>
              <a:cs typeface="Calibri"/>
              <a:sym typeface="Calibri"/>
            </a:endParaRPr>
          </a:p>
          <a:p>
            <a:pPr marL="0" marR="0" lvl="0" indent="0" algn="ctr" rtl="0">
              <a:spcBef>
                <a:spcPts val="0"/>
              </a:spcBef>
              <a:buNone/>
            </a:pPr>
            <a:endParaRPr sz="1800">
              <a:solidFill>
                <a:schemeClr val="lt1"/>
              </a:solidFill>
              <a:latin typeface="Calibri"/>
              <a:ea typeface="Calibri"/>
              <a:cs typeface="Calibri"/>
              <a:sym typeface="Calibri"/>
            </a:endParaRPr>
          </a:p>
          <a:p>
            <a:pPr marL="0" marR="0" lvl="0" indent="0" algn="ctr" rtl="0">
              <a:spcBef>
                <a:spcPts val="0"/>
              </a:spcBef>
              <a:buSzPct val="25000"/>
              <a:buNone/>
            </a:pPr>
            <a:r>
              <a:rPr lang="en-US" sz="1800" b="1">
                <a:solidFill>
                  <a:srgbClr val="000000"/>
                </a:solidFill>
                <a:latin typeface="Calibri"/>
                <a:ea typeface="Calibri"/>
                <a:cs typeface="Calibri"/>
                <a:sym typeface="Calibri"/>
              </a:rPr>
              <a:t>WHO</a:t>
            </a:r>
            <a:r>
              <a:rPr lang="en-US" sz="1800">
                <a:solidFill>
                  <a:srgbClr val="000000"/>
                </a:solidFill>
                <a:latin typeface="Calibri"/>
                <a:ea typeface="Calibri"/>
                <a:cs typeface="Calibri"/>
                <a:sym typeface="Calibri"/>
              </a:rPr>
              <a:t> is he speaking to?</a:t>
            </a:r>
          </a:p>
          <a:p>
            <a:pPr marL="0" marR="0" lvl="0" indent="0" algn="ctr" rtl="0">
              <a:spcBef>
                <a:spcPts val="0"/>
              </a:spcBef>
              <a:buNone/>
            </a:pPr>
            <a:endParaRPr sz="1800">
              <a:solidFill>
                <a:srgbClr val="000000"/>
              </a:solidFill>
              <a:latin typeface="Calibri"/>
              <a:ea typeface="Calibri"/>
              <a:cs typeface="Calibri"/>
              <a:sym typeface="Calibri"/>
            </a:endParaRPr>
          </a:p>
          <a:p>
            <a:pPr marL="0" marR="0" lvl="0" indent="0" algn="ctr" rtl="0">
              <a:spcBef>
                <a:spcPts val="0"/>
              </a:spcBef>
              <a:buSzPct val="25000"/>
              <a:buNone/>
            </a:pPr>
            <a:r>
              <a:rPr lang="en-US" sz="1800" b="1">
                <a:solidFill>
                  <a:srgbClr val="000000"/>
                </a:solidFill>
                <a:latin typeface="Calibri"/>
                <a:ea typeface="Calibri"/>
                <a:cs typeface="Calibri"/>
                <a:sym typeface="Calibri"/>
              </a:rPr>
              <a:t>WHAT</a:t>
            </a:r>
            <a:r>
              <a:rPr lang="en-US" sz="1800">
                <a:solidFill>
                  <a:srgbClr val="000000"/>
                </a:solidFill>
                <a:latin typeface="Calibri"/>
                <a:ea typeface="Calibri"/>
                <a:cs typeface="Calibri"/>
                <a:sym typeface="Calibri"/>
              </a:rPr>
              <a:t> is it that he wants?</a:t>
            </a:r>
          </a:p>
          <a:p>
            <a:pPr marL="0" marR="0" lvl="0" indent="0" algn="ctr" rtl="0">
              <a:spcBef>
                <a:spcPts val="0"/>
              </a:spcBef>
              <a:buNone/>
            </a:pPr>
            <a:endParaRPr sz="1800">
              <a:solidFill>
                <a:srgbClr val="000000"/>
              </a:solidFill>
              <a:latin typeface="Calibri"/>
              <a:ea typeface="Calibri"/>
              <a:cs typeface="Calibri"/>
              <a:sym typeface="Calibri"/>
            </a:endParaRPr>
          </a:p>
          <a:p>
            <a:pPr marL="0" marR="0" lvl="0" indent="0" algn="ctr" rtl="0">
              <a:spcBef>
                <a:spcPts val="0"/>
              </a:spcBef>
              <a:buSzPct val="25000"/>
              <a:buNone/>
            </a:pPr>
            <a:r>
              <a:rPr lang="en-US" sz="1800">
                <a:solidFill>
                  <a:srgbClr val="000000"/>
                </a:solidFill>
                <a:latin typeface="Calibri"/>
                <a:ea typeface="Calibri"/>
                <a:cs typeface="Calibri"/>
                <a:sym typeface="Calibri"/>
              </a:rPr>
              <a:t>What is he</a:t>
            </a:r>
            <a:r>
              <a:rPr lang="en-US" sz="1800" b="1">
                <a:solidFill>
                  <a:srgbClr val="000000"/>
                </a:solidFill>
                <a:latin typeface="Calibri"/>
                <a:ea typeface="Calibri"/>
                <a:cs typeface="Calibri"/>
                <a:sym typeface="Calibri"/>
              </a:rPr>
              <a:t> FEELING </a:t>
            </a:r>
            <a:r>
              <a:rPr lang="en-US" sz="1800">
                <a:solidFill>
                  <a:srgbClr val="000000"/>
                </a:solidFill>
                <a:latin typeface="Calibri"/>
                <a:ea typeface="Calibri"/>
                <a:cs typeface="Calibri"/>
                <a:sym typeface="Calibri"/>
              </a:rPr>
              <a:t>at this point?</a:t>
            </a:r>
          </a:p>
          <a:p>
            <a:pPr marL="0" marR="0" lvl="0" indent="0" algn="ctr" rtl="0">
              <a:spcBef>
                <a:spcPts val="0"/>
              </a:spcBef>
              <a:buNone/>
            </a:pPr>
            <a:endParaRPr sz="1800">
              <a:solidFill>
                <a:schemeClr val="lt1"/>
              </a:solidFill>
              <a:latin typeface="Calibri"/>
              <a:ea typeface="Calibri"/>
              <a:cs typeface="Calibri"/>
              <a:sym typeface="Calibri"/>
            </a:endParaRPr>
          </a:p>
          <a:p>
            <a:pPr marL="0" marR="0" lvl="0" indent="0" algn="ctr" rtl="0">
              <a:spcBef>
                <a:spcPts val="0"/>
              </a:spcBef>
              <a:buNone/>
            </a:pPr>
            <a:endParaRPr sz="1800">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Shape 123"/>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a:solidFill>
                  <a:schemeClr val="dk1"/>
                </a:solidFill>
                <a:latin typeface="Calibri"/>
                <a:ea typeface="Calibri"/>
                <a:cs typeface="Calibri"/>
                <a:sym typeface="Calibri"/>
              </a:rPr>
              <a:t>Syndrome’s Monologue</a:t>
            </a:r>
          </a:p>
        </p:txBody>
      </p:sp>
      <p:sp>
        <p:nvSpPr>
          <p:cNvPr id="124" name="Shape 124"/>
          <p:cNvSpPr txBox="1">
            <a:spLocks noGrp="1"/>
          </p:cNvSpPr>
          <p:nvPr>
            <p:ph type="body" idx="1"/>
          </p:nvPr>
        </p:nvSpPr>
        <p:spPr>
          <a:xfrm>
            <a:off x="4373698" y="1156362"/>
            <a:ext cx="4388100" cy="4708499"/>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buClr>
                <a:schemeClr val="dk1"/>
              </a:buClr>
              <a:buSzPct val="25000"/>
              <a:buFont typeface="Arial"/>
              <a:buNone/>
            </a:pPr>
            <a:r>
              <a:rPr lang="en-US" sz="2170" b="0" i="0" u="none" strike="noStrike" cap="none">
                <a:solidFill>
                  <a:schemeClr val="dk1"/>
                </a:solidFill>
                <a:latin typeface="Calibri"/>
                <a:ea typeface="Calibri"/>
                <a:cs typeface="Calibri"/>
                <a:sym typeface="Calibri"/>
              </a:rPr>
              <a:t>See? Now you respect me, because I’m a threat. That’s the way it works. Turns out, there are a lot of people, whole countries, who want respect, and they will pay through the nose to get it. How do you think I got rich? I invented weapons, and now I have a weapon that only I can defeat, and when I unleash it, I’ll get… You sly dog! You got me monologuing! I can’t believe it. It’s cool, huh? Zero-point energy. I save the best inventions for myself. Am I good enough now? Who’s super now? I’m Syndrome, your nemesis and…Oh, brilliant.</a:t>
            </a:r>
          </a:p>
        </p:txBody>
      </p:sp>
      <p:sp>
        <p:nvSpPr>
          <p:cNvPr id="125" name="Shape 125"/>
          <p:cNvSpPr txBox="1">
            <a:spLocks noGrp="1"/>
          </p:cNvSpPr>
          <p:nvPr>
            <p:ph type="ftr" idx="11"/>
          </p:nvPr>
        </p:nvSpPr>
        <p:spPr>
          <a:xfrm>
            <a:off x="189915" y="6356350"/>
            <a:ext cx="8571845"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r>
              <a:rPr lang="en-US" sz="1800">
                <a:solidFill>
                  <a:schemeClr val="dk1"/>
                </a:solidFill>
                <a:latin typeface="Calibri"/>
                <a:ea typeface="Calibri"/>
                <a:cs typeface="Calibri"/>
                <a:sym typeface="Calibri"/>
              </a:rPr>
              <a:t>LO: To determine the ingredients of an effective dramatic monologue</a:t>
            </a:r>
          </a:p>
        </p:txBody>
      </p:sp>
      <p:sp>
        <p:nvSpPr>
          <p:cNvPr id="126" name="Shape 126"/>
          <p:cNvSpPr txBox="1"/>
          <p:nvPr/>
        </p:nvSpPr>
        <p:spPr>
          <a:xfrm>
            <a:off x="366370" y="1550795"/>
            <a:ext cx="3602644" cy="4124206"/>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1">
                <a:solidFill>
                  <a:schemeClr val="dk1"/>
                </a:solidFill>
                <a:latin typeface="Calibri"/>
                <a:ea typeface="Calibri"/>
                <a:cs typeface="Calibri"/>
                <a:sym typeface="Calibri"/>
              </a:rPr>
              <a:t>Underline</a:t>
            </a:r>
            <a:r>
              <a:rPr lang="en-US" sz="1800">
                <a:solidFill>
                  <a:schemeClr val="dk1"/>
                </a:solidFill>
                <a:latin typeface="Calibri"/>
                <a:ea typeface="Calibri"/>
                <a:cs typeface="Calibri"/>
                <a:sym typeface="Calibri"/>
              </a:rPr>
              <a:t> a question.</a:t>
            </a: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SzPct val="25000"/>
              <a:buNone/>
            </a:pPr>
            <a:r>
              <a:rPr lang="en-US" sz="1800" b="1">
                <a:solidFill>
                  <a:schemeClr val="dk1"/>
                </a:solidFill>
                <a:latin typeface="Calibri"/>
                <a:ea typeface="Calibri"/>
                <a:cs typeface="Calibri"/>
                <a:sym typeface="Calibri"/>
              </a:rPr>
              <a:t>Circle</a:t>
            </a:r>
            <a:r>
              <a:rPr lang="en-US" sz="1800">
                <a:solidFill>
                  <a:schemeClr val="dk1"/>
                </a:solidFill>
                <a:latin typeface="Calibri"/>
                <a:ea typeface="Calibri"/>
                <a:cs typeface="Calibri"/>
                <a:sym typeface="Calibri"/>
              </a:rPr>
              <a:t> the punctuation that tells you his stream-of-thought has been interrupted.</a:t>
            </a: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SzPct val="25000"/>
              <a:buNone/>
            </a:pPr>
            <a:r>
              <a:rPr lang="en-US" sz="1800" b="1">
                <a:solidFill>
                  <a:schemeClr val="dk1"/>
                </a:solidFill>
                <a:latin typeface="Calibri"/>
                <a:ea typeface="Calibri"/>
                <a:cs typeface="Calibri"/>
                <a:sym typeface="Calibri"/>
              </a:rPr>
              <a:t>Highlight </a:t>
            </a:r>
            <a:r>
              <a:rPr lang="en-US" sz="1800">
                <a:solidFill>
                  <a:schemeClr val="dk1"/>
                </a:solidFill>
                <a:latin typeface="Calibri"/>
                <a:ea typeface="Calibri"/>
                <a:cs typeface="Calibri"/>
                <a:sym typeface="Calibri"/>
              </a:rPr>
              <a:t>a sentence that tells you he is feeling vengeful.*   </a:t>
            </a: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SzPct val="25000"/>
              <a:buNone/>
            </a:pPr>
            <a:r>
              <a:rPr lang="en-US" sz="1400">
                <a:solidFill>
                  <a:schemeClr val="dk1"/>
                </a:solidFill>
                <a:latin typeface="Calibri"/>
                <a:ea typeface="Calibri"/>
                <a:cs typeface="Calibri"/>
                <a:sym typeface="Calibri"/>
              </a:rPr>
              <a:t>*vengeful=seeking revenge and/or to harm someone because of a past injury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Shape 131"/>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a:solidFill>
                  <a:schemeClr val="dk1"/>
                </a:solidFill>
                <a:latin typeface="Calibri"/>
                <a:ea typeface="Calibri"/>
                <a:cs typeface="Calibri"/>
                <a:sym typeface="Calibri"/>
              </a:rPr>
              <a:t>Let’s look at another…</a:t>
            </a:r>
          </a:p>
        </p:txBody>
      </p:sp>
      <p:sp>
        <p:nvSpPr>
          <p:cNvPr id="132" name="Shape 132"/>
          <p:cNvSpPr txBox="1">
            <a:spLocks noGrp="1"/>
          </p:cNvSpPr>
          <p:nvPr>
            <p:ph type="ftr" idx="11"/>
          </p:nvPr>
        </p:nvSpPr>
        <p:spPr>
          <a:xfrm>
            <a:off x="189915" y="6356350"/>
            <a:ext cx="8571845" cy="365125"/>
          </a:xfrm>
          <a:prstGeom prst="rect">
            <a:avLst/>
          </a:prstGeom>
          <a:noFill/>
          <a:ln>
            <a:noFill/>
          </a:ln>
        </p:spPr>
        <p:txBody>
          <a:bodyPr lIns="91425" tIns="45700" rIns="91425" bIns="45700" anchor="ctr" anchorCtr="0">
            <a:noAutofit/>
          </a:bodyPr>
          <a:lstStyle/>
          <a:p>
            <a:pPr lvl="0" algn="l">
              <a:buSzPct val="25000"/>
            </a:pPr>
            <a:r>
              <a:rPr lang="en-US" sz="1800" dirty="0">
                <a:solidFill>
                  <a:schemeClr val="dk1"/>
                </a:solidFill>
              </a:rPr>
              <a:t>LI: To understand the features of a monologue</a:t>
            </a:r>
          </a:p>
        </p:txBody>
      </p:sp>
      <p:pic>
        <p:nvPicPr>
          <p:cNvPr id="133" name="Shape 133" descr="20.jpg"/>
          <p:cNvPicPr preferRelativeResize="0"/>
          <p:nvPr/>
        </p:nvPicPr>
        <p:blipFill rotWithShape="1">
          <a:blip r:embed="rId3">
            <a:alphaModFix/>
          </a:blip>
          <a:srcRect/>
          <a:stretch/>
        </p:blipFill>
        <p:spPr>
          <a:xfrm>
            <a:off x="1847860" y="1271105"/>
            <a:ext cx="5765799" cy="2628899"/>
          </a:xfrm>
          <a:prstGeom prst="rect">
            <a:avLst/>
          </a:prstGeom>
          <a:noFill/>
          <a:ln>
            <a:noFill/>
          </a:ln>
        </p:spPr>
      </p:pic>
      <p:sp>
        <p:nvSpPr>
          <p:cNvPr id="134" name="Shape 134"/>
          <p:cNvSpPr txBox="1"/>
          <p:nvPr/>
        </p:nvSpPr>
        <p:spPr>
          <a:xfrm>
            <a:off x="1001412" y="4188371"/>
            <a:ext cx="7302987" cy="2031325"/>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a:solidFill>
                  <a:schemeClr val="dk1"/>
                </a:solidFill>
                <a:latin typeface="Calibri"/>
                <a:ea typeface="Calibri"/>
                <a:cs typeface="Calibri"/>
                <a:sym typeface="Calibri"/>
              </a:rPr>
              <a:t>As you have noticed, a monologue occurs when a character is feeling </a:t>
            </a:r>
            <a:r>
              <a:rPr lang="en-US" sz="1800" b="1">
                <a:solidFill>
                  <a:schemeClr val="dk1"/>
                </a:solidFill>
                <a:latin typeface="Calibri"/>
                <a:ea typeface="Calibri"/>
                <a:cs typeface="Calibri"/>
                <a:sym typeface="Calibri"/>
              </a:rPr>
              <a:t>passionate</a:t>
            </a:r>
            <a:r>
              <a:rPr lang="en-US" sz="1800">
                <a:solidFill>
                  <a:schemeClr val="dk1"/>
                </a:solidFill>
                <a:latin typeface="Calibri"/>
                <a:ea typeface="Calibri"/>
                <a:cs typeface="Calibri"/>
                <a:sym typeface="Calibri"/>
              </a:rPr>
              <a:t> about a situation or an idea. We say this is when “</a:t>
            </a:r>
            <a:r>
              <a:rPr lang="en-US" sz="1800" b="1">
                <a:solidFill>
                  <a:schemeClr val="dk1"/>
                </a:solidFill>
                <a:latin typeface="Calibri"/>
                <a:ea typeface="Calibri"/>
                <a:cs typeface="Calibri"/>
                <a:sym typeface="Calibri"/>
              </a:rPr>
              <a:t>the stakes are high</a:t>
            </a:r>
            <a:r>
              <a:rPr lang="en-US" sz="1800">
                <a:solidFill>
                  <a:schemeClr val="dk1"/>
                </a:solidFill>
                <a:latin typeface="Calibri"/>
                <a:ea typeface="Calibri"/>
                <a:cs typeface="Calibri"/>
                <a:sym typeface="Calibri"/>
              </a:rPr>
              <a:t>.” When a character feels they have something to lose or win, their emotions grow much stronger.</a:t>
            </a: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SzPct val="25000"/>
              <a:buNone/>
            </a:pPr>
            <a:r>
              <a:rPr lang="en-US" sz="1800">
                <a:solidFill>
                  <a:schemeClr val="dk1"/>
                </a:solidFill>
                <a:latin typeface="Calibri"/>
                <a:ea typeface="Calibri"/>
                <a:cs typeface="Calibri"/>
                <a:sym typeface="Calibri"/>
              </a:rPr>
              <a:t>In this monologue from “Pirates of the Caribbean 3,” Elisabeth must rouse the pirates, who are about to give up, into fighting an impossible enemy.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Shape 139"/>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a:t>But wait...</a:t>
            </a:r>
          </a:p>
        </p:txBody>
      </p:sp>
      <p:sp>
        <p:nvSpPr>
          <p:cNvPr id="140" name="Shape 140"/>
          <p:cNvSpPr txBox="1">
            <a:spLocks noGrp="1"/>
          </p:cNvSpPr>
          <p:nvPr>
            <p:ph type="ftr" idx="11"/>
          </p:nvPr>
        </p:nvSpPr>
        <p:spPr>
          <a:xfrm>
            <a:off x="189915" y="6356350"/>
            <a:ext cx="8571900" cy="365099"/>
          </a:xfrm>
          <a:prstGeom prst="rect">
            <a:avLst/>
          </a:prstGeom>
          <a:noFill/>
          <a:ln>
            <a:noFill/>
          </a:ln>
        </p:spPr>
        <p:txBody>
          <a:bodyPr lIns="91425" tIns="45700" rIns="91425" bIns="45700" anchor="ctr" anchorCtr="0">
            <a:noAutofit/>
          </a:bodyPr>
          <a:lstStyle/>
          <a:p>
            <a:pPr lvl="0" algn="l">
              <a:buSzPct val="25000"/>
            </a:pPr>
            <a:r>
              <a:rPr lang="en-US" sz="1800" dirty="0">
                <a:solidFill>
                  <a:schemeClr val="dk1"/>
                </a:solidFill>
              </a:rPr>
              <a:t>LI: To understand the features of a monologue</a:t>
            </a:r>
          </a:p>
        </p:txBody>
      </p:sp>
      <p:sp>
        <p:nvSpPr>
          <p:cNvPr id="141" name="Shape 141"/>
          <p:cNvSpPr/>
          <p:nvPr/>
        </p:nvSpPr>
        <p:spPr>
          <a:xfrm>
            <a:off x="1268925" y="2037800"/>
            <a:ext cx="6413903" cy="3863159"/>
          </a:xfrm>
          <a:prstGeom prst="cloud">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US" b="1">
                <a:latin typeface="Georgia"/>
                <a:ea typeface="Georgia"/>
                <a:cs typeface="Georgia"/>
                <a:sym typeface="Georgia"/>
              </a:rPr>
              <a:t>CHARACTER:</a:t>
            </a:r>
            <a:r>
              <a:rPr lang="en-US">
                <a:latin typeface="Georgia"/>
                <a:ea typeface="Georgia"/>
                <a:cs typeface="Georgia"/>
                <a:sym typeface="Georgia"/>
              </a:rPr>
              <a:t> 	Who is speaking?</a:t>
            </a:r>
          </a:p>
          <a:p>
            <a:pPr lvl="0" rtl="0">
              <a:spcBef>
                <a:spcPts val="0"/>
              </a:spcBef>
              <a:buNone/>
            </a:pPr>
            <a:endParaRPr>
              <a:latin typeface="Georgia"/>
              <a:ea typeface="Georgia"/>
              <a:cs typeface="Georgia"/>
              <a:sym typeface="Georgia"/>
            </a:endParaRPr>
          </a:p>
          <a:p>
            <a:pPr lvl="0" rtl="0">
              <a:spcBef>
                <a:spcPts val="0"/>
              </a:spcBef>
              <a:buNone/>
            </a:pPr>
            <a:r>
              <a:rPr lang="en-US" b="1">
                <a:latin typeface="Georgia"/>
                <a:ea typeface="Georgia"/>
                <a:cs typeface="Georgia"/>
                <a:sym typeface="Georgia"/>
              </a:rPr>
              <a:t>AUDIENCE: 	</a:t>
            </a:r>
            <a:r>
              <a:rPr lang="en-US">
                <a:latin typeface="Georgia"/>
                <a:ea typeface="Georgia"/>
                <a:cs typeface="Georgia"/>
                <a:sym typeface="Georgia"/>
              </a:rPr>
              <a:t>Who are they speaking to? </a:t>
            </a:r>
          </a:p>
          <a:p>
            <a:pPr lvl="0" rtl="0">
              <a:spcBef>
                <a:spcPts val="0"/>
              </a:spcBef>
              <a:buNone/>
            </a:pPr>
            <a:endParaRPr>
              <a:latin typeface="Georgia"/>
              <a:ea typeface="Georgia"/>
              <a:cs typeface="Georgia"/>
              <a:sym typeface="Georgia"/>
            </a:endParaRPr>
          </a:p>
          <a:p>
            <a:pPr lvl="0" rtl="0">
              <a:spcBef>
                <a:spcPts val="0"/>
              </a:spcBef>
              <a:buNone/>
            </a:pPr>
            <a:r>
              <a:rPr lang="en-US" b="1">
                <a:latin typeface="Georgia"/>
                <a:ea typeface="Georgia"/>
                <a:cs typeface="Georgia"/>
                <a:sym typeface="Georgia"/>
              </a:rPr>
              <a:t>SETTING:</a:t>
            </a:r>
            <a:r>
              <a:rPr lang="en-US">
                <a:latin typeface="Georgia"/>
                <a:ea typeface="Georgia"/>
                <a:cs typeface="Georgia"/>
                <a:sym typeface="Georgia"/>
              </a:rPr>
              <a:t> 	Where are they?</a:t>
            </a:r>
          </a:p>
          <a:p>
            <a:pPr lvl="0" rtl="0">
              <a:spcBef>
                <a:spcPts val="0"/>
              </a:spcBef>
              <a:buNone/>
            </a:pPr>
            <a:endParaRPr>
              <a:latin typeface="Georgia"/>
              <a:ea typeface="Georgia"/>
              <a:cs typeface="Georgia"/>
              <a:sym typeface="Georgia"/>
            </a:endParaRPr>
          </a:p>
          <a:p>
            <a:pPr marL="0" lvl="0" indent="0" rtl="0">
              <a:spcBef>
                <a:spcPts val="0"/>
              </a:spcBef>
              <a:buNone/>
            </a:pPr>
            <a:r>
              <a:rPr lang="en-US" b="1">
                <a:latin typeface="Georgia"/>
                <a:ea typeface="Georgia"/>
                <a:cs typeface="Georgia"/>
                <a:sym typeface="Georgia"/>
              </a:rPr>
              <a:t>GOAL:</a:t>
            </a:r>
            <a:r>
              <a:rPr lang="en-US">
                <a:latin typeface="Georgia"/>
                <a:ea typeface="Georgia"/>
                <a:cs typeface="Georgia"/>
                <a:sym typeface="Georgia"/>
              </a:rPr>
              <a:t> 		What do they want to see </a:t>
            </a:r>
          </a:p>
          <a:p>
            <a:pPr marL="914400" lvl="0" indent="457200" rtl="0">
              <a:spcBef>
                <a:spcPts val="0"/>
              </a:spcBef>
              <a:buNone/>
            </a:pPr>
            <a:r>
              <a:rPr lang="en-US">
                <a:latin typeface="Georgia"/>
                <a:ea typeface="Georgia"/>
                <a:cs typeface="Georgia"/>
                <a:sym typeface="Georgia"/>
              </a:rPr>
              <a:t>happen? </a:t>
            </a:r>
          </a:p>
        </p:txBody>
      </p:sp>
      <p:sp>
        <p:nvSpPr>
          <p:cNvPr id="142" name="Shape 142"/>
          <p:cNvSpPr txBox="1"/>
          <p:nvPr/>
        </p:nvSpPr>
        <p:spPr>
          <a:xfrm>
            <a:off x="935800" y="1417650"/>
            <a:ext cx="7498199" cy="783899"/>
          </a:xfrm>
          <a:prstGeom prst="rect">
            <a:avLst/>
          </a:prstGeom>
          <a:noFill/>
          <a:ln>
            <a:noFill/>
          </a:ln>
        </p:spPr>
        <p:txBody>
          <a:bodyPr lIns="91425" tIns="91425" rIns="91425" bIns="91425" anchor="t" anchorCtr="0">
            <a:noAutofit/>
          </a:bodyPr>
          <a:lstStyle/>
          <a:p>
            <a:pPr lvl="0">
              <a:spcBef>
                <a:spcPts val="0"/>
              </a:spcBef>
              <a:buNone/>
            </a:pPr>
            <a:r>
              <a:rPr lang="en-US"/>
              <a:t>The best way to understand a monologue is to determine its CONTEXT. This will help us understand what they are saying and why.</a:t>
            </a:r>
          </a:p>
        </p:txBody>
      </p:sp>
      <p:sp>
        <p:nvSpPr>
          <p:cNvPr id="143" name="Shape 143"/>
          <p:cNvSpPr/>
          <p:nvPr/>
        </p:nvSpPr>
        <p:spPr>
          <a:xfrm>
            <a:off x="6844925" y="4937750"/>
            <a:ext cx="2037900" cy="1698300"/>
          </a:xfrm>
          <a:prstGeom prst="rect">
            <a:avLst/>
          </a:prstGeom>
          <a:solidFill>
            <a:srgbClr val="FFFF00"/>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b="1">
                <a:latin typeface="Georgia"/>
                <a:ea typeface="Georgia"/>
                <a:cs typeface="Georgia"/>
                <a:sym typeface="Georgia"/>
              </a:rPr>
              <a:t>Glossary</a:t>
            </a:r>
          </a:p>
          <a:p>
            <a:pPr lvl="0" rtl="0">
              <a:spcBef>
                <a:spcPts val="0"/>
              </a:spcBef>
              <a:buNone/>
            </a:pPr>
            <a:endParaRPr/>
          </a:p>
          <a:p>
            <a:pPr lvl="0">
              <a:spcBef>
                <a:spcPts val="0"/>
              </a:spcBef>
              <a:buNone/>
            </a:pPr>
            <a:r>
              <a:rPr lang="en-US" b="1"/>
              <a:t>context:</a:t>
            </a:r>
            <a:r>
              <a:rPr lang="en-US"/>
              <a:t> the circumstances surrounding a situation (the facts)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Shape 148"/>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a:solidFill>
                  <a:schemeClr val="dk1"/>
                </a:solidFill>
                <a:latin typeface="Calibri"/>
                <a:ea typeface="Calibri"/>
                <a:cs typeface="Calibri"/>
                <a:sym typeface="Calibri"/>
              </a:rPr>
              <a:t>Elisabeth’s Monologue</a:t>
            </a:r>
          </a:p>
        </p:txBody>
      </p:sp>
      <p:sp>
        <p:nvSpPr>
          <p:cNvPr id="149" name="Shape 149"/>
          <p:cNvSpPr txBox="1">
            <a:spLocks noGrp="1"/>
          </p:cNvSpPr>
          <p:nvPr>
            <p:ph type="body" idx="1"/>
          </p:nvPr>
        </p:nvSpPr>
        <p:spPr>
          <a:xfrm>
            <a:off x="457200" y="1600200"/>
            <a:ext cx="4038599" cy="4525963"/>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buClr>
                <a:schemeClr val="dk1"/>
              </a:buClr>
              <a:buSzPct val="25000"/>
              <a:buFont typeface="Arial"/>
              <a:buNone/>
            </a:pPr>
            <a:r>
              <a:rPr lang="en-US" sz="1960" b="0" i="0" u="none" strike="noStrike" cap="none">
                <a:solidFill>
                  <a:schemeClr val="dk1"/>
                </a:solidFill>
                <a:latin typeface="Calibri"/>
                <a:ea typeface="Calibri"/>
                <a:cs typeface="Calibri"/>
                <a:sym typeface="Calibri"/>
              </a:rPr>
              <a:t>Then, what shall we die for? You will listen to me! Listen! </a:t>
            </a:r>
            <a:r>
              <a:rPr lang="en-US" sz="1960" b="0" i="1" u="none" strike="noStrike" cap="none">
                <a:solidFill>
                  <a:schemeClr val="dk1"/>
                </a:solidFill>
                <a:latin typeface="Calibri"/>
                <a:ea typeface="Calibri"/>
                <a:cs typeface="Calibri"/>
                <a:sym typeface="Calibri"/>
              </a:rPr>
              <a:t>(stares into their eyes) </a:t>
            </a:r>
            <a:r>
              <a:rPr lang="en-US" sz="1960" b="0" i="0" u="none" strike="noStrike" cap="none">
                <a:solidFill>
                  <a:schemeClr val="dk1"/>
                </a:solidFill>
                <a:latin typeface="Calibri"/>
                <a:ea typeface="Calibri"/>
                <a:cs typeface="Calibri"/>
                <a:sym typeface="Calibri"/>
              </a:rPr>
              <a:t>The Brethren will still be looking here, to us, to the Black Pearl, to lead. And what will they see? Frightened bilge rats aboard a derelict ship? No. No, they will see free men and freedom! And what the enemy will see is the flash of our cannons. They will hear the ring of our swords, and they will know what we can do. By the sweat of our brows and the strength of our backs, and the courage of our hearts. Gentlemen. Hoist the colors!</a:t>
            </a:r>
          </a:p>
        </p:txBody>
      </p:sp>
      <p:sp>
        <p:nvSpPr>
          <p:cNvPr id="150" name="Shape 150"/>
          <p:cNvSpPr txBox="1">
            <a:spLocks noGrp="1"/>
          </p:cNvSpPr>
          <p:nvPr>
            <p:ph type="body" idx="2"/>
          </p:nvPr>
        </p:nvSpPr>
        <p:spPr>
          <a:xfrm>
            <a:off x="4663449" y="1600200"/>
            <a:ext cx="4279799" cy="4526100"/>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spcAft>
                <a:spcPts val="0"/>
              </a:spcAft>
              <a:buClr>
                <a:schemeClr val="dk1"/>
              </a:buClr>
              <a:buSzPct val="25000"/>
              <a:buFont typeface="Arial"/>
              <a:buNone/>
            </a:pPr>
            <a:endParaRPr sz="1960" b="0" i="0" u="none" strike="noStrike" cap="none">
              <a:solidFill>
                <a:schemeClr val="dk1"/>
              </a:solidFill>
              <a:latin typeface="Calibri"/>
              <a:ea typeface="Calibri"/>
              <a:cs typeface="Calibri"/>
              <a:sym typeface="Calibri"/>
            </a:endParaRPr>
          </a:p>
          <a:p>
            <a:pPr marL="0" marR="0" lvl="0" indent="0" algn="l" rtl="0">
              <a:lnSpc>
                <a:spcPct val="80000"/>
              </a:lnSpc>
              <a:spcBef>
                <a:spcPts val="392"/>
              </a:spcBef>
              <a:buClr>
                <a:schemeClr val="dk1"/>
              </a:buClr>
              <a:buSzPct val="25000"/>
              <a:buFont typeface="Arial"/>
              <a:buNone/>
            </a:pPr>
            <a:endParaRPr sz="1960" b="0" i="0" u="none" strike="noStrike" cap="none">
              <a:solidFill>
                <a:schemeClr val="dk1"/>
              </a:solidFill>
              <a:latin typeface="Calibri"/>
              <a:ea typeface="Calibri"/>
              <a:cs typeface="Calibri"/>
              <a:sym typeface="Calibri"/>
            </a:endParaRPr>
          </a:p>
        </p:txBody>
      </p:sp>
      <p:sp>
        <p:nvSpPr>
          <p:cNvPr id="151" name="Shape 151"/>
          <p:cNvSpPr txBox="1">
            <a:spLocks noGrp="1"/>
          </p:cNvSpPr>
          <p:nvPr>
            <p:ph type="ftr" idx="11"/>
          </p:nvPr>
        </p:nvSpPr>
        <p:spPr>
          <a:xfrm>
            <a:off x="189915" y="6356350"/>
            <a:ext cx="8571845" cy="365125"/>
          </a:xfrm>
          <a:prstGeom prst="rect">
            <a:avLst/>
          </a:prstGeom>
          <a:noFill/>
          <a:ln>
            <a:noFill/>
          </a:ln>
        </p:spPr>
        <p:txBody>
          <a:bodyPr lIns="91425" tIns="45700" rIns="91425" bIns="45700" anchor="ctr" anchorCtr="0">
            <a:noAutofit/>
          </a:bodyPr>
          <a:lstStyle/>
          <a:p>
            <a:pPr lvl="0" algn="l">
              <a:buSzPct val="25000"/>
            </a:pPr>
            <a:r>
              <a:rPr lang="en-US" sz="1800" dirty="0">
                <a:solidFill>
                  <a:schemeClr val="dk1"/>
                </a:solidFill>
              </a:rPr>
              <a:t>LI: To understand the features of a monologue</a:t>
            </a:r>
          </a:p>
        </p:txBody>
      </p:sp>
      <p:sp>
        <p:nvSpPr>
          <p:cNvPr id="152" name="Shape 152"/>
          <p:cNvSpPr/>
          <p:nvPr/>
        </p:nvSpPr>
        <p:spPr>
          <a:xfrm>
            <a:off x="4193175" y="1799275"/>
            <a:ext cx="4880735" cy="3762072"/>
          </a:xfrm>
          <a:prstGeom prst="cloud">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US"/>
              <a:t>CHARACTER: Who is speaking?</a:t>
            </a:r>
          </a:p>
          <a:p>
            <a:pPr lvl="0" rtl="0">
              <a:spcBef>
                <a:spcPts val="0"/>
              </a:spcBef>
              <a:buNone/>
            </a:pPr>
            <a:endParaRPr/>
          </a:p>
          <a:p>
            <a:pPr lvl="0" rtl="0">
              <a:spcBef>
                <a:spcPts val="0"/>
              </a:spcBef>
              <a:buNone/>
            </a:pPr>
            <a:r>
              <a:rPr lang="en-US"/>
              <a:t>AUDIENCE: Who is she speaking to? </a:t>
            </a:r>
          </a:p>
          <a:p>
            <a:pPr lvl="0" rtl="0">
              <a:spcBef>
                <a:spcPts val="0"/>
              </a:spcBef>
              <a:buNone/>
            </a:pPr>
            <a:endParaRPr/>
          </a:p>
          <a:p>
            <a:pPr lvl="0" rtl="0">
              <a:spcBef>
                <a:spcPts val="0"/>
              </a:spcBef>
              <a:buNone/>
            </a:pPr>
            <a:r>
              <a:rPr lang="en-US"/>
              <a:t>SETTING: Where are they?</a:t>
            </a:r>
          </a:p>
          <a:p>
            <a:pPr lvl="0" rtl="0">
              <a:spcBef>
                <a:spcPts val="0"/>
              </a:spcBef>
              <a:buNone/>
            </a:pPr>
            <a:endParaRPr/>
          </a:p>
          <a:p>
            <a:pPr lvl="0">
              <a:spcBef>
                <a:spcPts val="0"/>
              </a:spcBef>
              <a:buNone/>
            </a:pPr>
            <a:r>
              <a:rPr lang="en-US"/>
              <a:t>GOAL: What does she want to see happen?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Shape 157"/>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3959" b="0" i="0" u="none" strike="noStrike" cap="none">
                <a:solidFill>
                  <a:schemeClr val="dk1"/>
                </a:solidFill>
                <a:latin typeface="Calibri"/>
                <a:ea typeface="Calibri"/>
                <a:cs typeface="Calibri"/>
                <a:sym typeface="Calibri"/>
              </a:rPr>
              <a:t>Ingredients of a Dramatic Monologue</a:t>
            </a:r>
          </a:p>
        </p:txBody>
      </p:sp>
      <p:sp>
        <p:nvSpPr>
          <p:cNvPr id="158" name="Shape 158"/>
          <p:cNvSpPr txBox="1">
            <a:spLocks noGrp="1"/>
          </p:cNvSpPr>
          <p:nvPr>
            <p:ph type="body" idx="1"/>
          </p:nvPr>
        </p:nvSpPr>
        <p:spPr>
          <a:xfrm>
            <a:off x="326575" y="1600200"/>
            <a:ext cx="4169100" cy="4526100"/>
          </a:xfrm>
          <a:prstGeom prst="rect">
            <a:avLst/>
          </a:prstGeom>
          <a:noFill/>
          <a:ln>
            <a:noFill/>
          </a:ln>
        </p:spPr>
        <p:txBody>
          <a:bodyPr lIns="91425" tIns="45700" rIns="91425" bIns="45700" anchor="t" anchorCtr="0">
            <a:noAutofit/>
          </a:bodyPr>
          <a:lstStyle/>
          <a:p>
            <a:pPr marL="342900" marR="0" lvl="0" indent="-330835" algn="l" rtl="0">
              <a:spcBef>
                <a:spcPts val="0"/>
              </a:spcBef>
              <a:buClr>
                <a:schemeClr val="dk1"/>
              </a:buClr>
              <a:buSzPct val="100000"/>
              <a:buFont typeface="Georgia"/>
              <a:buChar char="•"/>
            </a:pPr>
            <a:r>
              <a:rPr lang="en-US" sz="2400">
                <a:latin typeface="Georgia"/>
                <a:ea typeface="Georgia"/>
                <a:cs typeface="Georgia"/>
                <a:sym typeface="Georgia"/>
              </a:rPr>
              <a:t>After you have established:</a:t>
            </a:r>
          </a:p>
          <a:p>
            <a:pPr marR="0" lvl="1" algn="l" rtl="0">
              <a:spcBef>
                <a:spcPts val="0"/>
              </a:spcBef>
              <a:buClr>
                <a:schemeClr val="dk1"/>
              </a:buClr>
              <a:buFont typeface="Georgia"/>
            </a:pPr>
            <a:r>
              <a:rPr lang="en-US">
                <a:latin typeface="Georgia"/>
                <a:ea typeface="Georgia"/>
                <a:cs typeface="Georgia"/>
                <a:sym typeface="Georgia"/>
              </a:rPr>
              <a:t>Character</a:t>
            </a:r>
          </a:p>
          <a:p>
            <a:pPr marR="0" lvl="1" algn="l" rtl="0">
              <a:spcBef>
                <a:spcPts val="0"/>
              </a:spcBef>
              <a:buClr>
                <a:schemeClr val="dk1"/>
              </a:buClr>
              <a:buFont typeface="Georgia"/>
            </a:pPr>
            <a:r>
              <a:rPr lang="en-US">
                <a:latin typeface="Georgia"/>
                <a:ea typeface="Georgia"/>
                <a:cs typeface="Georgia"/>
                <a:sym typeface="Georgia"/>
              </a:rPr>
              <a:t>Setting</a:t>
            </a:r>
          </a:p>
          <a:p>
            <a:pPr marR="0" lvl="1" algn="l" rtl="0">
              <a:spcBef>
                <a:spcPts val="0"/>
              </a:spcBef>
              <a:buClr>
                <a:schemeClr val="dk1"/>
              </a:buClr>
              <a:buFont typeface="Georgia"/>
            </a:pPr>
            <a:r>
              <a:rPr lang="en-US">
                <a:latin typeface="Georgia"/>
                <a:ea typeface="Georgia"/>
                <a:cs typeface="Georgia"/>
                <a:sym typeface="Georgia"/>
              </a:rPr>
              <a:t>Audience</a:t>
            </a:r>
          </a:p>
          <a:p>
            <a:pPr marR="0" lvl="1" algn="l" rtl="0">
              <a:spcBef>
                <a:spcPts val="0"/>
              </a:spcBef>
              <a:buClr>
                <a:schemeClr val="dk1"/>
              </a:buClr>
              <a:buFont typeface="Georgia"/>
            </a:pPr>
            <a:r>
              <a:rPr lang="en-US">
                <a:latin typeface="Georgia"/>
                <a:ea typeface="Georgia"/>
                <a:cs typeface="Georgia"/>
                <a:sym typeface="Georgia"/>
              </a:rPr>
              <a:t>Goal</a:t>
            </a:r>
          </a:p>
          <a:p>
            <a:pPr marL="0" marR="0" lvl="0" indent="0" algn="l" rtl="0">
              <a:spcBef>
                <a:spcPts val="0"/>
              </a:spcBef>
              <a:buNone/>
            </a:pPr>
            <a:endParaRPr sz="2400">
              <a:latin typeface="Georgia"/>
              <a:ea typeface="Georgia"/>
              <a:cs typeface="Georgia"/>
              <a:sym typeface="Georgia"/>
            </a:endParaRPr>
          </a:p>
          <a:p>
            <a:pPr marL="0" marR="0" lvl="0" indent="0" algn="l" rtl="0">
              <a:spcBef>
                <a:spcPts val="0"/>
              </a:spcBef>
              <a:buNone/>
            </a:pPr>
            <a:r>
              <a:rPr lang="en-US" sz="2400">
                <a:latin typeface="Georgia"/>
                <a:ea typeface="Georgia"/>
                <a:cs typeface="Georgia"/>
                <a:sym typeface="Georgia"/>
              </a:rPr>
              <a:t>There are </a:t>
            </a:r>
            <a:r>
              <a:rPr lang="en-US" sz="2400" b="0" i="0" u="none" strike="noStrike" cap="none">
                <a:solidFill>
                  <a:schemeClr val="dk1"/>
                </a:solidFill>
                <a:latin typeface="Georgia"/>
                <a:ea typeface="Georgia"/>
                <a:cs typeface="Georgia"/>
                <a:sym typeface="Georgia"/>
              </a:rPr>
              <a:t>five elements </a:t>
            </a:r>
            <a:r>
              <a:rPr lang="en-US" sz="2400">
                <a:latin typeface="Georgia"/>
                <a:ea typeface="Georgia"/>
                <a:cs typeface="Georgia"/>
                <a:sym typeface="Georgia"/>
              </a:rPr>
              <a:t>you must include when writing your own monologues:</a:t>
            </a:r>
          </a:p>
        </p:txBody>
      </p:sp>
      <p:sp>
        <p:nvSpPr>
          <p:cNvPr id="159" name="Shape 159"/>
          <p:cNvSpPr txBox="1">
            <a:spLocks noGrp="1"/>
          </p:cNvSpPr>
          <p:nvPr>
            <p:ph type="body" idx="2"/>
          </p:nvPr>
        </p:nvSpPr>
        <p:spPr>
          <a:xfrm>
            <a:off x="4648200" y="1600200"/>
            <a:ext cx="4376729" cy="4525963"/>
          </a:xfrm>
          <a:prstGeom prst="rect">
            <a:avLst/>
          </a:prstGeom>
          <a:noFill/>
          <a:ln>
            <a:noFill/>
          </a:ln>
        </p:spPr>
        <p:txBody>
          <a:bodyPr lIns="91425" tIns="45700" rIns="91425" bIns="45700" anchor="t" anchorCtr="0">
            <a:noAutofit/>
          </a:bodyPr>
          <a:lstStyle/>
          <a:p>
            <a:pPr marL="514350" marR="0" lvl="0" indent="-514350" algn="l" rtl="0">
              <a:spcBef>
                <a:spcPts val="0"/>
              </a:spcBef>
              <a:spcAft>
                <a:spcPts val="0"/>
              </a:spcAft>
              <a:buClr>
                <a:schemeClr val="dk1"/>
              </a:buClr>
              <a:buSzPct val="99615"/>
              <a:buFont typeface="Arial"/>
              <a:buAutoNum type="arabicPeriod"/>
            </a:pPr>
            <a:r>
              <a:rPr lang="en-US" sz="2590" b="0" i="0" u="none" strike="noStrike" cap="none">
                <a:solidFill>
                  <a:schemeClr val="dk1"/>
                </a:solidFill>
                <a:latin typeface="Calibri"/>
                <a:ea typeface="Calibri"/>
                <a:cs typeface="Calibri"/>
                <a:sym typeface="Calibri"/>
              </a:rPr>
              <a:t>Stage Directions</a:t>
            </a:r>
          </a:p>
          <a:p>
            <a:pPr marL="514350" marR="0" lvl="0" indent="-514350" algn="l" rtl="0">
              <a:spcBef>
                <a:spcPts val="518"/>
              </a:spcBef>
              <a:spcAft>
                <a:spcPts val="0"/>
              </a:spcAft>
              <a:buClr>
                <a:schemeClr val="dk1"/>
              </a:buClr>
              <a:buSzPct val="99615"/>
              <a:buFont typeface="Arial"/>
              <a:buNone/>
            </a:pPr>
            <a:endParaRPr sz="2590" b="0" i="0" u="none" strike="noStrike" cap="none">
              <a:solidFill>
                <a:schemeClr val="dk1"/>
              </a:solidFill>
              <a:latin typeface="Calibri"/>
              <a:ea typeface="Calibri"/>
              <a:cs typeface="Calibri"/>
              <a:sym typeface="Calibri"/>
            </a:endParaRPr>
          </a:p>
          <a:p>
            <a:pPr marL="514350" marR="0" lvl="0" indent="-514350" algn="l" rtl="0">
              <a:spcBef>
                <a:spcPts val="518"/>
              </a:spcBef>
              <a:spcAft>
                <a:spcPts val="0"/>
              </a:spcAft>
              <a:buClr>
                <a:schemeClr val="dk1"/>
              </a:buClr>
              <a:buSzPct val="99615"/>
              <a:buFont typeface="Arial"/>
              <a:buAutoNum type="arabicPeriod"/>
            </a:pPr>
            <a:r>
              <a:rPr lang="en-US" sz="2590" b="0" i="0" u="none" strike="noStrike" cap="none">
                <a:solidFill>
                  <a:schemeClr val="dk1"/>
                </a:solidFill>
                <a:latin typeface="Calibri"/>
                <a:ea typeface="Calibri"/>
                <a:cs typeface="Calibri"/>
                <a:sym typeface="Calibri"/>
              </a:rPr>
              <a:t>Repetition </a:t>
            </a:r>
          </a:p>
          <a:p>
            <a:pPr marL="0" marR="0" lvl="0" indent="0" algn="l" rtl="0">
              <a:spcBef>
                <a:spcPts val="518"/>
              </a:spcBef>
              <a:spcAft>
                <a:spcPts val="0"/>
              </a:spcAft>
              <a:buClr>
                <a:schemeClr val="dk1"/>
              </a:buClr>
              <a:buSzPct val="25000"/>
              <a:buFont typeface="Arial"/>
              <a:buNone/>
            </a:pPr>
            <a:endParaRPr sz="2590" b="0" i="0" u="none" strike="noStrike" cap="none">
              <a:solidFill>
                <a:schemeClr val="dk1"/>
              </a:solidFill>
              <a:latin typeface="Calibri"/>
              <a:ea typeface="Calibri"/>
              <a:cs typeface="Calibri"/>
              <a:sym typeface="Calibri"/>
            </a:endParaRPr>
          </a:p>
          <a:p>
            <a:pPr marL="514350" marR="0" lvl="0" indent="-514350" algn="l" rtl="0">
              <a:spcBef>
                <a:spcPts val="518"/>
              </a:spcBef>
              <a:spcAft>
                <a:spcPts val="0"/>
              </a:spcAft>
              <a:buClr>
                <a:schemeClr val="dk1"/>
              </a:buClr>
              <a:buSzPct val="99615"/>
              <a:buFont typeface="Arial"/>
              <a:buAutoNum type="arabicPeriod"/>
            </a:pPr>
            <a:r>
              <a:rPr lang="en-US" sz="2590" b="0" i="0" u="none" strike="noStrike" cap="none">
                <a:solidFill>
                  <a:schemeClr val="dk1"/>
                </a:solidFill>
                <a:latin typeface="Calibri"/>
                <a:ea typeface="Calibri"/>
                <a:cs typeface="Calibri"/>
                <a:sym typeface="Calibri"/>
              </a:rPr>
              <a:t>Imagery and metaphor</a:t>
            </a:r>
          </a:p>
          <a:p>
            <a:pPr marL="514350" marR="0" lvl="0" indent="-514350" algn="l" rtl="0">
              <a:spcBef>
                <a:spcPts val="518"/>
              </a:spcBef>
              <a:spcAft>
                <a:spcPts val="0"/>
              </a:spcAft>
              <a:buClr>
                <a:schemeClr val="dk1"/>
              </a:buClr>
              <a:buSzPct val="99615"/>
              <a:buFont typeface="Arial"/>
              <a:buNone/>
            </a:pPr>
            <a:endParaRPr sz="2590" b="0" i="0" u="none" strike="noStrike" cap="none">
              <a:solidFill>
                <a:schemeClr val="dk1"/>
              </a:solidFill>
              <a:latin typeface="Calibri"/>
              <a:ea typeface="Calibri"/>
              <a:cs typeface="Calibri"/>
              <a:sym typeface="Calibri"/>
            </a:endParaRPr>
          </a:p>
          <a:p>
            <a:pPr marL="514350" marR="0" lvl="0" indent="-514350" algn="l" rtl="0">
              <a:spcBef>
                <a:spcPts val="518"/>
              </a:spcBef>
              <a:spcAft>
                <a:spcPts val="0"/>
              </a:spcAft>
              <a:buClr>
                <a:schemeClr val="dk1"/>
              </a:buClr>
              <a:buSzPct val="99615"/>
              <a:buFont typeface="Arial"/>
              <a:buAutoNum type="arabicPeriod"/>
            </a:pPr>
            <a:r>
              <a:rPr lang="en-US" sz="2590" b="0" i="0" u="none" strike="noStrike" cap="none">
                <a:solidFill>
                  <a:schemeClr val="dk1"/>
                </a:solidFill>
                <a:latin typeface="Calibri"/>
                <a:ea typeface="Calibri"/>
                <a:cs typeface="Calibri"/>
                <a:sym typeface="Calibri"/>
              </a:rPr>
              <a:t>Pause and silence</a:t>
            </a:r>
          </a:p>
          <a:p>
            <a:pPr marL="0" marR="0" lvl="0" indent="0" algn="l" rtl="0">
              <a:spcBef>
                <a:spcPts val="518"/>
              </a:spcBef>
              <a:spcAft>
                <a:spcPts val="0"/>
              </a:spcAft>
              <a:buClr>
                <a:schemeClr val="dk1"/>
              </a:buClr>
              <a:buSzPct val="25000"/>
              <a:buFont typeface="Arial"/>
              <a:buNone/>
            </a:pPr>
            <a:endParaRPr sz="2590" b="0" i="0" u="none" strike="noStrike" cap="none">
              <a:solidFill>
                <a:schemeClr val="dk1"/>
              </a:solidFill>
              <a:latin typeface="Calibri"/>
              <a:ea typeface="Calibri"/>
              <a:cs typeface="Calibri"/>
              <a:sym typeface="Calibri"/>
            </a:endParaRPr>
          </a:p>
          <a:p>
            <a:pPr marL="514350" marR="0" lvl="0" indent="-514350" algn="l" rtl="0">
              <a:spcBef>
                <a:spcPts val="518"/>
              </a:spcBef>
              <a:spcAft>
                <a:spcPts val="0"/>
              </a:spcAft>
              <a:buClr>
                <a:schemeClr val="dk1"/>
              </a:buClr>
              <a:buSzPct val="99615"/>
              <a:buFont typeface="Arial"/>
              <a:buAutoNum type="arabicPeriod"/>
            </a:pPr>
            <a:r>
              <a:rPr lang="en-US" sz="2590" b="0" i="0" u="none" strike="noStrike" cap="none">
                <a:solidFill>
                  <a:schemeClr val="dk1"/>
                </a:solidFill>
                <a:latin typeface="Calibri"/>
                <a:ea typeface="Calibri"/>
                <a:cs typeface="Calibri"/>
                <a:sym typeface="Calibri"/>
              </a:rPr>
              <a:t>Changes of tone (attitude)</a:t>
            </a:r>
          </a:p>
          <a:p>
            <a:pPr marL="514350" marR="0" lvl="0" indent="-514350" algn="l" rtl="0">
              <a:spcBef>
                <a:spcPts val="518"/>
              </a:spcBef>
              <a:spcAft>
                <a:spcPts val="0"/>
              </a:spcAft>
              <a:buClr>
                <a:schemeClr val="dk1"/>
              </a:buClr>
              <a:buSzPct val="99615"/>
              <a:buFont typeface="Arial"/>
              <a:buNone/>
            </a:pPr>
            <a:endParaRPr sz="2590" b="0" i="0" u="none" strike="noStrike" cap="none">
              <a:solidFill>
                <a:schemeClr val="dk1"/>
              </a:solidFill>
              <a:latin typeface="Calibri"/>
              <a:ea typeface="Calibri"/>
              <a:cs typeface="Calibri"/>
              <a:sym typeface="Calibri"/>
            </a:endParaRPr>
          </a:p>
          <a:p>
            <a:pPr marL="514350" marR="0" lvl="0" indent="-514350" algn="l" rtl="0">
              <a:spcBef>
                <a:spcPts val="518"/>
              </a:spcBef>
              <a:spcAft>
                <a:spcPts val="0"/>
              </a:spcAft>
              <a:buClr>
                <a:schemeClr val="dk1"/>
              </a:buClr>
              <a:buSzPct val="99615"/>
              <a:buFont typeface="Arial"/>
              <a:buNone/>
            </a:pPr>
            <a:endParaRPr sz="2590" b="0" i="0" u="none" strike="noStrike" cap="none">
              <a:solidFill>
                <a:schemeClr val="dk1"/>
              </a:solidFill>
              <a:latin typeface="Calibri"/>
              <a:ea typeface="Calibri"/>
              <a:cs typeface="Calibri"/>
              <a:sym typeface="Calibri"/>
            </a:endParaRPr>
          </a:p>
          <a:p>
            <a:pPr marL="514350" marR="0" lvl="0" indent="-514350" algn="l" rtl="0">
              <a:spcBef>
                <a:spcPts val="518"/>
              </a:spcBef>
              <a:spcAft>
                <a:spcPts val="0"/>
              </a:spcAft>
              <a:buClr>
                <a:schemeClr val="dk1"/>
              </a:buClr>
              <a:buSzPct val="99615"/>
              <a:buFont typeface="Arial"/>
              <a:buNone/>
            </a:pPr>
            <a:endParaRPr sz="2590" b="0" i="0" u="none" strike="noStrike" cap="none">
              <a:solidFill>
                <a:schemeClr val="dk1"/>
              </a:solidFill>
              <a:latin typeface="Calibri"/>
              <a:ea typeface="Calibri"/>
              <a:cs typeface="Calibri"/>
              <a:sym typeface="Calibri"/>
            </a:endParaRPr>
          </a:p>
          <a:p>
            <a:pPr marL="514350" marR="0" lvl="0" indent="-514350" algn="l" rtl="0">
              <a:spcBef>
                <a:spcPts val="518"/>
              </a:spcBef>
              <a:buClr>
                <a:schemeClr val="dk1"/>
              </a:buClr>
              <a:buSzPct val="99615"/>
              <a:buFont typeface="Arial"/>
              <a:buNone/>
            </a:pPr>
            <a:endParaRPr sz="2590" b="0" i="0" u="none" strike="noStrike" cap="none">
              <a:solidFill>
                <a:schemeClr val="dk1"/>
              </a:solidFill>
              <a:latin typeface="Calibri"/>
              <a:ea typeface="Calibri"/>
              <a:cs typeface="Calibri"/>
              <a:sym typeface="Calibri"/>
            </a:endParaRPr>
          </a:p>
        </p:txBody>
      </p:sp>
      <p:sp>
        <p:nvSpPr>
          <p:cNvPr id="160" name="Shape 160"/>
          <p:cNvSpPr txBox="1">
            <a:spLocks noGrp="1"/>
          </p:cNvSpPr>
          <p:nvPr>
            <p:ph type="ftr" idx="11"/>
          </p:nvPr>
        </p:nvSpPr>
        <p:spPr>
          <a:xfrm>
            <a:off x="189915" y="6356350"/>
            <a:ext cx="8571845" cy="365125"/>
          </a:xfrm>
          <a:prstGeom prst="rect">
            <a:avLst/>
          </a:prstGeom>
          <a:noFill/>
          <a:ln>
            <a:noFill/>
          </a:ln>
        </p:spPr>
        <p:txBody>
          <a:bodyPr lIns="91425" tIns="45700" rIns="91425" bIns="45700" anchor="ctr" anchorCtr="0">
            <a:noAutofit/>
          </a:bodyPr>
          <a:lstStyle/>
          <a:p>
            <a:pPr lvl="0" algn="l">
              <a:buSzPct val="25000"/>
            </a:pPr>
            <a:r>
              <a:rPr lang="en-US" sz="1800" dirty="0">
                <a:solidFill>
                  <a:schemeClr val="dk1"/>
                </a:solidFill>
              </a:rPr>
              <a:t>LI: To understand the features of a monologue</a:t>
            </a: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1292</Words>
  <Application>Microsoft Office PowerPoint</Application>
  <PresentationFormat>On-screen Show (4:3)</PresentationFormat>
  <Paragraphs>135</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Georgia</vt:lpstr>
      <vt:lpstr>Office Theme</vt:lpstr>
      <vt:lpstr>Creative English</vt:lpstr>
      <vt:lpstr>What is a monologue?</vt:lpstr>
      <vt:lpstr>What do you notice about how this character is speaking?</vt:lpstr>
      <vt:lpstr>Syndrome’s Monologue</vt:lpstr>
      <vt:lpstr>Syndrome’s Monologue</vt:lpstr>
      <vt:lpstr>Let’s look at another…</vt:lpstr>
      <vt:lpstr>But wait...</vt:lpstr>
      <vt:lpstr>Elisabeth’s Monologue</vt:lpstr>
      <vt:lpstr>Ingredients of a Dramatic Monologue</vt:lpstr>
      <vt:lpstr>Elisabeth’s Monologue</vt:lpstr>
      <vt:lpstr>Elisabeth’s Monologue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Creative English</dc:title>
  <dc:creator>MBiddlecombe</dc:creator>
  <cp:lastModifiedBy>L Copley</cp:lastModifiedBy>
  <cp:revision>1</cp:revision>
  <dcterms:modified xsi:type="dcterms:W3CDTF">2021-01-18T11:41:08Z</dcterms:modified>
</cp:coreProperties>
</file>