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85" r:id="rId6"/>
    <p:sldId id="410" r:id="rId7"/>
    <p:sldId id="429" r:id="rId8"/>
    <p:sldId id="432" r:id="rId9"/>
    <p:sldId id="433" r:id="rId10"/>
    <p:sldId id="412" r:id="rId11"/>
    <p:sldId id="419" r:id="rId12"/>
    <p:sldId id="310" r:id="rId13"/>
    <p:sldId id="413" r:id="rId14"/>
    <p:sldId id="414" r:id="rId15"/>
    <p:sldId id="416" r:id="rId16"/>
    <p:sldId id="421" r:id="rId17"/>
    <p:sldId id="436" r:id="rId18"/>
    <p:sldId id="417" r:id="rId19"/>
    <p:sldId id="425" r:id="rId20"/>
    <p:sldId id="431" r:id="rId21"/>
    <p:sldId id="424" r:id="rId22"/>
    <p:sldId id="434" r:id="rId23"/>
    <p:sldId id="43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5" autoAdjust="0"/>
    <p:restoredTop sz="81727" autoAdjust="0"/>
  </p:normalViewPr>
  <p:slideViewPr>
    <p:cSldViewPr snapToGrid="0" snapToObjects="1">
      <p:cViewPr>
        <p:scale>
          <a:sx n="66" d="100"/>
          <a:sy n="66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C75CB-B027-D94E-8BCF-FF43441B737D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690F-C0F2-1E49-AD10-FAD56FBB6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582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44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67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4000" y="2709332"/>
            <a:ext cx="5854095" cy="350761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2800" u="sng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9523" y="2709333"/>
            <a:ext cx="2685143" cy="3507618"/>
          </a:xfr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2800" u="sng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Calculations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54001" y="1536094"/>
            <a:ext cx="8720666" cy="1064381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2800" u="sng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GB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06253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52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2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323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2566-D571-8243-A6EC-456F324C6F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1997" y="35692"/>
            <a:ext cx="2743623" cy="11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hiterosemathshub.co.uk/bar-modell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Importance of Bar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Introducing Bar Models in EYFS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38463" y="2299532"/>
            <a:ext cx="6986337" cy="2464972"/>
            <a:chOff x="762000" y="2299534"/>
            <a:chExt cx="6838951" cy="2395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299535"/>
              <a:ext cx="2395287" cy="23952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832" y="2299535"/>
              <a:ext cx="2395287" cy="23952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664" y="2299534"/>
              <a:ext cx="2395287" cy="239528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74610" y="2299530"/>
            <a:ext cx="6718817" cy="2262190"/>
            <a:chOff x="1074610" y="2299530"/>
            <a:chExt cx="6718817" cy="22621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610" y="2299533"/>
              <a:ext cx="2133568" cy="22621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578" y="2299531"/>
              <a:ext cx="2133568" cy="22621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59" y="2299530"/>
              <a:ext cx="2133568" cy="226218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26579" y="2182094"/>
            <a:ext cx="7133930" cy="2566366"/>
            <a:chOff x="1026579" y="2198136"/>
            <a:chExt cx="7133930" cy="25663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6579" y="2299529"/>
              <a:ext cx="2390276" cy="24649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5371" y="2299527"/>
              <a:ext cx="2390276" cy="24649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0233" y="2198136"/>
              <a:ext cx="2390276" cy="2464973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38463" y="2267439"/>
          <a:ext cx="7190205" cy="246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735">
                  <a:extLst>
                    <a:ext uri="{9D8B030D-6E8A-4147-A177-3AD203B41FA5}">
                      <a16:colId xmlns:a16="http://schemas.microsoft.com/office/drawing/2014/main" xmlns="" val="1134961420"/>
                    </a:ext>
                  </a:extLst>
                </a:gridCol>
                <a:gridCol w="2396735">
                  <a:extLst>
                    <a:ext uri="{9D8B030D-6E8A-4147-A177-3AD203B41FA5}">
                      <a16:colId xmlns:a16="http://schemas.microsoft.com/office/drawing/2014/main" xmlns="" val="3163220398"/>
                    </a:ext>
                  </a:extLst>
                </a:gridCol>
                <a:gridCol w="2396735">
                  <a:extLst>
                    <a:ext uri="{9D8B030D-6E8A-4147-A177-3AD203B41FA5}">
                      <a16:colId xmlns:a16="http://schemas.microsoft.com/office/drawing/2014/main" xmlns="" val="620811930"/>
                    </a:ext>
                  </a:extLst>
                </a:gridCol>
              </a:tblGrid>
              <a:tr h="2461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430967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1121492" y="2660398"/>
            <a:ext cx="1987821" cy="18499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73379" y="2668421"/>
            <a:ext cx="1987821" cy="18499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88803" y="2650122"/>
            <a:ext cx="1987821" cy="18499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Show me…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Char char="●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dirty="0" smtClean="0"/>
              <a:t>There are six glasses of apple juice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Hannah has more than five friends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Sam has more conkers than Tom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2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612"/>
            <a:ext cx="6035524" cy="1143000"/>
          </a:xfrm>
        </p:spPr>
        <p:txBody>
          <a:bodyPr/>
          <a:lstStyle/>
          <a:p>
            <a:pPr algn="l"/>
            <a:r>
              <a:rPr lang="en-GB" dirty="0" smtClean="0"/>
              <a:t>KS1 bar modelling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648"/>
            <a:ext cx="9144000" cy="57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KS1 Bar Modelling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u="none" dirty="0" smtClean="0"/>
              <a:t>Tim has 4 sweets and Ben has 2 sweets.</a:t>
            </a:r>
          </a:p>
          <a:p>
            <a:r>
              <a:rPr lang="en-US" u="none" dirty="0" smtClean="0"/>
              <a:t>How many sweets do they have altogether?</a:t>
            </a:r>
            <a:endParaRPr lang="en-US" u="none" dirty="0"/>
          </a:p>
        </p:txBody>
      </p:sp>
      <p:grpSp>
        <p:nvGrpSpPr>
          <p:cNvPr id="4" name="Group 3"/>
          <p:cNvGrpSpPr/>
          <p:nvPr/>
        </p:nvGrpSpPr>
        <p:grpSpPr>
          <a:xfrm>
            <a:off x="720702" y="3839695"/>
            <a:ext cx="5016561" cy="1719091"/>
            <a:chOff x="876802" y="3429001"/>
            <a:chExt cx="5016561" cy="17190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802" y="3429002"/>
              <a:ext cx="1254140" cy="9023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0942" y="3429002"/>
              <a:ext cx="1254141" cy="9023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5082" y="3429001"/>
              <a:ext cx="1254140" cy="9023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9222" y="3429001"/>
              <a:ext cx="1254141" cy="902370"/>
            </a:xfrm>
            <a:prstGeom prst="rect">
              <a:avLst/>
            </a:prstGeom>
          </p:spPr>
        </p:pic>
        <p:sp>
          <p:nvSpPr>
            <p:cNvPr id="11" name="Right Brace 10"/>
            <p:cNvSpPr/>
            <p:nvPr/>
          </p:nvSpPr>
          <p:spPr>
            <a:xfrm rot="5400000">
              <a:off x="3134571" y="2201838"/>
              <a:ext cx="340255" cy="458799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3"/>
            <p:cNvSpPr txBox="1">
              <a:spLocks/>
            </p:cNvSpPr>
            <p:nvPr/>
          </p:nvSpPr>
          <p:spPr>
            <a:xfrm>
              <a:off x="2544576" y="4665965"/>
              <a:ext cx="1520243" cy="482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Tim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76495" y="3789565"/>
            <a:ext cx="2669047" cy="1723592"/>
            <a:chOff x="5576495" y="3421697"/>
            <a:chExt cx="2669047" cy="17235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37261" y="3429003"/>
              <a:ext cx="1254140" cy="9023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91401" y="3421697"/>
              <a:ext cx="1254141" cy="902370"/>
            </a:xfrm>
            <a:prstGeom prst="rect">
              <a:avLst/>
            </a:prstGeom>
          </p:spPr>
        </p:pic>
        <p:sp>
          <p:nvSpPr>
            <p:cNvPr id="13" name="Right Brace 12"/>
            <p:cNvSpPr/>
            <p:nvPr/>
          </p:nvSpPr>
          <p:spPr>
            <a:xfrm rot="5400000">
              <a:off x="6580790" y="3369905"/>
              <a:ext cx="334594" cy="23431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>
            <a:xfrm>
              <a:off x="6093875" y="4671183"/>
              <a:ext cx="1308423" cy="474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Ben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4598" y="3066844"/>
            <a:ext cx="7065081" cy="782582"/>
            <a:chOff x="854598" y="2698976"/>
            <a:chExt cx="7065081" cy="782582"/>
          </a:xfrm>
        </p:grpSpPr>
        <p:sp>
          <p:nvSpPr>
            <p:cNvPr id="16" name="Right Brace 15"/>
            <p:cNvSpPr/>
            <p:nvPr/>
          </p:nvSpPr>
          <p:spPr>
            <a:xfrm rot="16200000">
              <a:off x="4270917" y="-167204"/>
              <a:ext cx="232443" cy="706508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>
            <a:xfrm>
              <a:off x="3937253" y="2698976"/>
              <a:ext cx="899770" cy="5501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/>
                <a:t>6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93145" y="3769209"/>
            <a:ext cx="4663758" cy="1901409"/>
            <a:chOff x="-2615514" y="1215738"/>
            <a:chExt cx="4663758" cy="1901409"/>
          </a:xfrm>
        </p:grpSpPr>
        <p:grpSp>
          <p:nvGrpSpPr>
            <p:cNvPr id="76" name="Group 75"/>
            <p:cNvGrpSpPr/>
            <p:nvPr/>
          </p:nvGrpSpPr>
          <p:grpSpPr>
            <a:xfrm>
              <a:off x="-2615514" y="1215738"/>
              <a:ext cx="4663758" cy="1188700"/>
              <a:chOff x="880213" y="3733205"/>
              <a:chExt cx="4663758" cy="11887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b="51076"/>
              <a:stretch/>
            </p:blipFill>
            <p:spPr>
              <a:xfrm>
                <a:off x="880213" y="3766218"/>
                <a:ext cx="1172476" cy="115568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b="51076"/>
              <a:stretch/>
            </p:blipFill>
            <p:spPr>
              <a:xfrm>
                <a:off x="2056873" y="3766218"/>
                <a:ext cx="1172476" cy="115568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b="51076"/>
              <a:stretch/>
            </p:blipFill>
            <p:spPr>
              <a:xfrm>
                <a:off x="3209318" y="3756625"/>
                <a:ext cx="1172476" cy="115568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b="51076"/>
              <a:stretch/>
            </p:blipFill>
            <p:spPr>
              <a:xfrm>
                <a:off x="4371495" y="3733205"/>
                <a:ext cx="1172476" cy="1155687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-2530970" y="2441815"/>
              <a:ext cx="4467237" cy="675332"/>
              <a:chOff x="769199" y="4946254"/>
              <a:chExt cx="3001452" cy="675332"/>
            </a:xfrm>
          </p:grpSpPr>
          <p:sp>
            <p:nvSpPr>
              <p:cNvPr id="33" name="Right Brace 32"/>
              <p:cNvSpPr/>
              <p:nvPr/>
            </p:nvSpPr>
            <p:spPr>
              <a:xfrm rot="5400000">
                <a:off x="2099798" y="3615655"/>
                <a:ext cx="340253" cy="300145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ontent Placeholder 3"/>
              <p:cNvSpPr txBox="1">
                <a:spLocks/>
              </p:cNvSpPr>
              <p:nvPr/>
            </p:nvSpPr>
            <p:spPr>
              <a:xfrm>
                <a:off x="1772731" y="5139460"/>
                <a:ext cx="994538" cy="4821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800" dirty="0" smtClean="0"/>
                  <a:t>Tim</a:t>
                </a:r>
                <a:endParaRPr lang="en-US" sz="2800" dirty="0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703974" y="3753004"/>
            <a:ext cx="2201391" cy="1854639"/>
            <a:chOff x="1995315" y="1199533"/>
            <a:chExt cx="2201391" cy="1854639"/>
          </a:xfrm>
        </p:grpSpPr>
        <p:grpSp>
          <p:nvGrpSpPr>
            <p:cNvPr id="77" name="Group 76"/>
            <p:cNvGrpSpPr/>
            <p:nvPr/>
          </p:nvGrpSpPr>
          <p:grpSpPr>
            <a:xfrm>
              <a:off x="1995315" y="1199533"/>
              <a:ext cx="2201391" cy="1167179"/>
              <a:chOff x="5572556" y="3733205"/>
              <a:chExt cx="2201391" cy="116717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t="48441"/>
              <a:stretch/>
            </p:blipFill>
            <p:spPr>
              <a:xfrm>
                <a:off x="5572556" y="3733205"/>
                <a:ext cx="1116519" cy="115980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/>
              <a:srcRect t="48441"/>
              <a:stretch/>
            </p:blipFill>
            <p:spPr>
              <a:xfrm>
                <a:off x="6657428" y="3740583"/>
                <a:ext cx="1116519" cy="1159801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013937" y="2375849"/>
              <a:ext cx="2149548" cy="678323"/>
              <a:chOff x="3770651" y="4943263"/>
              <a:chExt cx="1781064" cy="678323"/>
            </a:xfrm>
          </p:grpSpPr>
          <p:sp>
            <p:nvSpPr>
              <p:cNvPr id="36" name="Right Brace 35"/>
              <p:cNvSpPr/>
              <p:nvPr/>
            </p:nvSpPr>
            <p:spPr>
              <a:xfrm rot="5400000">
                <a:off x="4491056" y="4222858"/>
                <a:ext cx="340253" cy="1781064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ontent Placeholder 3"/>
              <p:cNvSpPr txBox="1">
                <a:spLocks/>
              </p:cNvSpPr>
              <p:nvPr/>
            </p:nvSpPr>
            <p:spPr>
              <a:xfrm>
                <a:off x="4171024" y="5139460"/>
                <a:ext cx="994538" cy="4821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800" dirty="0" smtClean="0"/>
                  <a:t>Ben</a:t>
                </a:r>
                <a:endParaRPr lang="en-US" sz="28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093145" y="2925829"/>
            <a:ext cx="6778999" cy="848250"/>
            <a:chOff x="-2615514" y="372358"/>
            <a:chExt cx="6778999" cy="848250"/>
          </a:xfrm>
        </p:grpSpPr>
        <p:sp>
          <p:nvSpPr>
            <p:cNvPr id="38" name="Right Brace 37"/>
            <p:cNvSpPr/>
            <p:nvPr/>
          </p:nvSpPr>
          <p:spPr>
            <a:xfrm rot="16200000">
              <a:off x="613837" y="-2329040"/>
              <a:ext cx="320297" cy="677899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ontent Placeholder 3"/>
            <p:cNvSpPr txBox="1">
              <a:spLocks/>
            </p:cNvSpPr>
            <p:nvPr/>
          </p:nvSpPr>
          <p:spPr>
            <a:xfrm>
              <a:off x="333379" y="372358"/>
              <a:ext cx="881211" cy="431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/>
                <a:t>6</a:t>
              </a:r>
            </a:p>
          </p:txBody>
        </p:sp>
      </p:grpSp>
      <p:sp>
        <p:nvSpPr>
          <p:cNvPr id="40" name="Right Brace 39"/>
          <p:cNvSpPr/>
          <p:nvPr/>
        </p:nvSpPr>
        <p:spPr>
          <a:xfrm rot="16200000">
            <a:off x="4313359" y="1972966"/>
            <a:ext cx="340253" cy="35118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4081327" y="3009240"/>
            <a:ext cx="608495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6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718020" y="3909920"/>
            <a:ext cx="2349307" cy="1456239"/>
            <a:chOff x="1421343" y="4268208"/>
            <a:chExt cx="2349307" cy="1456239"/>
          </a:xfrm>
        </p:grpSpPr>
        <p:sp>
          <p:nvSpPr>
            <p:cNvPr id="43" name="Right Brace 42"/>
            <p:cNvSpPr/>
            <p:nvPr/>
          </p:nvSpPr>
          <p:spPr>
            <a:xfrm rot="5400000">
              <a:off x="2425870" y="3941728"/>
              <a:ext cx="340253" cy="234930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3"/>
            <p:cNvSpPr txBox="1">
              <a:spLocks/>
            </p:cNvSpPr>
            <p:nvPr/>
          </p:nvSpPr>
          <p:spPr>
            <a:xfrm>
              <a:off x="2085768" y="5242321"/>
              <a:ext cx="994538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Tim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21344" y="4268208"/>
              <a:ext cx="585306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06650" y="4268208"/>
              <a:ext cx="585306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91956" y="4268208"/>
              <a:ext cx="585306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77262" y="4268208"/>
              <a:ext cx="585306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44904" y="3909920"/>
            <a:ext cx="1170612" cy="1489693"/>
            <a:chOff x="3762568" y="4268208"/>
            <a:chExt cx="1170612" cy="1489693"/>
          </a:xfrm>
        </p:grpSpPr>
        <p:sp>
          <p:nvSpPr>
            <p:cNvPr id="50" name="Right Brace 49"/>
            <p:cNvSpPr/>
            <p:nvPr/>
          </p:nvSpPr>
          <p:spPr>
            <a:xfrm rot="5400000">
              <a:off x="4181789" y="4532126"/>
              <a:ext cx="340253" cy="116252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3"/>
            <p:cNvSpPr txBox="1">
              <a:spLocks/>
            </p:cNvSpPr>
            <p:nvPr/>
          </p:nvSpPr>
          <p:spPr>
            <a:xfrm>
              <a:off x="3920681" y="5275775"/>
              <a:ext cx="994538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Ben</a:t>
              </a:r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62568" y="4268208"/>
              <a:ext cx="585306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47874" y="4268208"/>
              <a:ext cx="585306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54" name="Right Brace 53"/>
          <p:cNvSpPr/>
          <p:nvPr/>
        </p:nvSpPr>
        <p:spPr>
          <a:xfrm rot="16200000">
            <a:off x="4135670" y="1268277"/>
            <a:ext cx="340253" cy="47779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3"/>
          <p:cNvSpPr txBox="1">
            <a:spLocks/>
          </p:cNvSpPr>
          <p:nvPr/>
        </p:nvSpPr>
        <p:spPr>
          <a:xfrm>
            <a:off x="3975091" y="2999981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6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00706" y="3901037"/>
            <a:ext cx="3001452" cy="1353378"/>
            <a:chOff x="769199" y="4268208"/>
            <a:chExt cx="3001452" cy="1353378"/>
          </a:xfrm>
        </p:grpSpPr>
        <p:sp>
          <p:nvSpPr>
            <p:cNvPr id="57" name="Right Brace 56"/>
            <p:cNvSpPr/>
            <p:nvPr/>
          </p:nvSpPr>
          <p:spPr>
            <a:xfrm rot="5400000">
              <a:off x="2099798" y="3615655"/>
              <a:ext cx="340253" cy="300145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3"/>
            <p:cNvSpPr txBox="1">
              <a:spLocks/>
            </p:cNvSpPr>
            <p:nvPr/>
          </p:nvSpPr>
          <p:spPr>
            <a:xfrm>
              <a:off x="1772731" y="5139460"/>
              <a:ext cx="994538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Tim</a:t>
              </a:r>
              <a:endParaRPr lang="en-US" sz="28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36038" y="4268208"/>
              <a:ext cx="2926530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02158" y="3900006"/>
            <a:ext cx="1789147" cy="1354409"/>
            <a:chOff x="8984828" y="1973053"/>
            <a:chExt cx="1789147" cy="1354409"/>
          </a:xfrm>
        </p:grpSpPr>
        <p:grpSp>
          <p:nvGrpSpPr>
            <p:cNvPr id="60" name="Group 59"/>
            <p:cNvGrpSpPr/>
            <p:nvPr/>
          </p:nvGrpSpPr>
          <p:grpSpPr>
            <a:xfrm>
              <a:off x="8984828" y="1974084"/>
              <a:ext cx="1789147" cy="1353378"/>
              <a:chOff x="3762568" y="4268208"/>
              <a:chExt cx="1789147" cy="1353378"/>
            </a:xfrm>
          </p:grpSpPr>
          <p:sp>
            <p:nvSpPr>
              <p:cNvPr id="61" name="Right Brace 60"/>
              <p:cNvSpPr/>
              <p:nvPr/>
            </p:nvSpPr>
            <p:spPr>
              <a:xfrm rot="5400000">
                <a:off x="4491056" y="4222858"/>
                <a:ext cx="340253" cy="1781064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ontent Placeholder 3"/>
              <p:cNvSpPr txBox="1">
                <a:spLocks/>
              </p:cNvSpPr>
              <p:nvPr/>
            </p:nvSpPr>
            <p:spPr>
              <a:xfrm>
                <a:off x="4171024" y="5139460"/>
                <a:ext cx="994538" cy="4821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800" dirty="0" smtClean="0"/>
                  <a:t>Ben</a:t>
                </a:r>
                <a:endParaRPr lang="en-US" sz="28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762568" y="4268208"/>
                <a:ext cx="876340" cy="60856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9867400" y="1973053"/>
              <a:ext cx="876340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65" name="Right Brace 64"/>
          <p:cNvSpPr/>
          <p:nvPr/>
        </p:nvSpPr>
        <p:spPr>
          <a:xfrm rot="16200000">
            <a:off x="4277310" y="1290321"/>
            <a:ext cx="340253" cy="47779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3"/>
          <p:cNvSpPr txBox="1">
            <a:spLocks/>
          </p:cNvSpPr>
          <p:nvPr/>
        </p:nvSpPr>
        <p:spPr>
          <a:xfrm>
            <a:off x="4131227" y="2875661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6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058458" y="3956282"/>
            <a:ext cx="3001452" cy="1353378"/>
            <a:chOff x="769199" y="4268208"/>
            <a:chExt cx="3001452" cy="1353378"/>
          </a:xfrm>
        </p:grpSpPr>
        <p:sp>
          <p:nvSpPr>
            <p:cNvPr id="68" name="Right Brace 67"/>
            <p:cNvSpPr/>
            <p:nvPr/>
          </p:nvSpPr>
          <p:spPr>
            <a:xfrm rot="5400000">
              <a:off x="2099798" y="3615655"/>
              <a:ext cx="340253" cy="300145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ontent Placeholder 3"/>
            <p:cNvSpPr txBox="1">
              <a:spLocks/>
            </p:cNvSpPr>
            <p:nvPr/>
          </p:nvSpPr>
          <p:spPr>
            <a:xfrm>
              <a:off x="1772731" y="5139460"/>
              <a:ext cx="994538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Tim</a:t>
              </a:r>
              <a:endParaRPr lang="en-US" sz="28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6038" y="4268208"/>
              <a:ext cx="2926530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66627" y="3957639"/>
            <a:ext cx="1789148" cy="1353378"/>
            <a:chOff x="3762567" y="4268208"/>
            <a:chExt cx="1789148" cy="1353378"/>
          </a:xfrm>
        </p:grpSpPr>
        <p:sp>
          <p:nvSpPr>
            <p:cNvPr id="72" name="Right Brace 71"/>
            <p:cNvSpPr/>
            <p:nvPr/>
          </p:nvSpPr>
          <p:spPr>
            <a:xfrm rot="5400000">
              <a:off x="4491056" y="4222858"/>
              <a:ext cx="340253" cy="178106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3"/>
            <p:cNvSpPr txBox="1">
              <a:spLocks/>
            </p:cNvSpPr>
            <p:nvPr/>
          </p:nvSpPr>
          <p:spPr>
            <a:xfrm>
              <a:off x="4171024" y="5139460"/>
              <a:ext cx="994538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Ben</a:t>
              </a:r>
              <a:endParaRPr lang="en-US" sz="28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62567" y="4268208"/>
              <a:ext cx="1789147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79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/>
      <p:bldP spid="41" grpId="1"/>
      <p:bldP spid="54" grpId="0" animBg="1"/>
      <p:bldP spid="54" grpId="1" animBg="1"/>
      <p:bldP spid="55" grpId="0"/>
      <p:bldP spid="55" grpId="1"/>
      <p:bldP spid="65" grpId="0" animBg="1"/>
      <p:bldP spid="65" grpId="1" animBg="1"/>
      <p:bldP spid="66" grpId="0"/>
      <p:bldP spid="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2709333"/>
            <a:ext cx="3950250" cy="1854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8" y="1365236"/>
            <a:ext cx="3688452" cy="13440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32" y="4348043"/>
            <a:ext cx="4134047" cy="25099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325" y="1197351"/>
            <a:ext cx="3623876" cy="156802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325" y="2765374"/>
            <a:ext cx="3813927" cy="179815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892800" y="5266267"/>
            <a:ext cx="18517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4 + 2 = 6</a:t>
            </a:r>
            <a:endParaRPr lang="en-US" sz="3800" dirty="0"/>
          </a:p>
        </p:txBody>
      </p:sp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Small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KS2 barmodelling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6" y="1284579"/>
            <a:ext cx="7458075" cy="55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81875" y="4164008"/>
            <a:ext cx="4500908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KS2 Bar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1" y="2814242"/>
            <a:ext cx="5854095" cy="3507619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9523" y="2791034"/>
            <a:ext cx="2685143" cy="3507618"/>
          </a:xfrm>
        </p:spPr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3"/>
              </p:nvPr>
            </p:nvSpPr>
            <p:spPr>
              <a:xfrm>
                <a:off x="254001" y="1301496"/>
                <a:ext cx="8720666" cy="1341687"/>
              </a:xfrm>
            </p:spPr>
            <p:txBody>
              <a:bodyPr>
                <a:noAutofit/>
              </a:bodyPr>
              <a:lstStyle/>
              <a:p>
                <a:r>
                  <a:rPr lang="en-US" sz="2400" b="1" u="none" dirty="0" smtClean="0"/>
                  <a:t>Solve</a:t>
                </a:r>
                <a:r>
                  <a:rPr lang="en-US" sz="2400" u="none" dirty="0" smtClean="0"/>
                  <a:t>… Matthew has a 300g block of cheese.  He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u="none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u="none" dirty="0" smtClean="0"/>
                  <a:t> of the cheese and puts the rest back in the fridge.  </a:t>
                </a:r>
              </a:p>
              <a:p>
                <a:r>
                  <a:rPr lang="en-US" sz="2400" u="none" dirty="0" smtClean="0"/>
                  <a:t>How much cheese did Matthew put back in the fridge?</a:t>
                </a:r>
                <a:endParaRPr lang="en-US" sz="2400" u="non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54001" y="1301496"/>
                <a:ext cx="8720666" cy="1341687"/>
              </a:xfrm>
              <a:blipFill>
                <a:blip r:embed="rId3"/>
                <a:stretch>
                  <a:fillRect l="-907" r="-1674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3"/>
          <p:cNvSpPr txBox="1">
            <a:spLocks/>
          </p:cNvSpPr>
          <p:nvPr/>
        </p:nvSpPr>
        <p:spPr>
          <a:xfrm>
            <a:off x="2690589" y="3308676"/>
            <a:ext cx="1429275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300g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3191484" y="1695720"/>
            <a:ext cx="282951" cy="44996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7881856" y="3658926"/>
            <a:ext cx="89325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6289523" y="3670853"/>
            <a:ext cx="201068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300 ÷ 5 =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7928" y="4804048"/>
            <a:ext cx="1808731" cy="679939"/>
            <a:chOff x="1067928" y="4876620"/>
            <a:chExt cx="1808731" cy="679939"/>
          </a:xfrm>
        </p:grpSpPr>
        <p:sp>
          <p:nvSpPr>
            <p:cNvPr id="33" name="Content Placeholder 3"/>
            <p:cNvSpPr txBox="1">
              <a:spLocks/>
            </p:cNvSpPr>
            <p:nvPr/>
          </p:nvSpPr>
          <p:spPr>
            <a:xfrm>
              <a:off x="1246486" y="5074433"/>
              <a:ext cx="1429275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Eats</a:t>
              </a:r>
              <a:endParaRPr lang="en-US" sz="2800" dirty="0"/>
            </a:p>
          </p:txBody>
        </p:sp>
        <p:sp>
          <p:nvSpPr>
            <p:cNvPr id="51" name="Right Brace 50"/>
            <p:cNvSpPr/>
            <p:nvPr/>
          </p:nvSpPr>
          <p:spPr>
            <a:xfrm rot="5400000">
              <a:off x="1837101" y="4107447"/>
              <a:ext cx="270385" cy="18087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ontent Placeholder 3"/>
          <p:cNvSpPr txBox="1">
            <a:spLocks/>
          </p:cNvSpPr>
          <p:nvPr/>
        </p:nvSpPr>
        <p:spPr>
          <a:xfrm>
            <a:off x="3751713" y="5354769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3" name="Content Placeholder 3"/>
          <p:cNvSpPr txBox="1">
            <a:spLocks/>
          </p:cNvSpPr>
          <p:nvPr/>
        </p:nvSpPr>
        <p:spPr>
          <a:xfrm>
            <a:off x="3742054" y="5356451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180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79207" y="4159195"/>
            <a:ext cx="4503576" cy="608568"/>
            <a:chOff x="1151779" y="4272866"/>
            <a:chExt cx="4503576" cy="608568"/>
          </a:xfrm>
        </p:grpSpPr>
        <p:sp>
          <p:nvSpPr>
            <p:cNvPr id="29" name="Rectangle 28"/>
            <p:cNvSpPr/>
            <p:nvPr/>
          </p:nvSpPr>
          <p:spPr>
            <a:xfrm>
              <a:off x="1151779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1839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60511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60571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57963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87939" y="4807035"/>
            <a:ext cx="2694844" cy="679939"/>
            <a:chOff x="1067928" y="4876620"/>
            <a:chExt cx="1808731" cy="679939"/>
          </a:xfrm>
        </p:grpSpPr>
        <p:sp>
          <p:nvSpPr>
            <p:cNvPr id="32" name="Content Placeholder 3"/>
            <p:cNvSpPr txBox="1">
              <a:spLocks/>
            </p:cNvSpPr>
            <p:nvPr/>
          </p:nvSpPr>
          <p:spPr>
            <a:xfrm>
              <a:off x="1246486" y="5074433"/>
              <a:ext cx="1429275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Put back</a:t>
              </a:r>
            </a:p>
          </p:txBody>
        </p:sp>
        <p:sp>
          <p:nvSpPr>
            <p:cNvPr id="35" name="Right Brace 34"/>
            <p:cNvSpPr/>
            <p:nvPr/>
          </p:nvSpPr>
          <p:spPr>
            <a:xfrm rot="5400000">
              <a:off x="1837101" y="4107447"/>
              <a:ext cx="270385" cy="18087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3"/>
          <p:cNvSpPr txBox="1">
            <a:spLocks/>
          </p:cNvSpPr>
          <p:nvPr/>
        </p:nvSpPr>
        <p:spPr>
          <a:xfrm>
            <a:off x="6532638" y="4303780"/>
            <a:ext cx="233922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 x 60 = 180  </a:t>
            </a:r>
            <a:endParaRPr lang="en-US" sz="2800" dirty="0"/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1013499" y="418955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944602" y="4179672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2836606" y="4172708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3728610" y="416574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4620614" y="4158780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45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7" grpId="0" animBg="1"/>
      <p:bldP spid="48" grpId="0"/>
      <p:bldP spid="50" grpId="0"/>
      <p:bldP spid="52" grpId="0"/>
      <p:bldP spid="52" grpId="1"/>
      <p:bldP spid="53" grpId="0"/>
      <p:bldP spid="36" grpId="0"/>
      <p:bldP spid="47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KS3 Bar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u="none" dirty="0" smtClean="0"/>
              <a:t>3a + 4 = a + 8</a:t>
            </a:r>
            <a:endParaRPr lang="en-US" u="none" dirty="0"/>
          </a:p>
        </p:txBody>
      </p:sp>
      <p:sp>
        <p:nvSpPr>
          <p:cNvPr id="6" name="Rectangle 5"/>
          <p:cNvSpPr/>
          <p:nvPr/>
        </p:nvSpPr>
        <p:spPr>
          <a:xfrm>
            <a:off x="767237" y="3635267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422768" y="3639215"/>
            <a:ext cx="118599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988780" y="3635267"/>
            <a:ext cx="121699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205774" y="3633364"/>
            <a:ext cx="121699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988780" y="4690223"/>
            <a:ext cx="3619980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08761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237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6722" y="3330983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 txBox="1">
            <a:spLocks/>
          </p:cNvSpPr>
          <p:nvPr/>
        </p:nvSpPr>
        <p:spPr>
          <a:xfrm>
            <a:off x="6468596" y="3367747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3a</a:t>
            </a:r>
            <a:endParaRPr lang="en-US" sz="2800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6938473" y="3370675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+ 4</a:t>
            </a:r>
            <a:endParaRPr lang="en-US" sz="2800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7778189" y="3344215"/>
            <a:ext cx="1098124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a + 8</a:t>
            </a:r>
            <a:endParaRPr lang="en-US" sz="2800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7375553" y="3330983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6468596" y="4197789"/>
            <a:ext cx="2378563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 2a + 4  =       8</a:t>
            </a:r>
            <a:endParaRPr lang="en-US" sz="2800" dirty="0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495051" y="5070958"/>
            <a:ext cx="2352107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 2a        =       4</a:t>
            </a:r>
            <a:endParaRPr lang="en-US" sz="2800" dirty="0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315980" y="3759806"/>
            <a:ext cx="76800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 -a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6270540" y="4646717"/>
            <a:ext cx="268514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-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                    -4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8182471" y="3730803"/>
            <a:ext cx="664688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 -a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237" y="4693145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>
            <a:off x="1988780" y="4693145"/>
            <a:ext cx="2407942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4" name="Rectangle 33"/>
          <p:cNvSpPr/>
          <p:nvPr/>
        </p:nvSpPr>
        <p:spPr>
          <a:xfrm>
            <a:off x="4422768" y="4692259"/>
            <a:ext cx="118599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988780" y="3330983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/>
          <p:cNvSpPr txBox="1">
            <a:spLocks/>
          </p:cNvSpPr>
          <p:nvPr/>
        </p:nvSpPr>
        <p:spPr>
          <a:xfrm>
            <a:off x="6244084" y="5444824"/>
            <a:ext cx="268514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÷2</a:t>
            </a: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en-US" dirty="0">
                <a:solidFill>
                  <a:srgbClr val="FF0000"/>
                </a:solidFill>
              </a:rPr>
              <a:t>÷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6529963" y="5767687"/>
            <a:ext cx="2352107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   a        </a:t>
            </a:r>
            <a:r>
              <a:rPr lang="en-US" sz="2800" smtClean="0"/>
              <a:t>=      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0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 animBg="1"/>
      <p:bldP spid="31" grpId="1" animBg="1"/>
      <p:bldP spid="33" grpId="0" animBg="1"/>
      <p:bldP spid="34" grpId="0" animBg="1"/>
      <p:bldP spid="34" grpId="1" animBg="1"/>
      <p:bldP spid="29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KS3 Bar Modelling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u="none" dirty="0" smtClean="0"/>
          </a:p>
          <a:p>
            <a:r>
              <a:rPr lang="en-US" u="none" dirty="0" smtClean="0"/>
              <a:t>Solve   </a:t>
            </a:r>
            <a:r>
              <a:rPr lang="en-US" u="none" dirty="0"/>
              <a:t>2a + 3  =  a + 7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7237" y="3635267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88780" y="3635267"/>
            <a:ext cx="121699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210323" y="3635267"/>
            <a:ext cx="2376420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7237" y="4693145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988779" y="4693145"/>
            <a:ext cx="359796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2308" y="3373657"/>
            <a:ext cx="242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a + 3 = a + 7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86743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5219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0880" y="3720615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7726" y="3808746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6118" y="4179214"/>
            <a:ext cx="242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+ 3 =  7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0880" y="4531454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3385" y="4483558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435" y="4702434"/>
            <a:ext cx="1228888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93140" y="5158370"/>
            <a:ext cx="242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0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254001" y="1469944"/>
            <a:ext cx="8720666" cy="1173239"/>
          </a:xfrm>
        </p:spPr>
        <p:txBody>
          <a:bodyPr>
            <a:noAutofit/>
          </a:bodyPr>
          <a:lstStyle/>
          <a:p>
            <a:r>
              <a:rPr lang="en-US" sz="2400" u="none" dirty="0" err="1"/>
              <a:t>Raju</a:t>
            </a:r>
            <a:r>
              <a:rPr lang="en-US" sz="2400" u="none" dirty="0"/>
              <a:t> had 3 times as much money as </a:t>
            </a:r>
            <a:r>
              <a:rPr lang="en-US" sz="2400" u="none" dirty="0" err="1"/>
              <a:t>Gopal</a:t>
            </a:r>
            <a:r>
              <a:rPr lang="en-US" sz="2400" u="none" dirty="0"/>
              <a:t>.  After Raju spent $60 and Gopal spent $10, they each had equal amount of money</a:t>
            </a:r>
            <a:r>
              <a:rPr lang="en-US" sz="2400" u="none" dirty="0" smtClean="0"/>
              <a:t>.</a:t>
            </a:r>
            <a:endParaRPr lang="en-US" sz="2400" u="none" dirty="0"/>
          </a:p>
          <a:p>
            <a:r>
              <a:rPr lang="en-US" sz="2400" u="none" dirty="0"/>
              <a:t>How much money did Raju have at first?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764984" y="3367747"/>
            <a:ext cx="201068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50 ÷ 2 = 25 </a:t>
            </a:r>
            <a:endParaRPr lang="en-US" sz="2800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329439" y="4053759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err="1" smtClean="0"/>
              <a:t>Raju</a:t>
            </a:r>
            <a:endParaRPr lang="en-US" sz="2800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203709" y="5191923"/>
            <a:ext cx="1115192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err="1" smtClean="0"/>
              <a:t>Gopal</a:t>
            </a:r>
            <a:endParaRPr lang="en-US" sz="2800" dirty="0"/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3043213" y="3382892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$75</a:t>
            </a:r>
            <a:endParaRPr lang="en-US" sz="2800" dirty="0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291285" y="6287003"/>
            <a:ext cx="3755462" cy="5170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u="none" dirty="0" smtClean="0"/>
              <a:t>Primary Mathematics </a:t>
            </a:r>
            <a:r>
              <a:rPr lang="en-US" sz="2000" u="none" dirty="0" smtClean="0"/>
              <a:t>volume 6B</a:t>
            </a:r>
            <a:endParaRPr lang="en-US" sz="1800" u="none" dirty="0"/>
          </a:p>
        </p:txBody>
      </p:sp>
      <p:sp>
        <p:nvSpPr>
          <p:cNvPr id="60" name="Right Brace 59"/>
          <p:cNvSpPr/>
          <p:nvPr/>
        </p:nvSpPr>
        <p:spPr>
          <a:xfrm rot="16200000">
            <a:off x="3482171" y="1682325"/>
            <a:ext cx="201199" cy="45025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3"/>
          <p:cNvSpPr txBox="1">
            <a:spLocks/>
          </p:cNvSpPr>
          <p:nvPr/>
        </p:nvSpPr>
        <p:spPr>
          <a:xfrm>
            <a:off x="3084635" y="3401196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1345348" y="4053759"/>
            <a:ext cx="4488716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8" name="Rectangle 67"/>
          <p:cNvSpPr/>
          <p:nvPr/>
        </p:nvSpPr>
        <p:spPr>
          <a:xfrm>
            <a:off x="1345347" y="5163890"/>
            <a:ext cx="1496239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5348" y="4053759"/>
            <a:ext cx="4488717" cy="608568"/>
            <a:chOff x="1345348" y="3915434"/>
            <a:chExt cx="4488717" cy="608568"/>
          </a:xfrm>
        </p:grpSpPr>
        <p:sp>
          <p:nvSpPr>
            <p:cNvPr id="69" name="Rectangle 68"/>
            <p:cNvSpPr/>
            <p:nvPr/>
          </p:nvSpPr>
          <p:spPr>
            <a:xfrm>
              <a:off x="1345348" y="3915434"/>
              <a:ext cx="1496239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41587" y="3915434"/>
              <a:ext cx="1496239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37826" y="3915434"/>
              <a:ext cx="1496239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sp>
        <p:nvSpPr>
          <p:cNvPr id="73" name="Right Brace 72"/>
          <p:cNvSpPr/>
          <p:nvPr/>
        </p:nvSpPr>
        <p:spPr>
          <a:xfrm rot="5400000">
            <a:off x="2445817" y="5552132"/>
            <a:ext cx="175441" cy="61609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2216751" y="3380322"/>
            <a:ext cx="1" cy="2865065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3"/>
          <p:cNvSpPr txBox="1">
            <a:spLocks/>
          </p:cNvSpPr>
          <p:nvPr/>
        </p:nvSpPr>
        <p:spPr>
          <a:xfrm>
            <a:off x="2019305" y="5797609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$10</a:t>
            </a:r>
            <a:endParaRPr lang="en-US" sz="2800" dirty="0"/>
          </a:p>
        </p:txBody>
      </p:sp>
      <p:sp>
        <p:nvSpPr>
          <p:cNvPr id="76" name="Right Brace 75"/>
          <p:cNvSpPr/>
          <p:nvPr/>
        </p:nvSpPr>
        <p:spPr>
          <a:xfrm rot="5400000">
            <a:off x="3929953" y="2962356"/>
            <a:ext cx="204137" cy="36040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3"/>
          <p:cNvSpPr txBox="1">
            <a:spLocks/>
          </p:cNvSpPr>
          <p:nvPr/>
        </p:nvSpPr>
        <p:spPr>
          <a:xfrm>
            <a:off x="3490400" y="4722145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$60</a:t>
            </a:r>
            <a:endParaRPr lang="en-US" sz="28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867002" y="3515682"/>
            <a:ext cx="2992477" cy="703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229980" y="3520830"/>
            <a:ext cx="611605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3"/>
          <p:cNvSpPr txBox="1">
            <a:spLocks/>
          </p:cNvSpPr>
          <p:nvPr/>
        </p:nvSpPr>
        <p:spPr>
          <a:xfrm>
            <a:off x="2207900" y="3053372"/>
            <a:ext cx="662168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$10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840929" y="3350896"/>
            <a:ext cx="1" cy="287863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3"/>
          <p:cNvSpPr txBox="1">
            <a:spLocks/>
          </p:cNvSpPr>
          <p:nvPr/>
        </p:nvSpPr>
        <p:spPr>
          <a:xfrm>
            <a:off x="3996257" y="3114109"/>
            <a:ext cx="758576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$50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5872648" y="3333130"/>
            <a:ext cx="1" cy="287863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3"/>
          <p:cNvSpPr txBox="1">
            <a:spLocks/>
          </p:cNvSpPr>
          <p:nvPr/>
        </p:nvSpPr>
        <p:spPr>
          <a:xfrm>
            <a:off x="6764984" y="4180201"/>
            <a:ext cx="201068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 x 25 = 75 </a:t>
            </a:r>
            <a:endParaRPr lang="en-US" sz="2800" dirty="0"/>
          </a:p>
        </p:txBody>
      </p:sp>
      <p:sp>
        <p:nvSpPr>
          <p:cNvPr id="83" name="Content Placeholder 3"/>
          <p:cNvSpPr txBox="1">
            <a:spLocks/>
          </p:cNvSpPr>
          <p:nvPr/>
        </p:nvSpPr>
        <p:spPr>
          <a:xfrm>
            <a:off x="3035214" y="4079601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$25</a:t>
            </a:r>
            <a:endParaRPr lang="en-US" sz="2800" dirty="0"/>
          </a:p>
        </p:txBody>
      </p:sp>
      <p:sp>
        <p:nvSpPr>
          <p:cNvPr id="84" name="Content Placeholder 3"/>
          <p:cNvSpPr txBox="1">
            <a:spLocks/>
          </p:cNvSpPr>
          <p:nvPr/>
        </p:nvSpPr>
        <p:spPr>
          <a:xfrm>
            <a:off x="4601454" y="411205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$25</a:t>
            </a:r>
            <a:endParaRPr lang="en-US" sz="2800" dirty="0"/>
          </a:p>
        </p:txBody>
      </p:sp>
      <p:sp>
        <p:nvSpPr>
          <p:cNvPr id="85" name="Content Placeholder 3"/>
          <p:cNvSpPr txBox="1">
            <a:spLocks/>
          </p:cNvSpPr>
          <p:nvPr/>
        </p:nvSpPr>
        <p:spPr>
          <a:xfrm>
            <a:off x="1599361" y="4080197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$25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5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3" grpId="0"/>
      <p:bldP spid="47" grpId="0"/>
      <p:bldP spid="60" grpId="0" animBg="1"/>
      <p:bldP spid="65" grpId="0"/>
      <p:bldP spid="65" grpId="1"/>
      <p:bldP spid="66" grpId="0" animBg="1"/>
      <p:bldP spid="68" grpId="0" animBg="1"/>
      <p:bldP spid="73" grpId="0" animBg="1"/>
      <p:bldP spid="75" grpId="0"/>
      <p:bldP spid="76" grpId="0" animBg="1"/>
      <p:bldP spid="77" grpId="0"/>
      <p:bldP spid="79" grpId="0"/>
      <p:bldP spid="79" grpId="1"/>
      <p:bldP spid="70" grpId="0"/>
      <p:bldP spid="70" grpId="1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Session Contents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0" dirty="0" smtClean="0"/>
              <a:t>What are ‘bar models’?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/>
              <a:t>How can bar models be used?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/>
              <a:t>How can bar models be introduced?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/>
              <a:t>What do bar models look like across key stages?</a:t>
            </a:r>
          </a:p>
        </p:txBody>
      </p:sp>
    </p:spTree>
    <p:extLst>
      <p:ext uri="{BB962C8B-B14F-4D97-AF65-F5344CB8AC3E}">
        <p14:creationId xmlns:p14="http://schemas.microsoft.com/office/powerpoint/2010/main" val="6468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16" y="2707106"/>
            <a:ext cx="4886767" cy="11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bar models look like?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 are bar models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Are Bar Models?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7402" y="2882757"/>
            <a:ext cx="1969902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737304" y="2882757"/>
            <a:ext cx="1329227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2306202" y="980389"/>
            <a:ext cx="221527" cy="32991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1874179" y="1925972"/>
            <a:ext cx="1147564" cy="516999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16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08504" y="4553349"/>
            <a:ext cx="1969902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908505" y="5318731"/>
            <a:ext cx="1329227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  <p:sp>
        <p:nvSpPr>
          <p:cNvPr id="11" name="Right Brace 10"/>
          <p:cNvSpPr/>
          <p:nvPr/>
        </p:nvSpPr>
        <p:spPr>
          <a:xfrm>
            <a:off x="3162846" y="4553349"/>
            <a:ext cx="311228" cy="131058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190171" y="4885612"/>
            <a:ext cx="1147564" cy="516999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16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285749" y="4926975"/>
            <a:ext cx="2844484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85750" y="5626116"/>
            <a:ext cx="32991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1586" y="5599744"/>
            <a:ext cx="3299129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81613" y="5652596"/>
            <a:ext cx="3299129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5"/>
          <p:cNvSpPr>
            <a:spLocks noGrp="1"/>
          </p:cNvSpPr>
          <p:nvPr>
            <p:ph sz="quarter" idx="4"/>
          </p:nvPr>
        </p:nvSpPr>
        <p:spPr>
          <a:xfrm>
            <a:off x="5149090" y="5584206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4"/>
          </p:nvPr>
        </p:nvSpPr>
        <p:spPr>
          <a:xfrm>
            <a:off x="5559703" y="5587719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5969709" y="5588397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/>
          </p:nvPr>
        </p:nvSpPr>
        <p:spPr>
          <a:xfrm>
            <a:off x="6380322" y="5591910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7" name="Content Placeholder 5"/>
          <p:cNvSpPr>
            <a:spLocks noGrp="1"/>
          </p:cNvSpPr>
          <p:nvPr>
            <p:ph sz="quarter" idx="4"/>
          </p:nvPr>
        </p:nvSpPr>
        <p:spPr>
          <a:xfrm>
            <a:off x="6768464" y="5589082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4"/>
          </p:nvPr>
        </p:nvSpPr>
        <p:spPr>
          <a:xfrm>
            <a:off x="7187459" y="5592595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7589083" y="5593273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7999696" y="5596786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31" name="Content Placeholder 5"/>
          <p:cNvSpPr>
            <a:spLocks noGrp="1"/>
          </p:cNvSpPr>
          <p:nvPr>
            <p:ph sz="quarter" idx="4"/>
          </p:nvPr>
        </p:nvSpPr>
        <p:spPr>
          <a:xfrm>
            <a:off x="8395193" y="5601690"/>
            <a:ext cx="258213" cy="3544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5842324" y="2072174"/>
            <a:ext cx="939774" cy="90974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5841319" y="2981919"/>
            <a:ext cx="939774" cy="90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782098" y="2072174"/>
            <a:ext cx="939774" cy="90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6781093" y="2981919"/>
            <a:ext cx="939774" cy="90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4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Consistent Picture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612717" y="1202765"/>
            <a:ext cx="5869588" cy="5077679"/>
            <a:chOff x="1546444" y="4134089"/>
            <a:chExt cx="2501357" cy="2555577"/>
          </a:xfrm>
        </p:grpSpPr>
        <p:grpSp>
          <p:nvGrpSpPr>
            <p:cNvPr id="3" name="Group 2"/>
            <p:cNvGrpSpPr/>
            <p:nvPr/>
          </p:nvGrpSpPr>
          <p:grpSpPr>
            <a:xfrm>
              <a:off x="1748591" y="4134089"/>
              <a:ext cx="2299210" cy="1298168"/>
              <a:chOff x="4999222" y="5102474"/>
              <a:chExt cx="2299210" cy="1298168"/>
            </a:xfrm>
          </p:grpSpPr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4999222" y="5102474"/>
                <a:ext cx="2299210" cy="10616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000" u="sng" dirty="0" smtClean="0"/>
                  <a:t>2</a:t>
                </a:r>
                <a:r>
                  <a:rPr lang="en-US" sz="4000" dirty="0" smtClean="0"/>
                  <a:t> of 20 = ?</a:t>
                </a:r>
              </a:p>
            </p:txBody>
          </p: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5005034" y="5339028"/>
                <a:ext cx="608373" cy="10616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000" dirty="0" smtClean="0"/>
                  <a:t>5</a:t>
                </a:r>
              </a:p>
            </p:txBody>
          </p:sp>
        </p:grpSp>
        <p:sp>
          <p:nvSpPr>
            <p:cNvPr id="20" name="Pie 19"/>
            <p:cNvSpPr/>
            <p:nvPr/>
          </p:nvSpPr>
          <p:spPr>
            <a:xfrm>
              <a:off x="1546444" y="5201373"/>
              <a:ext cx="1450846" cy="1402641"/>
            </a:xfrm>
            <a:prstGeom prst="pie">
              <a:avLst>
                <a:gd name="adj1" fmla="val 12011030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2" name="Pie 121"/>
            <p:cNvSpPr/>
            <p:nvPr/>
          </p:nvSpPr>
          <p:spPr>
            <a:xfrm rot="17261953">
              <a:off x="1527729" y="5247374"/>
              <a:ext cx="1450846" cy="1402641"/>
            </a:xfrm>
            <a:prstGeom prst="pie">
              <a:avLst>
                <a:gd name="adj1" fmla="val 12070698"/>
                <a:gd name="adj2" fmla="val 1631336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3" name="Pie 122"/>
            <p:cNvSpPr/>
            <p:nvPr/>
          </p:nvSpPr>
          <p:spPr>
            <a:xfrm rot="12945247">
              <a:off x="1553464" y="5287025"/>
              <a:ext cx="1450846" cy="1402641"/>
            </a:xfrm>
            <a:prstGeom prst="pie">
              <a:avLst>
                <a:gd name="adj1" fmla="val 12070698"/>
                <a:gd name="adj2" fmla="val 1635563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4" name="Pie 123"/>
            <p:cNvSpPr/>
            <p:nvPr/>
          </p:nvSpPr>
          <p:spPr>
            <a:xfrm rot="8503425">
              <a:off x="1619789" y="5275624"/>
              <a:ext cx="1450846" cy="1402641"/>
            </a:xfrm>
            <a:prstGeom prst="pie">
              <a:avLst>
                <a:gd name="adj1" fmla="val 12070698"/>
                <a:gd name="adj2" fmla="val 1648511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Pie 124"/>
            <p:cNvSpPr/>
            <p:nvPr/>
          </p:nvSpPr>
          <p:spPr>
            <a:xfrm rot="4144577">
              <a:off x="1599306" y="5216409"/>
              <a:ext cx="1450846" cy="1402641"/>
            </a:xfrm>
            <a:prstGeom prst="pie">
              <a:avLst>
                <a:gd name="adj1" fmla="val 12070698"/>
                <a:gd name="adj2" fmla="val 1640324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1460" y="1628392"/>
            <a:ext cx="7613619" cy="4097156"/>
            <a:chOff x="5247577" y="4468959"/>
            <a:chExt cx="3697437" cy="1789526"/>
          </a:xfrm>
        </p:grpSpPr>
        <p:sp>
          <p:nvSpPr>
            <p:cNvPr id="50" name="Title 1"/>
            <p:cNvSpPr txBox="1">
              <a:spLocks/>
            </p:cNvSpPr>
            <p:nvPr/>
          </p:nvSpPr>
          <p:spPr>
            <a:xfrm>
              <a:off x="5247577" y="4468959"/>
              <a:ext cx="3697437" cy="10616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/>
                <a:t>Share 20 in the ratio 2:3</a:t>
              </a:r>
              <a:endParaRPr lang="en-US" sz="4000" dirty="0"/>
            </a:p>
          </p:txBody>
        </p:sp>
        <p:sp>
          <p:nvSpPr>
            <p:cNvPr id="110" name="Content Placeholder 3"/>
            <p:cNvSpPr txBox="1">
              <a:spLocks/>
            </p:cNvSpPr>
            <p:nvPr/>
          </p:nvSpPr>
          <p:spPr>
            <a:xfrm>
              <a:off x="6378050" y="5233327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800" dirty="0" smtClean="0"/>
                <a:t>20</a:t>
              </a:r>
              <a:endParaRPr lang="en-US" sz="4800" dirty="0"/>
            </a:p>
          </p:txBody>
        </p:sp>
        <p:pic>
          <p:nvPicPr>
            <p:cNvPr id="1026" name="Picture 2" descr="C:\Users\p.rowlandson\AppData\Local\Microsoft\Windows\Temporary Internet Files\Content.IE5\N5RZ8MOZ\misc-bag-generic-blu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09" y="5676884"/>
              <a:ext cx="412299" cy="5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p.rowlandson\AppData\Local\Microsoft\Windows\Temporary Internet Files\Content.IE5\N5RZ8MOZ\misc-bag-generic-blu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190" y="5670378"/>
              <a:ext cx="412299" cy="5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p.rowlandson\AppData\Local\Microsoft\Windows\Temporary Internet Files\Content.IE5\N5RZ8MOZ\misc-bag-generic-blu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347" y="5653515"/>
              <a:ext cx="412299" cy="5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C:\Users\p.rowlandson\AppData\Local\Microsoft\Windows\Temporary Internet Files\Content.IE5\N5RZ8MOZ\misc-bag-generic-blu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428" y="5647009"/>
              <a:ext cx="412299" cy="5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C:\Users\p.rowlandson\AppData\Local\Microsoft\Windows\Temporary Internet Files\Content.IE5\N5RZ8MOZ\misc-bag-generic-blu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205" y="5647008"/>
              <a:ext cx="412299" cy="5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Content Placeholder 3"/>
            <p:cNvSpPr txBox="1">
              <a:spLocks/>
            </p:cNvSpPr>
            <p:nvPr/>
          </p:nvSpPr>
          <p:spPr>
            <a:xfrm>
              <a:off x="6423290" y="5655313"/>
              <a:ext cx="718246" cy="579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800" dirty="0" smtClean="0"/>
                <a:t>:</a:t>
              </a:r>
              <a:endParaRPr lang="en-US" sz="4800" dirty="0"/>
            </a:p>
          </p:txBody>
        </p:sp>
        <p:sp>
          <p:nvSpPr>
            <p:cNvPr id="126" name="Content Placeholder 3"/>
            <p:cNvSpPr txBox="1">
              <a:spLocks/>
            </p:cNvSpPr>
            <p:nvPr/>
          </p:nvSpPr>
          <p:spPr>
            <a:xfrm>
              <a:off x="5683975" y="5849996"/>
              <a:ext cx="470466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7" name="Content Placeholder 3"/>
            <p:cNvSpPr txBox="1">
              <a:spLocks/>
            </p:cNvSpPr>
            <p:nvPr/>
          </p:nvSpPr>
          <p:spPr>
            <a:xfrm>
              <a:off x="6257774" y="5842324"/>
              <a:ext cx="470466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8" name="Content Placeholder 3"/>
            <p:cNvSpPr txBox="1">
              <a:spLocks/>
            </p:cNvSpPr>
            <p:nvPr/>
          </p:nvSpPr>
          <p:spPr>
            <a:xfrm>
              <a:off x="6876023" y="5828304"/>
              <a:ext cx="470466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Content Placeholder 3"/>
            <p:cNvSpPr txBox="1">
              <a:spLocks/>
            </p:cNvSpPr>
            <p:nvPr/>
          </p:nvSpPr>
          <p:spPr>
            <a:xfrm>
              <a:off x="7430772" y="5820637"/>
              <a:ext cx="470466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0" name="Content Placeholder 3"/>
            <p:cNvSpPr txBox="1">
              <a:spLocks/>
            </p:cNvSpPr>
            <p:nvPr/>
          </p:nvSpPr>
          <p:spPr>
            <a:xfrm>
              <a:off x="8036321" y="5812969"/>
              <a:ext cx="470466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4000" dirty="0" smtClean="0"/>
                <a:t>4</a:t>
              </a:r>
              <a:endParaRPr lang="en-US" sz="4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63046" y="2212531"/>
            <a:ext cx="6684967" cy="2931633"/>
            <a:chOff x="370104" y="2726450"/>
            <a:chExt cx="3748185" cy="1737258"/>
          </a:xfrm>
        </p:grpSpPr>
        <p:sp>
          <p:nvSpPr>
            <p:cNvPr id="48" name="Title 1"/>
            <p:cNvSpPr txBox="1">
              <a:spLocks/>
            </p:cNvSpPr>
            <p:nvPr/>
          </p:nvSpPr>
          <p:spPr>
            <a:xfrm>
              <a:off x="810649" y="2726450"/>
              <a:ext cx="2868137" cy="10616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smtClean="0"/>
                <a:t>5 x 4 = ?</a:t>
              </a:r>
              <a:endParaRPr lang="en-US" sz="48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70104" y="3823279"/>
              <a:ext cx="3748185" cy="640429"/>
              <a:chOff x="137585" y="3671113"/>
              <a:chExt cx="4224950" cy="78719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37585" y="3694493"/>
                <a:ext cx="819590" cy="76381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/>
              </a:p>
            </p:txBody>
          </p:sp>
          <p:pic>
            <p:nvPicPr>
              <p:cNvPr id="1027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72" y="381519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63" y="381519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321" y="4107969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63" y="410156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7" name="Oval 136"/>
              <p:cNvSpPr/>
              <p:nvPr/>
            </p:nvSpPr>
            <p:spPr>
              <a:xfrm>
                <a:off x="988925" y="3688648"/>
                <a:ext cx="819590" cy="76381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/>
              </a:p>
            </p:txBody>
          </p:sp>
          <p:pic>
            <p:nvPicPr>
              <p:cNvPr id="138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012" y="380935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503" y="380935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6661" y="4102124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503" y="409571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2" name="Oval 141"/>
              <p:cNvSpPr/>
              <p:nvPr/>
            </p:nvSpPr>
            <p:spPr>
              <a:xfrm>
                <a:off x="1840265" y="3682803"/>
                <a:ext cx="819590" cy="76381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/>
              </a:p>
            </p:txBody>
          </p:sp>
          <p:pic>
            <p:nvPicPr>
              <p:cNvPr id="143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352" y="380350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843" y="380350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001" y="4096279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843" y="408987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7" name="Oval 146"/>
              <p:cNvSpPr/>
              <p:nvPr/>
            </p:nvSpPr>
            <p:spPr>
              <a:xfrm>
                <a:off x="2691605" y="3676958"/>
                <a:ext cx="819590" cy="76381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/>
              </a:p>
            </p:txBody>
          </p:sp>
          <p:pic>
            <p:nvPicPr>
              <p:cNvPr id="148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692" y="379766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8183" y="379766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341" y="4090434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8183" y="408402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Oval 151"/>
              <p:cNvSpPr/>
              <p:nvPr/>
            </p:nvSpPr>
            <p:spPr>
              <a:xfrm>
                <a:off x="3542945" y="3671113"/>
                <a:ext cx="819590" cy="76381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/>
              </a:p>
            </p:txBody>
          </p:sp>
          <p:pic>
            <p:nvPicPr>
              <p:cNvPr id="153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032" y="379181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9523" y="3791817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681" y="4084589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3" descr="C:\Users\p.rowlandson\AppData\Local\Microsoft\Windows\Temporary Internet Files\Content.IE5\ZXDYOPF5\Star-11581-large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9523" y="4078182"/>
                <a:ext cx="217976" cy="203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372851" y="1769666"/>
            <a:ext cx="6505076" cy="3676042"/>
            <a:chOff x="399144" y="920688"/>
            <a:chExt cx="3131174" cy="2059922"/>
          </a:xfrm>
        </p:grpSpPr>
        <p:sp>
          <p:nvSpPr>
            <p:cNvPr id="46" name="Title 1"/>
            <p:cNvSpPr txBox="1">
              <a:spLocks/>
            </p:cNvSpPr>
            <p:nvPr/>
          </p:nvSpPr>
          <p:spPr>
            <a:xfrm>
              <a:off x="880733" y="920688"/>
              <a:ext cx="2080305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/>
                <a:t>4 + 11 = ?</a:t>
              </a:r>
              <a:endParaRPr lang="en-US" sz="4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99144" y="2365060"/>
              <a:ext cx="306979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itle 1"/>
            <p:cNvSpPr txBox="1">
              <a:spLocks/>
            </p:cNvSpPr>
            <p:nvPr/>
          </p:nvSpPr>
          <p:spPr>
            <a:xfrm>
              <a:off x="537418" y="2155879"/>
              <a:ext cx="573442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/>
                <a:t>0</a:t>
              </a:r>
              <a:endParaRPr lang="en-US" sz="4000" dirty="0"/>
            </a:p>
          </p:txBody>
        </p:sp>
        <p:sp>
          <p:nvSpPr>
            <p:cNvPr id="161" name="Title 1"/>
            <p:cNvSpPr txBox="1">
              <a:spLocks/>
            </p:cNvSpPr>
            <p:nvPr/>
          </p:nvSpPr>
          <p:spPr>
            <a:xfrm>
              <a:off x="1252580" y="2156650"/>
              <a:ext cx="573442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/>
                <a:t>4</a:t>
              </a:r>
            </a:p>
          </p:txBody>
        </p:sp>
        <p:sp>
          <p:nvSpPr>
            <p:cNvPr id="162" name="Title 1"/>
            <p:cNvSpPr txBox="1">
              <a:spLocks/>
            </p:cNvSpPr>
            <p:nvPr/>
          </p:nvSpPr>
          <p:spPr>
            <a:xfrm>
              <a:off x="2956876" y="2140155"/>
              <a:ext cx="573442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/>
                <a:t>?</a:t>
              </a:r>
              <a:endParaRPr lang="en-US" sz="4000" dirty="0"/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824139" y="2278673"/>
              <a:ext cx="0" cy="1734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549885" y="2274261"/>
              <a:ext cx="0" cy="1734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235600" y="2253405"/>
              <a:ext cx="0" cy="1734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1" name="Curved Down Arrow 1030"/>
            <p:cNvSpPr/>
            <p:nvPr/>
          </p:nvSpPr>
          <p:spPr>
            <a:xfrm>
              <a:off x="1555543" y="2076209"/>
              <a:ext cx="1710914" cy="249418"/>
            </a:xfrm>
            <a:prstGeom prst="curved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solidFill>
                  <a:schemeClr val="tx1"/>
                </a:solidFill>
              </a:endParaRPr>
            </a:p>
          </p:txBody>
        </p:sp>
        <p:sp>
          <p:nvSpPr>
            <p:cNvPr id="171" name="Title 1"/>
            <p:cNvSpPr txBox="1">
              <a:spLocks/>
            </p:cNvSpPr>
            <p:nvPr/>
          </p:nvSpPr>
          <p:spPr>
            <a:xfrm>
              <a:off x="2113035" y="1524712"/>
              <a:ext cx="573442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/>
                <a:t>11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9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Consistent Picture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-67566" y="1196158"/>
            <a:ext cx="4024732" cy="1494773"/>
            <a:chOff x="-67566" y="1196158"/>
            <a:chExt cx="4024732" cy="1494773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2072552" y="301063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7848" y="2213355"/>
              <a:ext cx="715864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3712" y="2213354"/>
              <a:ext cx="2863453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-67566" y="1196158"/>
              <a:ext cx="2080305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4 + 11 = ?</a:t>
              </a:r>
              <a:endParaRPr lang="en-US" sz="2400" dirty="0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>
            <a:xfrm>
              <a:off x="468923" y="2166234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>
            <a:xfrm>
              <a:off x="2047094" y="2169183"/>
              <a:ext cx="845064" cy="492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11</a:t>
              </a:r>
              <a:endParaRPr lang="en-US" sz="3200" dirty="0"/>
            </a:p>
          </p:txBody>
        </p:sp>
        <p:sp>
          <p:nvSpPr>
            <p:cNvPr id="21" name="Content Placeholder 3"/>
            <p:cNvSpPr txBox="1">
              <a:spLocks/>
            </p:cNvSpPr>
            <p:nvPr/>
          </p:nvSpPr>
          <p:spPr>
            <a:xfrm>
              <a:off x="1911532" y="1535354"/>
              <a:ext cx="535395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57599" y="1221558"/>
            <a:ext cx="4034906" cy="1469374"/>
            <a:chOff x="4457599" y="1221558"/>
            <a:chExt cx="4034906" cy="1469374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>
              <a:off x="4457599" y="1221558"/>
              <a:ext cx="1980844" cy="733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15 - 4 = ?</a:t>
              </a:r>
              <a:endParaRPr lang="en-US" sz="2400" dirty="0"/>
            </a:p>
          </p:txBody>
        </p:sp>
        <p:sp>
          <p:nvSpPr>
            <p:cNvPr id="53" name="Right Brace 52"/>
            <p:cNvSpPr/>
            <p:nvPr/>
          </p:nvSpPr>
          <p:spPr>
            <a:xfrm rot="16200000">
              <a:off x="6607891" y="301064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13187" y="2213356"/>
              <a:ext cx="715864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629051" y="2213355"/>
              <a:ext cx="2863453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58" name="Content Placeholder 3"/>
            <p:cNvSpPr txBox="1">
              <a:spLocks/>
            </p:cNvSpPr>
            <p:nvPr/>
          </p:nvSpPr>
          <p:spPr>
            <a:xfrm>
              <a:off x="5004262" y="2166235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59" name="Content Placeholder 3"/>
            <p:cNvSpPr txBox="1">
              <a:spLocks/>
            </p:cNvSpPr>
            <p:nvPr/>
          </p:nvSpPr>
          <p:spPr>
            <a:xfrm>
              <a:off x="6262605" y="1501659"/>
              <a:ext cx="845064" cy="492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15</a:t>
              </a:r>
              <a:endParaRPr lang="en-US" sz="3200" dirty="0"/>
            </a:p>
          </p:txBody>
        </p:sp>
        <p:sp>
          <p:nvSpPr>
            <p:cNvPr id="60" name="Content Placeholder 3"/>
            <p:cNvSpPr txBox="1">
              <a:spLocks/>
            </p:cNvSpPr>
            <p:nvPr/>
          </p:nvSpPr>
          <p:spPr>
            <a:xfrm>
              <a:off x="6769633" y="2169183"/>
              <a:ext cx="535395" cy="457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4468" y="2882325"/>
            <a:ext cx="3976412" cy="1566007"/>
            <a:chOff x="-4468" y="2882325"/>
            <a:chExt cx="3976412" cy="1566007"/>
          </a:xfrm>
        </p:grpSpPr>
        <p:grpSp>
          <p:nvGrpSpPr>
            <p:cNvPr id="34" name="Group 33"/>
            <p:cNvGrpSpPr/>
            <p:nvPr/>
          </p:nvGrpSpPr>
          <p:grpSpPr>
            <a:xfrm>
              <a:off x="393466" y="3969190"/>
              <a:ext cx="3572017" cy="479142"/>
              <a:chOff x="1315006" y="4456215"/>
              <a:chExt cx="6482618" cy="79548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315006" y="44588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-4468" y="2882325"/>
              <a:ext cx="1843928" cy="10616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5 x 4 = ?</a:t>
              </a:r>
              <a:endParaRPr lang="en-US" sz="2400" dirty="0"/>
            </a:p>
          </p:txBody>
        </p:sp>
        <p:sp>
          <p:nvSpPr>
            <p:cNvPr id="61" name="Right Brace 60"/>
            <p:cNvSpPr/>
            <p:nvPr/>
          </p:nvSpPr>
          <p:spPr>
            <a:xfrm rot="16200000">
              <a:off x="2087330" y="2050845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ontent Placeholder 3"/>
            <p:cNvSpPr txBox="1">
              <a:spLocks/>
            </p:cNvSpPr>
            <p:nvPr/>
          </p:nvSpPr>
          <p:spPr>
            <a:xfrm>
              <a:off x="483701" y="3916016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68" name="Content Placeholder 3"/>
            <p:cNvSpPr txBox="1">
              <a:spLocks/>
            </p:cNvSpPr>
            <p:nvPr/>
          </p:nvSpPr>
          <p:spPr>
            <a:xfrm>
              <a:off x="1926310" y="3285136"/>
              <a:ext cx="535395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69" name="Content Placeholder 3"/>
            <p:cNvSpPr txBox="1">
              <a:spLocks/>
            </p:cNvSpPr>
            <p:nvPr/>
          </p:nvSpPr>
          <p:spPr>
            <a:xfrm>
              <a:off x="1203986" y="390452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70" name="Content Placeholder 3"/>
            <p:cNvSpPr txBox="1">
              <a:spLocks/>
            </p:cNvSpPr>
            <p:nvPr/>
          </p:nvSpPr>
          <p:spPr>
            <a:xfrm>
              <a:off x="1924271" y="3916474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71" name="Content Placeholder 3"/>
            <p:cNvSpPr txBox="1">
              <a:spLocks/>
            </p:cNvSpPr>
            <p:nvPr/>
          </p:nvSpPr>
          <p:spPr>
            <a:xfrm>
              <a:off x="2644556" y="3916703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72" name="Content Placeholder 3"/>
            <p:cNvSpPr txBox="1">
              <a:spLocks/>
            </p:cNvSpPr>
            <p:nvPr/>
          </p:nvSpPr>
          <p:spPr>
            <a:xfrm>
              <a:off x="3364841" y="391693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67373" y="2985311"/>
            <a:ext cx="4123918" cy="1463022"/>
            <a:chOff x="4367373" y="2985311"/>
            <a:chExt cx="4123918" cy="1463022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4367373" y="2985311"/>
              <a:ext cx="2267725" cy="756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20 </a:t>
              </a:r>
              <a:r>
                <a:rPr lang="en-US" sz="2400" dirty="0" smtClean="0">
                  <a:latin typeface="Cambria Math"/>
                  <a:ea typeface="Cambria Math"/>
                </a:rPr>
                <a:t>÷ </a:t>
              </a:r>
              <a:r>
                <a:rPr lang="en-US" sz="2400" dirty="0" smtClean="0"/>
                <a:t>5 = ?</a:t>
              </a:r>
              <a:endParaRPr lang="en-US" sz="24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621377" y="3969190"/>
              <a:ext cx="2863453" cy="477576"/>
              <a:chOff x="2600932" y="4456215"/>
              <a:chExt cx="5196692" cy="79288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78" name="Right Brace 77"/>
            <p:cNvSpPr/>
            <p:nvPr/>
          </p:nvSpPr>
          <p:spPr>
            <a:xfrm rot="16200000">
              <a:off x="6606677" y="2050845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11973" y="3970757"/>
              <a:ext cx="715864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80" name="Content Placeholder 3"/>
            <p:cNvSpPr txBox="1">
              <a:spLocks/>
            </p:cNvSpPr>
            <p:nvPr/>
          </p:nvSpPr>
          <p:spPr>
            <a:xfrm>
              <a:off x="5003048" y="3916016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1" name="Content Placeholder 3"/>
            <p:cNvSpPr txBox="1">
              <a:spLocks/>
            </p:cNvSpPr>
            <p:nvPr/>
          </p:nvSpPr>
          <p:spPr>
            <a:xfrm>
              <a:off x="6344059" y="3285136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20</a:t>
              </a:r>
              <a:endParaRPr lang="en-US" sz="3200" dirty="0"/>
            </a:p>
          </p:txBody>
        </p:sp>
        <p:sp>
          <p:nvSpPr>
            <p:cNvPr id="82" name="Content Placeholder 3"/>
            <p:cNvSpPr txBox="1">
              <a:spLocks/>
            </p:cNvSpPr>
            <p:nvPr/>
          </p:nvSpPr>
          <p:spPr>
            <a:xfrm>
              <a:off x="5723333" y="390452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3" name="Content Placeholder 3"/>
            <p:cNvSpPr txBox="1">
              <a:spLocks/>
            </p:cNvSpPr>
            <p:nvPr/>
          </p:nvSpPr>
          <p:spPr>
            <a:xfrm>
              <a:off x="6443618" y="3916474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4" name="Content Placeholder 3"/>
            <p:cNvSpPr txBox="1">
              <a:spLocks/>
            </p:cNvSpPr>
            <p:nvPr/>
          </p:nvSpPr>
          <p:spPr>
            <a:xfrm>
              <a:off x="7163903" y="3916703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5" name="Content Placeholder 3"/>
            <p:cNvSpPr txBox="1">
              <a:spLocks/>
            </p:cNvSpPr>
            <p:nvPr/>
          </p:nvSpPr>
          <p:spPr>
            <a:xfrm>
              <a:off x="7884188" y="391693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58" y="4446421"/>
            <a:ext cx="3711833" cy="2357877"/>
            <a:chOff x="312458" y="4446421"/>
            <a:chExt cx="3711833" cy="2357877"/>
          </a:xfrm>
        </p:grpSpPr>
        <p:grpSp>
          <p:nvGrpSpPr>
            <p:cNvPr id="3" name="Group 2"/>
            <p:cNvGrpSpPr/>
            <p:nvPr/>
          </p:nvGrpSpPr>
          <p:grpSpPr>
            <a:xfrm>
              <a:off x="312458" y="4446421"/>
              <a:ext cx="2312886" cy="1355666"/>
              <a:chOff x="3563089" y="5414806"/>
              <a:chExt cx="2312886" cy="1355666"/>
            </a:xfrm>
          </p:grpSpPr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3576765" y="5414806"/>
                <a:ext cx="2299210" cy="10616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 smtClean="0"/>
                  <a:t>2</a:t>
                </a:r>
                <a:r>
                  <a:rPr lang="en-US" sz="2400" dirty="0" smtClean="0"/>
                  <a:t> of 20 = ?</a:t>
                </a:r>
              </a:p>
            </p:txBody>
          </p: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3563089" y="5708858"/>
                <a:ext cx="608373" cy="10616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 smtClean="0"/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37712" y="5783501"/>
              <a:ext cx="3580118" cy="477576"/>
              <a:chOff x="1300304" y="4456215"/>
              <a:chExt cx="6497320" cy="792887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300304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91" name="Right Brace 90"/>
            <p:cNvSpPr/>
            <p:nvPr/>
          </p:nvSpPr>
          <p:spPr>
            <a:xfrm rot="16200000">
              <a:off x="2139677" y="3865156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ontent Placeholder 3"/>
            <p:cNvSpPr txBox="1">
              <a:spLocks/>
            </p:cNvSpPr>
            <p:nvPr/>
          </p:nvSpPr>
          <p:spPr>
            <a:xfrm>
              <a:off x="1869439" y="5099447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20</a:t>
              </a:r>
              <a:endParaRPr lang="en-US" sz="3200" dirty="0"/>
            </a:p>
          </p:txBody>
        </p:sp>
        <p:sp>
          <p:nvSpPr>
            <p:cNvPr id="98" name="Content Placeholder 3"/>
            <p:cNvSpPr txBox="1">
              <a:spLocks/>
            </p:cNvSpPr>
            <p:nvPr/>
          </p:nvSpPr>
          <p:spPr>
            <a:xfrm>
              <a:off x="899165" y="6308718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101" name="Right Brace 100"/>
            <p:cNvSpPr/>
            <p:nvPr/>
          </p:nvSpPr>
          <p:spPr>
            <a:xfrm rot="5400000">
              <a:off x="1086821" y="5629587"/>
              <a:ext cx="133509" cy="143172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7629" y="4505140"/>
            <a:ext cx="3935273" cy="2324870"/>
            <a:chOff x="4597629" y="4505140"/>
            <a:chExt cx="3935273" cy="2324870"/>
          </a:xfrm>
        </p:grpSpPr>
        <p:sp>
          <p:nvSpPr>
            <p:cNvPr id="50" name="Title 1"/>
            <p:cNvSpPr txBox="1">
              <a:spLocks/>
            </p:cNvSpPr>
            <p:nvPr/>
          </p:nvSpPr>
          <p:spPr>
            <a:xfrm>
              <a:off x="4597629" y="4505140"/>
              <a:ext cx="3697437" cy="10616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Share 20 in the ratio 2:3</a:t>
              </a:r>
              <a:endParaRPr lang="en-US" sz="24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946323" y="5809213"/>
              <a:ext cx="3580118" cy="477576"/>
              <a:chOff x="1300304" y="4456215"/>
              <a:chExt cx="6497320" cy="79288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00304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109" name="Right Brace 108"/>
            <p:cNvSpPr/>
            <p:nvPr/>
          </p:nvSpPr>
          <p:spPr>
            <a:xfrm rot="16200000">
              <a:off x="6648288" y="3890868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3"/>
            <p:cNvSpPr txBox="1">
              <a:spLocks/>
            </p:cNvSpPr>
            <p:nvPr/>
          </p:nvSpPr>
          <p:spPr>
            <a:xfrm>
              <a:off x="6378050" y="5125159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20</a:t>
              </a:r>
              <a:endParaRPr lang="en-US" sz="3200" dirty="0"/>
            </a:p>
          </p:txBody>
        </p:sp>
        <p:sp>
          <p:nvSpPr>
            <p:cNvPr id="111" name="Content Placeholder 3"/>
            <p:cNvSpPr txBox="1">
              <a:spLocks/>
            </p:cNvSpPr>
            <p:nvPr/>
          </p:nvSpPr>
          <p:spPr>
            <a:xfrm>
              <a:off x="5407776" y="6334430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112" name="Right Brace 111"/>
            <p:cNvSpPr/>
            <p:nvPr/>
          </p:nvSpPr>
          <p:spPr>
            <a:xfrm rot="5400000">
              <a:off x="5595432" y="5655299"/>
              <a:ext cx="133509" cy="143172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Brace 112"/>
            <p:cNvSpPr/>
            <p:nvPr/>
          </p:nvSpPr>
          <p:spPr>
            <a:xfrm rot="5400000">
              <a:off x="7392352" y="5292136"/>
              <a:ext cx="133509" cy="214759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3"/>
            <p:cNvSpPr txBox="1">
              <a:spLocks/>
            </p:cNvSpPr>
            <p:nvPr/>
          </p:nvSpPr>
          <p:spPr>
            <a:xfrm>
              <a:off x="7196140" y="6315796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are the positives and negatives of using bar models?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importance of bar modelling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1997" y="2463088"/>
            <a:ext cx="75718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/>
              <a:t>“Instead of </a:t>
            </a:r>
            <a:r>
              <a:rPr lang="en-US" sz="2600" i="1" dirty="0" smtClean="0">
                <a:solidFill>
                  <a:schemeClr val="tx2"/>
                </a:solidFill>
              </a:rPr>
              <a:t>relying on superficial and unreliable clues</a:t>
            </a:r>
            <a:r>
              <a:rPr lang="en-US" sz="2600" i="1" dirty="0" smtClean="0"/>
              <a:t> like key words, the simple visual diagrams </a:t>
            </a:r>
            <a:r>
              <a:rPr lang="en-US" sz="2600" i="1" dirty="0" smtClean="0">
                <a:solidFill>
                  <a:schemeClr val="tx2"/>
                </a:solidFill>
              </a:rPr>
              <a:t>help children understand </a:t>
            </a:r>
            <a:r>
              <a:rPr lang="en-US" sz="2600" i="1" dirty="0" smtClean="0"/>
              <a:t>why the appropriate operations make sense.”</a:t>
            </a:r>
          </a:p>
          <a:p>
            <a:pPr algn="r"/>
            <a:r>
              <a:rPr lang="en-US" sz="2600" dirty="0"/>
              <a:t>Beckmann 2014</a:t>
            </a:r>
          </a:p>
          <a:p>
            <a:pPr algn="r"/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771997" y="2542952"/>
            <a:ext cx="7218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“Although </a:t>
            </a:r>
            <a:r>
              <a:rPr lang="en-US" sz="2800" i="1" dirty="0" smtClean="0"/>
              <a:t>bar models </a:t>
            </a:r>
            <a:r>
              <a:rPr lang="en-US" sz="2800" i="1" dirty="0"/>
              <a:t>will not always help children carry out required calculations, they are clearly designed to </a:t>
            </a:r>
            <a:r>
              <a:rPr lang="en-US" sz="2800" u="sng" dirty="0">
                <a:solidFill>
                  <a:schemeClr val="tx2"/>
                </a:solidFill>
              </a:rPr>
              <a:t>help children decide which operations to use</a:t>
            </a:r>
            <a:r>
              <a:rPr lang="en-US" sz="2800" dirty="0" smtClean="0">
                <a:solidFill>
                  <a:schemeClr val="tx2"/>
                </a:solidFill>
              </a:rPr>
              <a:t>.” </a:t>
            </a:r>
          </a:p>
          <a:p>
            <a:pPr algn="r"/>
            <a:r>
              <a:rPr lang="en-US" sz="2800" dirty="0" smtClean="0"/>
              <a:t>Beckmann 2014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9759" y="2619150"/>
            <a:ext cx="7218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“Model drawing trains children </a:t>
            </a:r>
            <a:r>
              <a:rPr lang="en-US" sz="2800" i="1" dirty="0" smtClean="0">
                <a:solidFill>
                  <a:schemeClr val="tx2"/>
                </a:solidFill>
              </a:rPr>
              <a:t>to think analytically, </a:t>
            </a:r>
            <a:r>
              <a:rPr lang="en-US" sz="2800" i="1" dirty="0" smtClean="0"/>
              <a:t>providing an important transition between the concrete and the abstract.”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r"/>
            <a:r>
              <a:rPr lang="en-US" sz="2800" dirty="0" err="1" smtClean="0"/>
              <a:t>Forsten</a:t>
            </a:r>
            <a:r>
              <a:rPr lang="en-US" sz="2800" dirty="0" smtClean="0"/>
              <a:t> 2014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72848" y="2507581"/>
            <a:ext cx="671362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“When children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have experience and exposure to many concrete materials, </a:t>
            </a: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they are able to develop the ability to </a:t>
            </a:r>
            <a:r>
              <a:rPr lang="en-US" sz="2800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visualise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Ban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2016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2738" y="2720377"/>
            <a:ext cx="6472990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“Bar models are a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to help children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visualise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stories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 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7676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Introducing Bar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0B8086E6BE546A3B68B0B67698D5C" ma:contentTypeVersion="2" ma:contentTypeDescription="Create a new document." ma:contentTypeScope="" ma:versionID="ad4d2eaf5c7de5a3bcc5c12015f6c17d">
  <xsd:schema xmlns:xsd="http://www.w3.org/2001/XMLSchema" xmlns:xs="http://www.w3.org/2001/XMLSchema" xmlns:p="http://schemas.microsoft.com/office/2006/metadata/properties" xmlns:ns2="e1f4abce-fd6f-458f-a988-2e73a14070b5" targetNamespace="http://schemas.microsoft.com/office/2006/metadata/properties" ma:root="true" ma:fieldsID="4a6dcdf03b14d3352b723034b4a743ec" ns2:_="">
    <xsd:import namespace="e1f4abce-fd6f-458f-a988-2e73a14070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4abce-fd6f-458f-a988-2e73a14070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49FE9-B0B1-43EB-9FA8-83EA8EA4050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e1f4abce-fd6f-458f-a988-2e73a14070b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52083A-5B0B-40E8-868F-64AA919D6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4abce-fd6f-458f-a988-2e73a1407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9F67D-76B6-46F2-8D96-F5F9CBB6CC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629</Words>
  <Application>Microsoft Office PowerPoint</Application>
  <PresentationFormat>On-screen Show (4:3)</PresentationFormat>
  <Paragraphs>205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Importance of Bar Models</vt:lpstr>
      <vt:lpstr>Session Contents</vt:lpstr>
      <vt:lpstr>Discussion</vt:lpstr>
      <vt:lpstr>What Are Bar Models?</vt:lpstr>
      <vt:lpstr>A Consistent Picture</vt:lpstr>
      <vt:lpstr>A Consistent Picture</vt:lpstr>
      <vt:lpstr>Discussion</vt:lpstr>
      <vt:lpstr>The importance of bar modelling</vt:lpstr>
      <vt:lpstr>Introducing Bar Models</vt:lpstr>
      <vt:lpstr>Introducing Bar Models in EYFS</vt:lpstr>
      <vt:lpstr>Show me…</vt:lpstr>
      <vt:lpstr>KS1 bar modelling</vt:lpstr>
      <vt:lpstr>KS1 Bar Modelling </vt:lpstr>
      <vt:lpstr>Small steps</vt:lpstr>
      <vt:lpstr>KS2 barmodelling</vt:lpstr>
      <vt:lpstr>KS2 Bar Modelling</vt:lpstr>
      <vt:lpstr>KS3 Bar Modelling</vt:lpstr>
      <vt:lpstr>KS3 Bar Modelling</vt:lpstr>
      <vt:lpstr>Word problem</vt:lpstr>
      <vt:lpstr>PowerPoint Presentation</vt:lpstr>
    </vt:vector>
  </TitlesOfParts>
  <Company>Trinity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Singapore  ‘Bar Models’</dc:title>
  <dc:creator>Paul Rowlandson</dc:creator>
  <cp:lastModifiedBy>USER</cp:lastModifiedBy>
  <cp:revision>176</cp:revision>
  <dcterms:created xsi:type="dcterms:W3CDTF">2015-02-01T12:25:25Z</dcterms:created>
  <dcterms:modified xsi:type="dcterms:W3CDTF">2017-02-10T13:20:38Z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0x01010000D0B8086E6BE546A3B68B0B67698D5C</vt:lpwstr>
  </property>
</Properties>
</file>