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9"/>
  </p:notesMasterIdLst>
  <p:sldIdLst>
    <p:sldId id="256" r:id="rId2"/>
    <p:sldId id="258" r:id="rId3"/>
    <p:sldId id="259" r:id="rId4"/>
    <p:sldId id="260" r:id="rId5"/>
    <p:sldId id="262" r:id="rId6"/>
    <p:sldId id="261" r:id="rId7"/>
    <p:sldId id="25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Saunders" initials="RS" lastIdx="2" clrIdx="0">
    <p:extLst>
      <p:ext uri="{19B8F6BF-5375-455C-9EA6-DF929625EA0E}">
        <p15:presenceInfo xmlns:p15="http://schemas.microsoft.com/office/powerpoint/2012/main" userId="Rebecca Saund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2" d="100"/>
          <a:sy n="72" d="100"/>
        </p:scale>
        <p:origin x="6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90E2A-5AAC-49A4-A199-1BE961720440}" type="datetimeFigureOut">
              <a:rPr lang="en-GB" smtClean="0"/>
              <a:t>16/06/2020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2B12A-832F-4B07-84C6-3C2A475D4662}" type="slidenum">
              <a:rPr lang="en-GB" smtClean="0"/>
              <a:t>‹#›</a:t>
            </a:fld>
            <a:endParaRPr lang="en-GB"/>
          </a:p>
        </p:txBody>
      </p:sp>
    </p:spTree>
    <p:extLst>
      <p:ext uri="{BB962C8B-B14F-4D97-AF65-F5344CB8AC3E}">
        <p14:creationId xmlns:p14="http://schemas.microsoft.com/office/powerpoint/2010/main" val="219888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4422F7C-87E5-4CBE-9CD3-8236B303DCEC}" type="datetimeFigureOut">
              <a:rPr lang="en-GB" smtClean="0"/>
              <a:t>16/06/2020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27063030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22F7C-87E5-4CBE-9CD3-8236B303DCEC}"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293064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22F7C-87E5-4CBE-9CD3-8236B303DCEC}"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2866879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422F7C-87E5-4CBE-9CD3-8236B303DCEC}" type="datetimeFigureOut">
              <a:rPr lang="en-GB" smtClean="0"/>
              <a:t>16/06/2020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60569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4422F7C-87E5-4CBE-9CD3-8236B303DCEC}" type="datetimeFigureOut">
              <a:rPr lang="en-GB" smtClean="0"/>
              <a:t>16/06/2020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14369864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4422F7C-87E5-4CBE-9CD3-8236B303DCEC}" type="datetimeFigureOut">
              <a:rPr lang="en-GB" smtClean="0"/>
              <a:t>16/06/2020</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259339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84422F7C-87E5-4CBE-9CD3-8236B303DCEC}" type="datetimeFigureOut">
              <a:rPr lang="en-GB" smtClean="0"/>
              <a:t>16/06/2020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3D77BC-D23E-4BCD-AE36-1EA8BCFB0483}"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850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422F7C-87E5-4CBE-9CD3-8236B303DCEC}" type="datetimeFigureOut">
              <a:rPr lang="en-GB" smtClean="0"/>
              <a:t>16/06/2020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62344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22F7C-87E5-4CBE-9CD3-8236B303DCEC}" type="datetimeFigureOut">
              <a:rPr lang="en-GB" smtClean="0"/>
              <a:t>16/06/2020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196523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84422F7C-87E5-4CBE-9CD3-8236B303DCEC}" type="datetimeFigureOut">
              <a:rPr lang="en-GB" smtClean="0"/>
              <a:t>16/06/2020</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245082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4422F7C-87E5-4CBE-9CD3-8236B303DCEC}" type="datetimeFigureOut">
              <a:rPr lang="en-GB" smtClean="0"/>
              <a:t>16/06/2020</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03D77BC-D23E-4BCD-AE36-1EA8BCFB0483}" type="slidenum">
              <a:rPr lang="en-GB" smtClean="0"/>
              <a:t>‹#›</a:t>
            </a:fld>
            <a:endParaRPr lang="en-GB"/>
          </a:p>
        </p:txBody>
      </p:sp>
    </p:spTree>
    <p:extLst>
      <p:ext uri="{BB962C8B-B14F-4D97-AF65-F5344CB8AC3E}">
        <p14:creationId xmlns:p14="http://schemas.microsoft.com/office/powerpoint/2010/main" val="2660422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4422F7C-87E5-4CBE-9CD3-8236B303DCEC}" type="datetimeFigureOut">
              <a:rPr lang="en-GB" smtClean="0"/>
              <a:t>16/06/2020</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03D77BC-D23E-4BCD-AE36-1EA8BCFB0483}" type="slidenum">
              <a:rPr lang="en-GB" smtClean="0"/>
              <a:t>‹#›</a:t>
            </a:fld>
            <a:endParaRPr lang="en-GB"/>
          </a:p>
        </p:txBody>
      </p:sp>
    </p:spTree>
    <p:extLst>
      <p:ext uri="{BB962C8B-B14F-4D97-AF65-F5344CB8AC3E}">
        <p14:creationId xmlns:p14="http://schemas.microsoft.com/office/powerpoint/2010/main" val="415356957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528" y="1168208"/>
            <a:ext cx="9144000" cy="2479675"/>
          </a:xfrm>
        </p:spPr>
        <p:txBody>
          <a:bodyPr/>
          <a:lstStyle/>
          <a:p>
            <a:r>
              <a:rPr lang="en-US" dirty="0" err="1"/>
              <a:t>Annelies</a:t>
            </a:r>
            <a:r>
              <a:rPr lang="en-US" dirty="0"/>
              <a:t>-Marie (Anne) frank</a:t>
            </a:r>
            <a:endParaRPr lang="en-GB" dirty="0"/>
          </a:p>
        </p:txBody>
      </p:sp>
      <p:sp>
        <p:nvSpPr>
          <p:cNvPr id="3" name="Subtitle 2"/>
          <p:cNvSpPr>
            <a:spLocks noGrp="1"/>
          </p:cNvSpPr>
          <p:nvPr>
            <p:ph type="subTitle" idx="1"/>
          </p:nvPr>
        </p:nvSpPr>
        <p:spPr/>
        <p:txBody>
          <a:bodyPr/>
          <a:lstStyle/>
          <a:p>
            <a:endParaRPr lang="en-GB" dirty="0"/>
          </a:p>
        </p:txBody>
      </p:sp>
      <p:sp>
        <p:nvSpPr>
          <p:cNvPr id="4" name="5-Point Star 3"/>
          <p:cNvSpPr/>
          <p:nvPr/>
        </p:nvSpPr>
        <p:spPr>
          <a:xfrm>
            <a:off x="9915236" y="1112910"/>
            <a:ext cx="1505527" cy="1366982"/>
          </a:xfrm>
          <a:prstGeom prst="star5">
            <a:avLst>
              <a:gd name="adj" fmla="val 26432"/>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5-Point Star 4"/>
          <p:cNvSpPr/>
          <p:nvPr/>
        </p:nvSpPr>
        <p:spPr>
          <a:xfrm>
            <a:off x="608183" y="4193309"/>
            <a:ext cx="1699491" cy="1653309"/>
          </a:xfrm>
          <a:prstGeom prst="star5">
            <a:avLst>
              <a:gd name="adj" fmla="val 25667"/>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05002703"/>
      </p:ext>
    </p:extLst>
  </p:cSld>
  <p:clrMapOvr>
    <a:masterClrMapping/>
  </p:clrMapOvr>
  <mc:AlternateContent xmlns:mc="http://schemas.openxmlformats.org/markup-compatibility/2006" xmlns:p14="http://schemas.microsoft.com/office/powerpoint/2010/main">
    <mc:Choice Requires="p14">
      <p:transition spd="slow" p14:dur="2000" advTm="7056"/>
    </mc:Choice>
    <mc:Fallback xmlns="">
      <p:transition spd="slow" advTm="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908" y="0"/>
            <a:ext cx="11305309" cy="5724644"/>
          </a:xfrm>
          <a:prstGeom prst="rect">
            <a:avLst/>
          </a:prstGeom>
        </p:spPr>
        <p:txBody>
          <a:bodyPr wrap="square">
            <a:spAutoFit/>
          </a:bodyPr>
          <a:lstStyle/>
          <a:p>
            <a:r>
              <a:rPr lang="en-US" sz="5400" b="0" i="0" u="none" strike="noStrike" dirty="0">
                <a:solidFill>
                  <a:srgbClr val="444444"/>
                </a:solidFill>
                <a:effectLst/>
                <a:latin typeface="Segoe UI" panose="020B0502040204020203" pitchFamily="34" charset="0"/>
              </a:rPr>
              <a:t>Anne Frank</a:t>
            </a:r>
            <a:r>
              <a:rPr lang="en-US" sz="2400" b="0" i="0" u="none" strike="noStrike" dirty="0">
                <a:solidFill>
                  <a:srgbClr val="444444"/>
                </a:solidFill>
                <a:effectLst/>
                <a:latin typeface="Segoe UI" panose="020B0502040204020203" pitchFamily="34" charset="0"/>
              </a:rPr>
              <a:t>,</a:t>
            </a:r>
            <a:br>
              <a:rPr lang="en-US" sz="2400" b="0" i="0" u="none" strike="noStrike" dirty="0">
                <a:solidFill>
                  <a:srgbClr val="444444"/>
                </a:solidFill>
                <a:effectLst/>
                <a:latin typeface="Segoe UI" panose="020B0502040204020203" pitchFamily="34" charset="0"/>
              </a:rPr>
            </a:br>
            <a:endParaRPr lang="en-US" sz="2400" b="0" i="0" u="none" strike="noStrike" dirty="0">
              <a:solidFill>
                <a:srgbClr val="444444"/>
              </a:solidFill>
              <a:effectLst/>
              <a:latin typeface="Segoe UI" panose="020B0502040204020203" pitchFamily="34" charset="0"/>
            </a:endParaRPr>
          </a:p>
          <a:p>
            <a:r>
              <a:rPr lang="en-US" sz="2400" b="0" i="0" u="none" strike="noStrike" dirty="0">
                <a:solidFill>
                  <a:srgbClr val="444444"/>
                </a:solidFill>
                <a:effectLst/>
              </a:rPr>
              <a:t>Born in Frankfurt, Germany she lived most of her life in or near Amsterdam, </a:t>
            </a:r>
            <a:r>
              <a:rPr lang="en-US" sz="2400" dirty="0">
                <a:solidFill>
                  <a:srgbClr val="444444"/>
                </a:solidFill>
              </a:rPr>
              <a:t>N</a:t>
            </a:r>
            <a:r>
              <a:rPr lang="en-US" sz="2400" b="0" i="0" u="none" strike="noStrike" dirty="0">
                <a:solidFill>
                  <a:srgbClr val="444444"/>
                </a:solidFill>
                <a:effectLst/>
              </a:rPr>
              <a:t>etherlands.  She moved there with her family at the age of four and a half when the Nazis gained control over Germany. She was born on the 12</a:t>
            </a:r>
            <a:r>
              <a:rPr lang="en-US" sz="2400" b="0" i="0" u="none" strike="noStrike" baseline="30000" dirty="0">
                <a:solidFill>
                  <a:srgbClr val="444444"/>
                </a:solidFill>
                <a:effectLst/>
              </a:rPr>
              <a:t>th</a:t>
            </a:r>
            <a:r>
              <a:rPr lang="en-US" sz="2400" b="0" i="0" u="none" strike="noStrike" dirty="0">
                <a:solidFill>
                  <a:srgbClr val="444444"/>
                </a:solidFill>
                <a:effectLst/>
              </a:rPr>
              <a:t> of June 1929, the second daughter of Otto Frank and </a:t>
            </a:r>
            <a:r>
              <a:rPr lang="en-GB" sz="2400" dirty="0"/>
              <a:t>Edith Frank-</a:t>
            </a:r>
            <a:r>
              <a:rPr lang="en-GB" sz="2400" dirty="0" err="1"/>
              <a:t>Holländer</a:t>
            </a:r>
            <a:r>
              <a:rPr lang="en-GB" sz="2400" dirty="0"/>
              <a:t>. Margot Frank was Anne’s older sister. </a:t>
            </a:r>
          </a:p>
          <a:p>
            <a:endParaRPr lang="en-GB" sz="2400" dirty="0"/>
          </a:p>
          <a:p>
            <a:r>
              <a:rPr lang="en-GB" sz="2400" dirty="0"/>
              <a:t>The reason the franks were singled out was because they were Jews, the Germans didn’t like Jewish people or anyone who was different. </a:t>
            </a:r>
            <a:r>
              <a:rPr lang="en-US" sz="2400" dirty="0"/>
              <a:t>For the first 5 years of her life, Anne lived with her parents and older sister, Margot, in an apartment on the outskirts of Frankfurt. After the Nazi gained power  in 1933, Otto Frank and his family  fled to Amsterdam in the Netherlands because Otto hade </a:t>
            </a:r>
            <a:r>
              <a:rPr lang="en-US" sz="2400" dirty="0" err="1"/>
              <a:t>buisnes</a:t>
            </a:r>
            <a:r>
              <a:rPr lang="en-US" sz="2400" dirty="0"/>
              <a:t> connections there. The rest of the Frank family followed Otto, with Anne being the last of the family to arrive in February 1934 after staying with her grandparents in Aachen. </a:t>
            </a:r>
            <a:endParaRPr lang="en-GB"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53528363"/>
      </p:ext>
    </p:extLst>
  </p:cSld>
  <p:clrMapOvr>
    <a:masterClrMapping/>
  </p:clrMapOvr>
  <mc:AlternateContent xmlns:mc="http://schemas.openxmlformats.org/markup-compatibility/2006" xmlns:p14="http://schemas.microsoft.com/office/powerpoint/2010/main">
    <mc:Choice Requires="p14">
      <p:transition spd="slow" p14:dur="2000" advTm="32075"/>
    </mc:Choice>
    <mc:Fallback xmlns="">
      <p:transition spd="slow" advTm="32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mph" presetSubtype="0" fill="hold" grpId="0" nodeType="clickEffect">
                                  <p:stCondLst>
                                    <p:cond delay="0"/>
                                  </p:stCondLst>
                                  <p:childTnLst>
                                    <p:animClr clrSpc="hsl" dir="cw">
                                      <p:cBhvr override="childStyle">
                                        <p:cTn id="16" dur="500" fill="hold"/>
                                        <p:tgtEl>
                                          <p:spTgt spid="2">
                                            <p:txEl>
                                              <p:pRg st="0" end="0"/>
                                            </p:txEl>
                                          </p:spTgt>
                                        </p:tgtEl>
                                        <p:attrNameLst>
                                          <p:attrName>style.color</p:attrName>
                                        </p:attrNameLst>
                                      </p:cBhvr>
                                      <p:by>
                                        <p:hsl h="7200000" s="0" l="0"/>
                                      </p:by>
                                    </p:animClr>
                                    <p:animClr clrSpc="hsl" dir="cw">
                                      <p:cBhvr>
                                        <p:cTn id="17" dur="500" fill="hold"/>
                                        <p:tgtEl>
                                          <p:spTgt spid="2">
                                            <p:txEl>
                                              <p:pRg st="0" end="0"/>
                                            </p:txEl>
                                          </p:spTgt>
                                        </p:tgtEl>
                                        <p:attrNameLst>
                                          <p:attrName>fillcolor</p:attrName>
                                        </p:attrNameLst>
                                      </p:cBhvr>
                                      <p:by>
                                        <p:hsl h="7200000" s="0" l="0"/>
                                      </p:by>
                                    </p:animClr>
                                    <p:animClr clrSpc="hsl" dir="cw">
                                      <p:cBhvr>
                                        <p:cTn id="18" dur="500" fill="hold"/>
                                        <p:tgtEl>
                                          <p:spTgt spid="2">
                                            <p:txEl>
                                              <p:pRg st="0" end="0"/>
                                            </p:txEl>
                                          </p:spTgt>
                                        </p:tgtEl>
                                        <p:attrNameLst>
                                          <p:attrName>stroke.color</p:attrName>
                                        </p:attrNameLst>
                                      </p:cBhvr>
                                      <p:by>
                                        <p:hsl h="7200000" s="0" l="0"/>
                                      </p:by>
                                    </p:animClr>
                                    <p:set>
                                      <p:cBhvr>
                                        <p:cTn id="19" dur="500" fill="hold"/>
                                        <p:tgtEl>
                                          <p:spTgt spid="2">
                                            <p:txEl>
                                              <p:pRg st="0" end="0"/>
                                            </p:txEl>
                                          </p:spTgt>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2">
                                            <p:txEl>
                                              <p:pRg st="1" end="1"/>
                                            </p:txEl>
                                          </p:spTgt>
                                        </p:tgtEl>
                                        <p:attrNameLst>
                                          <p:attrName>style.color</p:attrName>
                                        </p:attrNameLst>
                                      </p:cBhvr>
                                      <p:by>
                                        <p:hsl h="7200000" s="0" l="0"/>
                                      </p:by>
                                    </p:animClr>
                                    <p:animClr clrSpc="hsl" dir="cw">
                                      <p:cBhvr>
                                        <p:cTn id="22" dur="500" fill="hold"/>
                                        <p:tgtEl>
                                          <p:spTgt spid="2">
                                            <p:txEl>
                                              <p:pRg st="1" end="1"/>
                                            </p:txEl>
                                          </p:spTgt>
                                        </p:tgtEl>
                                        <p:attrNameLst>
                                          <p:attrName>fillcolor</p:attrName>
                                        </p:attrNameLst>
                                      </p:cBhvr>
                                      <p:by>
                                        <p:hsl h="7200000" s="0" l="0"/>
                                      </p:by>
                                    </p:animClr>
                                    <p:animClr clrSpc="hsl" dir="cw">
                                      <p:cBhvr>
                                        <p:cTn id="23" dur="500" fill="hold"/>
                                        <p:tgtEl>
                                          <p:spTgt spid="2">
                                            <p:txEl>
                                              <p:pRg st="1" end="1"/>
                                            </p:txEl>
                                          </p:spTgt>
                                        </p:tgtEl>
                                        <p:attrNameLst>
                                          <p:attrName>stroke.color</p:attrName>
                                        </p:attrNameLst>
                                      </p:cBhvr>
                                      <p:by>
                                        <p:hsl h="7200000" s="0" l="0"/>
                                      </p:by>
                                    </p:animClr>
                                    <p:set>
                                      <p:cBhvr>
                                        <p:cTn id="24" dur="500" fill="hold"/>
                                        <p:tgtEl>
                                          <p:spTgt spid="2">
                                            <p:txEl>
                                              <p:pRg st="1" end="1"/>
                                            </p:txEl>
                                          </p:spTgt>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500" fill="hold"/>
                                        <p:tgtEl>
                                          <p:spTgt spid="2">
                                            <p:txEl>
                                              <p:pRg st="3" end="3"/>
                                            </p:txEl>
                                          </p:spTgt>
                                        </p:tgtEl>
                                        <p:attrNameLst>
                                          <p:attrName>style.color</p:attrName>
                                        </p:attrNameLst>
                                      </p:cBhvr>
                                      <p:by>
                                        <p:hsl h="7200000" s="0" l="0"/>
                                      </p:by>
                                    </p:animClr>
                                    <p:animClr clrSpc="hsl" dir="cw">
                                      <p:cBhvr>
                                        <p:cTn id="27" dur="500" fill="hold"/>
                                        <p:tgtEl>
                                          <p:spTgt spid="2">
                                            <p:txEl>
                                              <p:pRg st="3" end="3"/>
                                            </p:txEl>
                                          </p:spTgt>
                                        </p:tgtEl>
                                        <p:attrNameLst>
                                          <p:attrName>fillcolor</p:attrName>
                                        </p:attrNameLst>
                                      </p:cBhvr>
                                      <p:by>
                                        <p:hsl h="7200000" s="0" l="0"/>
                                      </p:by>
                                    </p:animClr>
                                    <p:animClr clrSpc="hsl" dir="cw">
                                      <p:cBhvr>
                                        <p:cTn id="28" dur="500" fill="hold"/>
                                        <p:tgtEl>
                                          <p:spTgt spid="2">
                                            <p:txEl>
                                              <p:pRg st="3" end="3"/>
                                            </p:txEl>
                                          </p:spTgt>
                                        </p:tgtEl>
                                        <p:attrNameLst>
                                          <p:attrName>stroke.color</p:attrName>
                                        </p:attrNameLst>
                                      </p:cBhvr>
                                      <p:by>
                                        <p:hsl h="7200000" s="0" l="0"/>
                                      </p:by>
                                    </p:animClr>
                                    <p:set>
                                      <p:cBhvr>
                                        <p:cTn id="29" dur="500" fill="hold"/>
                                        <p:tgtEl>
                                          <p:spTgt spid="2">
                                            <p:txEl>
                                              <p:pRg st="3" end="3"/>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2" grpId="0" uiExpand="1" build="allAtOnce"/>
      <p:bldP spid="2" grpI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982" y="-692727"/>
            <a:ext cx="8405091" cy="7109639"/>
          </a:xfrm>
          <a:prstGeom prst="rect">
            <a:avLst/>
          </a:prstGeom>
          <a:noFill/>
        </p:spPr>
        <p:txBody>
          <a:bodyPr wrap="square" rtlCol="0">
            <a:spAutoFit/>
          </a:bodyPr>
          <a:lstStyle/>
          <a:p>
            <a:endParaRPr lang="en-US" sz="6000" dirty="0"/>
          </a:p>
          <a:p>
            <a:r>
              <a:rPr lang="en-US" sz="6000" dirty="0"/>
              <a:t>Margot</a:t>
            </a:r>
          </a:p>
          <a:p>
            <a:r>
              <a:rPr lang="en-US" sz="2800" dirty="0"/>
              <a:t>Margot, born in </a:t>
            </a:r>
            <a:r>
              <a:rPr lang="en-US" sz="2800" dirty="0" err="1"/>
              <a:t>Febuary</a:t>
            </a:r>
            <a:r>
              <a:rPr lang="en-US" sz="2800" dirty="0"/>
              <a:t> 16</a:t>
            </a:r>
            <a:r>
              <a:rPr lang="en-US" sz="2800" baseline="30000" dirty="0"/>
              <a:t>th</a:t>
            </a:r>
            <a:r>
              <a:rPr lang="en-US" sz="2800" dirty="0"/>
              <a:t> 1926 was the older sister of Anne Frank. According to the diary of her younger sister, Anne, Margot kept a diary of her own, but no trace of Margot's diary has ever been found. She attended the Ludwig-Richter School in Frankfurt until  Adolf Hitler wanted all of the Jews out of his country on January 30, 1933.</a:t>
            </a:r>
            <a:r>
              <a:rPr lang="en-US" dirty="0"/>
              <a:t> </a:t>
            </a:r>
            <a:r>
              <a:rPr lang="en-US" sz="2800" dirty="0"/>
              <a:t>Margot and her mother left Germany to join Otto Frank  on December 5, 1933, then Anne followed in February 1934. At the age of 19 She died in Bergen-Belsen concentration camp on the 27</a:t>
            </a:r>
            <a:r>
              <a:rPr lang="en-US" sz="2800" baseline="30000" dirty="0"/>
              <a:t>th</a:t>
            </a:r>
            <a:r>
              <a:rPr lang="en-US" sz="2800" dirty="0"/>
              <a:t> of march 1945.</a:t>
            </a:r>
            <a:r>
              <a:rPr lang="en-US" dirty="0"/>
              <a:t> </a:t>
            </a:r>
            <a:r>
              <a:rPr lang="en-US" sz="2800" dirty="0"/>
              <a:t>Margot passed away in Bergen-Belsen because of </a:t>
            </a:r>
            <a:r>
              <a:rPr lang="en-US" sz="2800" dirty="0">
                <a:solidFill>
                  <a:srgbClr val="FF0000"/>
                </a:solidFill>
              </a:rPr>
              <a:t>typhus</a:t>
            </a:r>
            <a:r>
              <a:rPr lang="en-US" sz="2800" dirty="0"/>
              <a:t>. </a:t>
            </a:r>
          </a:p>
        </p:txBody>
      </p:sp>
      <p:pic>
        <p:nvPicPr>
          <p:cNvPr id="4" name="Picture 3"/>
          <p:cNvPicPr>
            <a:picLocks noChangeAspect="1"/>
          </p:cNvPicPr>
          <p:nvPr/>
        </p:nvPicPr>
        <p:blipFill>
          <a:blip r:embed="rId5"/>
          <a:stretch>
            <a:fillRect/>
          </a:stretch>
        </p:blipFill>
        <p:spPr>
          <a:xfrm>
            <a:off x="9058343" y="1013690"/>
            <a:ext cx="2671839" cy="2680856"/>
          </a:xfrm>
          <a:prstGeom prst="rect">
            <a:avLst/>
          </a:prstGeom>
        </p:spPr>
      </p:pic>
      <p:sp>
        <p:nvSpPr>
          <p:cNvPr id="5" name="TextBox 4"/>
          <p:cNvSpPr txBox="1"/>
          <p:nvPr/>
        </p:nvSpPr>
        <p:spPr>
          <a:xfrm>
            <a:off x="9190182" y="3995678"/>
            <a:ext cx="2752436" cy="2862322"/>
          </a:xfrm>
          <a:prstGeom prst="rect">
            <a:avLst/>
          </a:prstGeom>
          <a:noFill/>
        </p:spPr>
        <p:txBody>
          <a:bodyPr wrap="square" rtlCol="0">
            <a:spAutoFit/>
          </a:bodyPr>
          <a:lstStyle/>
          <a:p>
            <a:r>
              <a:rPr lang="en-US" sz="2000" dirty="0">
                <a:solidFill>
                  <a:srgbClr val="FF0000"/>
                </a:solidFill>
              </a:rPr>
              <a:t>Typhus</a:t>
            </a:r>
            <a:r>
              <a:rPr lang="en-US" sz="2000" dirty="0"/>
              <a:t>- also known as typhus fever, is a group of infectious diseases that include epidemic typhus, scrub typhus, and murine typhus. Common symptoms include fever, headache, and a rash</a:t>
            </a:r>
            <a:endParaRPr lang="en-GB" sz="20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23172732"/>
      </p:ext>
    </p:extLst>
  </p:cSld>
  <p:clrMapOvr>
    <a:masterClrMapping/>
  </p:clrMapOvr>
  <p:transition spd="slow" advTm="4308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416" y="-244767"/>
            <a:ext cx="8783782" cy="5324535"/>
          </a:xfrm>
          <a:prstGeom prst="rect">
            <a:avLst/>
          </a:prstGeom>
        </p:spPr>
        <p:txBody>
          <a:bodyPr wrap="square">
            <a:spAutoFit/>
          </a:bodyPr>
          <a:lstStyle/>
          <a:p>
            <a:r>
              <a:rPr lang="en-US" sz="6000" dirty="0"/>
              <a:t>Otto Frank</a:t>
            </a:r>
          </a:p>
          <a:p>
            <a:endParaRPr lang="en-US" sz="2800" dirty="0"/>
          </a:p>
          <a:p>
            <a:r>
              <a:rPr lang="en-US" sz="2800" dirty="0"/>
              <a:t>Was a German businessman who later became a resident of the Netherlands and Switzerland. He was the father of Anne and Margot Frank and husband of Edith Frank-</a:t>
            </a:r>
            <a:r>
              <a:rPr lang="en-US" sz="2800" dirty="0" err="1"/>
              <a:t>Holländer</a:t>
            </a:r>
            <a:r>
              <a:rPr lang="en-US" sz="2800" dirty="0"/>
              <a:t>, as the sole member of his family to survive the </a:t>
            </a:r>
            <a:r>
              <a:rPr lang="en-US" sz="2800" dirty="0">
                <a:solidFill>
                  <a:srgbClr val="FF0000"/>
                </a:solidFill>
              </a:rPr>
              <a:t>Holocaust</a:t>
            </a:r>
            <a:r>
              <a:rPr lang="en-US" sz="2800" dirty="0"/>
              <a:t>. After Anne’s death Otto was given all of her manuscripts, letters and stories which he then published as ‘The diary of a young girl’ in 1947. Otto Frank was born to a liberal Jewish family on May 12, 1889, in Frankfurt am Main, </a:t>
            </a:r>
            <a:r>
              <a:rPr lang="en-US" sz="2800" dirty="0" err="1"/>
              <a:t>Germany.Frank</a:t>
            </a:r>
            <a:r>
              <a:rPr lang="en-US" sz="2800" dirty="0"/>
              <a:t> had three siblings.</a:t>
            </a:r>
            <a:endParaRPr lang="en-GB" sz="2800" dirty="0"/>
          </a:p>
        </p:txBody>
      </p:sp>
      <p:pic>
        <p:nvPicPr>
          <p:cNvPr id="8" name="Picture 7"/>
          <p:cNvPicPr>
            <a:picLocks noChangeAspect="1"/>
          </p:cNvPicPr>
          <p:nvPr/>
        </p:nvPicPr>
        <p:blipFill>
          <a:blip r:embed="rId5"/>
          <a:stretch>
            <a:fillRect/>
          </a:stretch>
        </p:blipFill>
        <p:spPr>
          <a:xfrm>
            <a:off x="8968508" y="711201"/>
            <a:ext cx="3075709" cy="3833090"/>
          </a:xfrm>
          <a:prstGeom prst="rect">
            <a:avLst/>
          </a:prstGeom>
        </p:spPr>
      </p:pic>
      <p:sp>
        <p:nvSpPr>
          <p:cNvPr id="3" name="Rectangle 2"/>
          <p:cNvSpPr/>
          <p:nvPr/>
        </p:nvSpPr>
        <p:spPr>
          <a:xfrm>
            <a:off x="7666187" y="4565808"/>
            <a:ext cx="5497945" cy="369332"/>
          </a:xfrm>
          <a:prstGeom prst="rect">
            <a:avLst/>
          </a:prstGeom>
        </p:spPr>
        <p:txBody>
          <a:bodyPr wrap="square">
            <a:spAutoFit/>
          </a:bodyPr>
          <a:lstStyle/>
          <a:p>
            <a:r>
              <a:rPr lang="en-US" dirty="0">
                <a:solidFill>
                  <a:srgbClr val="FF0000"/>
                </a:solidFill>
              </a:rPr>
              <a:t>Holocaust-</a:t>
            </a:r>
            <a:endParaRPr lang="en-GB" dirty="0"/>
          </a:p>
        </p:txBody>
      </p:sp>
      <p:sp>
        <p:nvSpPr>
          <p:cNvPr id="6" name="Rectangle 5"/>
          <p:cNvSpPr/>
          <p:nvPr/>
        </p:nvSpPr>
        <p:spPr>
          <a:xfrm>
            <a:off x="8839198" y="4565808"/>
            <a:ext cx="3334328" cy="2308324"/>
          </a:xfrm>
          <a:prstGeom prst="rect">
            <a:avLst/>
          </a:prstGeom>
        </p:spPr>
        <p:txBody>
          <a:bodyPr wrap="square">
            <a:spAutoFit/>
          </a:bodyPr>
          <a:lstStyle/>
          <a:p>
            <a:r>
              <a:rPr lang="en-US" sz="1600" dirty="0">
                <a:solidFill>
                  <a:srgbClr val="111111"/>
                </a:solidFill>
                <a:latin typeface="Segoe UI" panose="020B0502040204020203" pitchFamily="34" charset="0"/>
              </a:rPr>
              <a:t>The Holocaust, also known as the Shoah, was a genocide of the European Jews during World War II. Between 1941 and 1945, across German occupied Europe, Nazi Germany and its collaborators systematically murdered some six million Jews, around two-thirds of Europe's Jewish population.</a:t>
            </a:r>
            <a:endParaRPr lang="en-GB" sz="1600" dirty="0"/>
          </a:p>
        </p:txBody>
      </p:sp>
      <p:pic>
        <p:nvPicPr>
          <p:cNvPr id="7" name="Picture 6"/>
          <p:cNvPicPr>
            <a:picLocks noChangeAspect="1"/>
          </p:cNvPicPr>
          <p:nvPr/>
        </p:nvPicPr>
        <p:blipFill>
          <a:blip r:embed="rId6"/>
          <a:stretch>
            <a:fillRect/>
          </a:stretch>
        </p:blipFill>
        <p:spPr>
          <a:xfrm>
            <a:off x="6280730" y="4935140"/>
            <a:ext cx="2207488" cy="1782619"/>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816109359"/>
      </p:ext>
    </p:extLst>
  </p:cSld>
  <p:clrMapOvr>
    <a:masterClrMapping/>
  </p:clrMapOvr>
  <p:transition spd="slow" advTm="2782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780" y="4787071"/>
            <a:ext cx="5246252" cy="1908215"/>
          </a:xfrm>
          <a:prstGeom prst="rect">
            <a:avLst/>
          </a:prstGeom>
        </p:spPr>
        <p:txBody>
          <a:bodyPr wrap="square">
            <a:spAutoFit/>
          </a:bodyPr>
          <a:lstStyle/>
          <a:p>
            <a:r>
              <a:rPr lang="en-US" sz="3200" b="1" dirty="0">
                <a:solidFill>
                  <a:srgbClr val="222222"/>
                </a:solidFill>
                <a:latin typeface="Script MT Bold" panose="03040602040607080904" pitchFamily="66" charset="0"/>
              </a:rPr>
              <a:t>When did</a:t>
            </a:r>
          </a:p>
          <a:p>
            <a:r>
              <a:rPr lang="en-US" sz="3200" b="1" dirty="0">
                <a:solidFill>
                  <a:srgbClr val="222222"/>
                </a:solidFill>
                <a:latin typeface="Script MT Bold" panose="03040602040607080904" pitchFamily="66" charset="0"/>
              </a:rPr>
              <a:t>Anne stat </a:t>
            </a:r>
            <a:r>
              <a:rPr lang="en-US" sz="3200" b="1" dirty="0" err="1">
                <a:solidFill>
                  <a:srgbClr val="222222"/>
                </a:solidFill>
                <a:latin typeface="Script MT Bold" panose="03040602040607080904" pitchFamily="66" charset="0"/>
              </a:rPr>
              <a:t>wrighting</a:t>
            </a:r>
            <a:r>
              <a:rPr lang="en-US" sz="3200" b="1" dirty="0">
                <a:solidFill>
                  <a:srgbClr val="222222"/>
                </a:solidFill>
                <a:latin typeface="Script MT Bold" panose="03040602040607080904" pitchFamily="66" charset="0"/>
              </a:rPr>
              <a:t>?</a:t>
            </a:r>
          </a:p>
          <a:p>
            <a:r>
              <a:rPr lang="en-US" dirty="0">
                <a:solidFill>
                  <a:srgbClr val="222222"/>
                </a:solidFill>
                <a:latin typeface="Merriweather-Regular"/>
              </a:rPr>
              <a:t>  Anne got the diary as a birthday but ,the actual writing started two days after her birthday, on 14 June 1942.</a:t>
            </a:r>
            <a:endParaRPr lang="en-US" b="0" i="0" u="none" strike="noStrike" dirty="0">
              <a:solidFill>
                <a:srgbClr val="222222"/>
              </a:solidFill>
              <a:effectLst/>
              <a:latin typeface="Merriweather-Regular"/>
            </a:endParaRPr>
          </a:p>
        </p:txBody>
      </p:sp>
      <p:sp>
        <p:nvSpPr>
          <p:cNvPr id="4" name="Rectangle 3"/>
          <p:cNvSpPr/>
          <p:nvPr/>
        </p:nvSpPr>
        <p:spPr>
          <a:xfrm>
            <a:off x="135780" y="142133"/>
            <a:ext cx="1883042" cy="1477328"/>
          </a:xfrm>
          <a:prstGeom prst="rect">
            <a:avLst/>
          </a:prstGeom>
        </p:spPr>
        <p:txBody>
          <a:bodyPr wrap="square">
            <a:spAutoFit/>
          </a:bodyPr>
          <a:lstStyle/>
          <a:p>
            <a:r>
              <a:rPr lang="en-US" dirty="0">
                <a:solidFill>
                  <a:srgbClr val="222222"/>
                </a:solidFill>
                <a:latin typeface="Merriweather-Regular"/>
              </a:rPr>
              <a:t>Anne wrote in Dutch. On occasion, she used German or English words.</a:t>
            </a:r>
            <a:endParaRPr lang="en-GB" dirty="0"/>
          </a:p>
        </p:txBody>
      </p:sp>
      <p:sp>
        <p:nvSpPr>
          <p:cNvPr id="5" name="Rectangle 4"/>
          <p:cNvSpPr/>
          <p:nvPr/>
        </p:nvSpPr>
        <p:spPr>
          <a:xfrm>
            <a:off x="6860793" y="71526"/>
            <a:ext cx="2403279" cy="1754326"/>
          </a:xfrm>
          <a:prstGeom prst="rect">
            <a:avLst/>
          </a:prstGeom>
        </p:spPr>
        <p:txBody>
          <a:bodyPr wrap="square">
            <a:spAutoFit/>
          </a:bodyPr>
          <a:lstStyle/>
          <a:p>
            <a:r>
              <a:rPr lang="en-US" dirty="0">
                <a:solidFill>
                  <a:srgbClr val="4A4A4A"/>
                </a:solidFill>
                <a:latin typeface="&amp;quot"/>
              </a:rPr>
              <a:t>The diary Anne receives for her 13th birthday.</a:t>
            </a:r>
          </a:p>
          <a:p>
            <a:r>
              <a:rPr lang="en-US" dirty="0">
                <a:solidFill>
                  <a:srgbClr val="9B9B9B"/>
                </a:solidFill>
                <a:latin typeface="&amp;quot"/>
              </a:rPr>
              <a:t>Photo collection: Anne Frank </a:t>
            </a:r>
            <a:r>
              <a:rPr lang="en-US" dirty="0" err="1">
                <a:solidFill>
                  <a:srgbClr val="9B9B9B"/>
                </a:solidFill>
                <a:latin typeface="&amp;quot"/>
              </a:rPr>
              <a:t>Stichting</a:t>
            </a:r>
            <a:r>
              <a:rPr lang="en-US" dirty="0">
                <a:solidFill>
                  <a:srgbClr val="9B9B9B"/>
                </a:solidFill>
                <a:latin typeface="&amp;quot"/>
              </a:rPr>
              <a:t>, Amsterdam.</a:t>
            </a:r>
            <a:endParaRPr lang="en-US" b="0" i="0" u="none" strike="noStrike" dirty="0">
              <a:solidFill>
                <a:srgbClr val="9B9B9B"/>
              </a:solidFill>
              <a:effectLst/>
              <a:latin typeface="&amp;quot"/>
            </a:endParaRPr>
          </a:p>
        </p:txBody>
      </p:sp>
      <p:sp>
        <p:nvSpPr>
          <p:cNvPr id="6" name="Rectangle 5"/>
          <p:cNvSpPr/>
          <p:nvPr/>
        </p:nvSpPr>
        <p:spPr>
          <a:xfrm>
            <a:off x="6494686" y="2063249"/>
            <a:ext cx="4848618" cy="2800767"/>
          </a:xfrm>
          <a:prstGeom prst="rect">
            <a:avLst/>
          </a:prstGeom>
        </p:spPr>
        <p:txBody>
          <a:bodyPr wrap="square">
            <a:spAutoFit/>
          </a:bodyPr>
          <a:lstStyle/>
          <a:p>
            <a:r>
              <a:rPr lang="en-US" sz="3200" dirty="0">
                <a:solidFill>
                  <a:srgbClr val="111111"/>
                </a:solidFill>
                <a:latin typeface="Script MT Bold" panose="03040602040607080904" pitchFamily="66" charset="0"/>
              </a:rPr>
              <a:t>Who was kitty?</a:t>
            </a:r>
          </a:p>
          <a:p>
            <a:endParaRPr lang="en-US" dirty="0">
              <a:solidFill>
                <a:srgbClr val="111111"/>
              </a:solidFill>
              <a:latin typeface="Segoe UI" panose="020B0502040204020203" pitchFamily="34" charset="0"/>
            </a:endParaRPr>
          </a:p>
          <a:p>
            <a:r>
              <a:rPr lang="en-US" dirty="0">
                <a:solidFill>
                  <a:srgbClr val="111111"/>
                </a:solidFill>
                <a:latin typeface="Segoe UI" panose="020B0502040204020203" pitchFamily="34" charset="0"/>
              </a:rPr>
              <a:t>Kitty was the fictional character Anne eventually addressed all her diary letters to. The name Kitty came from a series of books Anne had read, by Dutch author Cissy van </a:t>
            </a:r>
            <a:r>
              <a:rPr lang="en-US" dirty="0" err="1">
                <a:solidFill>
                  <a:srgbClr val="111111"/>
                </a:solidFill>
                <a:latin typeface="Segoe UI" panose="020B0502040204020203" pitchFamily="34" charset="0"/>
              </a:rPr>
              <a:t>Marxveldt</a:t>
            </a:r>
            <a:r>
              <a:rPr lang="en-US" dirty="0">
                <a:solidFill>
                  <a:srgbClr val="111111"/>
                </a:solidFill>
                <a:latin typeface="Segoe UI" panose="020B0502040204020203" pitchFamily="34" charset="0"/>
              </a:rPr>
              <a:t>. These books were about </a:t>
            </a:r>
            <a:r>
              <a:rPr lang="en-US" dirty="0" err="1">
                <a:solidFill>
                  <a:srgbClr val="111111"/>
                </a:solidFill>
                <a:latin typeface="Segoe UI" panose="020B0502040204020203" pitchFamily="34" charset="0"/>
              </a:rPr>
              <a:t>Joop</a:t>
            </a:r>
            <a:r>
              <a:rPr lang="en-US" dirty="0">
                <a:solidFill>
                  <a:srgbClr val="111111"/>
                </a:solidFill>
                <a:latin typeface="Segoe UI" panose="020B0502040204020203" pitchFamily="34" charset="0"/>
              </a:rPr>
              <a:t>, a girl who had all kinds of adventures with her group of </a:t>
            </a:r>
            <a:r>
              <a:rPr lang="en-US" dirty="0" err="1">
                <a:solidFill>
                  <a:srgbClr val="111111"/>
                </a:solidFill>
                <a:latin typeface="Segoe UI" panose="020B0502040204020203" pitchFamily="34" charset="0"/>
              </a:rPr>
              <a:t>friends.Anne’s</a:t>
            </a:r>
            <a:endParaRPr lang="en-GB" dirty="0"/>
          </a:p>
        </p:txBody>
      </p:sp>
      <p:pic>
        <p:nvPicPr>
          <p:cNvPr id="7" name="Picture 6"/>
          <p:cNvPicPr>
            <a:picLocks noChangeAspect="1"/>
          </p:cNvPicPr>
          <p:nvPr/>
        </p:nvPicPr>
        <p:blipFill>
          <a:blip r:embed="rId2"/>
          <a:stretch>
            <a:fillRect/>
          </a:stretch>
        </p:blipFill>
        <p:spPr>
          <a:xfrm>
            <a:off x="9264072" y="142133"/>
            <a:ext cx="2728378" cy="2287304"/>
          </a:xfrm>
          <a:prstGeom prst="rect">
            <a:avLst/>
          </a:prstGeom>
        </p:spPr>
      </p:pic>
      <p:sp>
        <p:nvSpPr>
          <p:cNvPr id="9" name="Rectangle 8"/>
          <p:cNvSpPr/>
          <p:nvPr/>
        </p:nvSpPr>
        <p:spPr>
          <a:xfrm>
            <a:off x="190644" y="2878856"/>
            <a:ext cx="4745665" cy="1908215"/>
          </a:xfrm>
          <a:prstGeom prst="rect">
            <a:avLst/>
          </a:prstGeom>
        </p:spPr>
        <p:txBody>
          <a:bodyPr wrap="square">
            <a:spAutoFit/>
          </a:bodyPr>
          <a:lstStyle/>
          <a:p>
            <a:r>
              <a:rPr lang="en-US" sz="3200" b="1" dirty="0">
                <a:solidFill>
                  <a:srgbClr val="222222"/>
                </a:solidFill>
                <a:latin typeface="Script MT Bold" panose="03040602040607080904" pitchFamily="66" charset="0"/>
              </a:rPr>
              <a:t>What is the date of Anne’s last entry? </a:t>
            </a:r>
            <a:endParaRPr lang="en-US" b="1" dirty="0">
              <a:solidFill>
                <a:srgbClr val="222222"/>
              </a:solidFill>
              <a:latin typeface="Script MT Bold" panose="03040602040607080904" pitchFamily="66" charset="0"/>
            </a:endParaRPr>
          </a:p>
          <a:p>
            <a:endParaRPr lang="en-US" b="1" dirty="0">
              <a:solidFill>
                <a:srgbClr val="222222"/>
              </a:solidFill>
              <a:latin typeface="Script MT Bold" panose="03040602040607080904" pitchFamily="66" charset="0"/>
            </a:endParaRPr>
          </a:p>
          <a:p>
            <a:r>
              <a:rPr lang="en-US" dirty="0">
                <a:solidFill>
                  <a:srgbClr val="222222"/>
                </a:solidFill>
                <a:latin typeface="Merriweather-Regular"/>
              </a:rPr>
              <a:t>Anne's last diary letter is dated 1 August 1944, three days before the arrest.</a:t>
            </a:r>
            <a:endParaRPr lang="en-US" b="0" i="0" u="none" strike="noStrike" dirty="0">
              <a:solidFill>
                <a:srgbClr val="222222"/>
              </a:solidFill>
              <a:effectLst/>
              <a:latin typeface="Merriweather-Regular"/>
            </a:endParaRPr>
          </a:p>
        </p:txBody>
      </p:sp>
      <p:sp>
        <p:nvSpPr>
          <p:cNvPr id="10" name="Rectangle 9"/>
          <p:cNvSpPr/>
          <p:nvPr/>
        </p:nvSpPr>
        <p:spPr>
          <a:xfrm>
            <a:off x="6494686" y="4864016"/>
            <a:ext cx="4666190" cy="1754326"/>
          </a:xfrm>
          <a:prstGeom prst="rect">
            <a:avLst/>
          </a:prstGeom>
        </p:spPr>
        <p:txBody>
          <a:bodyPr wrap="square">
            <a:spAutoFit/>
          </a:bodyPr>
          <a:lstStyle/>
          <a:p>
            <a:r>
              <a:rPr lang="en-US" dirty="0">
                <a:solidFill>
                  <a:srgbClr val="222222"/>
                </a:solidFill>
                <a:latin typeface="Merriweather-Regular"/>
              </a:rPr>
              <a:t> imagination was very lifelike. She had preferences for some of the characters and Kitty rose to first place straight away: ‘Dear Kitty...I like writing to you most, you know that don’t you, and I hope the feeling is mutual.</a:t>
            </a:r>
            <a:endParaRPr lang="en-GB" dirty="0"/>
          </a:p>
        </p:txBody>
      </p:sp>
      <p:sp>
        <p:nvSpPr>
          <p:cNvPr id="12" name="TextBox 11"/>
          <p:cNvSpPr txBox="1"/>
          <p:nvPr/>
        </p:nvSpPr>
        <p:spPr>
          <a:xfrm>
            <a:off x="2400377" y="191593"/>
            <a:ext cx="4231332" cy="1015663"/>
          </a:xfrm>
          <a:prstGeom prst="rect">
            <a:avLst/>
          </a:prstGeom>
          <a:noFill/>
        </p:spPr>
        <p:txBody>
          <a:bodyPr wrap="square" rtlCol="0">
            <a:spAutoFit/>
          </a:bodyPr>
          <a:lstStyle/>
          <a:p>
            <a:r>
              <a:rPr lang="en-US" sz="6000" dirty="0"/>
              <a:t>Anne’s diary</a:t>
            </a:r>
            <a:endParaRPr lang="en-GB" sz="6000" dirty="0"/>
          </a:p>
        </p:txBody>
      </p:sp>
    </p:spTree>
    <p:extLst>
      <p:ext uri="{BB962C8B-B14F-4D97-AF65-F5344CB8AC3E}">
        <p14:creationId xmlns:p14="http://schemas.microsoft.com/office/powerpoint/2010/main" val="32404133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2436" y="163945"/>
            <a:ext cx="3391621" cy="3078018"/>
          </a:xfrm>
          <a:prstGeom prst="rect">
            <a:avLst/>
          </a:prstGeom>
        </p:spPr>
      </p:pic>
      <p:sp>
        <p:nvSpPr>
          <p:cNvPr id="3" name="TextBox 2"/>
          <p:cNvSpPr txBox="1"/>
          <p:nvPr/>
        </p:nvSpPr>
        <p:spPr>
          <a:xfrm>
            <a:off x="3759199" y="258619"/>
            <a:ext cx="7740073" cy="1015663"/>
          </a:xfrm>
          <a:prstGeom prst="rect">
            <a:avLst/>
          </a:prstGeom>
          <a:noFill/>
        </p:spPr>
        <p:txBody>
          <a:bodyPr wrap="square" rtlCol="0">
            <a:spAutoFit/>
          </a:bodyPr>
          <a:lstStyle/>
          <a:p>
            <a:r>
              <a:rPr lang="en-US" sz="6000" dirty="0"/>
              <a:t>Edith Frank</a:t>
            </a:r>
            <a:endParaRPr lang="en-GB" sz="6000" dirty="0"/>
          </a:p>
        </p:txBody>
      </p:sp>
      <p:sp>
        <p:nvSpPr>
          <p:cNvPr id="4" name="Rectangle 3"/>
          <p:cNvSpPr/>
          <p:nvPr/>
        </p:nvSpPr>
        <p:spPr>
          <a:xfrm>
            <a:off x="4060283" y="1628154"/>
            <a:ext cx="6534829" cy="3108543"/>
          </a:xfrm>
          <a:prstGeom prst="rect">
            <a:avLst/>
          </a:prstGeom>
        </p:spPr>
        <p:txBody>
          <a:bodyPr wrap="square">
            <a:spAutoFit/>
          </a:bodyPr>
          <a:lstStyle/>
          <a:p>
            <a:r>
              <a:rPr lang="en-US" sz="2800" dirty="0">
                <a:solidFill>
                  <a:srgbClr val="111111"/>
                </a:solidFill>
                <a:latin typeface="Segoe UI" panose="020B0502040204020203" pitchFamily="34" charset="0"/>
              </a:rPr>
              <a:t>Edith Frank (born on 16</a:t>
            </a:r>
            <a:r>
              <a:rPr lang="en-US" sz="2800" baseline="30000" dirty="0">
                <a:solidFill>
                  <a:srgbClr val="111111"/>
                </a:solidFill>
                <a:latin typeface="Segoe UI" panose="020B0502040204020203" pitchFamily="34" charset="0"/>
              </a:rPr>
              <a:t>th</a:t>
            </a:r>
            <a:r>
              <a:rPr lang="en-US" sz="2800" dirty="0">
                <a:solidFill>
                  <a:srgbClr val="111111"/>
                </a:solidFill>
                <a:latin typeface="Segoe UI" panose="020B0502040204020203" pitchFamily="34" charset="0"/>
              </a:rPr>
              <a:t> January 1900 and died 6</a:t>
            </a:r>
            <a:r>
              <a:rPr lang="en-US" sz="2800" baseline="30000" dirty="0">
                <a:solidFill>
                  <a:srgbClr val="111111"/>
                </a:solidFill>
                <a:latin typeface="Segoe UI" panose="020B0502040204020203" pitchFamily="34" charset="0"/>
              </a:rPr>
              <a:t>th</a:t>
            </a:r>
            <a:r>
              <a:rPr lang="en-US" sz="2800" dirty="0">
                <a:solidFill>
                  <a:srgbClr val="111111"/>
                </a:solidFill>
                <a:latin typeface="Segoe UI" panose="020B0502040204020203" pitchFamily="34" charset="0"/>
              </a:rPr>
              <a:t> January 1945) was the mother of and Anne frank and her older sister Margot frank. She was a prisoner during the Holocaust at Auschwitz-</a:t>
            </a:r>
            <a:r>
              <a:rPr lang="en-US" sz="2800" dirty="0" err="1">
                <a:solidFill>
                  <a:srgbClr val="111111"/>
                </a:solidFill>
                <a:latin typeface="Segoe UI" panose="020B0502040204020203" pitchFamily="34" charset="0"/>
              </a:rPr>
              <a:t>Birkenau</a:t>
            </a:r>
            <a:r>
              <a:rPr lang="en-US" sz="2800" dirty="0">
                <a:solidFill>
                  <a:srgbClr val="111111"/>
                </a:solidFill>
                <a:latin typeface="Segoe UI" panose="020B0502040204020203" pitchFamily="34" charset="0"/>
              </a:rPr>
              <a:t> concentration camp, where she died from starvation.</a:t>
            </a:r>
            <a:endParaRPr lang="en-GB" sz="2800" dirty="0"/>
          </a:p>
        </p:txBody>
      </p:sp>
      <p:sp>
        <p:nvSpPr>
          <p:cNvPr id="5" name="5-Point Star 4"/>
          <p:cNvSpPr/>
          <p:nvPr/>
        </p:nvSpPr>
        <p:spPr>
          <a:xfrm>
            <a:off x="9352987" y="4280529"/>
            <a:ext cx="2484250" cy="2335695"/>
          </a:xfrm>
          <a:prstGeom prst="star5">
            <a:avLst>
              <a:gd name="adj" fmla="val 48845"/>
              <a:gd name="hf" fmla="val 105146"/>
              <a:gd name="vf" fmla="val 11055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srgbClr val="002060"/>
                </a:solidFill>
              </a:rPr>
              <a:t>DID YOU KNOW?</a:t>
            </a:r>
          </a:p>
          <a:p>
            <a:pPr algn="ctr"/>
            <a:r>
              <a:rPr lang="en-US" sz="2000" dirty="0">
                <a:solidFill>
                  <a:srgbClr val="002060"/>
                </a:solidFill>
              </a:rPr>
              <a:t>Edith was the youngest out of her four siblings</a:t>
            </a:r>
            <a:endParaRPr lang="en-GB" sz="2000" dirty="0">
              <a:solidFill>
                <a:srgbClr val="00206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1481284"/>
      </p:ext>
    </p:extLst>
  </p:cSld>
  <p:clrMapOvr>
    <a:masterClrMapping/>
  </p:clrMapOvr>
  <p:transition spd="slow" advTm="1321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Anne’s writing and letters she had quite a few inspirational quotes, here are a few.  </a:t>
            </a:r>
            <a:endParaRPr lang="en-GB" dirty="0"/>
          </a:p>
        </p:txBody>
      </p:sp>
      <p:pic>
        <p:nvPicPr>
          <p:cNvPr id="4" name="Content Placeholder 3"/>
          <p:cNvPicPr>
            <a:picLocks noGrp="1" noChangeAspect="1"/>
          </p:cNvPicPr>
          <p:nvPr>
            <p:ph idx="1"/>
          </p:nvPr>
        </p:nvPicPr>
        <p:blipFill>
          <a:blip r:embed="rId5"/>
          <a:stretch>
            <a:fillRect/>
          </a:stretch>
        </p:blipFill>
        <p:spPr>
          <a:xfrm>
            <a:off x="838200" y="1954934"/>
            <a:ext cx="3765870" cy="2118302"/>
          </a:xfrm>
          <a:prstGeom prst="rect">
            <a:avLst/>
          </a:prstGeom>
        </p:spPr>
      </p:pic>
      <p:pic>
        <p:nvPicPr>
          <p:cNvPr id="5" name="Picture 4"/>
          <p:cNvPicPr>
            <a:picLocks noChangeAspect="1"/>
          </p:cNvPicPr>
          <p:nvPr/>
        </p:nvPicPr>
        <p:blipFill>
          <a:blip r:embed="rId6"/>
          <a:stretch>
            <a:fillRect/>
          </a:stretch>
        </p:blipFill>
        <p:spPr>
          <a:xfrm>
            <a:off x="2519735" y="4267199"/>
            <a:ext cx="2310514" cy="2377210"/>
          </a:xfrm>
          <a:prstGeom prst="rect">
            <a:avLst/>
          </a:prstGeom>
        </p:spPr>
      </p:pic>
      <p:pic>
        <p:nvPicPr>
          <p:cNvPr id="6" name="Picture 5"/>
          <p:cNvPicPr>
            <a:picLocks noChangeAspect="1"/>
          </p:cNvPicPr>
          <p:nvPr/>
        </p:nvPicPr>
        <p:blipFill>
          <a:blip r:embed="rId7"/>
          <a:stretch>
            <a:fillRect/>
          </a:stretch>
        </p:blipFill>
        <p:spPr>
          <a:xfrm>
            <a:off x="4941771" y="2153412"/>
            <a:ext cx="3612835" cy="2027455"/>
          </a:xfrm>
          <a:prstGeom prst="rect">
            <a:avLst/>
          </a:prstGeom>
        </p:spPr>
      </p:pic>
      <p:pic>
        <p:nvPicPr>
          <p:cNvPr id="7" name="Picture 6"/>
          <p:cNvPicPr>
            <a:picLocks noChangeAspect="1"/>
          </p:cNvPicPr>
          <p:nvPr/>
        </p:nvPicPr>
        <p:blipFill>
          <a:blip r:embed="rId8"/>
          <a:stretch>
            <a:fillRect/>
          </a:stretch>
        </p:blipFill>
        <p:spPr>
          <a:xfrm>
            <a:off x="157902" y="4267199"/>
            <a:ext cx="2203725" cy="2203725"/>
          </a:xfrm>
          <a:prstGeom prst="rect">
            <a:avLst/>
          </a:prstGeom>
        </p:spPr>
      </p:pic>
      <p:pic>
        <p:nvPicPr>
          <p:cNvPr id="8" name="Picture 7"/>
          <p:cNvPicPr>
            <a:picLocks noChangeAspect="1"/>
          </p:cNvPicPr>
          <p:nvPr/>
        </p:nvPicPr>
        <p:blipFill>
          <a:blip r:embed="rId9"/>
          <a:stretch>
            <a:fillRect/>
          </a:stretch>
        </p:blipFill>
        <p:spPr>
          <a:xfrm>
            <a:off x="8892308" y="1954934"/>
            <a:ext cx="2794074" cy="2794074"/>
          </a:xfrm>
          <a:prstGeom prst="rect">
            <a:avLst/>
          </a:prstGeom>
        </p:spPr>
      </p:pic>
      <p:sp>
        <p:nvSpPr>
          <p:cNvPr id="10" name="TextBox 9"/>
          <p:cNvSpPr txBox="1"/>
          <p:nvPr/>
        </p:nvSpPr>
        <p:spPr>
          <a:xfrm>
            <a:off x="10401336" y="4749008"/>
            <a:ext cx="2570091" cy="369332"/>
          </a:xfrm>
          <a:prstGeom prst="rect">
            <a:avLst/>
          </a:prstGeom>
          <a:noFill/>
        </p:spPr>
        <p:txBody>
          <a:bodyPr wrap="square" rtlCol="0">
            <a:spAutoFit/>
          </a:bodyPr>
          <a:lstStyle/>
          <a:p>
            <a:r>
              <a:rPr lang="en-US" dirty="0"/>
              <a:t>[my favorite]</a:t>
            </a:r>
            <a:endParaRPr lang="en-GB" dirty="0"/>
          </a:p>
        </p:txBody>
      </p:sp>
      <p:sp>
        <p:nvSpPr>
          <p:cNvPr id="11" name="Up Arrow 10"/>
          <p:cNvSpPr/>
          <p:nvPr/>
        </p:nvSpPr>
        <p:spPr>
          <a:xfrm>
            <a:off x="10132327" y="4796199"/>
            <a:ext cx="314036" cy="4341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0"/>
          <a:stretch>
            <a:fillRect/>
          </a:stretch>
        </p:blipFill>
        <p:spPr>
          <a:xfrm>
            <a:off x="5099258" y="4267199"/>
            <a:ext cx="3634942" cy="229985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128519868"/>
      </p:ext>
    </p:extLst>
  </p:cSld>
  <p:clrMapOvr>
    <a:masterClrMapping/>
  </p:clrMapOvr>
  <mc:AlternateContent xmlns:mc="http://schemas.openxmlformats.org/markup-compatibility/2006" xmlns:p14="http://schemas.microsoft.com/office/powerpoint/2010/main">
    <mc:Choice Requires="p14">
      <p:transition spd="slow" p14:dur="2000" advTm="26088"/>
    </mc:Choice>
    <mc:Fallback xmlns="">
      <p:transition spd="slow" advTm="2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1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nodeType="clickEffect">
                                  <p:stCondLst>
                                    <p:cond delay="0"/>
                                  </p:stCondLst>
                                  <p:childTnLst>
                                    <p:animClr clrSpc="rgb" dir="cw">
                                      <p:cBhvr override="childStyle">
                                        <p:cTn id="35" dur="250" autoRev="1" fill="remove"/>
                                        <p:tgtEl>
                                          <p:spTgt spid="10">
                                            <p:txEl>
                                              <p:pRg st="0" end="0"/>
                                            </p:txEl>
                                          </p:spTgt>
                                        </p:tgtEl>
                                        <p:attrNameLst>
                                          <p:attrName>style.color</p:attrName>
                                        </p:attrNameLst>
                                      </p:cBhvr>
                                      <p:to>
                                        <a:schemeClr val="bg1"/>
                                      </p:to>
                                    </p:animClr>
                                    <p:animClr clrSpc="rgb" dir="cw">
                                      <p:cBhvr>
                                        <p:cTn id="36" dur="250" autoRev="1" fill="remove"/>
                                        <p:tgtEl>
                                          <p:spTgt spid="10">
                                            <p:txEl>
                                              <p:pRg st="0" end="0"/>
                                            </p:txEl>
                                          </p:spTgt>
                                        </p:tgtEl>
                                        <p:attrNameLst>
                                          <p:attrName>fillcolor</p:attrName>
                                        </p:attrNameLst>
                                      </p:cBhvr>
                                      <p:to>
                                        <a:schemeClr val="bg1"/>
                                      </p:to>
                                    </p:animClr>
                                    <p:set>
                                      <p:cBhvr>
                                        <p:cTn id="37" dur="250" autoRev="1" fill="remove"/>
                                        <p:tgtEl>
                                          <p:spTgt spid="10">
                                            <p:txEl>
                                              <p:pRg st="0" end="0"/>
                                            </p:txEl>
                                          </p:spTgt>
                                        </p:tgtEl>
                                        <p:attrNameLst>
                                          <p:attrName>fill.type</p:attrName>
                                        </p:attrNameLst>
                                      </p:cBhvr>
                                      <p:to>
                                        <p:strVal val="solid"/>
                                      </p:to>
                                    </p:set>
                                    <p:set>
                                      <p:cBhvr>
                                        <p:cTn id="38" dur="250" autoRev="1" fill="remove"/>
                                        <p:tgtEl>
                                          <p:spTgt spid="10">
                                            <p:txEl>
                                              <p:pRg st="0" end="0"/>
                                            </p:txEl>
                                          </p:spTgt>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6"/>
</p:tagLst>
</file>

<file path=ppt/tags/tag2.xml><?xml version="1.0" encoding="utf-8"?>
<p:tagLst xmlns:a="http://schemas.openxmlformats.org/drawingml/2006/main" xmlns:r="http://schemas.openxmlformats.org/officeDocument/2006/relationships" xmlns:p="http://schemas.openxmlformats.org/presentationml/2006/main">
  <p:tag name="TIMING" val="|40.9"/>
</p:tagLst>
</file>

<file path=ppt/tags/tag3.xml><?xml version="1.0" encoding="utf-8"?>
<p:tagLst xmlns:a="http://schemas.openxmlformats.org/drawingml/2006/main" xmlns:r="http://schemas.openxmlformats.org/officeDocument/2006/relationships" xmlns:p="http://schemas.openxmlformats.org/presentationml/2006/main">
  <p:tag name="TIMING" val="|3.3"/>
</p:tagLst>
</file>

<file path=ppt/tags/tag4.xml><?xml version="1.0" encoding="utf-8"?>
<p:tagLst xmlns:a="http://schemas.openxmlformats.org/drawingml/2006/main" xmlns:r="http://schemas.openxmlformats.org/officeDocument/2006/relationships" xmlns:p="http://schemas.openxmlformats.org/presentationml/2006/main">
  <p:tag name="TIMING" val="|6.2"/>
</p:tagLst>
</file>

<file path=ppt/tags/tag5.xml><?xml version="1.0" encoding="utf-8"?>
<p:tagLst xmlns:a="http://schemas.openxmlformats.org/drawingml/2006/main" xmlns:r="http://schemas.openxmlformats.org/officeDocument/2006/relationships" xmlns:p="http://schemas.openxmlformats.org/presentationml/2006/main">
  <p:tag name="TIMING" val="|6.1|0.9|3.4|4|3.6|3.2|2|1.1"/>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202</TotalTime>
  <Words>776</Words>
  <Application>Microsoft Office PowerPoint</Application>
  <PresentationFormat>Widescreen</PresentationFormat>
  <Paragraphs>34</Paragraphs>
  <Slides>7</Slides>
  <Notes>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&amp;quot</vt:lpstr>
      <vt:lpstr>Arial</vt:lpstr>
      <vt:lpstr>Calibri</vt:lpstr>
      <vt:lpstr>Gill Sans MT</vt:lpstr>
      <vt:lpstr>Merriweather-Regular</vt:lpstr>
      <vt:lpstr>Script MT Bold</vt:lpstr>
      <vt:lpstr>Segoe UI</vt:lpstr>
      <vt:lpstr>Parcel</vt:lpstr>
      <vt:lpstr>Annelies-Marie (Anne) frank</vt:lpstr>
      <vt:lpstr>PowerPoint Presentation</vt:lpstr>
      <vt:lpstr>PowerPoint Presentation</vt:lpstr>
      <vt:lpstr>PowerPoint Presentation</vt:lpstr>
      <vt:lpstr>PowerPoint Presentation</vt:lpstr>
      <vt:lpstr>PowerPoint Presentation</vt:lpstr>
      <vt:lpstr>In Anne’s writing and letters she had quite a few inspirational quotes, here are a few.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Anne frank</dc:title>
  <dc:creator>Rebecca Saunders</dc:creator>
  <cp:lastModifiedBy>Jessica Flisher</cp:lastModifiedBy>
  <cp:revision>25</cp:revision>
  <dcterms:created xsi:type="dcterms:W3CDTF">2020-05-19T16:06:06Z</dcterms:created>
  <dcterms:modified xsi:type="dcterms:W3CDTF">2020-06-16T07:12:01Z</dcterms:modified>
</cp:coreProperties>
</file>