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4" r:id="rId5"/>
    <p:sldId id="260" r:id="rId6"/>
    <p:sldId id="263" r:id="rId7"/>
    <p:sldId id="265" r:id="rId8"/>
    <p:sldId id="266" r:id="rId9"/>
    <p:sldId id="267" r:id="rId10"/>
    <p:sldId id="262" r:id="rId11"/>
    <p:sldId id="261"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Saunders" initials="RS" lastIdx="1" clrIdx="0">
    <p:extLst>
      <p:ext uri="{19B8F6BF-5375-455C-9EA6-DF929625EA0E}">
        <p15:presenceInfo xmlns:p15="http://schemas.microsoft.com/office/powerpoint/2012/main" userId="Rebecca Saund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2" d="100"/>
          <a:sy n="72" d="100"/>
        </p:scale>
        <p:origin x="6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15T13:38:28.075" idx="1">
    <p:pos x="10" y="10"/>
    <p:text>blah blah get some concreate to</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5A0319F-DCDA-4212-B21E-F2FF0573BA7B}" type="datetimeFigureOut">
              <a:rPr lang="en-GB" smtClean="0"/>
              <a:t>20/05/2020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51F33-BC8A-418B-8309-4AB54859C4D7}" type="slidenum">
              <a:rPr lang="en-GB" smtClean="0"/>
              <a:t>‹#›</a:t>
            </a:fld>
            <a:endParaRPr lang="en-GB" dirty="0"/>
          </a:p>
        </p:txBody>
      </p:sp>
    </p:spTree>
    <p:extLst>
      <p:ext uri="{BB962C8B-B14F-4D97-AF65-F5344CB8AC3E}">
        <p14:creationId xmlns:p14="http://schemas.microsoft.com/office/powerpoint/2010/main" val="366015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A0319F-DCDA-4212-B21E-F2FF0573BA7B}" type="datetimeFigureOut">
              <a:rPr lang="en-GB" smtClean="0"/>
              <a:t>20/05/2020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51F33-BC8A-418B-8309-4AB54859C4D7}" type="slidenum">
              <a:rPr lang="en-GB" smtClean="0"/>
              <a:t>‹#›</a:t>
            </a:fld>
            <a:endParaRPr lang="en-GB" dirty="0"/>
          </a:p>
        </p:txBody>
      </p:sp>
    </p:spTree>
    <p:extLst>
      <p:ext uri="{BB962C8B-B14F-4D97-AF65-F5344CB8AC3E}">
        <p14:creationId xmlns:p14="http://schemas.microsoft.com/office/powerpoint/2010/main" val="28586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A0319F-DCDA-4212-B21E-F2FF0573BA7B}" type="datetimeFigureOut">
              <a:rPr lang="en-GB" smtClean="0"/>
              <a:t>20/05/2020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51F33-BC8A-418B-8309-4AB54859C4D7}" type="slidenum">
              <a:rPr lang="en-GB" smtClean="0"/>
              <a:t>‹#›</a:t>
            </a:fld>
            <a:endParaRPr lang="en-GB" dirty="0"/>
          </a:p>
        </p:txBody>
      </p:sp>
    </p:spTree>
    <p:extLst>
      <p:ext uri="{BB962C8B-B14F-4D97-AF65-F5344CB8AC3E}">
        <p14:creationId xmlns:p14="http://schemas.microsoft.com/office/powerpoint/2010/main" val="339651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A0319F-DCDA-4212-B21E-F2FF0573BA7B}" type="datetimeFigureOut">
              <a:rPr lang="en-GB" smtClean="0"/>
              <a:t>20/05/2020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51F33-BC8A-418B-8309-4AB54859C4D7}" type="slidenum">
              <a:rPr lang="en-GB" smtClean="0"/>
              <a:t>‹#›</a:t>
            </a:fld>
            <a:endParaRPr lang="en-GB" dirty="0"/>
          </a:p>
        </p:txBody>
      </p:sp>
    </p:spTree>
    <p:extLst>
      <p:ext uri="{BB962C8B-B14F-4D97-AF65-F5344CB8AC3E}">
        <p14:creationId xmlns:p14="http://schemas.microsoft.com/office/powerpoint/2010/main" val="338792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A0319F-DCDA-4212-B21E-F2FF0573BA7B}" type="datetimeFigureOut">
              <a:rPr lang="en-GB" smtClean="0"/>
              <a:t>20/05/2020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51F33-BC8A-418B-8309-4AB54859C4D7}" type="slidenum">
              <a:rPr lang="en-GB" smtClean="0"/>
              <a:t>‹#›</a:t>
            </a:fld>
            <a:endParaRPr lang="en-GB" dirty="0"/>
          </a:p>
        </p:txBody>
      </p:sp>
    </p:spTree>
    <p:extLst>
      <p:ext uri="{BB962C8B-B14F-4D97-AF65-F5344CB8AC3E}">
        <p14:creationId xmlns:p14="http://schemas.microsoft.com/office/powerpoint/2010/main" val="1489862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5A0319F-DCDA-4212-B21E-F2FF0573BA7B}" type="datetimeFigureOut">
              <a:rPr lang="en-GB" smtClean="0"/>
              <a:t>20/05/2020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51F33-BC8A-418B-8309-4AB54859C4D7}" type="slidenum">
              <a:rPr lang="en-GB" smtClean="0"/>
              <a:t>‹#›</a:t>
            </a:fld>
            <a:endParaRPr lang="en-GB" dirty="0"/>
          </a:p>
        </p:txBody>
      </p:sp>
    </p:spTree>
    <p:extLst>
      <p:ext uri="{BB962C8B-B14F-4D97-AF65-F5344CB8AC3E}">
        <p14:creationId xmlns:p14="http://schemas.microsoft.com/office/powerpoint/2010/main" val="2635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5A0319F-DCDA-4212-B21E-F2FF0573BA7B}" type="datetimeFigureOut">
              <a:rPr lang="en-GB" smtClean="0"/>
              <a:t>20/05/2020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1B51F33-BC8A-418B-8309-4AB54859C4D7}" type="slidenum">
              <a:rPr lang="en-GB" smtClean="0"/>
              <a:t>‹#›</a:t>
            </a:fld>
            <a:endParaRPr lang="en-GB" dirty="0"/>
          </a:p>
        </p:txBody>
      </p:sp>
    </p:spTree>
    <p:extLst>
      <p:ext uri="{BB962C8B-B14F-4D97-AF65-F5344CB8AC3E}">
        <p14:creationId xmlns:p14="http://schemas.microsoft.com/office/powerpoint/2010/main" val="213277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A0319F-DCDA-4212-B21E-F2FF0573BA7B}" type="datetimeFigureOut">
              <a:rPr lang="en-GB" smtClean="0"/>
              <a:t>20/05/2020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1B51F33-BC8A-418B-8309-4AB54859C4D7}" type="slidenum">
              <a:rPr lang="en-GB" smtClean="0"/>
              <a:t>‹#›</a:t>
            </a:fld>
            <a:endParaRPr lang="en-GB" dirty="0"/>
          </a:p>
        </p:txBody>
      </p:sp>
    </p:spTree>
    <p:extLst>
      <p:ext uri="{BB962C8B-B14F-4D97-AF65-F5344CB8AC3E}">
        <p14:creationId xmlns:p14="http://schemas.microsoft.com/office/powerpoint/2010/main" val="238992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A0319F-DCDA-4212-B21E-F2FF0573BA7B}" type="datetimeFigureOut">
              <a:rPr lang="en-GB" smtClean="0"/>
              <a:t>20/05/2020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1B51F33-BC8A-418B-8309-4AB54859C4D7}" type="slidenum">
              <a:rPr lang="en-GB" smtClean="0"/>
              <a:t>‹#›</a:t>
            </a:fld>
            <a:endParaRPr lang="en-GB" dirty="0"/>
          </a:p>
        </p:txBody>
      </p:sp>
    </p:spTree>
    <p:extLst>
      <p:ext uri="{BB962C8B-B14F-4D97-AF65-F5344CB8AC3E}">
        <p14:creationId xmlns:p14="http://schemas.microsoft.com/office/powerpoint/2010/main" val="381091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A0319F-DCDA-4212-B21E-F2FF0573BA7B}" type="datetimeFigureOut">
              <a:rPr lang="en-GB" smtClean="0"/>
              <a:t>20/05/2020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51F33-BC8A-418B-8309-4AB54859C4D7}" type="slidenum">
              <a:rPr lang="en-GB" smtClean="0"/>
              <a:t>‹#›</a:t>
            </a:fld>
            <a:endParaRPr lang="en-GB" dirty="0"/>
          </a:p>
        </p:txBody>
      </p:sp>
    </p:spTree>
    <p:extLst>
      <p:ext uri="{BB962C8B-B14F-4D97-AF65-F5344CB8AC3E}">
        <p14:creationId xmlns:p14="http://schemas.microsoft.com/office/powerpoint/2010/main" val="3104323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A0319F-DCDA-4212-B21E-F2FF0573BA7B}" type="datetimeFigureOut">
              <a:rPr lang="en-GB" smtClean="0"/>
              <a:t>20/05/2020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51F33-BC8A-418B-8309-4AB54859C4D7}" type="slidenum">
              <a:rPr lang="en-GB" smtClean="0"/>
              <a:t>‹#›</a:t>
            </a:fld>
            <a:endParaRPr lang="en-GB" dirty="0"/>
          </a:p>
        </p:txBody>
      </p:sp>
    </p:spTree>
    <p:extLst>
      <p:ext uri="{BB962C8B-B14F-4D97-AF65-F5344CB8AC3E}">
        <p14:creationId xmlns:p14="http://schemas.microsoft.com/office/powerpoint/2010/main" val="380896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0319F-DCDA-4212-B21E-F2FF0573BA7B}" type="datetimeFigureOut">
              <a:rPr lang="en-GB" smtClean="0"/>
              <a:t>20/05/2020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51F33-BC8A-418B-8309-4AB54859C4D7}" type="slidenum">
              <a:rPr lang="en-GB" smtClean="0"/>
              <a:t>‹#›</a:t>
            </a:fld>
            <a:endParaRPr lang="en-GB" dirty="0"/>
          </a:p>
        </p:txBody>
      </p:sp>
    </p:spTree>
    <p:extLst>
      <p:ext uri="{BB962C8B-B14F-4D97-AF65-F5344CB8AC3E}">
        <p14:creationId xmlns:p14="http://schemas.microsoft.com/office/powerpoint/2010/main" val="338147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0720" y="-570994"/>
            <a:ext cx="9144000" cy="2677391"/>
          </a:xfrm>
        </p:spPr>
        <p:txBody>
          <a:bodyPr>
            <a:normAutofit/>
          </a:bodyPr>
          <a:lstStyle/>
          <a:p>
            <a:r>
              <a:rPr lang="en-US" sz="7200" dirty="0"/>
              <a:t>Anderson shelters</a:t>
            </a:r>
            <a:endParaRPr lang="en-GB" sz="7200" dirty="0"/>
          </a:p>
        </p:txBody>
      </p:sp>
      <p:sp>
        <p:nvSpPr>
          <p:cNvPr id="3" name="Subtitle 2"/>
          <p:cNvSpPr>
            <a:spLocks noGrp="1"/>
          </p:cNvSpPr>
          <p:nvPr>
            <p:ph type="subTitle" idx="1"/>
          </p:nvPr>
        </p:nvSpPr>
        <p:spPr>
          <a:xfrm>
            <a:off x="348673" y="3574329"/>
            <a:ext cx="9144000" cy="1655762"/>
          </a:xfrm>
        </p:spPr>
        <p:txBody>
          <a:bodyPr>
            <a:normAutofit/>
          </a:bodyPr>
          <a:lstStyle/>
          <a:p>
            <a:r>
              <a:rPr lang="en-US" sz="3600" dirty="0"/>
              <a:t>This power point is about  Anderson shelters and what happened in World war II.</a:t>
            </a:r>
            <a:endParaRPr lang="en-GB" sz="3600" dirty="0"/>
          </a:p>
        </p:txBody>
      </p:sp>
      <p:pic>
        <p:nvPicPr>
          <p:cNvPr id="4" name="Picture 3"/>
          <p:cNvPicPr>
            <a:picLocks noChangeAspect="1"/>
          </p:cNvPicPr>
          <p:nvPr/>
        </p:nvPicPr>
        <p:blipFill>
          <a:blip r:embed="rId2"/>
          <a:stretch>
            <a:fillRect/>
          </a:stretch>
        </p:blipFill>
        <p:spPr>
          <a:xfrm>
            <a:off x="197811" y="4758386"/>
            <a:ext cx="3008072" cy="1939637"/>
          </a:xfrm>
          <a:prstGeom prst="rect">
            <a:avLst/>
          </a:prstGeom>
        </p:spPr>
      </p:pic>
      <p:pic>
        <p:nvPicPr>
          <p:cNvPr id="5" name="Picture 4"/>
          <p:cNvPicPr>
            <a:picLocks noChangeAspect="1"/>
          </p:cNvPicPr>
          <p:nvPr/>
        </p:nvPicPr>
        <p:blipFill>
          <a:blip r:embed="rId3"/>
          <a:stretch>
            <a:fillRect/>
          </a:stretch>
        </p:blipFill>
        <p:spPr>
          <a:xfrm>
            <a:off x="197811" y="64511"/>
            <a:ext cx="2382982" cy="3509818"/>
          </a:xfrm>
          <a:prstGeom prst="rect">
            <a:avLst/>
          </a:prstGeom>
        </p:spPr>
      </p:pic>
      <p:pic>
        <p:nvPicPr>
          <p:cNvPr id="6" name="Picture 5"/>
          <p:cNvPicPr>
            <a:picLocks noChangeAspect="1"/>
          </p:cNvPicPr>
          <p:nvPr/>
        </p:nvPicPr>
        <p:blipFill>
          <a:blip r:embed="rId4"/>
          <a:stretch>
            <a:fillRect/>
          </a:stretch>
        </p:blipFill>
        <p:spPr>
          <a:xfrm>
            <a:off x="9315715" y="1991412"/>
            <a:ext cx="2755163" cy="1835294"/>
          </a:xfrm>
          <a:prstGeom prst="rect">
            <a:avLst/>
          </a:prstGeom>
        </p:spPr>
      </p:pic>
    </p:spTree>
    <p:extLst>
      <p:ext uri="{BB962C8B-B14F-4D97-AF65-F5344CB8AC3E}">
        <p14:creationId xmlns:p14="http://schemas.microsoft.com/office/powerpoint/2010/main" val="1882847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ppt_w</p:attrName>
                                        </p:attrNameLst>
                                      </p:cBhvr>
                                      <p:tavLst>
                                        <p:tav tm="0" fmla="#ppt_w*sin(2.5*pi*$)">
                                          <p:val>
                                            <p:fltVal val="0"/>
                                          </p:val>
                                        </p:tav>
                                        <p:tav tm="100000">
                                          <p:val>
                                            <p:fltVal val="1"/>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510" y="300471"/>
            <a:ext cx="3198091" cy="1325563"/>
          </a:xfrm>
        </p:spPr>
        <p:txBody>
          <a:bodyPr/>
          <a:lstStyle/>
          <a:p>
            <a:r>
              <a:rPr lang="en-US" dirty="0"/>
              <a:t>British Allies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0028" y="1945696"/>
            <a:ext cx="3509990" cy="2408845"/>
          </a:xfrm>
        </p:spPr>
      </p:pic>
      <p:pic>
        <p:nvPicPr>
          <p:cNvPr id="5" name="Picture 4"/>
          <p:cNvPicPr>
            <a:picLocks noChangeAspect="1"/>
          </p:cNvPicPr>
          <p:nvPr/>
        </p:nvPicPr>
        <p:blipFill>
          <a:blip r:embed="rId3"/>
          <a:stretch>
            <a:fillRect/>
          </a:stretch>
        </p:blipFill>
        <p:spPr>
          <a:xfrm>
            <a:off x="4086766" y="1945695"/>
            <a:ext cx="3500583" cy="2408845"/>
          </a:xfrm>
          <a:prstGeom prst="rect">
            <a:avLst/>
          </a:prstGeom>
        </p:spPr>
      </p:pic>
      <p:pic>
        <p:nvPicPr>
          <p:cNvPr id="7" name="Picture 6"/>
          <p:cNvPicPr>
            <a:picLocks noChangeAspect="1"/>
          </p:cNvPicPr>
          <p:nvPr/>
        </p:nvPicPr>
        <p:blipFill>
          <a:blip r:embed="rId4"/>
          <a:stretch>
            <a:fillRect/>
          </a:stretch>
        </p:blipFill>
        <p:spPr>
          <a:xfrm>
            <a:off x="8672946" y="1802128"/>
            <a:ext cx="3121169" cy="2552413"/>
          </a:xfrm>
          <a:prstGeom prst="rect">
            <a:avLst/>
          </a:prstGeom>
        </p:spPr>
      </p:pic>
      <p:sp>
        <p:nvSpPr>
          <p:cNvPr id="8" name="Rectangle 7"/>
          <p:cNvSpPr/>
          <p:nvPr/>
        </p:nvSpPr>
        <p:spPr>
          <a:xfrm>
            <a:off x="9499001" y="4509716"/>
            <a:ext cx="1469057" cy="646331"/>
          </a:xfrm>
          <a:prstGeom prst="rect">
            <a:avLst/>
          </a:prstGeom>
        </p:spPr>
        <p:txBody>
          <a:bodyPr wrap="none">
            <a:spAutoFit/>
          </a:bodyPr>
          <a:lstStyle/>
          <a:p>
            <a:r>
              <a:rPr lang="en-GB" sz="3600" dirty="0"/>
              <a:t>Poland</a:t>
            </a:r>
          </a:p>
        </p:txBody>
      </p:sp>
      <p:sp>
        <p:nvSpPr>
          <p:cNvPr id="9" name="Rectangle 8"/>
          <p:cNvSpPr/>
          <p:nvPr/>
        </p:nvSpPr>
        <p:spPr>
          <a:xfrm>
            <a:off x="5427041" y="4509715"/>
            <a:ext cx="1419748" cy="646331"/>
          </a:xfrm>
          <a:prstGeom prst="rect">
            <a:avLst/>
          </a:prstGeom>
        </p:spPr>
        <p:txBody>
          <a:bodyPr wrap="none">
            <a:spAutoFit/>
          </a:bodyPr>
          <a:lstStyle/>
          <a:p>
            <a:r>
              <a:rPr lang="en-GB" sz="3600" dirty="0"/>
              <a:t>Britain</a:t>
            </a:r>
          </a:p>
        </p:txBody>
      </p:sp>
      <p:sp>
        <p:nvSpPr>
          <p:cNvPr id="10" name="Rectangle 9"/>
          <p:cNvSpPr/>
          <p:nvPr/>
        </p:nvSpPr>
        <p:spPr>
          <a:xfrm>
            <a:off x="1219848" y="4509714"/>
            <a:ext cx="1435136" cy="646331"/>
          </a:xfrm>
          <a:prstGeom prst="rect">
            <a:avLst/>
          </a:prstGeom>
        </p:spPr>
        <p:txBody>
          <a:bodyPr wrap="none">
            <a:spAutoFit/>
          </a:bodyPr>
          <a:lstStyle/>
          <a:p>
            <a:r>
              <a:rPr lang="en-GB" sz="3600" dirty="0"/>
              <a:t>France</a:t>
            </a:r>
          </a:p>
        </p:txBody>
      </p:sp>
    </p:spTree>
    <p:extLst>
      <p:ext uri="{BB962C8B-B14F-4D97-AF65-F5344CB8AC3E}">
        <p14:creationId xmlns:p14="http://schemas.microsoft.com/office/powerpoint/2010/main" val="1680611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7293" y="275130"/>
            <a:ext cx="3155471" cy="1325563"/>
          </a:xfrm>
        </p:spPr>
        <p:txBody>
          <a:bodyPr/>
          <a:lstStyle/>
          <a:p>
            <a:r>
              <a:rPr lang="en-US" dirty="0"/>
              <a:t> Other Allies</a:t>
            </a:r>
            <a:endParaRPr lang="en-GB" dirty="0"/>
          </a:p>
        </p:txBody>
      </p:sp>
      <p:pic>
        <p:nvPicPr>
          <p:cNvPr id="4" name="Content Placeholder 3"/>
          <p:cNvPicPr>
            <a:picLocks noGrp="1" noChangeAspect="1"/>
          </p:cNvPicPr>
          <p:nvPr>
            <p:ph idx="1"/>
          </p:nvPr>
        </p:nvPicPr>
        <p:blipFill>
          <a:blip r:embed="rId2"/>
          <a:stretch>
            <a:fillRect/>
          </a:stretch>
        </p:blipFill>
        <p:spPr>
          <a:xfrm>
            <a:off x="7564802" y="2001116"/>
            <a:ext cx="4373895" cy="2173720"/>
          </a:xfrm>
          <a:prstGeom prst="rect">
            <a:avLst/>
          </a:prstGeom>
        </p:spPr>
      </p:pic>
      <p:pic>
        <p:nvPicPr>
          <p:cNvPr id="5" name="Picture 4"/>
          <p:cNvPicPr>
            <a:picLocks noChangeAspect="1"/>
          </p:cNvPicPr>
          <p:nvPr/>
        </p:nvPicPr>
        <p:blipFill>
          <a:blip r:embed="rId3"/>
          <a:stretch>
            <a:fillRect/>
          </a:stretch>
        </p:blipFill>
        <p:spPr>
          <a:xfrm>
            <a:off x="3862530" y="1823026"/>
            <a:ext cx="3543300" cy="2286000"/>
          </a:xfrm>
          <a:prstGeom prst="rect">
            <a:avLst/>
          </a:prstGeom>
        </p:spPr>
      </p:pic>
      <p:pic>
        <p:nvPicPr>
          <p:cNvPr id="6" name="Picture 5"/>
          <p:cNvPicPr>
            <a:picLocks noChangeAspect="1"/>
          </p:cNvPicPr>
          <p:nvPr/>
        </p:nvPicPr>
        <p:blipFill>
          <a:blip r:embed="rId4"/>
          <a:stretch>
            <a:fillRect/>
          </a:stretch>
        </p:blipFill>
        <p:spPr>
          <a:xfrm>
            <a:off x="404846" y="2066925"/>
            <a:ext cx="2934853" cy="2042101"/>
          </a:xfrm>
          <a:prstGeom prst="rect">
            <a:avLst/>
          </a:prstGeom>
        </p:spPr>
      </p:pic>
      <p:sp>
        <p:nvSpPr>
          <p:cNvPr id="7" name="Rectangle 6"/>
          <p:cNvSpPr/>
          <p:nvPr/>
        </p:nvSpPr>
        <p:spPr>
          <a:xfrm>
            <a:off x="908529" y="4485262"/>
            <a:ext cx="2102525" cy="523220"/>
          </a:xfrm>
          <a:prstGeom prst="rect">
            <a:avLst/>
          </a:prstGeom>
        </p:spPr>
        <p:txBody>
          <a:bodyPr wrap="square">
            <a:spAutoFit/>
          </a:bodyPr>
          <a:lstStyle/>
          <a:p>
            <a:r>
              <a:rPr lang="en-GB" sz="2800" dirty="0"/>
              <a:t>Yugoslavia</a:t>
            </a:r>
          </a:p>
        </p:txBody>
      </p:sp>
      <p:sp>
        <p:nvSpPr>
          <p:cNvPr id="8" name="Rectangle 7"/>
          <p:cNvSpPr/>
          <p:nvPr/>
        </p:nvSpPr>
        <p:spPr>
          <a:xfrm>
            <a:off x="4839655" y="4331359"/>
            <a:ext cx="1978106" cy="523220"/>
          </a:xfrm>
          <a:prstGeom prst="rect">
            <a:avLst/>
          </a:prstGeom>
        </p:spPr>
        <p:txBody>
          <a:bodyPr wrap="none">
            <a:spAutoFit/>
          </a:bodyPr>
          <a:lstStyle/>
          <a:p>
            <a:r>
              <a:rPr lang="en-GB" sz="2800" dirty="0"/>
              <a:t>Netherlands</a:t>
            </a:r>
          </a:p>
        </p:txBody>
      </p:sp>
      <p:sp>
        <p:nvSpPr>
          <p:cNvPr id="9" name="Rectangle 8"/>
          <p:cNvSpPr/>
          <p:nvPr/>
        </p:nvSpPr>
        <p:spPr>
          <a:xfrm>
            <a:off x="8797801" y="4331359"/>
            <a:ext cx="1922321" cy="523220"/>
          </a:xfrm>
          <a:prstGeom prst="rect">
            <a:avLst/>
          </a:prstGeom>
        </p:spPr>
        <p:txBody>
          <a:bodyPr wrap="none">
            <a:spAutoFit/>
          </a:bodyPr>
          <a:lstStyle/>
          <a:p>
            <a:r>
              <a:rPr lang="en-GB" sz="2800" dirty="0"/>
              <a:t>British India</a:t>
            </a:r>
          </a:p>
        </p:txBody>
      </p:sp>
    </p:spTree>
    <p:extLst>
      <p:ext uri="{BB962C8B-B14F-4D97-AF65-F5344CB8AC3E}">
        <p14:creationId xmlns:p14="http://schemas.microsoft.com/office/powerpoint/2010/main" val="3441099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By Chloe Saunders</a:t>
            </a:r>
            <a:br>
              <a:rPr lang="en-US" dirty="0"/>
            </a:br>
            <a:r>
              <a:rPr lang="en-US" dirty="0"/>
              <a:t>Redwings, Year 5</a:t>
            </a:r>
            <a:endParaRPr lang="en-GB" dirty="0"/>
          </a:p>
        </p:txBody>
      </p:sp>
      <p:sp>
        <p:nvSpPr>
          <p:cNvPr id="3" name="Subtitle 2"/>
          <p:cNvSpPr>
            <a:spLocks noGrp="1"/>
          </p:cNvSpPr>
          <p:nvPr>
            <p:ph type="subTitle" idx="1"/>
          </p:nvPr>
        </p:nvSpPr>
        <p:spPr/>
        <p:txBody>
          <a:bodyPr/>
          <a:lstStyle/>
          <a:p>
            <a:r>
              <a:rPr lang="en-US" dirty="0"/>
              <a:t>15.5.2020</a:t>
            </a:r>
            <a:endParaRPr lang="en-GB" dirty="0"/>
          </a:p>
        </p:txBody>
      </p:sp>
    </p:spTree>
    <p:extLst>
      <p:ext uri="{BB962C8B-B14F-4D97-AF65-F5344CB8AC3E}">
        <p14:creationId xmlns:p14="http://schemas.microsoft.com/office/powerpoint/2010/main" val="1778097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5400" dirty="0"/>
              <a:t>Neville Chamberlain </a:t>
            </a:r>
            <a:endParaRPr lang="en-GB" sz="5400" dirty="0"/>
          </a:p>
        </p:txBody>
      </p:sp>
      <p:pic>
        <p:nvPicPr>
          <p:cNvPr id="5" name="Picture Placeholder 4"/>
          <p:cNvPicPr>
            <a:picLocks noGrp="1" noChangeAspect="1"/>
          </p:cNvPicPr>
          <p:nvPr>
            <p:ph type="pic" idx="1"/>
          </p:nvPr>
        </p:nvPicPr>
        <p:blipFill>
          <a:blip r:embed="rId2"/>
          <a:srcRect t="22872" b="22872"/>
          <a:stretch>
            <a:fillRect/>
          </a:stretch>
        </p:blipFill>
        <p:spPr>
          <a:xfrm>
            <a:off x="6647424" y="267855"/>
            <a:ext cx="5110466" cy="4682836"/>
          </a:xfrm>
          <a:prstGeom prst="rect">
            <a:avLst/>
          </a:prstGeom>
        </p:spPr>
      </p:pic>
      <p:sp>
        <p:nvSpPr>
          <p:cNvPr id="4" name="Text Placeholder 3"/>
          <p:cNvSpPr>
            <a:spLocks noGrp="1"/>
          </p:cNvSpPr>
          <p:nvPr>
            <p:ph type="body" sz="half" idx="2"/>
          </p:nvPr>
        </p:nvSpPr>
        <p:spPr>
          <a:xfrm>
            <a:off x="322552" y="2413721"/>
            <a:ext cx="5487121" cy="3811588"/>
          </a:xfrm>
        </p:spPr>
        <p:txBody>
          <a:bodyPr>
            <a:normAutofit/>
          </a:bodyPr>
          <a:lstStyle/>
          <a:p>
            <a:r>
              <a:rPr lang="en-US" sz="3200" dirty="0"/>
              <a:t>Neville chamberlain became prime minster In May 1937.</a:t>
            </a:r>
            <a:endParaRPr lang="en-GB" sz="3200" dirty="0"/>
          </a:p>
        </p:txBody>
      </p:sp>
      <p:sp>
        <p:nvSpPr>
          <p:cNvPr id="6" name="Rectangle 5"/>
          <p:cNvSpPr/>
          <p:nvPr/>
        </p:nvSpPr>
        <p:spPr>
          <a:xfrm>
            <a:off x="322552" y="3281371"/>
            <a:ext cx="6096000" cy="2554545"/>
          </a:xfrm>
          <a:prstGeom prst="rect">
            <a:avLst/>
          </a:prstGeom>
        </p:spPr>
        <p:txBody>
          <a:bodyPr>
            <a:spAutoFit/>
          </a:bodyPr>
          <a:lstStyle/>
          <a:p>
            <a:r>
              <a:rPr lang="en-US" sz="3200" b="0" i="0" u="none" strike="noStrike" dirty="0">
                <a:solidFill>
                  <a:srgbClr val="111111"/>
                </a:solidFill>
                <a:effectLst/>
                <a:latin typeface="Segoe UI" panose="020B0502040204020203" pitchFamily="34" charset="0"/>
              </a:rPr>
              <a:t>Neville Chamberlain was born on 18</a:t>
            </a:r>
            <a:r>
              <a:rPr lang="en-US" sz="3200" b="0" i="0" u="none" strike="noStrike" baseline="30000" dirty="0">
                <a:solidFill>
                  <a:srgbClr val="111111"/>
                </a:solidFill>
                <a:effectLst/>
                <a:latin typeface="Segoe UI" panose="020B0502040204020203" pitchFamily="34" charset="0"/>
              </a:rPr>
              <a:t>th</a:t>
            </a:r>
            <a:r>
              <a:rPr lang="en-US" sz="3200" b="0" i="0" u="none" strike="noStrike" dirty="0">
                <a:solidFill>
                  <a:srgbClr val="111111"/>
                </a:solidFill>
                <a:effectLst/>
                <a:latin typeface="Segoe UI" panose="020B0502040204020203" pitchFamily="34" charset="0"/>
              </a:rPr>
              <a:t> of March 1869</a:t>
            </a:r>
            <a:r>
              <a:rPr lang="en-US" sz="3200" b="1" i="0" u="none" strike="noStrike" dirty="0">
                <a:solidFill>
                  <a:srgbClr val="111111"/>
                </a:solidFill>
                <a:effectLst/>
                <a:latin typeface="&amp;quot"/>
              </a:rPr>
              <a:t> </a:t>
            </a:r>
            <a:r>
              <a:rPr lang="en-US" sz="3200" b="0" i="0" u="none" strike="noStrike" dirty="0">
                <a:solidFill>
                  <a:srgbClr val="111111"/>
                </a:solidFill>
                <a:effectLst/>
                <a:latin typeface="Segoe UI" panose="020B0502040204020203" pitchFamily="34" charset="0"/>
              </a:rPr>
              <a:t> in , Birmingham. He became a member of parliament when he was  of 49 in 1918.</a:t>
            </a:r>
            <a:endParaRPr lang="en-GB" sz="3200" dirty="0"/>
          </a:p>
        </p:txBody>
      </p:sp>
    </p:spTree>
    <p:extLst>
      <p:ext uri="{BB962C8B-B14F-4D97-AF65-F5344CB8AC3E}">
        <p14:creationId xmlns:p14="http://schemas.microsoft.com/office/powerpoint/2010/main" val="4161416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07" y="1690253"/>
            <a:ext cx="4668117" cy="5167747"/>
          </a:xfrm>
        </p:spPr>
        <p:txBody>
          <a:bodyPr>
            <a:normAutofit fontScale="90000"/>
          </a:bodyPr>
          <a:lstStyle/>
          <a:p>
            <a:r>
              <a:rPr lang="en-US" sz="4400" dirty="0"/>
              <a:t>How the war started</a:t>
            </a:r>
            <a:br>
              <a:rPr lang="en-US" sz="4400" dirty="0"/>
            </a:br>
            <a:br>
              <a:rPr lang="en-US" sz="4400" dirty="0"/>
            </a:br>
            <a:r>
              <a:rPr lang="en-US" sz="2700" dirty="0"/>
              <a:t>The British, German, French and Italian leaders all signed the Munich Agreement in 1938 so that Hitler could have Sudetenland (a part of Czechoslovakia). </a:t>
            </a:r>
            <a:br>
              <a:rPr lang="en-US" sz="2700" dirty="0"/>
            </a:br>
            <a:br>
              <a:rPr lang="en-US" sz="2700" dirty="0"/>
            </a:br>
            <a:r>
              <a:rPr lang="en-US" sz="2700" dirty="0"/>
              <a:t>However Hitler broke the terms of this agreement the following year and invaded Poland on September 1st 1939, Britain and France reacted and two days later at 11am on the 3</a:t>
            </a:r>
            <a:r>
              <a:rPr lang="en-US" sz="2700" baseline="30000" dirty="0"/>
              <a:t>rd</a:t>
            </a:r>
            <a:r>
              <a:rPr lang="en-US" sz="2700" dirty="0"/>
              <a:t> September, Neville Chamberlain announced we were at war.</a:t>
            </a:r>
            <a:br>
              <a:rPr lang="en-GB" sz="5400" dirty="0"/>
            </a:br>
            <a:endParaRPr lang="en-GB" sz="5400" dirty="0"/>
          </a:p>
        </p:txBody>
      </p:sp>
      <p:pic>
        <p:nvPicPr>
          <p:cNvPr id="3" name="Picture 2"/>
          <p:cNvPicPr>
            <a:picLocks noChangeAspect="1"/>
          </p:cNvPicPr>
          <p:nvPr/>
        </p:nvPicPr>
        <p:blipFill>
          <a:blip r:embed="rId2"/>
          <a:stretch>
            <a:fillRect/>
          </a:stretch>
        </p:blipFill>
        <p:spPr>
          <a:xfrm>
            <a:off x="4975225" y="602385"/>
            <a:ext cx="6637557" cy="5035693"/>
          </a:xfrm>
          <a:prstGeom prst="rect">
            <a:avLst/>
          </a:prstGeom>
        </p:spPr>
      </p:pic>
    </p:spTree>
    <p:extLst>
      <p:ext uri="{BB962C8B-B14F-4D97-AF65-F5344CB8AC3E}">
        <p14:creationId xmlns:p14="http://schemas.microsoft.com/office/powerpoint/2010/main" val="571411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Advice for the blitz</a:t>
            </a:r>
            <a:endParaRPr lang="en-GB" sz="4000" dirty="0"/>
          </a:p>
        </p:txBody>
      </p:sp>
      <p:pic>
        <p:nvPicPr>
          <p:cNvPr id="5" name="Picture Placeholder 4"/>
          <p:cNvPicPr>
            <a:picLocks noGrp="1" noChangeAspect="1"/>
          </p:cNvPicPr>
          <p:nvPr>
            <p:ph type="pic" idx="1"/>
          </p:nvPr>
        </p:nvPicPr>
        <p:blipFill>
          <a:blip r:embed="rId2"/>
          <a:srcRect l="7785" r="7785"/>
          <a:stretch>
            <a:fillRect/>
          </a:stretch>
        </p:blipFill>
        <p:spPr>
          <a:xfrm>
            <a:off x="5746605" y="1615497"/>
            <a:ext cx="5946630" cy="4695513"/>
          </a:xfrm>
          <a:prstGeom prst="rect">
            <a:avLst/>
          </a:prstGeom>
        </p:spPr>
      </p:pic>
      <p:sp>
        <p:nvSpPr>
          <p:cNvPr id="4" name="Text Placeholder 3"/>
          <p:cNvSpPr>
            <a:spLocks noGrp="1"/>
          </p:cNvSpPr>
          <p:nvPr>
            <p:ph type="body" sz="half" idx="2"/>
          </p:nvPr>
        </p:nvSpPr>
        <p:spPr>
          <a:xfrm>
            <a:off x="738188" y="2574636"/>
            <a:ext cx="3932237" cy="1951182"/>
          </a:xfrm>
        </p:spPr>
        <p:txBody>
          <a:bodyPr>
            <a:normAutofit lnSpcReduction="10000"/>
          </a:bodyPr>
          <a:lstStyle/>
          <a:p>
            <a:r>
              <a:rPr lang="en-US" sz="2400" dirty="0"/>
              <a:t>~go into the air raid shelter</a:t>
            </a:r>
          </a:p>
          <a:p>
            <a:r>
              <a:rPr lang="en-US" sz="2400" dirty="0"/>
              <a:t>~do blackout procedures</a:t>
            </a:r>
          </a:p>
          <a:p>
            <a:r>
              <a:rPr lang="en-US" sz="2400" dirty="0"/>
              <a:t>~send the children away to live in the country side</a:t>
            </a:r>
          </a:p>
          <a:p>
            <a:r>
              <a:rPr lang="en-US" sz="2400" dirty="0"/>
              <a:t> </a:t>
            </a:r>
          </a:p>
        </p:txBody>
      </p:sp>
      <p:pic>
        <p:nvPicPr>
          <p:cNvPr id="6" name="Picture 5"/>
          <p:cNvPicPr>
            <a:picLocks noChangeAspect="1"/>
          </p:cNvPicPr>
          <p:nvPr/>
        </p:nvPicPr>
        <p:blipFill>
          <a:blip r:embed="rId3"/>
          <a:stretch>
            <a:fillRect/>
          </a:stretch>
        </p:blipFill>
        <p:spPr>
          <a:xfrm>
            <a:off x="5424033" y="805222"/>
            <a:ext cx="2217970" cy="1620549"/>
          </a:xfrm>
          <a:prstGeom prst="rect">
            <a:avLst/>
          </a:prstGeom>
        </p:spPr>
      </p:pic>
      <p:pic>
        <p:nvPicPr>
          <p:cNvPr id="7" name="Picture 6"/>
          <p:cNvPicPr>
            <a:picLocks noChangeAspect="1"/>
          </p:cNvPicPr>
          <p:nvPr/>
        </p:nvPicPr>
        <p:blipFill>
          <a:blip r:embed="rId4"/>
          <a:stretch>
            <a:fillRect/>
          </a:stretch>
        </p:blipFill>
        <p:spPr>
          <a:xfrm>
            <a:off x="434109" y="4285673"/>
            <a:ext cx="2442518" cy="2281382"/>
          </a:xfrm>
          <a:prstGeom prst="rect">
            <a:avLst/>
          </a:prstGeom>
        </p:spPr>
      </p:pic>
    </p:spTree>
    <p:extLst>
      <p:ext uri="{BB962C8B-B14F-4D97-AF65-F5344CB8AC3E}">
        <p14:creationId xmlns:p14="http://schemas.microsoft.com/office/powerpoint/2010/main" val="800413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Winston Churchill and Neville Chamberlain</a:t>
            </a:r>
            <a:endParaRPr lang="en-GB" dirty="0"/>
          </a:p>
        </p:txBody>
      </p:sp>
      <p:sp>
        <p:nvSpPr>
          <p:cNvPr id="3" name="Text Placeholder 2"/>
          <p:cNvSpPr>
            <a:spLocks noGrp="1"/>
          </p:cNvSpPr>
          <p:nvPr>
            <p:ph type="body" idx="1"/>
          </p:nvPr>
        </p:nvSpPr>
        <p:spPr/>
        <p:txBody>
          <a:bodyPr/>
          <a:lstStyle/>
          <a:p>
            <a:r>
              <a:rPr lang="en-US" dirty="0"/>
              <a:t>Winston Churchill became prime minster in 1940 after Neville resigned.</a:t>
            </a:r>
            <a:endParaRPr lang="en-GB" dirty="0"/>
          </a:p>
        </p:txBody>
      </p:sp>
      <p:pic>
        <p:nvPicPr>
          <p:cNvPr id="7" name="Content Placeholder 6"/>
          <p:cNvPicPr>
            <a:picLocks noGrp="1" noChangeAspect="1"/>
          </p:cNvPicPr>
          <p:nvPr>
            <p:ph sz="half" idx="2"/>
          </p:nvPr>
        </p:nvPicPr>
        <p:blipFill>
          <a:blip r:embed="rId2"/>
          <a:stretch>
            <a:fillRect/>
          </a:stretch>
        </p:blipFill>
        <p:spPr>
          <a:xfrm>
            <a:off x="839788" y="2652857"/>
            <a:ext cx="4208609" cy="3895725"/>
          </a:xfrm>
          <a:prstGeom prst="rect">
            <a:avLst/>
          </a:prstGeom>
        </p:spPr>
      </p:pic>
      <p:sp>
        <p:nvSpPr>
          <p:cNvPr id="5" name="Text Placeholder 4"/>
          <p:cNvSpPr>
            <a:spLocks noGrp="1"/>
          </p:cNvSpPr>
          <p:nvPr>
            <p:ph type="body" sz="quarter" idx="3"/>
          </p:nvPr>
        </p:nvSpPr>
        <p:spPr/>
        <p:txBody>
          <a:bodyPr>
            <a:normAutofit fontScale="92500"/>
          </a:bodyPr>
          <a:lstStyle/>
          <a:p>
            <a:r>
              <a:rPr lang="en-US" dirty="0"/>
              <a:t>Neville was prime minster for three years before he resigned on the 10</a:t>
            </a:r>
            <a:r>
              <a:rPr lang="en-US" baseline="30000" dirty="0"/>
              <a:t>th</a:t>
            </a:r>
            <a:r>
              <a:rPr lang="en-US" dirty="0"/>
              <a:t> of May 1940</a:t>
            </a:r>
            <a:endParaRPr lang="en-GB" dirty="0"/>
          </a:p>
        </p:txBody>
      </p:sp>
      <p:pic>
        <p:nvPicPr>
          <p:cNvPr id="8" name="Content Placeholder 7"/>
          <p:cNvPicPr>
            <a:picLocks noGrp="1" noChangeAspect="1"/>
          </p:cNvPicPr>
          <p:nvPr>
            <p:ph sz="quarter" idx="4"/>
          </p:nvPr>
        </p:nvPicPr>
        <p:blipFill>
          <a:blip r:embed="rId3"/>
          <a:stretch>
            <a:fillRect/>
          </a:stretch>
        </p:blipFill>
        <p:spPr>
          <a:xfrm>
            <a:off x="5842509" y="2652857"/>
            <a:ext cx="5634802" cy="3895725"/>
          </a:xfrm>
          <a:prstGeom prst="rect">
            <a:avLst/>
          </a:prstGeom>
        </p:spPr>
      </p:pic>
    </p:spTree>
    <p:extLst>
      <p:ext uri="{BB962C8B-B14F-4D97-AF65-F5344CB8AC3E}">
        <p14:creationId xmlns:p14="http://schemas.microsoft.com/office/powerpoint/2010/main" val="3078232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29855"/>
          </a:xfrm>
        </p:spPr>
        <p:txBody>
          <a:bodyPr>
            <a:normAutofit/>
          </a:bodyPr>
          <a:lstStyle/>
          <a:p>
            <a:r>
              <a:rPr lang="en-US" sz="4000" dirty="0"/>
              <a:t>Winston Churchill</a:t>
            </a:r>
            <a:endParaRPr lang="en-GB" sz="4000" dirty="0"/>
          </a:p>
        </p:txBody>
      </p:sp>
      <p:pic>
        <p:nvPicPr>
          <p:cNvPr id="5" name="Content Placeholder 4"/>
          <p:cNvPicPr>
            <a:picLocks noGrp="1" noChangeAspect="1"/>
          </p:cNvPicPr>
          <p:nvPr>
            <p:ph idx="1"/>
          </p:nvPr>
        </p:nvPicPr>
        <p:blipFill>
          <a:blip r:embed="rId2"/>
          <a:stretch>
            <a:fillRect/>
          </a:stretch>
        </p:blipFill>
        <p:spPr>
          <a:xfrm>
            <a:off x="5883564" y="235427"/>
            <a:ext cx="5394035" cy="5269446"/>
          </a:xfrm>
          <a:prstGeom prst="rect">
            <a:avLst/>
          </a:prstGeom>
        </p:spPr>
      </p:pic>
      <p:sp>
        <p:nvSpPr>
          <p:cNvPr id="4" name="Text Placeholder 3"/>
          <p:cNvSpPr>
            <a:spLocks noGrp="1"/>
          </p:cNvSpPr>
          <p:nvPr>
            <p:ph type="body" sz="half" idx="2"/>
          </p:nvPr>
        </p:nvSpPr>
        <p:spPr>
          <a:xfrm>
            <a:off x="969097" y="2049462"/>
            <a:ext cx="3932237" cy="3811588"/>
          </a:xfrm>
        </p:spPr>
        <p:txBody>
          <a:bodyPr>
            <a:normAutofit/>
          </a:bodyPr>
          <a:lstStyle/>
          <a:p>
            <a:r>
              <a:rPr lang="en-US" sz="2000" dirty="0"/>
              <a:t>Winston Churchill is most known for leading Britain successfully during the Second World War. He lost the elections after the war, however, Churchill did serve as prime minster for a second time. He lead the United Kingdom from 1951 till 1955.</a:t>
            </a:r>
          </a:p>
          <a:p>
            <a:r>
              <a:rPr lang="en-US" sz="2000" dirty="0"/>
              <a:t>Winston was born in </a:t>
            </a:r>
            <a:r>
              <a:rPr lang="en-GB" sz="2000" dirty="0"/>
              <a:t>1874 – 1965</a:t>
            </a:r>
          </a:p>
        </p:txBody>
      </p:sp>
      <p:sp>
        <p:nvSpPr>
          <p:cNvPr id="6" name="5-Point Star 5"/>
          <p:cNvSpPr/>
          <p:nvPr/>
        </p:nvSpPr>
        <p:spPr>
          <a:xfrm>
            <a:off x="4901334" y="4110182"/>
            <a:ext cx="2499879" cy="23132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Winston </a:t>
            </a:r>
          </a:p>
          <a:p>
            <a:pPr algn="ctr"/>
            <a:r>
              <a:rPr lang="en-US" sz="1600" dirty="0"/>
              <a:t>Churchill being elected</a:t>
            </a:r>
            <a:endParaRPr lang="en-GB" sz="1600" dirty="0"/>
          </a:p>
        </p:txBody>
      </p:sp>
    </p:spTree>
    <p:extLst>
      <p:ext uri="{BB962C8B-B14F-4D97-AF65-F5344CB8AC3E}">
        <p14:creationId xmlns:p14="http://schemas.microsoft.com/office/powerpoint/2010/main" val="3656847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29855"/>
          </a:xfrm>
        </p:spPr>
        <p:txBody>
          <a:bodyPr>
            <a:normAutofit/>
          </a:bodyPr>
          <a:lstStyle/>
          <a:p>
            <a:r>
              <a:rPr lang="en-US" sz="4000" dirty="0"/>
              <a:t>Anderson shelters</a:t>
            </a:r>
            <a:endParaRPr lang="en-GB" sz="4000" dirty="0"/>
          </a:p>
        </p:txBody>
      </p:sp>
      <p:sp>
        <p:nvSpPr>
          <p:cNvPr id="3" name="Picture Placeholder 2"/>
          <p:cNvSpPr>
            <a:spLocks noGrp="1"/>
          </p:cNvSpPr>
          <p:nvPr>
            <p:ph type="pic" idx="1"/>
          </p:nvPr>
        </p:nvSpPr>
        <p:spPr/>
      </p:sp>
      <p:pic>
        <p:nvPicPr>
          <p:cNvPr id="5" name="Picture 4"/>
          <p:cNvPicPr>
            <a:picLocks noChangeAspect="1"/>
          </p:cNvPicPr>
          <p:nvPr/>
        </p:nvPicPr>
        <p:blipFill>
          <a:blip r:embed="rId2"/>
          <a:stretch>
            <a:fillRect/>
          </a:stretch>
        </p:blipFill>
        <p:spPr>
          <a:xfrm>
            <a:off x="5195447" y="987425"/>
            <a:ext cx="6159941" cy="4873625"/>
          </a:xfrm>
          <a:prstGeom prst="rect">
            <a:avLst/>
          </a:prstGeom>
        </p:spPr>
      </p:pic>
      <p:sp>
        <p:nvSpPr>
          <p:cNvPr id="4" name="Text Placeholder 3"/>
          <p:cNvSpPr>
            <a:spLocks noGrp="1"/>
          </p:cNvSpPr>
          <p:nvPr>
            <p:ph type="body" sz="half" idx="2"/>
          </p:nvPr>
        </p:nvSpPr>
        <p:spPr>
          <a:xfrm>
            <a:off x="757382" y="1901680"/>
            <a:ext cx="3932237" cy="3811588"/>
          </a:xfrm>
        </p:spPr>
        <p:txBody>
          <a:bodyPr>
            <a:normAutofit/>
          </a:bodyPr>
          <a:lstStyle/>
          <a:p>
            <a:r>
              <a:rPr lang="en-US" sz="2400" dirty="0"/>
              <a:t>Anderson shelters were half buried in the ground with earth heaped on top to protect people from bomb blasts during </a:t>
            </a:r>
            <a:r>
              <a:rPr lang="en-US" sz="2400" u="sng" dirty="0"/>
              <a:t> World War II.</a:t>
            </a:r>
          </a:p>
        </p:txBody>
      </p:sp>
      <p:sp>
        <p:nvSpPr>
          <p:cNvPr id="6" name="Rectangle 5"/>
          <p:cNvSpPr/>
          <p:nvPr/>
        </p:nvSpPr>
        <p:spPr>
          <a:xfrm>
            <a:off x="757382" y="3623071"/>
            <a:ext cx="3833091" cy="1938992"/>
          </a:xfrm>
          <a:prstGeom prst="rect">
            <a:avLst/>
          </a:prstGeom>
        </p:spPr>
        <p:txBody>
          <a:bodyPr wrap="square">
            <a:spAutoFit/>
          </a:bodyPr>
          <a:lstStyle/>
          <a:p>
            <a:r>
              <a:rPr lang="en-US" sz="2400" dirty="0">
                <a:solidFill>
                  <a:srgbClr val="111111"/>
                </a:solidFill>
                <a:latin typeface="Segoe UI" panose="020B0502040204020203" pitchFamily="34" charset="0"/>
              </a:rPr>
              <a:t>They</a:t>
            </a:r>
            <a:r>
              <a:rPr lang="en-US" sz="2400" b="0" i="0" u="none" strike="noStrike" dirty="0">
                <a:solidFill>
                  <a:srgbClr val="111111"/>
                </a:solidFill>
                <a:effectLst/>
                <a:latin typeface="Segoe UI" panose="020B0502040204020203" pitchFamily="34" charset="0"/>
              </a:rPr>
              <a:t> were made from six corrugated iron sheets bolted together at the top, with steel plates at either end</a:t>
            </a:r>
            <a:endParaRPr lang="en-GB" sz="2400" dirty="0"/>
          </a:p>
        </p:txBody>
      </p:sp>
    </p:spTree>
    <p:extLst>
      <p:ext uri="{BB962C8B-B14F-4D97-AF65-F5344CB8AC3E}">
        <p14:creationId xmlns:p14="http://schemas.microsoft.com/office/powerpoint/2010/main" val="2573868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Aftermath of the Blitz</a:t>
            </a:r>
            <a:endParaRPr lang="en-GB" sz="4000" dirty="0"/>
          </a:p>
        </p:txBody>
      </p:sp>
      <p:pic>
        <p:nvPicPr>
          <p:cNvPr id="5" name="Content Placeholder 4"/>
          <p:cNvPicPr>
            <a:picLocks noGrp="1" noChangeAspect="1"/>
          </p:cNvPicPr>
          <p:nvPr>
            <p:ph idx="1"/>
          </p:nvPr>
        </p:nvPicPr>
        <p:blipFill>
          <a:blip r:embed="rId2"/>
          <a:stretch>
            <a:fillRect/>
          </a:stretch>
        </p:blipFill>
        <p:spPr>
          <a:xfrm>
            <a:off x="5183188" y="1269730"/>
            <a:ext cx="6172200" cy="4309015"/>
          </a:xfrm>
          <a:prstGeom prst="rect">
            <a:avLst/>
          </a:prstGeom>
        </p:spPr>
      </p:pic>
      <p:sp>
        <p:nvSpPr>
          <p:cNvPr id="4" name="Text Placeholder 3"/>
          <p:cNvSpPr>
            <a:spLocks noGrp="1"/>
          </p:cNvSpPr>
          <p:nvPr>
            <p:ph type="body" sz="half" idx="2"/>
          </p:nvPr>
        </p:nvSpPr>
        <p:spPr/>
        <p:txBody>
          <a:bodyPr>
            <a:normAutofit/>
          </a:bodyPr>
          <a:lstStyle/>
          <a:p>
            <a:r>
              <a:rPr lang="en-US" sz="2400" dirty="0"/>
              <a:t>In the end, approximately 43,000 British citizens were killed or wounded.</a:t>
            </a:r>
            <a:r>
              <a:rPr lang="en-US" dirty="0"/>
              <a:t> </a:t>
            </a:r>
          </a:p>
          <a:p>
            <a:endParaRPr lang="en-US" sz="2400" dirty="0"/>
          </a:p>
          <a:p>
            <a:r>
              <a:rPr lang="en-US" sz="2400" dirty="0"/>
              <a:t>Over 3,500,000 homes were flattened and all that was left of most cities was broken walls and debris.</a:t>
            </a:r>
            <a:endParaRPr lang="en-GB" sz="2400" dirty="0"/>
          </a:p>
        </p:txBody>
      </p:sp>
    </p:spTree>
    <p:extLst>
      <p:ext uri="{BB962C8B-B14F-4D97-AF65-F5344CB8AC3E}">
        <p14:creationId xmlns:p14="http://schemas.microsoft.com/office/powerpoint/2010/main" val="3500242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870" y="288925"/>
            <a:ext cx="3932237" cy="616239"/>
          </a:xfrm>
        </p:spPr>
        <p:txBody>
          <a:bodyPr>
            <a:normAutofit fontScale="90000"/>
          </a:bodyPr>
          <a:lstStyle/>
          <a:p>
            <a:r>
              <a:rPr lang="en-US" sz="4000" dirty="0"/>
              <a:t>Blackout</a:t>
            </a:r>
            <a:endParaRPr lang="en-GB" sz="4000" dirty="0"/>
          </a:p>
        </p:txBody>
      </p:sp>
      <p:pic>
        <p:nvPicPr>
          <p:cNvPr id="5" name="Picture Placeholder 4"/>
          <p:cNvPicPr>
            <a:picLocks noGrp="1" noChangeAspect="1"/>
          </p:cNvPicPr>
          <p:nvPr>
            <p:ph type="pic" idx="1"/>
          </p:nvPr>
        </p:nvPicPr>
        <p:blipFill>
          <a:blip r:embed="rId2"/>
          <a:srcRect t="23653" b="23653"/>
          <a:stretch>
            <a:fillRect/>
          </a:stretch>
        </p:blipFill>
        <p:spPr>
          <a:xfrm>
            <a:off x="9465411" y="457200"/>
            <a:ext cx="2726589" cy="2152939"/>
          </a:xfrm>
          <a:prstGeom prst="rect">
            <a:avLst/>
          </a:prstGeom>
        </p:spPr>
      </p:pic>
      <p:sp>
        <p:nvSpPr>
          <p:cNvPr id="4" name="Text Placeholder 3"/>
          <p:cNvSpPr>
            <a:spLocks noGrp="1"/>
          </p:cNvSpPr>
          <p:nvPr>
            <p:ph type="body" sz="half" idx="2"/>
          </p:nvPr>
        </p:nvSpPr>
        <p:spPr>
          <a:xfrm>
            <a:off x="270869" y="1154546"/>
            <a:ext cx="3932237" cy="5237018"/>
          </a:xfrm>
        </p:spPr>
        <p:txBody>
          <a:bodyPr>
            <a:normAutofit fontScale="92500" lnSpcReduction="10000"/>
          </a:bodyPr>
          <a:lstStyle/>
          <a:p>
            <a:r>
              <a:rPr lang="en-US" sz="2400" dirty="0"/>
              <a:t>During World War 2, the blackout was a nationwide effort to turn off all the lights in towns and cities. This was so they couldn’t be spotted by bomber planes flying overhead. </a:t>
            </a:r>
          </a:p>
          <a:p>
            <a:r>
              <a:rPr lang="en-US" sz="2400" dirty="0"/>
              <a:t>Everyone covered their windows with thick black sheets so no light could shine through, just like this woman</a:t>
            </a:r>
            <a:r>
              <a:rPr lang="en-US" sz="2400" dirty="0">
                <a:sym typeface="Wingdings" panose="05000000000000000000" pitchFamily="2" charset="2"/>
              </a:rPr>
              <a:t>.</a:t>
            </a:r>
          </a:p>
          <a:p>
            <a:r>
              <a:rPr lang="en-US" sz="2400" b="1" dirty="0">
                <a:solidFill>
                  <a:srgbClr val="FF0000"/>
                </a:solidFill>
                <a:sym typeface="Wingdings" panose="05000000000000000000" pitchFamily="2" charset="2"/>
              </a:rPr>
              <a:t>WAIT – count to 15 slowly!</a:t>
            </a:r>
          </a:p>
          <a:p>
            <a:r>
              <a:rPr lang="en-US" sz="2400" dirty="0">
                <a:sym typeface="Wingdings" panose="05000000000000000000" pitchFamily="2" charset="2"/>
              </a:rPr>
              <a:t>They also had to wait 15 seconds till they could move around the house again incase the Germans were outside they also waited 15 seconds because they didn’t want to make any noise.</a:t>
            </a:r>
            <a:endParaRPr lang="en-GB" sz="2400" dirty="0"/>
          </a:p>
        </p:txBody>
      </p:sp>
      <p:pic>
        <p:nvPicPr>
          <p:cNvPr id="6" name="Picture 5"/>
          <p:cNvPicPr>
            <a:picLocks noChangeAspect="1"/>
          </p:cNvPicPr>
          <p:nvPr/>
        </p:nvPicPr>
        <p:blipFill>
          <a:blip r:embed="rId3"/>
          <a:stretch>
            <a:fillRect/>
          </a:stretch>
        </p:blipFill>
        <p:spPr>
          <a:xfrm>
            <a:off x="7144002" y="52893"/>
            <a:ext cx="2158604" cy="3323937"/>
          </a:xfrm>
          <a:prstGeom prst="rect">
            <a:avLst/>
          </a:prstGeom>
        </p:spPr>
      </p:pic>
      <p:pic>
        <p:nvPicPr>
          <p:cNvPr id="7" name="Picture 6"/>
          <p:cNvPicPr>
            <a:picLocks noChangeAspect="1"/>
          </p:cNvPicPr>
          <p:nvPr/>
        </p:nvPicPr>
        <p:blipFill>
          <a:blip r:embed="rId4"/>
          <a:stretch>
            <a:fillRect/>
          </a:stretch>
        </p:blipFill>
        <p:spPr>
          <a:xfrm>
            <a:off x="9609212" y="2791259"/>
            <a:ext cx="2325974" cy="3891797"/>
          </a:xfrm>
          <a:prstGeom prst="rect">
            <a:avLst/>
          </a:prstGeom>
        </p:spPr>
      </p:pic>
      <p:pic>
        <p:nvPicPr>
          <p:cNvPr id="8" name="Picture 7"/>
          <p:cNvPicPr>
            <a:picLocks noChangeAspect="1"/>
          </p:cNvPicPr>
          <p:nvPr/>
        </p:nvPicPr>
        <p:blipFill>
          <a:blip r:embed="rId5"/>
          <a:stretch>
            <a:fillRect/>
          </a:stretch>
        </p:blipFill>
        <p:spPr>
          <a:xfrm>
            <a:off x="7040055" y="3590968"/>
            <a:ext cx="2425356" cy="3092088"/>
          </a:xfrm>
          <a:prstGeom prst="rect">
            <a:avLst/>
          </a:prstGeom>
        </p:spPr>
      </p:pic>
      <p:pic>
        <p:nvPicPr>
          <p:cNvPr id="9" name="Picture 8"/>
          <p:cNvPicPr>
            <a:picLocks noChangeAspect="1"/>
          </p:cNvPicPr>
          <p:nvPr/>
        </p:nvPicPr>
        <p:blipFill>
          <a:blip r:embed="rId6"/>
          <a:stretch>
            <a:fillRect/>
          </a:stretch>
        </p:blipFill>
        <p:spPr>
          <a:xfrm>
            <a:off x="4718646" y="120650"/>
            <a:ext cx="1909817" cy="2826038"/>
          </a:xfrm>
          <a:prstGeom prst="rect">
            <a:avLst/>
          </a:prstGeom>
        </p:spPr>
      </p:pic>
      <p:pic>
        <p:nvPicPr>
          <p:cNvPr id="10" name="Picture 9"/>
          <p:cNvPicPr>
            <a:picLocks noChangeAspect="1"/>
          </p:cNvPicPr>
          <p:nvPr/>
        </p:nvPicPr>
        <p:blipFill>
          <a:blip r:embed="rId7"/>
          <a:stretch>
            <a:fillRect/>
          </a:stretch>
        </p:blipFill>
        <p:spPr>
          <a:xfrm>
            <a:off x="4798697" y="3418104"/>
            <a:ext cx="1829766" cy="2413939"/>
          </a:xfrm>
          <a:prstGeom prst="rect">
            <a:avLst/>
          </a:prstGeom>
        </p:spPr>
      </p:pic>
      <p:sp>
        <p:nvSpPr>
          <p:cNvPr id="3" name="Right Arrow 2"/>
          <p:cNvSpPr/>
          <p:nvPr/>
        </p:nvSpPr>
        <p:spPr>
          <a:xfrm>
            <a:off x="3910286" y="3926249"/>
            <a:ext cx="729441" cy="323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2292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453</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&amp;quot</vt:lpstr>
      <vt:lpstr>Arial</vt:lpstr>
      <vt:lpstr>Calibri</vt:lpstr>
      <vt:lpstr>Calibri Light</vt:lpstr>
      <vt:lpstr>Segoe UI</vt:lpstr>
      <vt:lpstr>Wingdings</vt:lpstr>
      <vt:lpstr>Office Theme</vt:lpstr>
      <vt:lpstr>Anderson shelters</vt:lpstr>
      <vt:lpstr> Neville Chamberlain </vt:lpstr>
      <vt:lpstr>How the war started  The British, German, French and Italian leaders all signed the Munich Agreement in 1938 so that Hitler could have Sudetenland (a part of Czechoslovakia).   However Hitler broke the terms of this agreement the following year and invaded Poland on September 1st 1939, Britain and France reacted and two days later at 11am on the 3rd September, Neville Chamberlain announced we were at war. </vt:lpstr>
      <vt:lpstr>Advice for the blitz</vt:lpstr>
      <vt:lpstr>Winston Churchill and Neville Chamberlain</vt:lpstr>
      <vt:lpstr>Winston Churchill</vt:lpstr>
      <vt:lpstr>Anderson shelters</vt:lpstr>
      <vt:lpstr>Aftermath of the Blitz</vt:lpstr>
      <vt:lpstr>Blackout</vt:lpstr>
      <vt:lpstr>British Allies</vt:lpstr>
      <vt:lpstr> Other Allies</vt:lpstr>
      <vt:lpstr>By Chloe Saunders Redwings, Year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Anderson shelters</dc:title>
  <dc:creator>Rebecca Saunders</dc:creator>
  <cp:lastModifiedBy>Jessica Flisher</cp:lastModifiedBy>
  <cp:revision>24</cp:revision>
  <dcterms:created xsi:type="dcterms:W3CDTF">2020-05-15T09:50:30Z</dcterms:created>
  <dcterms:modified xsi:type="dcterms:W3CDTF">2020-05-20T08:55:57Z</dcterms:modified>
</cp:coreProperties>
</file>