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82" r:id="rId2"/>
    <p:sldId id="358" r:id="rId3"/>
    <p:sldId id="383" r:id="rId4"/>
    <p:sldId id="384" r:id="rId5"/>
    <p:sldId id="380" r:id="rId6"/>
    <p:sldId id="374" r:id="rId7"/>
    <p:sldId id="375" r:id="rId8"/>
    <p:sldId id="365" r:id="rId9"/>
    <p:sldId id="362" r:id="rId10"/>
    <p:sldId id="376" r:id="rId11"/>
    <p:sldId id="371" r:id="rId12"/>
    <p:sldId id="385" r:id="rId13"/>
    <p:sldId id="387" r:id="rId14"/>
    <p:sldId id="38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CC66FF"/>
    <a:srgbClr val="0080FF"/>
    <a:srgbClr val="FF0080"/>
    <a:srgbClr val="FFCC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40" autoAdjust="0"/>
    <p:restoredTop sz="99029" autoAdjust="0"/>
  </p:normalViewPr>
  <p:slideViewPr>
    <p:cSldViewPr snapToGrid="0" snapToObjects="1">
      <p:cViewPr varScale="1">
        <p:scale>
          <a:sx n="114" d="100"/>
          <a:sy n="114" d="100"/>
        </p:scale>
        <p:origin x="200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57DA57C8-6421-48F2-A096-EB0915521D5A}"/>
    <pc:docChg chg="modSld">
      <pc:chgData name="" userId="" providerId="" clId="Web-{57DA57C8-6421-48F2-A096-EB0915521D5A}" dt="2018-06-04T10:37:47.856" v="3" actId="20577"/>
      <pc:docMkLst>
        <pc:docMk/>
      </pc:docMkLst>
      <pc:sldChg chg="modSp">
        <pc:chgData name="" userId="" providerId="" clId="Web-{57DA57C8-6421-48F2-A096-EB0915521D5A}" dt="2018-06-04T10:37:47.856" v="2" actId="20577"/>
        <pc:sldMkLst>
          <pc:docMk/>
          <pc:sldMk cId="255861904" sldId="380"/>
        </pc:sldMkLst>
        <pc:spChg chg="mod">
          <ac:chgData name="" userId="" providerId="" clId="Web-{57DA57C8-6421-48F2-A096-EB0915521D5A}" dt="2018-06-04T10:37:47.856" v="2" actId="20577"/>
          <ac:spMkLst>
            <pc:docMk/>
            <pc:sldMk cId="255861904" sldId="380"/>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7005A1-8546-4165-8F27-1783B53C7878}" type="doc">
      <dgm:prSet loTypeId="urn:microsoft.com/office/officeart/2005/8/layout/matrix3" loCatId="matrix" qsTypeId="urn:microsoft.com/office/officeart/2005/8/quickstyle/3D2" qsCatId="3D" csTypeId="urn:microsoft.com/office/officeart/2005/8/colors/accent1_2" csCatId="accent1" phldr="1"/>
      <dgm:spPr/>
      <dgm:t>
        <a:bodyPr/>
        <a:lstStyle/>
        <a:p>
          <a:endParaRPr lang="en-GB"/>
        </a:p>
      </dgm:t>
    </dgm:pt>
    <dgm:pt modelId="{52F8C2F9-D1CD-4A53-9F32-8993293D09E7}">
      <dgm:prSet phldrT="[Text]"/>
      <dgm:spPr/>
      <dgm:t>
        <a:bodyPr/>
        <a:lstStyle/>
        <a:p>
          <a:r>
            <a:rPr lang="en-GB" dirty="0"/>
            <a:t>Who can help me?</a:t>
          </a:r>
        </a:p>
      </dgm:t>
    </dgm:pt>
    <dgm:pt modelId="{AEA3CC75-675C-48F8-8139-58D95D1EFD51}" type="parTrans" cxnId="{F8E4FC0E-6B35-4553-98F6-A845F2C9C1A1}">
      <dgm:prSet/>
      <dgm:spPr/>
      <dgm:t>
        <a:bodyPr/>
        <a:lstStyle/>
        <a:p>
          <a:endParaRPr lang="en-GB"/>
        </a:p>
      </dgm:t>
    </dgm:pt>
    <dgm:pt modelId="{D1BA9372-EC9E-46C8-AE15-CC12CAE930A2}" type="sibTrans" cxnId="{F8E4FC0E-6B35-4553-98F6-A845F2C9C1A1}">
      <dgm:prSet/>
      <dgm:spPr/>
      <dgm:t>
        <a:bodyPr/>
        <a:lstStyle/>
        <a:p>
          <a:endParaRPr lang="en-GB"/>
        </a:p>
      </dgm:t>
    </dgm:pt>
    <dgm:pt modelId="{9CC63333-0BC4-44B4-8372-B4358098F34C}">
      <dgm:prSet phldrT="[Text]"/>
      <dgm:spPr/>
      <dgm:t>
        <a:bodyPr/>
        <a:lstStyle/>
        <a:p>
          <a:r>
            <a:rPr lang="en-GB" dirty="0"/>
            <a:t>What resources do I need?</a:t>
          </a:r>
        </a:p>
      </dgm:t>
    </dgm:pt>
    <dgm:pt modelId="{4313CFF9-09CE-48C5-9A25-A0B56C880F88}" type="parTrans" cxnId="{921588F6-4DB9-4938-ADA5-DC1A597DE3BC}">
      <dgm:prSet/>
      <dgm:spPr/>
      <dgm:t>
        <a:bodyPr/>
        <a:lstStyle/>
        <a:p>
          <a:endParaRPr lang="en-GB"/>
        </a:p>
      </dgm:t>
    </dgm:pt>
    <dgm:pt modelId="{53A76223-98B1-49B6-9505-10633273EC37}" type="sibTrans" cxnId="{921588F6-4DB9-4938-ADA5-DC1A597DE3BC}">
      <dgm:prSet/>
      <dgm:spPr/>
      <dgm:t>
        <a:bodyPr/>
        <a:lstStyle/>
        <a:p>
          <a:endParaRPr lang="en-GB"/>
        </a:p>
      </dgm:t>
    </dgm:pt>
    <dgm:pt modelId="{D0FE789D-FCF4-4748-B850-A11665A8B69E}">
      <dgm:prSet phldrT="[Text]"/>
      <dgm:spPr/>
      <dgm:t>
        <a:bodyPr/>
        <a:lstStyle/>
        <a:p>
          <a:r>
            <a:rPr lang="en-GB" dirty="0"/>
            <a:t>How can I change my actions?</a:t>
          </a:r>
        </a:p>
      </dgm:t>
    </dgm:pt>
    <dgm:pt modelId="{25356A02-71D4-4FC9-9397-5A0086E54454}" type="parTrans" cxnId="{1F457A61-B137-463D-928C-FC0074F24C15}">
      <dgm:prSet/>
      <dgm:spPr/>
      <dgm:t>
        <a:bodyPr/>
        <a:lstStyle/>
        <a:p>
          <a:endParaRPr lang="en-GB"/>
        </a:p>
      </dgm:t>
    </dgm:pt>
    <dgm:pt modelId="{8DBC2997-CCB6-4613-B04B-814EEF79A0F7}" type="sibTrans" cxnId="{1F457A61-B137-463D-928C-FC0074F24C15}">
      <dgm:prSet/>
      <dgm:spPr/>
      <dgm:t>
        <a:bodyPr/>
        <a:lstStyle/>
        <a:p>
          <a:endParaRPr lang="en-GB"/>
        </a:p>
      </dgm:t>
    </dgm:pt>
    <dgm:pt modelId="{7DE7CBBC-A8AB-4305-A4CE-328C88B3DCA4}">
      <dgm:prSet phldrT="[Text]"/>
      <dgm:spPr/>
      <dgm:t>
        <a:bodyPr/>
        <a:lstStyle/>
        <a:p>
          <a:r>
            <a:rPr lang="en-GB" dirty="0"/>
            <a:t>How can I maintain resilience?</a:t>
          </a:r>
        </a:p>
      </dgm:t>
    </dgm:pt>
    <dgm:pt modelId="{DE0A902A-3DC5-4916-AFDD-1BE0B6F06833}" type="parTrans" cxnId="{45120FFA-882E-4DCB-A22F-F92F3CEE1388}">
      <dgm:prSet/>
      <dgm:spPr/>
      <dgm:t>
        <a:bodyPr/>
        <a:lstStyle/>
        <a:p>
          <a:endParaRPr lang="en-GB"/>
        </a:p>
      </dgm:t>
    </dgm:pt>
    <dgm:pt modelId="{74418041-4888-4F96-8894-1C63EB212D5A}" type="sibTrans" cxnId="{45120FFA-882E-4DCB-A22F-F92F3CEE1388}">
      <dgm:prSet/>
      <dgm:spPr/>
      <dgm:t>
        <a:bodyPr/>
        <a:lstStyle/>
        <a:p>
          <a:endParaRPr lang="en-GB"/>
        </a:p>
      </dgm:t>
    </dgm:pt>
    <dgm:pt modelId="{FC0401ED-0265-412E-B03C-C56CA4C75FDE}" type="pres">
      <dgm:prSet presAssocID="{D47005A1-8546-4165-8F27-1783B53C7878}" presName="matrix" presStyleCnt="0">
        <dgm:presLayoutVars>
          <dgm:chMax val="1"/>
          <dgm:dir/>
          <dgm:resizeHandles val="exact"/>
        </dgm:presLayoutVars>
      </dgm:prSet>
      <dgm:spPr/>
    </dgm:pt>
    <dgm:pt modelId="{D8F6529C-B579-4034-86A5-EB9D193E63E7}" type="pres">
      <dgm:prSet presAssocID="{D47005A1-8546-4165-8F27-1783B53C7878}" presName="diamond" presStyleLbl="bgShp" presStyleIdx="0" presStyleCnt="1"/>
      <dgm:spPr/>
    </dgm:pt>
    <dgm:pt modelId="{ED26D55B-1BE6-4D8F-BB22-FEA801A51C07}" type="pres">
      <dgm:prSet presAssocID="{D47005A1-8546-4165-8F27-1783B53C7878}" presName="quad1" presStyleLbl="node1" presStyleIdx="0" presStyleCnt="4">
        <dgm:presLayoutVars>
          <dgm:chMax val="0"/>
          <dgm:chPref val="0"/>
          <dgm:bulletEnabled val="1"/>
        </dgm:presLayoutVars>
      </dgm:prSet>
      <dgm:spPr/>
    </dgm:pt>
    <dgm:pt modelId="{309A9F30-5679-45E1-8543-1FB13DF14B31}" type="pres">
      <dgm:prSet presAssocID="{D47005A1-8546-4165-8F27-1783B53C7878}" presName="quad2" presStyleLbl="node1" presStyleIdx="1" presStyleCnt="4">
        <dgm:presLayoutVars>
          <dgm:chMax val="0"/>
          <dgm:chPref val="0"/>
          <dgm:bulletEnabled val="1"/>
        </dgm:presLayoutVars>
      </dgm:prSet>
      <dgm:spPr/>
    </dgm:pt>
    <dgm:pt modelId="{A536E817-ECF5-404B-92D1-2553A8E50637}" type="pres">
      <dgm:prSet presAssocID="{D47005A1-8546-4165-8F27-1783B53C7878}" presName="quad3" presStyleLbl="node1" presStyleIdx="2" presStyleCnt="4">
        <dgm:presLayoutVars>
          <dgm:chMax val="0"/>
          <dgm:chPref val="0"/>
          <dgm:bulletEnabled val="1"/>
        </dgm:presLayoutVars>
      </dgm:prSet>
      <dgm:spPr/>
    </dgm:pt>
    <dgm:pt modelId="{F36EEB0A-6671-4B08-B097-2C669B2219A2}" type="pres">
      <dgm:prSet presAssocID="{D47005A1-8546-4165-8F27-1783B53C7878}" presName="quad4" presStyleLbl="node1" presStyleIdx="3" presStyleCnt="4">
        <dgm:presLayoutVars>
          <dgm:chMax val="0"/>
          <dgm:chPref val="0"/>
          <dgm:bulletEnabled val="1"/>
        </dgm:presLayoutVars>
      </dgm:prSet>
      <dgm:spPr/>
    </dgm:pt>
  </dgm:ptLst>
  <dgm:cxnLst>
    <dgm:cxn modelId="{F8E4FC0E-6B35-4553-98F6-A845F2C9C1A1}" srcId="{D47005A1-8546-4165-8F27-1783B53C7878}" destId="{52F8C2F9-D1CD-4A53-9F32-8993293D09E7}" srcOrd="0" destOrd="0" parTransId="{AEA3CC75-675C-48F8-8139-58D95D1EFD51}" sibTransId="{D1BA9372-EC9E-46C8-AE15-CC12CAE930A2}"/>
    <dgm:cxn modelId="{D61D823C-8B61-4655-AE83-A9FAA19AACAA}" type="presOf" srcId="{D47005A1-8546-4165-8F27-1783B53C7878}" destId="{FC0401ED-0265-412E-B03C-C56CA4C75FDE}" srcOrd="0" destOrd="0" presId="urn:microsoft.com/office/officeart/2005/8/layout/matrix3"/>
    <dgm:cxn modelId="{1F457A61-B137-463D-928C-FC0074F24C15}" srcId="{D47005A1-8546-4165-8F27-1783B53C7878}" destId="{D0FE789D-FCF4-4748-B850-A11665A8B69E}" srcOrd="2" destOrd="0" parTransId="{25356A02-71D4-4FC9-9397-5A0086E54454}" sibTransId="{8DBC2997-CCB6-4613-B04B-814EEF79A0F7}"/>
    <dgm:cxn modelId="{6012B369-35B5-45BF-98F4-40371D0229D6}" type="presOf" srcId="{7DE7CBBC-A8AB-4305-A4CE-328C88B3DCA4}" destId="{F36EEB0A-6671-4B08-B097-2C669B2219A2}" srcOrd="0" destOrd="0" presId="urn:microsoft.com/office/officeart/2005/8/layout/matrix3"/>
    <dgm:cxn modelId="{0347ED88-8ADA-45EA-B148-D27B8EA29CBF}" type="presOf" srcId="{52F8C2F9-D1CD-4A53-9F32-8993293D09E7}" destId="{ED26D55B-1BE6-4D8F-BB22-FEA801A51C07}" srcOrd="0" destOrd="0" presId="urn:microsoft.com/office/officeart/2005/8/layout/matrix3"/>
    <dgm:cxn modelId="{E9C2AF91-56B5-460F-A2DD-A619FECD8867}" type="presOf" srcId="{9CC63333-0BC4-44B4-8372-B4358098F34C}" destId="{309A9F30-5679-45E1-8543-1FB13DF14B31}" srcOrd="0" destOrd="0" presId="urn:microsoft.com/office/officeart/2005/8/layout/matrix3"/>
    <dgm:cxn modelId="{F83759A3-EBF2-432E-A398-10C2854084EA}" type="presOf" srcId="{D0FE789D-FCF4-4748-B850-A11665A8B69E}" destId="{A536E817-ECF5-404B-92D1-2553A8E50637}" srcOrd="0" destOrd="0" presId="urn:microsoft.com/office/officeart/2005/8/layout/matrix3"/>
    <dgm:cxn modelId="{921588F6-4DB9-4938-ADA5-DC1A597DE3BC}" srcId="{D47005A1-8546-4165-8F27-1783B53C7878}" destId="{9CC63333-0BC4-44B4-8372-B4358098F34C}" srcOrd="1" destOrd="0" parTransId="{4313CFF9-09CE-48C5-9A25-A0B56C880F88}" sibTransId="{53A76223-98B1-49B6-9505-10633273EC37}"/>
    <dgm:cxn modelId="{45120FFA-882E-4DCB-A22F-F92F3CEE1388}" srcId="{D47005A1-8546-4165-8F27-1783B53C7878}" destId="{7DE7CBBC-A8AB-4305-A4CE-328C88B3DCA4}" srcOrd="3" destOrd="0" parTransId="{DE0A902A-3DC5-4916-AFDD-1BE0B6F06833}" sibTransId="{74418041-4888-4F96-8894-1C63EB212D5A}"/>
    <dgm:cxn modelId="{8929204E-C818-43A8-BCD6-CB5D8C05B53F}" type="presParOf" srcId="{FC0401ED-0265-412E-B03C-C56CA4C75FDE}" destId="{D8F6529C-B579-4034-86A5-EB9D193E63E7}" srcOrd="0" destOrd="0" presId="urn:microsoft.com/office/officeart/2005/8/layout/matrix3"/>
    <dgm:cxn modelId="{6E5EB80C-FECF-415D-A7BD-AE4BF9BC348E}" type="presParOf" srcId="{FC0401ED-0265-412E-B03C-C56CA4C75FDE}" destId="{ED26D55B-1BE6-4D8F-BB22-FEA801A51C07}" srcOrd="1" destOrd="0" presId="urn:microsoft.com/office/officeart/2005/8/layout/matrix3"/>
    <dgm:cxn modelId="{969B0DCC-8E52-4038-9177-FC0690B22805}" type="presParOf" srcId="{FC0401ED-0265-412E-B03C-C56CA4C75FDE}" destId="{309A9F30-5679-45E1-8543-1FB13DF14B31}" srcOrd="2" destOrd="0" presId="urn:microsoft.com/office/officeart/2005/8/layout/matrix3"/>
    <dgm:cxn modelId="{1B3F49AE-4191-428F-B601-A7CAB3F46018}" type="presParOf" srcId="{FC0401ED-0265-412E-B03C-C56CA4C75FDE}" destId="{A536E817-ECF5-404B-92D1-2553A8E50637}" srcOrd="3" destOrd="0" presId="urn:microsoft.com/office/officeart/2005/8/layout/matrix3"/>
    <dgm:cxn modelId="{B1A899B8-0EEC-4A1E-8AC0-D0801EB43ADF}" type="presParOf" srcId="{FC0401ED-0265-412E-B03C-C56CA4C75FDE}" destId="{F36EEB0A-6671-4B08-B097-2C669B2219A2}"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6529C-B579-4034-86A5-EB9D193E63E7}">
      <dsp:nvSpPr>
        <dsp:cNvPr id="0" name=""/>
        <dsp:cNvSpPr/>
      </dsp:nvSpPr>
      <dsp:spPr>
        <a:xfrm>
          <a:off x="1676621" y="0"/>
          <a:ext cx="4658640" cy="4658640"/>
        </a:xfrm>
        <a:prstGeom prst="diamond">
          <a:avLst/>
        </a:prstGeom>
        <a:gradFill rotWithShape="0">
          <a:gsLst>
            <a:gs pos="0">
              <a:schemeClr val="accent1">
                <a:tint val="40000"/>
                <a:hueOff val="0"/>
                <a:satOff val="0"/>
                <a:lumOff val="0"/>
                <a:alphaOff val="0"/>
                <a:tint val="100000"/>
                <a:shade val="100000"/>
                <a:satMod val="130000"/>
              </a:schemeClr>
            </a:gs>
            <a:gs pos="100000">
              <a:schemeClr val="accent1">
                <a:tint val="40000"/>
                <a:hueOff val="0"/>
                <a:satOff val="0"/>
                <a:lumOff val="0"/>
                <a:alphaOff val="0"/>
                <a:tint val="50000"/>
                <a:shade val="100000"/>
                <a:satMod val="350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ED26D55B-1BE6-4D8F-BB22-FEA801A51C07}">
      <dsp:nvSpPr>
        <dsp:cNvPr id="0" name=""/>
        <dsp:cNvSpPr/>
      </dsp:nvSpPr>
      <dsp:spPr>
        <a:xfrm>
          <a:off x="2119191" y="442570"/>
          <a:ext cx="1816869" cy="181686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Who can help me?</a:t>
          </a:r>
        </a:p>
      </dsp:txBody>
      <dsp:txXfrm>
        <a:off x="2207883" y="531262"/>
        <a:ext cx="1639485" cy="1639485"/>
      </dsp:txXfrm>
    </dsp:sp>
    <dsp:sp modelId="{309A9F30-5679-45E1-8543-1FB13DF14B31}">
      <dsp:nvSpPr>
        <dsp:cNvPr id="0" name=""/>
        <dsp:cNvSpPr/>
      </dsp:nvSpPr>
      <dsp:spPr>
        <a:xfrm>
          <a:off x="4075820" y="442570"/>
          <a:ext cx="1816869" cy="181686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What resources do I need?</a:t>
          </a:r>
        </a:p>
      </dsp:txBody>
      <dsp:txXfrm>
        <a:off x="4164512" y="531262"/>
        <a:ext cx="1639485" cy="1639485"/>
      </dsp:txXfrm>
    </dsp:sp>
    <dsp:sp modelId="{A536E817-ECF5-404B-92D1-2553A8E50637}">
      <dsp:nvSpPr>
        <dsp:cNvPr id="0" name=""/>
        <dsp:cNvSpPr/>
      </dsp:nvSpPr>
      <dsp:spPr>
        <a:xfrm>
          <a:off x="2119191" y="2399199"/>
          <a:ext cx="1816869" cy="181686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How can I change my actions?</a:t>
          </a:r>
        </a:p>
      </dsp:txBody>
      <dsp:txXfrm>
        <a:off x="2207883" y="2487891"/>
        <a:ext cx="1639485" cy="1639485"/>
      </dsp:txXfrm>
    </dsp:sp>
    <dsp:sp modelId="{F36EEB0A-6671-4B08-B097-2C669B2219A2}">
      <dsp:nvSpPr>
        <dsp:cNvPr id="0" name=""/>
        <dsp:cNvSpPr/>
      </dsp:nvSpPr>
      <dsp:spPr>
        <a:xfrm>
          <a:off x="4075820" y="2399199"/>
          <a:ext cx="1816869" cy="181686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How can I maintain resilience?</a:t>
          </a:r>
        </a:p>
      </dsp:txBody>
      <dsp:txXfrm>
        <a:off x="4164512" y="2487891"/>
        <a:ext cx="1639485" cy="163948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B1CA5-11B2-8F46-8627-97E1CDC336FD}" type="datetimeFigureOut">
              <a:rPr lang="en-US" smtClean="0"/>
              <a:t>6/4/2018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572D7-1494-A54D-BAD8-656AB6DA9CD6}" type="slidenum">
              <a:rPr lang="en-US" smtClean="0"/>
              <a:t>‹#›</a:t>
            </a:fld>
            <a:endParaRPr lang="en-US"/>
          </a:p>
        </p:txBody>
      </p:sp>
    </p:spTree>
    <p:extLst>
      <p:ext uri="{BB962C8B-B14F-4D97-AF65-F5344CB8AC3E}">
        <p14:creationId xmlns:p14="http://schemas.microsoft.com/office/powerpoint/2010/main" val="1449729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2</a:t>
            </a:fld>
            <a:endParaRPr lang="en-US"/>
          </a:p>
        </p:txBody>
      </p:sp>
    </p:spTree>
    <p:extLst>
      <p:ext uri="{BB962C8B-B14F-4D97-AF65-F5344CB8AC3E}">
        <p14:creationId xmlns:p14="http://schemas.microsoft.com/office/powerpoint/2010/main" val="372705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138</a:t>
            </a:r>
          </a:p>
        </p:txBody>
      </p:sp>
      <p:sp>
        <p:nvSpPr>
          <p:cNvPr id="4" name="Slide Number Placeholder 3"/>
          <p:cNvSpPr>
            <a:spLocks noGrp="1"/>
          </p:cNvSpPr>
          <p:nvPr>
            <p:ph type="sldNum" sz="quarter" idx="10"/>
          </p:nvPr>
        </p:nvSpPr>
        <p:spPr/>
        <p:txBody>
          <a:bodyPr/>
          <a:lstStyle/>
          <a:p>
            <a:fld id="{53B572D7-1494-A54D-BAD8-656AB6DA9CD6}" type="slidenum">
              <a:rPr lang="en-US" smtClean="0"/>
              <a:t>5</a:t>
            </a:fld>
            <a:endParaRPr lang="en-US"/>
          </a:p>
        </p:txBody>
      </p:sp>
    </p:spTree>
    <p:extLst>
      <p:ext uri="{BB962C8B-B14F-4D97-AF65-F5344CB8AC3E}">
        <p14:creationId xmlns:p14="http://schemas.microsoft.com/office/powerpoint/2010/main" val="66128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9</a:t>
            </a:fld>
            <a:endParaRPr lang="en-US"/>
          </a:p>
        </p:txBody>
      </p:sp>
    </p:spTree>
    <p:extLst>
      <p:ext uri="{BB962C8B-B14F-4D97-AF65-F5344CB8AC3E}">
        <p14:creationId xmlns:p14="http://schemas.microsoft.com/office/powerpoint/2010/main" val="3727057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5338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1127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0573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525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390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3F4119A-A0D4-7A49-B7A8-6603E97AEDEF}"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325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3F4119A-A0D4-7A49-B7A8-6603E97AEDEF}" type="datetimeFigureOut">
              <a:rPr lang="en-US" smtClean="0"/>
              <a:t>6/4/2018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5561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3F4119A-A0D4-7A49-B7A8-6603E97AEDEF}" type="datetimeFigureOut">
              <a:rPr lang="en-US" smtClean="0"/>
              <a:t>6/4/2018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48150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119A-A0D4-7A49-B7A8-6603E97AEDEF}" type="datetimeFigureOut">
              <a:rPr lang="en-US" smtClean="0"/>
              <a:t>6/4/2018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63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0842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40782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119A-A0D4-7A49-B7A8-6603E97AEDEF}" type="datetimeFigureOut">
              <a:rPr lang="en-US" smtClean="0"/>
              <a:t>6/4/2018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F04F8-E768-3F47-81EF-57B63F0E056C}" type="slidenum">
              <a:rPr lang="en-US" smtClean="0"/>
              <a:t>‹#›</a:t>
            </a:fld>
            <a:endParaRPr lang="en-US"/>
          </a:p>
        </p:txBody>
      </p:sp>
    </p:spTree>
    <p:extLst>
      <p:ext uri="{BB962C8B-B14F-4D97-AF65-F5344CB8AC3E}">
        <p14:creationId xmlns:p14="http://schemas.microsoft.com/office/powerpoint/2010/main" val="367760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getty.co.uk/"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B589FE90-A5FD-4823-AB07-3CF2827FA72E}"/>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67243F99-AA85-414D-A4A0-DBC08DD98E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0E1CE1E9-4764-49F5-8383-F1C5FBB76D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B60506F4-2779-4844-925C-E4E6599FE1C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17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6500" y="1694950"/>
            <a:ext cx="7064374" cy="3973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0" y="174625"/>
            <a:ext cx="9144000" cy="125412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t>Matthew Syed</a:t>
            </a:r>
          </a:p>
        </p:txBody>
      </p:sp>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4"/>
          <a:stretch>
            <a:fillRect/>
          </a:stretch>
        </p:blipFill>
        <p:spPr>
          <a:xfrm>
            <a:off x="226596" y="174625"/>
            <a:ext cx="2026719" cy="1432182"/>
          </a:xfrm>
          <a:prstGeom prst="rect">
            <a:avLst/>
          </a:prstGeom>
        </p:spPr>
      </p:pic>
      <p:pic>
        <p:nvPicPr>
          <p:cNvPr id="8" name="Picture 2">
            <a:extLst>
              <a:ext uri="{FF2B5EF4-FFF2-40B4-BE49-F238E27FC236}">
                <a16:creationId xmlns:a16="http://schemas.microsoft.com/office/drawing/2014/main" id="{5E5FB5E1-1FF2-4DC3-887C-7FB380AB1B6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DE31A55-DCE8-49CE-ABA1-904C9D65ED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669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6" name="TextBox 5">
            <a:extLst>
              <a:ext uri="{FF2B5EF4-FFF2-40B4-BE49-F238E27FC236}">
                <a16:creationId xmlns:a16="http://schemas.microsoft.com/office/drawing/2014/main" id="{F8EA5073-1C3E-4D1F-91A9-56A0EA229CAE}"/>
              </a:ext>
            </a:extLst>
          </p:cNvPr>
          <p:cNvSpPr txBox="1"/>
          <p:nvPr/>
        </p:nvSpPr>
        <p:spPr>
          <a:xfrm>
            <a:off x="415820" y="2532256"/>
            <a:ext cx="8553420" cy="3231654"/>
          </a:xfrm>
          <a:prstGeom prst="rect">
            <a:avLst/>
          </a:prstGeom>
          <a:noFill/>
        </p:spPr>
        <p:txBody>
          <a:bodyPr wrap="square" rtlCol="0">
            <a:spAutoFit/>
          </a:bodyPr>
          <a:lstStyle/>
          <a:p>
            <a:r>
              <a:rPr lang="en-GB" sz="3000" dirty="0"/>
              <a:t>1. Write down what you might usually say when </a:t>
            </a:r>
            <a:br>
              <a:rPr lang="en-GB" sz="3000" dirty="0"/>
            </a:br>
            <a:r>
              <a:rPr lang="en-GB" sz="3000" dirty="0"/>
              <a:t>faced with an obstacle in your daily life. </a:t>
            </a:r>
            <a:br>
              <a:rPr lang="en-GB" sz="3000" dirty="0"/>
            </a:br>
            <a:r>
              <a:rPr lang="en-GB" sz="3000" dirty="0"/>
              <a:t>2. Now </a:t>
            </a:r>
            <a:r>
              <a:rPr lang="en-GB" sz="3000" u="sng" dirty="0">
                <a:solidFill>
                  <a:srgbClr val="FF0000"/>
                </a:solidFill>
              </a:rPr>
              <a:t>change</a:t>
            </a:r>
            <a:r>
              <a:rPr lang="en-GB" sz="3000" dirty="0"/>
              <a:t> what you have written to approach the obstacle with a </a:t>
            </a:r>
            <a:r>
              <a:rPr lang="en-GB" sz="3000" u="sng" dirty="0">
                <a:solidFill>
                  <a:srgbClr val="00B050"/>
                </a:solidFill>
              </a:rPr>
              <a:t>growth mindset</a:t>
            </a:r>
            <a:r>
              <a:rPr lang="en-GB" sz="3000" dirty="0"/>
              <a:t>. </a:t>
            </a:r>
            <a:br>
              <a:rPr lang="en-GB" sz="3000" dirty="0"/>
            </a:br>
            <a:br>
              <a:rPr lang="en-GB" sz="2400" dirty="0"/>
            </a:br>
            <a:r>
              <a:rPr lang="en-GB" sz="3000" dirty="0"/>
              <a:t>Practise saying this aloud during the week. </a:t>
            </a:r>
            <a:br>
              <a:rPr lang="en-GB" sz="3000" dirty="0"/>
            </a:br>
            <a:r>
              <a:rPr lang="en-GB" sz="3000" i="1" dirty="0"/>
              <a:t>How does it make you feel different? </a:t>
            </a:r>
          </a:p>
        </p:txBody>
      </p:sp>
      <p:pic>
        <p:nvPicPr>
          <p:cNvPr id="7" name="Picture 6"/>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916664" y="115330"/>
            <a:ext cx="3238809" cy="2594919"/>
          </a:xfrm>
          <a:prstGeom prst="rect">
            <a:avLst/>
          </a:prstGeom>
        </p:spPr>
      </p:pic>
      <p:pic>
        <p:nvPicPr>
          <p:cNvPr id="8" name="Picture 2">
            <a:extLst>
              <a:ext uri="{FF2B5EF4-FFF2-40B4-BE49-F238E27FC236}">
                <a16:creationId xmlns:a16="http://schemas.microsoft.com/office/drawing/2014/main" id="{FEEC3C76-7885-4BA4-913C-0F898E0B4C2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B7AEE4A1-60F1-4740-A76F-664B81A95A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792383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226596" y="520789"/>
            <a:ext cx="4016375" cy="2431435"/>
          </a:xfrm>
          <a:prstGeom prst="rect">
            <a:avLst/>
          </a:prstGeom>
          <a:noFill/>
        </p:spPr>
        <p:txBody>
          <a:bodyPr wrap="square" rtlCol="0">
            <a:spAutoFit/>
          </a:bodyPr>
          <a:lstStyle/>
          <a:p>
            <a:r>
              <a:rPr lang="en-US" sz="4000" b="1" dirty="0">
                <a:solidFill>
                  <a:schemeClr val="tx1">
                    <a:lumMod val="50000"/>
                    <a:lumOff val="50000"/>
                  </a:schemeClr>
                </a:solidFill>
                <a:latin typeface="Calibri"/>
                <a:cs typeface="Calibri"/>
              </a:rPr>
              <a:t>NEXT </a:t>
            </a:r>
            <a:br>
              <a:rPr lang="en-US" sz="4000" b="1" dirty="0">
                <a:solidFill>
                  <a:schemeClr val="tx1">
                    <a:lumMod val="50000"/>
                    <a:lumOff val="50000"/>
                  </a:schemeClr>
                </a:solidFill>
                <a:latin typeface="Calibri"/>
                <a:cs typeface="Calibri"/>
              </a:rPr>
            </a:br>
            <a:r>
              <a:rPr lang="en-US" sz="4000" b="1" dirty="0">
                <a:solidFill>
                  <a:schemeClr val="tx1">
                    <a:lumMod val="50000"/>
                    <a:lumOff val="50000"/>
                  </a:schemeClr>
                </a:solidFill>
                <a:latin typeface="Calibri"/>
                <a:cs typeface="Calibri"/>
              </a:rPr>
              <a:t>SESSION</a:t>
            </a:r>
          </a:p>
          <a:p>
            <a:pPr algn="ctr"/>
            <a:br>
              <a:rPr lang="en-US" sz="4800" b="1" dirty="0">
                <a:solidFill>
                  <a:srgbClr val="FFCC00"/>
                </a:solidFill>
                <a:latin typeface="Calibri"/>
                <a:cs typeface="Calibri"/>
              </a:rPr>
            </a:br>
            <a:endParaRPr lang="en-US" sz="2400" b="1" dirty="0">
              <a:solidFill>
                <a:srgbClr val="FFCC00"/>
              </a:solidFill>
              <a:latin typeface="Calibri"/>
              <a:cs typeface="Calibri"/>
            </a:endParaRPr>
          </a:p>
        </p:txBody>
      </p:sp>
      <p:sp>
        <p:nvSpPr>
          <p:cNvPr id="11" name="Bent Arrow 10"/>
          <p:cNvSpPr/>
          <p:nvPr/>
        </p:nvSpPr>
        <p:spPr>
          <a:xfrm rot="10800000" flipH="1">
            <a:off x="766346" y="2024061"/>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8" name="Picture 2" descr="C:\Users\Louise.Grieve\AppData\Local\Microsoft\Windows\Temporary Internet Files\Content.Outlook\BWQP0MKW\You Are Awesome_interior header pages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676" y="0"/>
            <a:ext cx="4703928"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0" name="Picture 2">
            <a:extLst>
              <a:ext uri="{FF2B5EF4-FFF2-40B4-BE49-F238E27FC236}">
                <a16:creationId xmlns:a16="http://schemas.microsoft.com/office/drawing/2014/main" id="{A0744DE4-705F-4807-9C8F-C573A19A15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7326DF15-56C3-4051-922C-DFD482C55A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85929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B589FE90-A5FD-4823-AB07-3CF2827FA72E}"/>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67243F99-AA85-414D-A4A0-DBC08DD98E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0E1CE1E9-4764-49F5-8383-F1C5FBB76D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B60506F4-2779-4844-925C-E4E6599FE1C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84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ixl logo 2014 final version.jpg">
            <a:extLst>
              <a:ext uri="{FF2B5EF4-FFF2-40B4-BE49-F238E27FC236}">
                <a16:creationId xmlns:a16="http://schemas.microsoft.com/office/drawing/2014/main" id="{1FE8F01D-B840-43AA-8400-BCDBACF2F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907" y="5703443"/>
            <a:ext cx="1480320" cy="879919"/>
          </a:xfrm>
          <a:prstGeom prst="rect">
            <a:avLst/>
          </a:prstGeom>
        </p:spPr>
      </p:pic>
      <p:pic>
        <p:nvPicPr>
          <p:cNvPr id="15" name="Picture 2">
            <a:extLst>
              <a:ext uri="{FF2B5EF4-FFF2-40B4-BE49-F238E27FC236}">
                <a16:creationId xmlns:a16="http://schemas.microsoft.com/office/drawing/2014/main" id="{679128AB-0881-4D41-8752-BBF36711A2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349250" y="5742274"/>
            <a:ext cx="560630" cy="8440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DFA0DF2-9250-447C-BAB6-168ED3B879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1006837" y="6142829"/>
            <a:ext cx="1553934" cy="371602"/>
          </a:xfrm>
          <a:prstGeom prst="rect">
            <a:avLst/>
          </a:prstGeom>
        </p:spPr>
      </p:pic>
      <p:sp>
        <p:nvSpPr>
          <p:cNvPr id="9" name="TextBox 8">
            <a:extLst>
              <a:ext uri="{FF2B5EF4-FFF2-40B4-BE49-F238E27FC236}">
                <a16:creationId xmlns:a16="http://schemas.microsoft.com/office/drawing/2014/main" id="{E90229CE-31C3-4F56-8842-92E722580EC6}"/>
              </a:ext>
            </a:extLst>
          </p:cNvPr>
          <p:cNvSpPr txBox="1"/>
          <p:nvPr/>
        </p:nvSpPr>
        <p:spPr>
          <a:xfrm>
            <a:off x="481914" y="2037554"/>
            <a:ext cx="8254313" cy="3323987"/>
          </a:xfrm>
          <a:prstGeom prst="rect">
            <a:avLst/>
          </a:prstGeom>
          <a:noFill/>
          <a:ln>
            <a:solidFill>
              <a:schemeClr val="tx1"/>
            </a:solidFill>
          </a:ln>
        </p:spPr>
        <p:txBody>
          <a:bodyPr wrap="square" rtlCol="0">
            <a:spAutoFit/>
          </a:bodyPr>
          <a:lstStyle/>
          <a:p>
            <a:r>
              <a:rPr lang="en-US" sz="1200" dirty="0">
                <a:solidFill>
                  <a:prstClr val="black"/>
                </a:solidFill>
              </a:rPr>
              <a:t> </a:t>
            </a:r>
          </a:p>
          <a:p>
            <a:r>
              <a:rPr lang="de-DE" sz="1200" dirty="0">
                <a:solidFill>
                  <a:prstClr val="black"/>
                </a:solidFill>
              </a:rPr>
              <a:t>© </a:t>
            </a:r>
            <a:r>
              <a:rPr lang="en-US" sz="1200" dirty="0">
                <a:solidFill>
                  <a:prstClr val="black"/>
                </a:solidFill>
              </a:rPr>
              <a:t>Year 2018 The PiXL Club Ltd and Author Matthew Syed. All rights reserved.</a:t>
            </a:r>
          </a:p>
          <a:p>
            <a:r>
              <a:rPr lang="en-US" sz="1200" dirty="0">
                <a:solidFill>
                  <a:prstClr val="black"/>
                </a:solidFill>
              </a:rPr>
              <a:t> </a:t>
            </a:r>
          </a:p>
          <a:p>
            <a:r>
              <a:rPr lang="en-US" sz="1200" dirty="0">
                <a:solidFill>
                  <a:prstClr val="black"/>
                </a:solidFill>
              </a:rPr>
              <a:t>If this resource has been provided under The PiXL Club Ltd school membership agreement, it is strictly for the use of member schools for as long as they remain members of The PiXL Club. It may not be copied, sold, or transferred to a third party or used by the school after membership ceases. Until such time it may be freely used within the member school.</a:t>
            </a:r>
          </a:p>
          <a:p>
            <a:r>
              <a:rPr lang="en-US" sz="1200" dirty="0">
                <a:solidFill>
                  <a:prstClr val="black"/>
                </a:solidFill>
              </a:rPr>
              <a:t> </a:t>
            </a:r>
          </a:p>
          <a:p>
            <a:r>
              <a:rPr lang="en-US" sz="1200" dirty="0">
                <a:solidFill>
                  <a:prstClr val="black"/>
                </a:solidFill>
              </a:rPr>
              <a:t>The Author Matthew Syed has the right to sell this teaching guide. It may not be copied, sold, or transferred to or by a third party. Matthew Syed takes full responsibility for all commercial activity thereof. </a:t>
            </a:r>
          </a:p>
          <a:p>
            <a:r>
              <a:rPr lang="en-US" sz="1200" dirty="0">
                <a:solidFill>
                  <a:prstClr val="black"/>
                </a:solidFill>
              </a:rPr>
              <a:t> </a:t>
            </a:r>
          </a:p>
          <a:p>
            <a:r>
              <a:rPr lang="en-US" sz="1200" dirty="0">
                <a:solidFill>
                  <a:prstClr val="black"/>
                </a:solidFill>
              </a:rPr>
              <a:t>All opinions and contributions are those of the author. The contents of this resource are not connected with, or endorsed by, any other company, organisation or institution.  Any additional images are from </a:t>
            </a:r>
            <a:r>
              <a:rPr lang="en-US" sz="1200" u="sng" dirty="0">
                <a:solidFill>
                  <a:prstClr val="black"/>
                </a:solidFill>
                <a:hlinkClick r:id="rId5"/>
              </a:rPr>
              <a:t>getty.co.uk</a:t>
            </a:r>
            <a:r>
              <a:rPr lang="en-US" sz="1200" dirty="0">
                <a:solidFill>
                  <a:prstClr val="black"/>
                </a:solidFill>
              </a:rPr>
              <a:t> , unless otherwise stated. </a:t>
            </a:r>
            <a:r>
              <a:rPr lang="en-US" sz="1200" dirty="0"/>
              <a:t>'You Are Awesome' illustrations copyright © Toby Triumph. </a:t>
            </a:r>
            <a:r>
              <a:rPr lang="en-GB" sz="1200" dirty="0"/>
              <a:t>​</a:t>
            </a:r>
          </a:p>
          <a:p>
            <a:endParaRPr lang="en-US" sz="1200" dirty="0">
              <a:solidFill>
                <a:prstClr val="black"/>
              </a:solidFill>
            </a:endParaRPr>
          </a:p>
          <a:p>
            <a:r>
              <a:rPr lang="en-US" sz="1200" dirty="0">
                <a:solidFill>
                  <a:prstClr val="black"/>
                </a:solidFill>
              </a:rPr>
              <a:t>Endeavours have been made to trace and contact copyright owners. If there are any inadvertent omissions or errors in the acknowledgements or usage, this is unintended and PiXL will be remedy these on written notification.</a:t>
            </a:r>
          </a:p>
          <a:p>
            <a:endParaRPr lang="en-US" dirty="0">
              <a:solidFill>
                <a:prstClr val="black"/>
              </a:solidFill>
            </a:endParaRPr>
          </a:p>
        </p:txBody>
      </p:sp>
    </p:spTree>
    <p:extLst>
      <p:ext uri="{BB962C8B-B14F-4D97-AF65-F5344CB8AC3E}">
        <p14:creationId xmlns:p14="http://schemas.microsoft.com/office/powerpoint/2010/main" val="4251382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4" name="Picture 3" descr="Screen Shot 2018-02-08 at 22.16.51.png"/>
          <p:cNvPicPr>
            <a:picLocks noChangeAspect="1"/>
          </p:cNvPicPr>
          <p:nvPr/>
        </p:nvPicPr>
        <p:blipFill rotWithShape="1">
          <a:blip r:embed="rId4">
            <a:extLst>
              <a:ext uri="{28A0092B-C50C-407E-A947-70E740481C1C}">
                <a14:useLocalDpi xmlns:a14="http://schemas.microsoft.com/office/drawing/2010/main" val="0"/>
              </a:ext>
            </a:extLst>
          </a:blip>
          <a:srcRect l="15798" t="32222" r="24827" b="8333"/>
          <a:stretch/>
        </p:blipFill>
        <p:spPr>
          <a:xfrm>
            <a:off x="1527992" y="1785922"/>
            <a:ext cx="5849938" cy="36604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866218" y="426843"/>
            <a:ext cx="7469188" cy="1200329"/>
          </a:xfrm>
          <a:prstGeom prst="rect">
            <a:avLst/>
          </a:prstGeom>
          <a:noFill/>
        </p:spPr>
        <p:txBody>
          <a:bodyPr wrap="square" rtlCol="0">
            <a:spAutoFit/>
          </a:bodyPr>
          <a:lstStyle/>
          <a:p>
            <a:pPr algn="ctr"/>
            <a:r>
              <a:rPr lang="en-US" sz="3600" dirty="0">
                <a:latin typeface="Calibri"/>
                <a:cs typeface="Calibri"/>
              </a:rPr>
              <a:t>Have your responses to any of these statements changed? How? Why?</a:t>
            </a:r>
          </a:p>
        </p:txBody>
      </p:sp>
      <p:pic>
        <p:nvPicPr>
          <p:cNvPr id="7" name="Picture 2">
            <a:extLst>
              <a:ext uri="{FF2B5EF4-FFF2-40B4-BE49-F238E27FC236}">
                <a16:creationId xmlns:a16="http://schemas.microsoft.com/office/drawing/2014/main" id="{BEBDF01E-6E56-4DBC-9B9B-3CD8639D4F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F28BB76B-0139-4522-962F-29E5E3D105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17835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TextBox 7"/>
          <p:cNvSpPr txBox="1"/>
          <p:nvPr/>
        </p:nvSpPr>
        <p:spPr>
          <a:xfrm>
            <a:off x="4369971" y="387077"/>
            <a:ext cx="4631154" cy="1508105"/>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TODAY’S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SESSION</a:t>
            </a:r>
            <a:br>
              <a:rPr lang="en-US" sz="3600" b="1" dirty="0">
                <a:solidFill>
                  <a:schemeClr val="tx1">
                    <a:lumMod val="50000"/>
                    <a:lumOff val="50000"/>
                  </a:schemeClr>
                </a:solidFill>
                <a:latin typeface="Calibri"/>
                <a:cs typeface="Calibri"/>
              </a:rPr>
            </a:br>
            <a:endParaRPr lang="en-US" sz="2000" b="1" dirty="0">
              <a:solidFill>
                <a:srgbClr val="FFCC00"/>
              </a:solidFill>
              <a:latin typeface="Calibri"/>
              <a:cs typeface="Calibri"/>
            </a:endParaRPr>
          </a:p>
        </p:txBody>
      </p:sp>
      <p:sp>
        <p:nvSpPr>
          <p:cNvPr id="10" name="Bent Arrow 9"/>
          <p:cNvSpPr/>
          <p:nvPr/>
        </p:nvSpPr>
        <p:spPr>
          <a:xfrm rot="10800000">
            <a:off x="4369971" y="1627186"/>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2" name="TextBox 11"/>
          <p:cNvSpPr txBox="1"/>
          <p:nvPr/>
        </p:nvSpPr>
        <p:spPr>
          <a:xfrm>
            <a:off x="4369971" y="3742762"/>
            <a:ext cx="4631154" cy="1754327"/>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YOU</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WILL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NEED</a:t>
            </a:r>
            <a:endParaRPr lang="en-US" sz="2000" b="1" dirty="0">
              <a:solidFill>
                <a:srgbClr val="FFCC00"/>
              </a:solidFill>
              <a:latin typeface="Calibri"/>
              <a:cs typeface="Calibri"/>
            </a:endParaRPr>
          </a:p>
        </p:txBody>
      </p:sp>
      <p:sp>
        <p:nvSpPr>
          <p:cNvPr id="11" name="U-Turn Arrow 10"/>
          <p:cNvSpPr/>
          <p:nvPr/>
        </p:nvSpPr>
        <p:spPr>
          <a:xfrm rot="10800000" flipH="1">
            <a:off x="4802819" y="5497090"/>
            <a:ext cx="1882729" cy="1054544"/>
          </a:xfrm>
          <a:prstGeom prst="uturn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13" name="Picture 2" descr="C:\Users\Louise.Grieve\AppData\Local\Microsoft\Windows\Temporary Internet Files\Content.Outlook\BWQP0MKW\Awesome_interior_chapter 2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58" y="387077"/>
            <a:ext cx="3403687" cy="48010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D4A2340A-7340-421D-A90D-870425942F7D}"/>
              </a:ext>
            </a:extLst>
          </p:cNvPr>
          <p:cNvPicPr>
            <a:picLocks noChangeAspect="1"/>
          </p:cNvPicPr>
          <p:nvPr/>
        </p:nvPicPr>
        <p:blipFill rotWithShape="1">
          <a:blip r:embed="rId4"/>
          <a:srcRect l="33107" t="9395" r="32816" b="12146"/>
          <a:stretch/>
        </p:blipFill>
        <p:spPr>
          <a:xfrm>
            <a:off x="6027937" y="1826122"/>
            <a:ext cx="2815913" cy="3646774"/>
          </a:xfrm>
          <a:prstGeom prst="rect">
            <a:avLst/>
          </a:prstGeom>
          <a:effectLst>
            <a:outerShdw blurRad="63500" sx="102000" sy="102000" algn="ctr" rotWithShape="0">
              <a:prstClr val="black">
                <a:alpha val="40000"/>
              </a:prstClr>
            </a:outerShdw>
          </a:effectLst>
        </p:spPr>
      </p:pic>
      <p:pic>
        <p:nvPicPr>
          <p:cNvPr id="14" name="Picture 2">
            <a:extLst>
              <a:ext uri="{FF2B5EF4-FFF2-40B4-BE49-F238E27FC236}">
                <a16:creationId xmlns:a16="http://schemas.microsoft.com/office/drawing/2014/main" id="{421F327B-CC18-4164-B827-397C1B3A56D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C1F8D54F-6621-49A0-97DB-2620903064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2211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4683125" y="1330414"/>
            <a:ext cx="4016375" cy="1754327"/>
          </a:xfrm>
          <a:prstGeom prst="rect">
            <a:avLst/>
          </a:prstGeom>
          <a:noFill/>
        </p:spPr>
        <p:txBody>
          <a:bodyPr wrap="square" rtlCol="0">
            <a:spAutoFit/>
          </a:bodyPr>
          <a:lstStyle/>
          <a:p>
            <a:pPr algn="ctr"/>
            <a:r>
              <a:rPr lang="en-US" sz="3600" dirty="0">
                <a:latin typeface="Calibri"/>
                <a:cs typeface="Calibri"/>
              </a:rPr>
              <a:t>Read Chapter 2 of  </a:t>
            </a:r>
            <a:br>
              <a:rPr lang="en-US" sz="3600" dirty="0">
                <a:latin typeface="Calibri"/>
                <a:cs typeface="Calibri"/>
              </a:rPr>
            </a:br>
            <a:r>
              <a:rPr lang="en-US" sz="3600" dirty="0">
                <a:latin typeface="Calibri"/>
                <a:cs typeface="Calibri"/>
              </a:rPr>
              <a:t>‘</a:t>
            </a:r>
            <a:r>
              <a:rPr lang="en-US" sz="3600" b="1" dirty="0">
                <a:latin typeface="Calibri"/>
                <a:cs typeface="Calibri"/>
              </a:rPr>
              <a:t>You Are Awesome</a:t>
            </a:r>
            <a:r>
              <a:rPr lang="en-US" sz="3600" dirty="0">
                <a:latin typeface="Calibri"/>
                <a:cs typeface="Calibri"/>
              </a:rPr>
              <a:t>’.</a:t>
            </a:r>
          </a:p>
          <a:p>
            <a:pPr algn="ctr"/>
            <a:endParaRPr lang="en-US" sz="3600" i="1" dirty="0">
              <a:latin typeface="Calibri"/>
              <a:cs typeface="Calibri"/>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82" t="12201" r="22766" b="9655"/>
          <a:stretch/>
        </p:blipFill>
        <p:spPr bwMode="auto">
          <a:xfrm>
            <a:off x="714375" y="294796"/>
            <a:ext cx="3968750" cy="5802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B0B61980-4B1B-4FFE-9045-26D5E4A0DD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C0FFF8D2-766D-4D78-9C38-5C3C62A308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16427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PIX-COM-Square-Speech-Bubble-PNG-Image-500x4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6" y="63500"/>
            <a:ext cx="8889996" cy="6441396"/>
          </a:xfrm>
          <a:prstGeom prst="rect">
            <a:avLst/>
          </a:prstGeom>
        </p:spPr>
      </p:pic>
      <p:pic>
        <p:nvPicPr>
          <p:cNvPr id="8" name="Picture 7" descr="Pixl logo 2014 final versi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930" y="5763910"/>
            <a:ext cx="1480320" cy="879919"/>
          </a:xfrm>
          <a:prstGeom prst="rect">
            <a:avLst/>
          </a:prstGeom>
        </p:spPr>
      </p:pic>
      <p:sp>
        <p:nvSpPr>
          <p:cNvPr id="2" name="Rectangle 1"/>
          <p:cNvSpPr/>
          <p:nvPr/>
        </p:nvSpPr>
        <p:spPr>
          <a:xfrm>
            <a:off x="958946" y="663676"/>
            <a:ext cx="7516061" cy="3647152"/>
          </a:xfrm>
          <a:prstGeom prst="rect">
            <a:avLst/>
          </a:prstGeom>
        </p:spPr>
        <p:txBody>
          <a:bodyPr wrap="square">
            <a:spAutoFit/>
          </a:bodyPr>
          <a:lstStyle/>
          <a:p>
            <a:r>
              <a:rPr lang="en-GB" sz="2100" dirty="0">
                <a:solidFill>
                  <a:srgbClr val="FF0080"/>
                </a:solidFill>
                <a:latin typeface="Avenir Next Medium"/>
                <a:cs typeface="Avenir Next Medium"/>
              </a:rPr>
              <a:t>The world around us is changing so fast. It’s no wonder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that we sometimes feel anxious about how we fit into it. We question whether we are smart enough. We get a bit scared to have a go (in case we look stupid). And sometimes it’s tempting to quit before we’ve even tried something.</a:t>
            </a:r>
            <a:br>
              <a:rPr lang="en-GB" sz="2100" dirty="0">
                <a:solidFill>
                  <a:srgbClr val="FF0080"/>
                </a:solidFill>
                <a:latin typeface="Avenir Next Medium"/>
                <a:cs typeface="Avenir Next Medium"/>
              </a:rPr>
            </a:b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Lots of anxieties and worries can hold us back. So let’s take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a look and see how we can overcome them. Because it’s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good to be READY. PREPPED. CONFIDENT. On fire! We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need to find our confidence to deal with all the changes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and challenges that life can bring. </a:t>
            </a:r>
          </a:p>
        </p:txBody>
      </p:sp>
      <p:sp>
        <p:nvSpPr>
          <p:cNvPr id="3" name="TextBox 2"/>
          <p:cNvSpPr txBox="1"/>
          <p:nvPr/>
        </p:nvSpPr>
        <p:spPr>
          <a:xfrm rot="2088416">
            <a:off x="5784772" y="5579243"/>
            <a:ext cx="2539910" cy="369332"/>
          </a:xfrm>
          <a:prstGeom prst="rect">
            <a:avLst/>
          </a:prstGeom>
          <a:noFill/>
        </p:spPr>
        <p:txBody>
          <a:bodyPr wrap="square" rtlCol="0" anchor="t">
            <a:spAutoFit/>
          </a:bodyPr>
          <a:lstStyle/>
          <a:p>
            <a:r>
              <a:rPr lang="en-US" dirty="0">
                <a:solidFill>
                  <a:srgbClr val="FF0080"/>
                </a:solidFill>
                <a:latin typeface="Avenir Next Medium"/>
                <a:cs typeface="Avenir Next Medium"/>
              </a:rPr>
              <a:t>page 35</a:t>
            </a:r>
          </a:p>
        </p:txBody>
      </p:sp>
      <p:pic>
        <p:nvPicPr>
          <p:cNvPr id="9" name="Picture 2">
            <a:extLst>
              <a:ext uri="{FF2B5EF4-FFF2-40B4-BE49-F238E27FC236}">
                <a16:creationId xmlns:a16="http://schemas.microsoft.com/office/drawing/2014/main" id="{92F55620-848C-4251-9A77-9E33F2473B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DB4BAF7-9AF6-44ED-AFFC-B34F82ADDD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5586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a:extLst>
              <a:ext uri="{FF2B5EF4-FFF2-40B4-BE49-F238E27FC236}">
                <a16:creationId xmlns:a16="http://schemas.microsoft.com/office/drawing/2014/main" id="{50C31226-1E65-4CCC-865C-A32BBA276A5F}"/>
              </a:ext>
            </a:extLst>
          </p:cNvPr>
          <p:cNvSpPr txBox="1"/>
          <p:nvPr/>
        </p:nvSpPr>
        <p:spPr>
          <a:xfrm>
            <a:off x="414724" y="1340906"/>
            <a:ext cx="8138034" cy="1708160"/>
          </a:xfrm>
          <a:prstGeom prst="rect">
            <a:avLst/>
          </a:prstGeom>
          <a:noFill/>
        </p:spPr>
        <p:txBody>
          <a:bodyPr wrap="square" rtlCol="0">
            <a:spAutoFit/>
          </a:bodyPr>
          <a:lstStyle/>
          <a:p>
            <a:r>
              <a:rPr lang="en-US" sz="2900" dirty="0"/>
              <a:t>Matthew came up against these obstacles on his path to success. </a:t>
            </a:r>
            <a:br>
              <a:rPr lang="en-US" sz="2900" dirty="0"/>
            </a:br>
            <a:br>
              <a:rPr lang="en-US" sz="1400" dirty="0"/>
            </a:br>
            <a:r>
              <a:rPr lang="en-US" sz="2900" b="1" i="1" dirty="0"/>
              <a:t>Which of these have you encountered? </a:t>
            </a:r>
          </a:p>
        </p:txBody>
      </p:sp>
      <p:sp>
        <p:nvSpPr>
          <p:cNvPr id="2" name="TextBox 1">
            <a:extLst>
              <a:ext uri="{FF2B5EF4-FFF2-40B4-BE49-F238E27FC236}">
                <a16:creationId xmlns:a16="http://schemas.microsoft.com/office/drawing/2014/main" id="{19FF3F95-916B-4787-8CB7-9AC504DA675E}"/>
              </a:ext>
            </a:extLst>
          </p:cNvPr>
          <p:cNvSpPr txBox="1"/>
          <p:nvPr/>
        </p:nvSpPr>
        <p:spPr>
          <a:xfrm>
            <a:off x="414724" y="3362348"/>
            <a:ext cx="8241704" cy="224676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514350" indent="-514350">
              <a:buAutoNum type="arabicPeriod"/>
            </a:pPr>
            <a:r>
              <a:rPr lang="en-GB" sz="2800" i="1" dirty="0"/>
              <a:t>Fear of looking foolish. </a:t>
            </a:r>
          </a:p>
          <a:p>
            <a:pPr marL="514350" indent="-514350">
              <a:buAutoNum type="arabicPeriod"/>
            </a:pPr>
            <a:r>
              <a:rPr lang="en-GB" sz="2800" i="1" dirty="0"/>
              <a:t>Everyone is way better than me. </a:t>
            </a:r>
          </a:p>
          <a:p>
            <a:pPr marL="514350" indent="-514350">
              <a:buAutoNum type="arabicPeriod"/>
            </a:pPr>
            <a:r>
              <a:rPr lang="en-GB" sz="2800" i="1" dirty="0"/>
              <a:t>Hard work is a bit of a hassle. </a:t>
            </a:r>
          </a:p>
          <a:p>
            <a:pPr marL="514350" indent="-514350">
              <a:buAutoNum type="arabicPeriod"/>
            </a:pPr>
            <a:r>
              <a:rPr lang="en-GB" sz="2800" i="1" dirty="0"/>
              <a:t>Confidence crises. </a:t>
            </a:r>
          </a:p>
          <a:p>
            <a:pPr marL="514350" indent="-514350">
              <a:buAutoNum type="arabicPeriod"/>
            </a:pPr>
            <a:r>
              <a:rPr lang="en-GB" sz="2800" i="1" dirty="0"/>
              <a:t>Who even am I?</a:t>
            </a:r>
          </a:p>
        </p:txBody>
      </p:sp>
      <p:pic>
        <p:nvPicPr>
          <p:cNvPr id="8" name="Picture 7"/>
          <p:cNvPicPr>
            <a:picLocks noChangeAspect="1"/>
          </p:cNvPicPr>
          <p:nvPr/>
        </p:nvPicPr>
        <p:blipFill>
          <a:blip r:embed="rId3"/>
          <a:stretch>
            <a:fillRect/>
          </a:stretch>
        </p:blipFill>
        <p:spPr>
          <a:xfrm>
            <a:off x="278432" y="107873"/>
            <a:ext cx="1238250" cy="1233033"/>
          </a:xfrm>
          <a:prstGeom prst="rect">
            <a:avLst/>
          </a:prstGeom>
        </p:spPr>
      </p:pic>
      <p:sp>
        <p:nvSpPr>
          <p:cNvPr id="3" name="TextBox 2"/>
          <p:cNvSpPr txBox="1"/>
          <p:nvPr/>
        </p:nvSpPr>
        <p:spPr>
          <a:xfrm>
            <a:off x="1516682" y="302511"/>
            <a:ext cx="2591234" cy="769441"/>
          </a:xfrm>
          <a:prstGeom prst="rect">
            <a:avLst/>
          </a:prstGeom>
          <a:noFill/>
        </p:spPr>
        <p:txBody>
          <a:bodyPr wrap="square" rtlCol="0">
            <a:spAutoFit/>
          </a:bodyPr>
          <a:lstStyle/>
          <a:p>
            <a:r>
              <a:rPr lang="en-US" sz="4400" b="1" dirty="0"/>
              <a:t>Discuss</a:t>
            </a:r>
            <a:endParaRPr lang="en-US" b="1" dirty="0"/>
          </a:p>
        </p:txBody>
      </p:sp>
      <p:pic>
        <p:nvPicPr>
          <p:cNvPr id="9" name="Picture 8"/>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70357" y="1867561"/>
            <a:ext cx="1786071" cy="1338146"/>
          </a:xfrm>
          <a:prstGeom prst="rect">
            <a:avLst/>
          </a:prstGeom>
        </p:spPr>
      </p:pic>
      <p:pic>
        <p:nvPicPr>
          <p:cNvPr id="10" name="Picture 2">
            <a:extLst>
              <a:ext uri="{FF2B5EF4-FFF2-40B4-BE49-F238E27FC236}">
                <a16:creationId xmlns:a16="http://schemas.microsoft.com/office/drawing/2014/main" id="{3364C0EC-3087-44DD-83F6-D9CCF8D4F1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8053115-5681-4A84-856B-E89671D0B7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568633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0" y="259579"/>
            <a:ext cx="9144000" cy="769441"/>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400" b="1" dirty="0"/>
              <a:t>What is an obstacle?</a:t>
            </a:r>
          </a:p>
        </p:txBody>
      </p:sp>
      <p:sp>
        <p:nvSpPr>
          <p:cNvPr id="8" name="TextBox 7">
            <a:extLst>
              <a:ext uri="{FF2B5EF4-FFF2-40B4-BE49-F238E27FC236}">
                <a16:creationId xmlns:a16="http://schemas.microsoft.com/office/drawing/2014/main" id="{E057D35F-7131-40EA-8D9A-CC3936670FC1}"/>
              </a:ext>
            </a:extLst>
          </p:cNvPr>
          <p:cNvSpPr txBox="1"/>
          <p:nvPr/>
        </p:nvSpPr>
        <p:spPr>
          <a:xfrm>
            <a:off x="345397" y="1251409"/>
            <a:ext cx="8453206" cy="1077218"/>
          </a:xfrm>
          <a:prstGeom prst="rect">
            <a:avLst/>
          </a:prstGeom>
          <a:noFill/>
        </p:spPr>
        <p:txBody>
          <a:bodyPr wrap="square" rtlCol="0">
            <a:spAutoFit/>
          </a:bodyPr>
          <a:lstStyle/>
          <a:p>
            <a:pPr algn="ctr"/>
            <a:r>
              <a:rPr lang="en-US" sz="3600" b="1" dirty="0"/>
              <a:t>Obstacle (noun): </a:t>
            </a:r>
            <a:br>
              <a:rPr lang="en-US" sz="3600" b="1" dirty="0"/>
            </a:br>
            <a:r>
              <a:rPr lang="en-US" sz="2800" i="1" dirty="0"/>
              <a:t>something that blocks your way or prevents progress. </a:t>
            </a:r>
          </a:p>
        </p:txBody>
      </p:sp>
      <p:sp>
        <p:nvSpPr>
          <p:cNvPr id="5" name="TextBox 4">
            <a:extLst>
              <a:ext uri="{FF2B5EF4-FFF2-40B4-BE49-F238E27FC236}">
                <a16:creationId xmlns:a16="http://schemas.microsoft.com/office/drawing/2014/main" id="{5F46BFF9-27E8-434C-A0B8-73540323B911}"/>
              </a:ext>
            </a:extLst>
          </p:cNvPr>
          <p:cNvSpPr txBox="1"/>
          <p:nvPr/>
        </p:nvSpPr>
        <p:spPr>
          <a:xfrm>
            <a:off x="3408462" y="4172612"/>
            <a:ext cx="5211193" cy="141577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3000" b="1" dirty="0"/>
              <a:t>Growth mindset: </a:t>
            </a:r>
            <a:br>
              <a:rPr lang="en-GB" sz="3000" b="1" dirty="0"/>
            </a:br>
            <a:r>
              <a:rPr lang="en-GB" sz="2800" i="1" dirty="0"/>
              <a:t>I’ll find a way around the obstacles because I really want to succeed. </a:t>
            </a:r>
          </a:p>
        </p:txBody>
      </p:sp>
      <p:sp>
        <p:nvSpPr>
          <p:cNvPr id="10" name="Rectangle 9">
            <a:extLst>
              <a:ext uri="{FF2B5EF4-FFF2-40B4-BE49-F238E27FC236}">
                <a16:creationId xmlns:a16="http://schemas.microsoft.com/office/drawing/2014/main" id="{86175C9A-E548-49CB-BC18-4A58D01D0E32}"/>
              </a:ext>
            </a:extLst>
          </p:cNvPr>
          <p:cNvSpPr/>
          <p:nvPr/>
        </p:nvSpPr>
        <p:spPr>
          <a:xfrm>
            <a:off x="3408462" y="2575941"/>
            <a:ext cx="5211193" cy="141577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3000" b="1" dirty="0"/>
              <a:t>Fixed mindset: </a:t>
            </a:r>
            <a:br>
              <a:rPr lang="en-GB" sz="3000" b="1" dirty="0"/>
            </a:br>
            <a:r>
              <a:rPr lang="en-GB" sz="2800" i="1" dirty="0"/>
              <a:t>I’ll give up because there are </a:t>
            </a:r>
            <a:br>
              <a:rPr lang="en-GB" sz="2800" i="1" dirty="0"/>
            </a:br>
            <a:r>
              <a:rPr lang="en-GB" sz="2800" i="1" dirty="0"/>
              <a:t>too many obstacles. </a:t>
            </a:r>
          </a:p>
        </p:txBody>
      </p:sp>
      <p:pic>
        <p:nvPicPr>
          <p:cNvPr id="11" name="Picture 2">
            <a:extLst>
              <a:ext uri="{FF2B5EF4-FFF2-40B4-BE49-F238E27FC236}">
                <a16:creationId xmlns:a16="http://schemas.microsoft.com/office/drawing/2014/main" id="{5A43FD27-8106-404A-8D05-FD016BC171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569A56F1-EE2E-4A3D-ADBE-776F314DA1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231" y="2585691"/>
            <a:ext cx="2382383" cy="2977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4531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a:extLst>
              <a:ext uri="{FF2B5EF4-FFF2-40B4-BE49-F238E27FC236}">
                <a16:creationId xmlns:a16="http://schemas.microsoft.com/office/drawing/2014/main" id="{025EDF69-D4FA-4C73-8452-339B60CA25B2}"/>
              </a:ext>
            </a:extLst>
          </p:cNvPr>
          <p:cNvSpPr txBox="1"/>
          <p:nvPr/>
        </p:nvSpPr>
        <p:spPr>
          <a:xfrm>
            <a:off x="4082067" y="354786"/>
            <a:ext cx="4776183" cy="3785652"/>
          </a:xfrm>
          <a:prstGeom prst="rect">
            <a:avLst/>
          </a:prstGeom>
          <a:noFill/>
        </p:spPr>
        <p:txBody>
          <a:bodyPr wrap="square" rtlCol="0">
            <a:spAutoFit/>
          </a:bodyPr>
          <a:lstStyle/>
          <a:p>
            <a:r>
              <a:rPr lang="en-US" sz="2800" i="1" dirty="0"/>
              <a:t>During Session 1 you wrote down a goal for your lifetime. </a:t>
            </a:r>
          </a:p>
          <a:p>
            <a:endParaRPr lang="en-US" sz="1600" dirty="0"/>
          </a:p>
          <a:p>
            <a:pPr marL="514350" indent="-514350">
              <a:buAutoNum type="alphaLcParenR"/>
            </a:pPr>
            <a:r>
              <a:rPr lang="en-US" sz="2800" dirty="0"/>
              <a:t>What obstacles </a:t>
            </a:r>
            <a:r>
              <a:rPr lang="en-US" sz="2800" u="sng" dirty="0"/>
              <a:t>could</a:t>
            </a:r>
            <a:r>
              <a:rPr lang="en-US" sz="2800" dirty="0"/>
              <a:t> you face in working towards this? </a:t>
            </a:r>
          </a:p>
          <a:p>
            <a:pPr marL="514350" indent="-514350">
              <a:buAutoNum type="alphaLcParenR"/>
            </a:pPr>
            <a:r>
              <a:rPr lang="en-US" sz="2800" dirty="0"/>
              <a:t>b) What would each of the below say when faced with these obstacles? </a:t>
            </a:r>
          </a:p>
        </p:txBody>
      </p:sp>
      <p:sp>
        <p:nvSpPr>
          <p:cNvPr id="9" name="TextBox 8">
            <a:extLst>
              <a:ext uri="{FF2B5EF4-FFF2-40B4-BE49-F238E27FC236}">
                <a16:creationId xmlns:a16="http://schemas.microsoft.com/office/drawing/2014/main" id="{6E7CF7E5-701A-4FF1-9F1A-761C3ACE07AF}"/>
              </a:ext>
            </a:extLst>
          </p:cNvPr>
          <p:cNvSpPr txBox="1"/>
          <p:nvPr/>
        </p:nvSpPr>
        <p:spPr>
          <a:xfrm>
            <a:off x="4571999" y="4191554"/>
            <a:ext cx="4286251" cy="12464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2400" dirty="0"/>
              <a:t>What would </a:t>
            </a:r>
            <a:r>
              <a:rPr lang="en-GB" sz="2500" b="1" dirty="0"/>
              <a:t>Kid Awesome </a:t>
            </a:r>
            <a:r>
              <a:rPr lang="en-GB" sz="2400" dirty="0"/>
              <a:t>say?</a:t>
            </a:r>
            <a:endParaRPr lang="en-GB" sz="2500" dirty="0"/>
          </a:p>
          <a:p>
            <a:endParaRPr lang="en-GB" sz="2500" b="1" u="sng" dirty="0"/>
          </a:p>
          <a:p>
            <a:r>
              <a:rPr lang="en-GB" sz="2500" b="1" u="sng" dirty="0"/>
              <a:t> </a:t>
            </a:r>
          </a:p>
        </p:txBody>
      </p:sp>
      <p:sp>
        <p:nvSpPr>
          <p:cNvPr id="12" name="Rectangle 11">
            <a:extLst>
              <a:ext uri="{FF2B5EF4-FFF2-40B4-BE49-F238E27FC236}">
                <a16:creationId xmlns:a16="http://schemas.microsoft.com/office/drawing/2014/main" id="{043BFA49-E588-4231-9576-E6508D311F1B}"/>
              </a:ext>
            </a:extLst>
          </p:cNvPr>
          <p:cNvSpPr/>
          <p:nvPr/>
        </p:nvSpPr>
        <p:spPr>
          <a:xfrm>
            <a:off x="393947" y="4187582"/>
            <a:ext cx="3973143" cy="12464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2400" dirty="0"/>
              <a:t>What would </a:t>
            </a:r>
            <a:r>
              <a:rPr lang="en-GB" sz="2500" b="1" dirty="0"/>
              <a:t>Kid Average </a:t>
            </a:r>
            <a:r>
              <a:rPr lang="en-GB" sz="2400" dirty="0"/>
              <a:t>say?</a:t>
            </a:r>
          </a:p>
          <a:p>
            <a:endParaRPr lang="en-GB" sz="2500" b="1" u="sng" dirty="0"/>
          </a:p>
          <a:p>
            <a:r>
              <a:rPr lang="en-GB" sz="2500" b="1" u="sng" dirty="0"/>
              <a:t> </a:t>
            </a:r>
          </a:p>
        </p:txBody>
      </p:sp>
      <p:sp>
        <p:nvSpPr>
          <p:cNvPr id="2" name="TextBox 1"/>
          <p:cNvSpPr txBox="1"/>
          <p:nvPr/>
        </p:nvSpPr>
        <p:spPr>
          <a:xfrm>
            <a:off x="474706" y="354786"/>
            <a:ext cx="2915713" cy="769441"/>
          </a:xfrm>
          <a:prstGeom prst="rect">
            <a:avLst/>
          </a:prstGeom>
          <a:noFill/>
        </p:spPr>
        <p:txBody>
          <a:bodyPr wrap="square" rtlCol="0">
            <a:spAutoFit/>
          </a:bodyPr>
          <a:lstStyle/>
          <a:p>
            <a:r>
              <a:rPr lang="en-US" sz="4400" b="1" dirty="0"/>
              <a:t>Reflection</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830" t="4677"/>
          <a:stretch/>
        </p:blipFill>
        <p:spPr>
          <a:xfrm>
            <a:off x="646771" y="1178368"/>
            <a:ext cx="2981300" cy="2955073"/>
          </a:xfrm>
          <a:prstGeom prst="rect">
            <a:avLst/>
          </a:prstGeom>
        </p:spPr>
      </p:pic>
      <p:pic>
        <p:nvPicPr>
          <p:cNvPr id="11" name="Picture 2">
            <a:extLst>
              <a:ext uri="{FF2B5EF4-FFF2-40B4-BE49-F238E27FC236}">
                <a16:creationId xmlns:a16="http://schemas.microsoft.com/office/drawing/2014/main" id="{537B423A-F7CD-4DE1-99C6-674CE9ABFE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CFD50CB8-51A4-4F8A-A012-9506592CDA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909681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4" name="Rectangle 3">
            <a:extLst>
              <a:ext uri="{FF2B5EF4-FFF2-40B4-BE49-F238E27FC236}">
                <a16:creationId xmlns:a16="http://schemas.microsoft.com/office/drawing/2014/main" id="{9D77E881-A0A4-45D1-B923-DAAF81F4B93F}"/>
              </a:ext>
            </a:extLst>
          </p:cNvPr>
          <p:cNvSpPr/>
          <p:nvPr/>
        </p:nvSpPr>
        <p:spPr>
          <a:xfrm>
            <a:off x="0" y="137740"/>
            <a:ext cx="9144000" cy="967666"/>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4000" b="1" dirty="0"/>
              <a:t>Focus on the solution</a:t>
            </a:r>
          </a:p>
        </p:txBody>
      </p:sp>
      <p:graphicFrame>
        <p:nvGraphicFramePr>
          <p:cNvPr id="5" name="Diagram 4">
            <a:extLst>
              <a:ext uri="{FF2B5EF4-FFF2-40B4-BE49-F238E27FC236}">
                <a16:creationId xmlns:a16="http://schemas.microsoft.com/office/drawing/2014/main" id="{A0BE3DDE-08F7-40AE-8312-78D526060F62}"/>
              </a:ext>
            </a:extLst>
          </p:cNvPr>
          <p:cNvGraphicFramePr/>
          <p:nvPr>
            <p:extLst>
              <p:ext uri="{D42A27DB-BD31-4B8C-83A1-F6EECF244321}">
                <p14:modId xmlns:p14="http://schemas.microsoft.com/office/powerpoint/2010/main" val="3176953187"/>
              </p:ext>
            </p:extLst>
          </p:nvPr>
        </p:nvGraphicFramePr>
        <p:xfrm>
          <a:off x="448538" y="1324910"/>
          <a:ext cx="8011882" cy="4658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a:extLst>
              <a:ext uri="{FF2B5EF4-FFF2-40B4-BE49-F238E27FC236}">
                <a16:creationId xmlns:a16="http://schemas.microsoft.com/office/drawing/2014/main" id="{3C42CD3D-07FF-48AC-90FD-60DF287A3AB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53DCFDF2-A1D5-4868-A4B8-02AC6DE1C6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823003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10487</TotalTime>
  <Words>193</Words>
  <Application>Microsoft Office PowerPoint</Application>
  <PresentationFormat>On-screen Show (4:3)</PresentationFormat>
  <Paragraphs>53</Paragraphs>
  <Slides>14</Slides>
  <Notes>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Mingay</dc:creator>
  <cp:lastModifiedBy>Laura Hamilton</cp:lastModifiedBy>
  <cp:revision>90</cp:revision>
  <cp:lastPrinted>2016-02-19T17:45:04Z</cp:lastPrinted>
  <dcterms:created xsi:type="dcterms:W3CDTF">2015-05-25T12:11:02Z</dcterms:created>
  <dcterms:modified xsi:type="dcterms:W3CDTF">2018-06-04T10:37:47Z</dcterms:modified>
</cp:coreProperties>
</file>