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4" r:id="rId3"/>
    <p:sldId id="257" r:id="rId4"/>
    <p:sldId id="298" r:id="rId5"/>
    <p:sldId id="305" r:id="rId6"/>
    <p:sldId id="306" r:id="rId7"/>
    <p:sldId id="259" r:id="rId8"/>
    <p:sldId id="301" r:id="rId9"/>
    <p:sldId id="308" r:id="rId10"/>
    <p:sldId id="309" r:id="rId11"/>
    <p:sldId id="307" r:id="rId12"/>
    <p:sldId id="265" r:id="rId13"/>
    <p:sldId id="310" r:id="rId14"/>
    <p:sldId id="312" r:id="rId15"/>
    <p:sldId id="313" r:id="rId16"/>
    <p:sldId id="297" r:id="rId17"/>
    <p:sldId id="311" r:id="rId18"/>
    <p:sldId id="287" r:id="rId19"/>
    <p:sldId id="28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06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18" autoAdjust="0"/>
    <p:restoredTop sz="94677"/>
  </p:normalViewPr>
  <p:slideViewPr>
    <p:cSldViewPr>
      <p:cViewPr varScale="1">
        <p:scale>
          <a:sx n="41" d="100"/>
          <a:sy n="41" d="100"/>
        </p:scale>
        <p:origin x="144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801933-C731-4C19-A075-5C8FA15C582F}" type="datetimeFigureOut">
              <a:rPr lang="en-GB" smtClean="0"/>
              <a:t>12/04/2020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1B141C-FC77-4E7D-87A8-3BEBA94F3A61}" type="slidenum">
              <a:rPr lang="en-GB" smtClean="0"/>
              <a:t>‹#›</a:t>
            </a:fld>
            <a:endParaRPr lang="en-GB" dirty="0"/>
          </a:p>
        </p:txBody>
      </p:sp>
    </p:spTree>
    <p:extLst>
      <p:ext uri="{BB962C8B-B14F-4D97-AF65-F5344CB8AC3E}">
        <p14:creationId xmlns:p14="http://schemas.microsoft.com/office/powerpoint/2010/main" val="3928962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69428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64708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71835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214881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56723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5403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61405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188071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562205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17529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7A0149-7C49-4F8D-A8F7-B3F09E38B620}" type="datetimeFigureOut">
              <a:rPr lang="en-GB" smtClean="0"/>
              <a:t>12/04/2020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D63A657-5872-47BD-B421-961EC5613E85}" type="slidenum">
              <a:rPr lang="en-GB" smtClean="0"/>
              <a:t>‹#›</a:t>
            </a:fld>
            <a:endParaRPr lang="en-GB" dirty="0"/>
          </a:p>
        </p:txBody>
      </p:sp>
    </p:spTree>
    <p:extLst>
      <p:ext uri="{BB962C8B-B14F-4D97-AF65-F5344CB8AC3E}">
        <p14:creationId xmlns:p14="http://schemas.microsoft.com/office/powerpoint/2010/main" val="3468125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A0149-7C49-4F8D-A8F7-B3F09E38B620}" type="datetimeFigureOut">
              <a:rPr lang="en-GB" smtClean="0"/>
              <a:t>12/04/2020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3A657-5872-47BD-B421-961EC5613E85}" type="slidenum">
              <a:rPr lang="en-GB" smtClean="0"/>
              <a:t>‹#›</a:t>
            </a:fld>
            <a:endParaRPr lang="en-GB" dirty="0"/>
          </a:p>
        </p:txBody>
      </p:sp>
    </p:spTree>
    <p:extLst>
      <p:ext uri="{BB962C8B-B14F-4D97-AF65-F5344CB8AC3E}">
        <p14:creationId xmlns:p14="http://schemas.microsoft.com/office/powerpoint/2010/main" val="2914342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tmp"/><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61247"/>
            <a:ext cx="7772400" cy="1296144"/>
          </a:xfrm>
        </p:spPr>
        <p:txBody>
          <a:bodyPr>
            <a:noAutofit/>
          </a:bodyPr>
          <a:lstStyle/>
          <a:p>
            <a:r>
              <a:rPr lang="en-GB" sz="4000" b="1" dirty="0"/>
              <a:t>KS1 Therapy: Y2 Writing</a:t>
            </a:r>
            <a:br>
              <a:rPr lang="en-GB" sz="5000" b="1" dirty="0">
                <a:solidFill>
                  <a:schemeClr val="tx1">
                    <a:lumMod val="75000"/>
                    <a:lumOff val="25000"/>
                  </a:schemeClr>
                </a:solidFill>
              </a:rPr>
            </a:br>
            <a:br>
              <a:rPr lang="en-GB" sz="5000" dirty="0"/>
            </a:br>
            <a:endParaRPr lang="en-GB" sz="5000" dirty="0"/>
          </a:p>
        </p:txBody>
      </p:sp>
      <p:pic>
        <p:nvPicPr>
          <p:cNvPr id="6" name="Picture 5">
            <a:extLst>
              <a:ext uri="{FF2B5EF4-FFF2-40B4-BE49-F238E27FC236}">
                <a16:creationId xmlns:a16="http://schemas.microsoft.com/office/drawing/2014/main" id="{BFDAF1CC-0447-4470-A52F-8A2BFB8B07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673" y="188640"/>
            <a:ext cx="1004316" cy="1443228"/>
          </a:xfrm>
          <a:prstGeom prst="rect">
            <a:avLst/>
          </a:prstGeom>
        </p:spPr>
      </p:pic>
      <p:pic>
        <p:nvPicPr>
          <p:cNvPr id="8" name="Picture 7">
            <a:extLst>
              <a:ext uri="{FF2B5EF4-FFF2-40B4-BE49-F238E27FC236}">
                <a16:creationId xmlns:a16="http://schemas.microsoft.com/office/drawing/2014/main" id="{C68048FD-4477-489C-AA63-0F0EA85456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9" name="TextBox 8">
            <a:extLst>
              <a:ext uri="{FF2B5EF4-FFF2-40B4-BE49-F238E27FC236}">
                <a16:creationId xmlns:a16="http://schemas.microsoft.com/office/drawing/2014/main" id="{C00C6A0A-D315-4CDC-B70F-5B14712FB9C8}"/>
              </a:ext>
            </a:extLst>
          </p:cNvPr>
          <p:cNvSpPr txBox="1"/>
          <p:nvPr/>
        </p:nvSpPr>
        <p:spPr>
          <a:xfrm>
            <a:off x="2996208" y="4140460"/>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February 2018</a:t>
            </a:r>
          </a:p>
        </p:txBody>
      </p:sp>
      <p:sp>
        <p:nvSpPr>
          <p:cNvPr id="11" name="TextBox 10">
            <a:extLst>
              <a:ext uri="{FF2B5EF4-FFF2-40B4-BE49-F238E27FC236}">
                <a16:creationId xmlns:a16="http://schemas.microsoft.com/office/drawing/2014/main" id="{5D378E60-EB3F-446A-B285-992760E98422}"/>
              </a:ext>
            </a:extLst>
          </p:cNvPr>
          <p:cNvSpPr txBox="1"/>
          <p:nvPr/>
        </p:nvSpPr>
        <p:spPr>
          <a:xfrm>
            <a:off x="2680447" y="6234368"/>
            <a:ext cx="3783106" cy="338554"/>
          </a:xfrm>
          <a:prstGeom prst="rect">
            <a:avLst/>
          </a:prstGeom>
          <a:noFill/>
        </p:spPr>
        <p:txBody>
          <a:bodyPr wrap="square" rtlCol="0">
            <a:spAutoFit/>
          </a:bodyPr>
          <a:lstStyle/>
          <a:p>
            <a:pPr algn="ctr"/>
            <a:r>
              <a:rPr lang="en-GB" sz="1600" dirty="0"/>
              <a:t>© Copyright The PiXL Club Limited, 2018</a:t>
            </a:r>
            <a:r>
              <a:rPr lang="en-US" sz="1600" dirty="0">
                <a:effectLst/>
              </a:rPr>
              <a:t> </a:t>
            </a:r>
            <a:endParaRPr lang="en-US" sz="1600" dirty="0"/>
          </a:p>
        </p:txBody>
      </p:sp>
      <p:sp>
        <p:nvSpPr>
          <p:cNvPr id="12" name="Text Box 4">
            <a:extLst>
              <a:ext uri="{FF2B5EF4-FFF2-40B4-BE49-F238E27FC236}">
                <a16:creationId xmlns:a16="http://schemas.microsoft.com/office/drawing/2014/main" id="{3AEA31F5-4CCD-4A09-A1FA-06BA5CD9F409}"/>
              </a:ext>
            </a:extLst>
          </p:cNvPr>
          <p:cNvSpPr txBox="1">
            <a:spLocks noChangeArrowheads="1"/>
          </p:cNvSpPr>
          <p:nvPr/>
        </p:nvSpPr>
        <p:spPr bwMode="auto">
          <a:xfrm>
            <a:off x="1409700" y="4794299"/>
            <a:ext cx="6324600" cy="137100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ctr" anchorCtr="0" compatLnSpc="1">
            <a:prstTxWarp prst="textNoShape">
              <a:avLst/>
            </a:prstTxWarp>
          </a:bodyPr>
          <a:lstStyle/>
          <a:p>
            <a:pPr algn="just"/>
            <a:r>
              <a:rPr lang="en-US" sz="900" b="0" dirty="0">
                <a:solidFill>
                  <a:srgbClr val="000000"/>
                </a:solidFill>
                <a:latin typeface="Arial" panose="020B0604020202020204" pitchFamily="34" charset="0"/>
                <a:cs typeface="Arial" panose="020B0604020202020204" pitchFamily="34" charset="0"/>
              </a:rPr>
              <a:t>This resource is strictly for the use of The PiXL Club Ltd member schools during the life of the membership only. It may NOT be copied, sold, or transferred or made available by whatever means to a third party non-member during or after membership. Until such time it may be freely used within the PiXL member school by their teachers and authorized staff and any other use or sale thereof is strictly prohibited.</a:t>
            </a:r>
          </a:p>
          <a:p>
            <a:pPr algn="just"/>
            <a:r>
              <a:rPr lang="en-US" sz="900" b="0" dirty="0">
                <a:solidFill>
                  <a:srgbClr val="000000"/>
                </a:solidFill>
                <a:latin typeface="Arial" panose="020B0604020202020204" pitchFamily="34" charset="0"/>
                <a:cs typeface="Arial" panose="020B0604020202020204" pitchFamily="34" charset="0"/>
              </a:rPr>
              <a:t>All opinions and contributions are those of the authors. The contents of this resource are not connected with, or endorsed by, any other company, </a:t>
            </a:r>
            <a:r>
              <a:rPr lang="en-US" sz="900" b="0" dirty="0" err="1">
                <a:solidFill>
                  <a:srgbClr val="000000"/>
                </a:solidFill>
                <a:latin typeface="Arial" panose="020B0604020202020204" pitchFamily="34" charset="0"/>
                <a:cs typeface="Arial" panose="020B0604020202020204" pitchFamily="34" charset="0"/>
              </a:rPr>
              <a:t>organisation</a:t>
            </a:r>
            <a:r>
              <a:rPr lang="en-US" sz="900" b="0" dirty="0">
                <a:solidFill>
                  <a:srgbClr val="000000"/>
                </a:solidFill>
                <a:latin typeface="Arial" panose="020B0604020202020204" pitchFamily="34" charset="0"/>
                <a:cs typeface="Arial" panose="020B0604020202020204" pitchFamily="34" charset="0"/>
              </a:rPr>
              <a:t> or institution. Images from getty.co.uk unless otherwise stated. </a:t>
            </a:r>
          </a:p>
          <a:p>
            <a:pPr algn="just"/>
            <a:r>
              <a:rPr lang="en-US" sz="900" b="0" dirty="0">
                <a:solidFill>
                  <a:srgbClr val="000000"/>
                </a:solidFill>
                <a:latin typeface="Arial" panose="020B0604020202020204" pitchFamily="34" charset="0"/>
                <a:cs typeface="Arial" panose="020B0604020202020204" pitchFamily="34" charset="0"/>
              </a:rPr>
              <a:t>PiXL Club Ltd </a:t>
            </a:r>
            <a:r>
              <a:rPr lang="en-US" sz="900" b="0" dirty="0" err="1">
                <a:solidFill>
                  <a:srgbClr val="000000"/>
                </a:solidFill>
                <a:latin typeface="Arial" panose="020B0604020202020204" pitchFamily="34" charset="0"/>
                <a:cs typeface="Arial" panose="020B0604020202020204" pitchFamily="34" charset="0"/>
              </a:rPr>
              <a:t>endeavour</a:t>
            </a:r>
            <a:r>
              <a:rPr lang="en-US" sz="900" b="0" dirty="0">
                <a:solidFill>
                  <a:srgbClr val="000000"/>
                </a:solidFill>
                <a:latin typeface="Arial" panose="020B0604020202020204" pitchFamily="34" charset="0"/>
                <a:cs typeface="Arial" panose="020B0604020202020204" pitchFamily="34" charset="0"/>
              </a:rPr>
              <a:t> to trace and contact copyright owners. If there are any inadvertent omissions or errors in the acknowledgements or usage, this is unintended and PiXL will remedy these on written notification.</a:t>
            </a:r>
          </a:p>
        </p:txBody>
      </p:sp>
    </p:spTree>
    <p:extLst>
      <p:ext uri="{BB962C8B-B14F-4D97-AF65-F5344CB8AC3E}">
        <p14:creationId xmlns:p14="http://schemas.microsoft.com/office/powerpoint/2010/main" val="1817875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148146" y="1900417"/>
            <a:ext cx="8749143" cy="260870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in a messy garden, a puppy was destroying a rose bush. there were petals and leaves everywhere. before long his owners came home. the puppy darted behind the shed to hide. he knew he was going to be in big trouble.  </a:t>
            </a:r>
          </a:p>
        </p:txBody>
      </p:sp>
      <p:sp>
        <p:nvSpPr>
          <p:cNvPr id="5" name="Rounded Rectangle 4"/>
          <p:cNvSpPr/>
          <p:nvPr/>
        </p:nvSpPr>
        <p:spPr>
          <a:xfrm>
            <a:off x="209102" y="1044528"/>
            <a:ext cx="8640960" cy="66143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Read the paragraph below. What is missing?</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Practise</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3" name="Picture 2">
            <a:extLst>
              <a:ext uri="{FF2B5EF4-FFF2-40B4-BE49-F238E27FC236}">
                <a16:creationId xmlns:a16="http://schemas.microsoft.com/office/drawing/2014/main" id="{AACB0205-3F0C-4A22-BEE7-2583E7D59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343" y="4671459"/>
            <a:ext cx="2957314" cy="1969571"/>
          </a:xfrm>
          <a:prstGeom prst="rect">
            <a:avLst/>
          </a:prstGeom>
        </p:spPr>
      </p:pic>
    </p:spTree>
    <p:extLst>
      <p:ext uri="{BB962C8B-B14F-4D97-AF65-F5344CB8AC3E}">
        <p14:creationId xmlns:p14="http://schemas.microsoft.com/office/powerpoint/2010/main" val="39765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155011" y="3056465"/>
            <a:ext cx="8749143" cy="164809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FF0000"/>
                </a:solidFill>
              </a:rPr>
              <a:t>I</a:t>
            </a:r>
            <a:r>
              <a:rPr lang="en-GB" sz="2400" dirty="0">
                <a:solidFill>
                  <a:schemeClr val="tx1"/>
                </a:solidFill>
              </a:rPr>
              <a:t>n a messy garden, a puppy was destroying a rose bush. </a:t>
            </a:r>
            <a:r>
              <a:rPr lang="en-GB" sz="2400" dirty="0">
                <a:solidFill>
                  <a:srgbClr val="FF0000"/>
                </a:solidFill>
              </a:rPr>
              <a:t>T</a:t>
            </a:r>
            <a:r>
              <a:rPr lang="en-GB" sz="2400" dirty="0">
                <a:solidFill>
                  <a:schemeClr val="tx1"/>
                </a:solidFill>
              </a:rPr>
              <a:t>here were petals and leaves everywhere. </a:t>
            </a:r>
            <a:r>
              <a:rPr lang="en-GB" sz="2400" dirty="0">
                <a:solidFill>
                  <a:srgbClr val="FF0000"/>
                </a:solidFill>
              </a:rPr>
              <a:t>B</a:t>
            </a:r>
            <a:r>
              <a:rPr lang="en-GB" sz="2400" dirty="0">
                <a:solidFill>
                  <a:schemeClr val="tx1"/>
                </a:solidFill>
              </a:rPr>
              <a:t>efore long his owners came home. </a:t>
            </a:r>
            <a:r>
              <a:rPr lang="en-GB" sz="2400" dirty="0">
                <a:solidFill>
                  <a:srgbClr val="FF0000"/>
                </a:solidFill>
              </a:rPr>
              <a:t>T</a:t>
            </a:r>
            <a:r>
              <a:rPr lang="en-GB" sz="2400" dirty="0">
                <a:solidFill>
                  <a:schemeClr val="tx1"/>
                </a:solidFill>
              </a:rPr>
              <a:t>he puppy darted behind the shed to hide. </a:t>
            </a:r>
            <a:r>
              <a:rPr lang="en-GB" sz="2400" dirty="0">
                <a:solidFill>
                  <a:srgbClr val="FF0000"/>
                </a:solidFill>
              </a:rPr>
              <a:t>H</a:t>
            </a:r>
            <a:r>
              <a:rPr lang="en-GB" sz="2400" dirty="0">
                <a:solidFill>
                  <a:schemeClr val="tx1"/>
                </a:solidFill>
              </a:rPr>
              <a:t>e knew he was going to be in big trouble.  </a:t>
            </a:r>
          </a:p>
        </p:txBody>
      </p:sp>
      <p:sp>
        <p:nvSpPr>
          <p:cNvPr id="5" name="Rounded Rectangle 4"/>
          <p:cNvSpPr/>
          <p:nvPr/>
        </p:nvSpPr>
        <p:spPr>
          <a:xfrm>
            <a:off x="155011" y="981595"/>
            <a:ext cx="8640960" cy="194334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Did you spot them all? </a:t>
            </a:r>
          </a:p>
          <a:p>
            <a:pPr algn="ctr"/>
            <a:r>
              <a:rPr lang="en-GB" sz="3000" dirty="0">
                <a:solidFill>
                  <a:schemeClr val="tx1"/>
                </a:solidFill>
              </a:rPr>
              <a:t>The full stops can help you because a new sentence starts after a full stop and we know </a:t>
            </a:r>
            <a:r>
              <a:rPr lang="en-GB" sz="3000" b="1" dirty="0">
                <a:solidFill>
                  <a:schemeClr val="tx1"/>
                </a:solidFill>
              </a:rPr>
              <a:t>every</a:t>
            </a:r>
            <a:r>
              <a:rPr lang="en-GB" sz="3000" dirty="0">
                <a:solidFill>
                  <a:schemeClr val="tx1"/>
                </a:solidFill>
              </a:rPr>
              <a:t> sentence has to start with a capital letter. </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Capital Letters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3" name="Picture 2">
            <a:extLst>
              <a:ext uri="{FF2B5EF4-FFF2-40B4-BE49-F238E27FC236}">
                <a16:creationId xmlns:a16="http://schemas.microsoft.com/office/drawing/2014/main" id="{AACB0205-3F0C-4A22-BEE7-2583E7D59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343" y="4836082"/>
            <a:ext cx="2957314" cy="1804948"/>
          </a:xfrm>
          <a:prstGeom prst="rect">
            <a:avLst/>
          </a:prstGeom>
        </p:spPr>
      </p:pic>
    </p:spTree>
    <p:extLst>
      <p:ext uri="{BB962C8B-B14F-4D97-AF65-F5344CB8AC3E}">
        <p14:creationId xmlns:p14="http://schemas.microsoft.com/office/powerpoint/2010/main" val="118028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92700" y="961899"/>
            <a:ext cx="8712968" cy="129614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Which sentence can you make, without making any changes, using the blocks below? </a:t>
            </a:r>
          </a:p>
        </p:txBody>
      </p:sp>
      <p:sp>
        <p:nvSpPr>
          <p:cNvPr id="15" name="Title 8"/>
          <p:cNvSpPr>
            <a:spLocks noGrp="1"/>
          </p:cNvSpPr>
          <p:nvPr>
            <p:ph type="title"/>
          </p:nvPr>
        </p:nvSpPr>
        <p:spPr>
          <a:xfrm>
            <a:off x="493204" y="-99392"/>
            <a:ext cx="8229600" cy="1143000"/>
          </a:xfrm>
        </p:spPr>
        <p:txBody>
          <a:bodyPr>
            <a:normAutofit/>
          </a:bodyPr>
          <a:lstStyle/>
          <a:p>
            <a:r>
              <a:rPr lang="en-GB" sz="4000" dirty="0"/>
              <a:t>Practise</a:t>
            </a:r>
            <a:endParaRPr lang="en-GB" sz="4000" b="1" dirty="0"/>
          </a:p>
        </p:txBody>
      </p:sp>
      <p:pic>
        <p:nvPicPr>
          <p:cNvPr id="7" name="Picture 6">
            <a:extLst>
              <a:ext uri="{FF2B5EF4-FFF2-40B4-BE49-F238E27FC236}">
                <a16:creationId xmlns:a16="http://schemas.microsoft.com/office/drawing/2014/main" id="{40EFA672-8976-43AB-A57A-914C4D6AC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14" name="Rounded Rectangle 4">
            <a:extLst>
              <a:ext uri="{FF2B5EF4-FFF2-40B4-BE49-F238E27FC236}">
                <a16:creationId xmlns:a16="http://schemas.microsoft.com/office/drawing/2014/main" id="{E41BB2DC-8E8C-46D7-A923-D23645973BB7}"/>
              </a:ext>
            </a:extLst>
          </p:cNvPr>
          <p:cNvSpPr/>
          <p:nvPr/>
        </p:nvSpPr>
        <p:spPr>
          <a:xfrm>
            <a:off x="215516" y="3637748"/>
            <a:ext cx="7627346" cy="64973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Squirrels stole acorns from the naughty birds.</a:t>
            </a:r>
          </a:p>
        </p:txBody>
      </p:sp>
      <p:sp>
        <p:nvSpPr>
          <p:cNvPr id="9" name="Rounded Rectangle 4">
            <a:extLst>
              <a:ext uri="{FF2B5EF4-FFF2-40B4-BE49-F238E27FC236}">
                <a16:creationId xmlns:a16="http://schemas.microsoft.com/office/drawing/2014/main" id="{D8871E34-302E-415A-B23A-87197C0DB45B}"/>
              </a:ext>
            </a:extLst>
          </p:cNvPr>
          <p:cNvSpPr/>
          <p:nvPr/>
        </p:nvSpPr>
        <p:spPr>
          <a:xfrm>
            <a:off x="6192017" y="4817141"/>
            <a:ext cx="1800225" cy="863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381000" indent="-381000" algn="ctr">
              <a:defRPr/>
            </a:pPr>
            <a:r>
              <a:rPr lang="en-GB" sz="3200" dirty="0">
                <a:solidFill>
                  <a:schemeClr val="tx1"/>
                </a:solidFill>
                <a:cs typeface="Arial" charset="0"/>
              </a:rPr>
              <a:t>squirrels</a:t>
            </a:r>
          </a:p>
        </p:txBody>
      </p:sp>
      <p:sp>
        <p:nvSpPr>
          <p:cNvPr id="10" name="Rounded Rectangle 4">
            <a:extLst>
              <a:ext uri="{FF2B5EF4-FFF2-40B4-BE49-F238E27FC236}">
                <a16:creationId xmlns:a16="http://schemas.microsoft.com/office/drawing/2014/main" id="{F784834D-E88B-4E9A-9EC6-5251006D8178}"/>
              </a:ext>
            </a:extLst>
          </p:cNvPr>
          <p:cNvSpPr/>
          <p:nvPr/>
        </p:nvSpPr>
        <p:spPr>
          <a:xfrm>
            <a:off x="2235585" y="4817141"/>
            <a:ext cx="1800225" cy="863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381000" indent="-381000" algn="ctr">
              <a:defRPr/>
            </a:pPr>
            <a:r>
              <a:rPr lang="en-GB" sz="3200" dirty="0">
                <a:solidFill>
                  <a:schemeClr val="tx1"/>
                </a:solidFill>
                <a:cs typeface="Arial" charset="0"/>
              </a:rPr>
              <a:t>from</a:t>
            </a:r>
          </a:p>
        </p:txBody>
      </p:sp>
      <p:sp>
        <p:nvSpPr>
          <p:cNvPr id="11" name="Rounded Rectangle 4">
            <a:extLst>
              <a:ext uri="{FF2B5EF4-FFF2-40B4-BE49-F238E27FC236}">
                <a16:creationId xmlns:a16="http://schemas.microsoft.com/office/drawing/2014/main" id="{CBC5943C-0B9E-4939-9D80-4930AA2EEC52}"/>
              </a:ext>
            </a:extLst>
          </p:cNvPr>
          <p:cNvSpPr/>
          <p:nvPr/>
        </p:nvSpPr>
        <p:spPr>
          <a:xfrm>
            <a:off x="258249" y="4821283"/>
            <a:ext cx="1800225" cy="863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381000" indent="-381000" algn="ctr">
              <a:defRPr/>
            </a:pPr>
            <a:r>
              <a:rPr lang="en-GB" sz="3200" dirty="0">
                <a:solidFill>
                  <a:schemeClr val="tx1"/>
                </a:solidFill>
                <a:cs typeface="Arial" charset="0"/>
              </a:rPr>
              <a:t>stole</a:t>
            </a:r>
          </a:p>
        </p:txBody>
      </p:sp>
      <p:sp>
        <p:nvSpPr>
          <p:cNvPr id="12" name="Rounded Rectangle 4">
            <a:extLst>
              <a:ext uri="{FF2B5EF4-FFF2-40B4-BE49-F238E27FC236}">
                <a16:creationId xmlns:a16="http://schemas.microsoft.com/office/drawing/2014/main" id="{20B4EB0F-7E7E-4DD9-A95B-4A720B1FA0B4}"/>
              </a:ext>
            </a:extLst>
          </p:cNvPr>
          <p:cNvSpPr/>
          <p:nvPr/>
        </p:nvSpPr>
        <p:spPr>
          <a:xfrm>
            <a:off x="4208079" y="4817141"/>
            <a:ext cx="1800225" cy="863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381000" indent="-381000" algn="ctr">
              <a:defRPr/>
            </a:pPr>
            <a:r>
              <a:rPr lang="en-GB" sz="3200" dirty="0">
                <a:solidFill>
                  <a:schemeClr val="tx1"/>
                </a:solidFill>
                <a:cs typeface="Arial" charset="0"/>
              </a:rPr>
              <a:t>Naughty</a:t>
            </a:r>
          </a:p>
        </p:txBody>
      </p:sp>
      <p:sp>
        <p:nvSpPr>
          <p:cNvPr id="13" name="Rounded Rectangle 4">
            <a:extLst>
              <a:ext uri="{FF2B5EF4-FFF2-40B4-BE49-F238E27FC236}">
                <a16:creationId xmlns:a16="http://schemas.microsoft.com/office/drawing/2014/main" id="{4B68D272-7466-43F7-B4AD-A019FA449BA7}"/>
              </a:ext>
            </a:extLst>
          </p:cNvPr>
          <p:cNvSpPr/>
          <p:nvPr/>
        </p:nvSpPr>
        <p:spPr>
          <a:xfrm>
            <a:off x="8089103" y="4817141"/>
            <a:ext cx="935037" cy="863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381000" indent="-381000" algn="ctr">
              <a:defRPr/>
            </a:pPr>
            <a:r>
              <a:rPr lang="en-GB" sz="4400" b="1">
                <a:solidFill>
                  <a:schemeClr val="tx1"/>
                </a:solidFill>
                <a:cs typeface="Arial" charset="0"/>
              </a:rPr>
              <a:t>.</a:t>
            </a:r>
          </a:p>
        </p:txBody>
      </p:sp>
      <p:sp>
        <p:nvSpPr>
          <p:cNvPr id="16" name="Rounded Rectangle 4">
            <a:extLst>
              <a:ext uri="{FF2B5EF4-FFF2-40B4-BE49-F238E27FC236}">
                <a16:creationId xmlns:a16="http://schemas.microsoft.com/office/drawing/2014/main" id="{B005EBCF-5080-4BDB-9F02-92C29A987EAC}"/>
              </a:ext>
            </a:extLst>
          </p:cNvPr>
          <p:cNvSpPr/>
          <p:nvPr/>
        </p:nvSpPr>
        <p:spPr>
          <a:xfrm>
            <a:off x="210014" y="2396251"/>
            <a:ext cx="7632848" cy="64973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Naughty squirrels stole acorns from the birds.</a:t>
            </a:r>
          </a:p>
        </p:txBody>
      </p:sp>
      <p:pic>
        <p:nvPicPr>
          <p:cNvPr id="3" name="Picture 2">
            <a:extLst>
              <a:ext uri="{FF2B5EF4-FFF2-40B4-BE49-F238E27FC236}">
                <a16:creationId xmlns:a16="http://schemas.microsoft.com/office/drawing/2014/main" id="{83BD7225-DD8E-4718-8AB2-350B2779F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2242" y="2780488"/>
            <a:ext cx="1049472" cy="1296145"/>
          </a:xfrm>
          <a:prstGeom prst="rect">
            <a:avLst/>
          </a:prstGeom>
        </p:spPr>
      </p:pic>
      <p:sp>
        <p:nvSpPr>
          <p:cNvPr id="4" name="TextBox 3">
            <a:extLst>
              <a:ext uri="{FF2B5EF4-FFF2-40B4-BE49-F238E27FC236}">
                <a16:creationId xmlns:a16="http://schemas.microsoft.com/office/drawing/2014/main" id="{3D93890F-1544-4AD1-B7E2-5FC4CEE7CA8F}"/>
              </a:ext>
            </a:extLst>
          </p:cNvPr>
          <p:cNvSpPr txBox="1"/>
          <p:nvPr/>
        </p:nvSpPr>
        <p:spPr>
          <a:xfrm>
            <a:off x="4094526" y="2953447"/>
            <a:ext cx="643125" cy="707886"/>
          </a:xfrm>
          <a:prstGeom prst="rect">
            <a:avLst/>
          </a:prstGeom>
          <a:noFill/>
        </p:spPr>
        <p:txBody>
          <a:bodyPr wrap="none" rtlCol="0">
            <a:spAutoFit/>
          </a:bodyPr>
          <a:lstStyle/>
          <a:p>
            <a:r>
              <a:rPr lang="en-GB" sz="4000" b="1" dirty="0"/>
              <a:t>or</a:t>
            </a:r>
          </a:p>
        </p:txBody>
      </p:sp>
      <p:sp>
        <p:nvSpPr>
          <p:cNvPr id="17" name="Rounded Rectangle 4">
            <a:extLst>
              <a:ext uri="{FF2B5EF4-FFF2-40B4-BE49-F238E27FC236}">
                <a16:creationId xmlns:a16="http://schemas.microsoft.com/office/drawing/2014/main" id="{900467F1-65FB-4E9B-B2E3-864786BACC91}"/>
              </a:ext>
            </a:extLst>
          </p:cNvPr>
          <p:cNvSpPr/>
          <p:nvPr/>
        </p:nvSpPr>
        <p:spPr>
          <a:xfrm>
            <a:off x="2040109" y="5805264"/>
            <a:ext cx="1800225" cy="863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381000" indent="-381000" algn="ctr">
              <a:defRPr/>
            </a:pPr>
            <a:r>
              <a:rPr lang="en-GB" sz="3200" dirty="0">
                <a:solidFill>
                  <a:schemeClr val="tx1"/>
                </a:solidFill>
                <a:cs typeface="Arial" charset="0"/>
              </a:rPr>
              <a:t>acorns</a:t>
            </a:r>
          </a:p>
        </p:txBody>
      </p:sp>
      <p:sp>
        <p:nvSpPr>
          <p:cNvPr id="18" name="Rounded Rectangle 4">
            <a:extLst>
              <a:ext uri="{FF2B5EF4-FFF2-40B4-BE49-F238E27FC236}">
                <a16:creationId xmlns:a16="http://schemas.microsoft.com/office/drawing/2014/main" id="{58E76578-7EE5-46C8-AD32-7B7AE5C7E539}"/>
              </a:ext>
            </a:extLst>
          </p:cNvPr>
          <p:cNvSpPr/>
          <p:nvPr/>
        </p:nvSpPr>
        <p:spPr>
          <a:xfrm>
            <a:off x="4094526" y="5778604"/>
            <a:ext cx="1800225" cy="863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381000" indent="-381000" algn="ctr">
              <a:defRPr/>
            </a:pPr>
            <a:r>
              <a:rPr lang="en-GB" sz="3200" dirty="0">
                <a:solidFill>
                  <a:schemeClr val="tx1"/>
                </a:solidFill>
                <a:cs typeface="Arial" charset="0"/>
              </a:rPr>
              <a:t>the</a:t>
            </a:r>
          </a:p>
        </p:txBody>
      </p:sp>
      <p:sp>
        <p:nvSpPr>
          <p:cNvPr id="19" name="Rounded Rectangle 4">
            <a:extLst>
              <a:ext uri="{FF2B5EF4-FFF2-40B4-BE49-F238E27FC236}">
                <a16:creationId xmlns:a16="http://schemas.microsoft.com/office/drawing/2014/main" id="{1B7758E1-829E-4F7E-B243-742CE3369230}"/>
              </a:ext>
            </a:extLst>
          </p:cNvPr>
          <p:cNvSpPr/>
          <p:nvPr/>
        </p:nvSpPr>
        <p:spPr>
          <a:xfrm>
            <a:off x="6148943" y="5778604"/>
            <a:ext cx="1800225" cy="863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000" kern="1200">
                <a:solidFill>
                  <a:schemeClr val="lt1"/>
                </a:solidFill>
                <a:latin typeface="+mn-lt"/>
                <a:ea typeface="+mn-ea"/>
                <a:cs typeface="+mn-cs"/>
              </a:defRPr>
            </a:lvl1pPr>
            <a:lvl2pPr marL="457200" algn="l" rtl="0" fontAlgn="base">
              <a:spcBef>
                <a:spcPct val="0"/>
              </a:spcBef>
              <a:spcAft>
                <a:spcPct val="0"/>
              </a:spcAft>
              <a:defRPr sz="2000" kern="1200">
                <a:solidFill>
                  <a:schemeClr val="lt1"/>
                </a:solidFill>
                <a:latin typeface="+mn-lt"/>
                <a:ea typeface="+mn-ea"/>
                <a:cs typeface="+mn-cs"/>
              </a:defRPr>
            </a:lvl2pPr>
            <a:lvl3pPr marL="914400" algn="l" rtl="0" fontAlgn="base">
              <a:spcBef>
                <a:spcPct val="0"/>
              </a:spcBef>
              <a:spcAft>
                <a:spcPct val="0"/>
              </a:spcAft>
              <a:defRPr sz="2000" kern="1200">
                <a:solidFill>
                  <a:schemeClr val="lt1"/>
                </a:solidFill>
                <a:latin typeface="+mn-lt"/>
                <a:ea typeface="+mn-ea"/>
                <a:cs typeface="+mn-cs"/>
              </a:defRPr>
            </a:lvl3pPr>
            <a:lvl4pPr marL="1371600" algn="l" rtl="0" fontAlgn="base">
              <a:spcBef>
                <a:spcPct val="0"/>
              </a:spcBef>
              <a:spcAft>
                <a:spcPct val="0"/>
              </a:spcAft>
              <a:defRPr sz="2000" kern="1200">
                <a:solidFill>
                  <a:schemeClr val="lt1"/>
                </a:solidFill>
                <a:latin typeface="+mn-lt"/>
                <a:ea typeface="+mn-ea"/>
                <a:cs typeface="+mn-cs"/>
              </a:defRPr>
            </a:lvl4pPr>
            <a:lvl5pPr marL="1828800" algn="l" rtl="0" fontAlgn="base">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marL="381000" indent="-381000" algn="ctr">
              <a:defRPr/>
            </a:pPr>
            <a:r>
              <a:rPr lang="en-GB" sz="3200" dirty="0">
                <a:solidFill>
                  <a:schemeClr val="tx1"/>
                </a:solidFill>
                <a:cs typeface="Arial" charset="0"/>
              </a:rPr>
              <a:t>birds</a:t>
            </a:r>
          </a:p>
        </p:txBody>
      </p:sp>
    </p:spTree>
    <p:extLst>
      <p:ext uri="{BB962C8B-B14F-4D97-AF65-F5344CB8AC3E}">
        <p14:creationId xmlns:p14="http://schemas.microsoft.com/office/powerpoint/2010/main" val="212802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92700" y="961898"/>
            <a:ext cx="8712968" cy="150520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It was the first option as  the word ‘squirrels’ doesn’t have a capital letter and so cannot be the word to start the sentence.</a:t>
            </a:r>
          </a:p>
        </p:txBody>
      </p:sp>
      <p:sp>
        <p:nvSpPr>
          <p:cNvPr id="15" name="Title 8"/>
          <p:cNvSpPr>
            <a:spLocks noGrp="1"/>
          </p:cNvSpPr>
          <p:nvPr>
            <p:ph type="title"/>
          </p:nvPr>
        </p:nvSpPr>
        <p:spPr>
          <a:xfrm>
            <a:off x="493204" y="-99392"/>
            <a:ext cx="8229600" cy="1143000"/>
          </a:xfrm>
        </p:spPr>
        <p:txBody>
          <a:bodyPr>
            <a:normAutofit/>
          </a:bodyPr>
          <a:lstStyle/>
          <a:p>
            <a:r>
              <a:rPr lang="en-GB" sz="4000" dirty="0"/>
              <a:t>Practise</a:t>
            </a:r>
            <a:endParaRPr lang="en-GB" sz="4000" b="1" dirty="0"/>
          </a:p>
        </p:txBody>
      </p:sp>
      <p:pic>
        <p:nvPicPr>
          <p:cNvPr id="7" name="Picture 6">
            <a:extLst>
              <a:ext uri="{FF2B5EF4-FFF2-40B4-BE49-F238E27FC236}">
                <a16:creationId xmlns:a16="http://schemas.microsoft.com/office/drawing/2014/main" id="{40EFA672-8976-43AB-A57A-914C4D6AC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16" name="Rounded Rectangle 4">
            <a:extLst>
              <a:ext uri="{FF2B5EF4-FFF2-40B4-BE49-F238E27FC236}">
                <a16:creationId xmlns:a16="http://schemas.microsoft.com/office/drawing/2014/main" id="{B005EBCF-5080-4BDB-9F02-92C29A987EAC}"/>
              </a:ext>
            </a:extLst>
          </p:cNvPr>
          <p:cNvSpPr/>
          <p:nvPr/>
        </p:nvSpPr>
        <p:spPr>
          <a:xfrm>
            <a:off x="862511" y="2779270"/>
            <a:ext cx="7632848" cy="649730"/>
          </a:xfrm>
          <a:prstGeom prst="round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Naughty squirrels stole acorns from the garden.</a:t>
            </a:r>
          </a:p>
        </p:txBody>
      </p:sp>
      <p:pic>
        <p:nvPicPr>
          <p:cNvPr id="3" name="Picture 2">
            <a:extLst>
              <a:ext uri="{FF2B5EF4-FFF2-40B4-BE49-F238E27FC236}">
                <a16:creationId xmlns:a16="http://schemas.microsoft.com/office/drawing/2014/main" id="{83BD7225-DD8E-4718-8AB2-350B2779F8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933056"/>
            <a:ext cx="2059535" cy="2543618"/>
          </a:xfrm>
          <a:prstGeom prst="rect">
            <a:avLst/>
          </a:prstGeom>
        </p:spPr>
      </p:pic>
    </p:spTree>
    <p:extLst>
      <p:ext uri="{BB962C8B-B14F-4D97-AF65-F5344CB8AC3E}">
        <p14:creationId xmlns:p14="http://schemas.microsoft.com/office/powerpoint/2010/main" val="261360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155011" y="3068960"/>
            <a:ext cx="8749143" cy="329572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a:t>
            </a:r>
            <a:r>
              <a:rPr lang="en-GB" sz="3000" dirty="0">
                <a:solidFill>
                  <a:srgbClr val="FF0000"/>
                </a:solidFill>
              </a:rPr>
              <a:t>P</a:t>
            </a:r>
            <a:r>
              <a:rPr lang="en-GB" sz="3000" dirty="0">
                <a:solidFill>
                  <a:schemeClr val="tx1"/>
                </a:solidFill>
              </a:rPr>
              <a:t>lease help me find my fluffy slippers?” pleaded </a:t>
            </a:r>
            <a:r>
              <a:rPr lang="en-GB" sz="3000" dirty="0" err="1">
                <a:solidFill>
                  <a:schemeClr val="tx1"/>
                </a:solidFill>
              </a:rPr>
              <a:t>Kamil</a:t>
            </a:r>
            <a:r>
              <a:rPr lang="en-GB" sz="3000" dirty="0">
                <a:solidFill>
                  <a:schemeClr val="tx1"/>
                </a:solidFill>
              </a:rPr>
              <a:t>.</a:t>
            </a:r>
          </a:p>
          <a:p>
            <a:pPr algn="ctr"/>
            <a:endParaRPr lang="en-GB" sz="3000" dirty="0">
              <a:solidFill>
                <a:schemeClr val="tx1"/>
              </a:solidFill>
            </a:endParaRPr>
          </a:p>
          <a:p>
            <a:pPr algn="ctr"/>
            <a:r>
              <a:rPr lang="en-GB" sz="3000" dirty="0">
                <a:solidFill>
                  <a:schemeClr val="tx1"/>
                </a:solidFill>
              </a:rPr>
              <a:t>“</a:t>
            </a:r>
            <a:r>
              <a:rPr lang="en-GB" sz="3000" dirty="0">
                <a:solidFill>
                  <a:srgbClr val="FF0000"/>
                </a:solidFill>
              </a:rPr>
              <a:t>M</a:t>
            </a:r>
            <a:r>
              <a:rPr lang="en-GB" sz="3000" dirty="0">
                <a:solidFill>
                  <a:schemeClr val="tx1"/>
                </a:solidFill>
              </a:rPr>
              <a:t>y favourite vegetable are carrots and peas,” announced Tim proudly. </a:t>
            </a:r>
          </a:p>
          <a:p>
            <a:pPr algn="ctr"/>
            <a:endParaRPr lang="en-GB" sz="3000" dirty="0">
              <a:solidFill>
                <a:srgbClr val="FF0000"/>
              </a:solidFill>
            </a:endParaRPr>
          </a:p>
        </p:txBody>
      </p:sp>
      <p:sp>
        <p:nvSpPr>
          <p:cNvPr id="5" name="Rounded Rectangle 4"/>
          <p:cNvSpPr/>
          <p:nvPr/>
        </p:nvSpPr>
        <p:spPr>
          <a:xfrm>
            <a:off x="155011" y="1043608"/>
            <a:ext cx="8640960" cy="1583309"/>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Sentences where inverted commas have been used to show someone is speaking also need to start with a capital letter. </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Capital Letters in Speech</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2202605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155011" y="2183621"/>
            <a:ext cx="8749143" cy="4248473"/>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000" dirty="0">
              <a:solidFill>
                <a:schemeClr val="tx1"/>
              </a:solidFill>
            </a:endParaRPr>
          </a:p>
          <a:p>
            <a:pPr algn="ctr"/>
            <a:r>
              <a:rPr lang="en-GB" sz="3000" dirty="0">
                <a:solidFill>
                  <a:schemeClr val="tx1"/>
                </a:solidFill>
              </a:rPr>
              <a:t>“who wants to go on this scary Ride first?” asked the park keeper.</a:t>
            </a:r>
          </a:p>
          <a:p>
            <a:pPr algn="ctr"/>
            <a:endParaRPr lang="en-GB" sz="3000" dirty="0">
              <a:solidFill>
                <a:schemeClr val="tx1"/>
              </a:solidFill>
            </a:endParaRPr>
          </a:p>
          <a:p>
            <a:pPr algn="ctr"/>
            <a:r>
              <a:rPr lang="en-GB" sz="3000" dirty="0">
                <a:solidFill>
                  <a:schemeClr val="tx1"/>
                </a:solidFill>
              </a:rPr>
              <a:t>nobody understood why the elephant started to charge But they knew they had to run away. </a:t>
            </a:r>
          </a:p>
          <a:p>
            <a:pPr algn="ctr"/>
            <a:endParaRPr lang="en-GB" sz="3000" dirty="0">
              <a:solidFill>
                <a:schemeClr val="tx1"/>
              </a:solidFill>
            </a:endParaRPr>
          </a:p>
          <a:p>
            <a:pPr algn="ctr"/>
            <a:r>
              <a:rPr lang="en-GB" sz="3000" dirty="0">
                <a:solidFill>
                  <a:schemeClr val="tx1"/>
                </a:solidFill>
              </a:rPr>
              <a:t>“Flowers are the prettiest thing in the garden,” exclaimed the groundsman. </a:t>
            </a:r>
          </a:p>
          <a:p>
            <a:pPr algn="ctr"/>
            <a:endParaRPr lang="en-GB" sz="3000" dirty="0">
              <a:solidFill>
                <a:srgbClr val="FF0000"/>
              </a:solidFill>
            </a:endParaRPr>
          </a:p>
        </p:txBody>
      </p:sp>
      <p:sp>
        <p:nvSpPr>
          <p:cNvPr id="5" name="Rounded Rectangle 4"/>
          <p:cNvSpPr/>
          <p:nvPr/>
        </p:nvSpPr>
        <p:spPr>
          <a:xfrm>
            <a:off x="155011" y="1043609"/>
            <a:ext cx="8640960" cy="94523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Is the capital letter in the right place in these sentences? Explain your answers.</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Practise</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694826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p:cNvSpPr>
            <a:spLocks noGrp="1"/>
          </p:cNvSpPr>
          <p:nvPr>
            <p:ph type="title"/>
          </p:nvPr>
        </p:nvSpPr>
        <p:spPr>
          <a:xfrm>
            <a:off x="493204" y="-99392"/>
            <a:ext cx="8229600" cy="1143000"/>
          </a:xfrm>
        </p:spPr>
        <p:txBody>
          <a:bodyPr>
            <a:normAutofit/>
          </a:bodyPr>
          <a:lstStyle/>
          <a:p>
            <a:r>
              <a:rPr lang="en-GB" sz="4000" dirty="0"/>
              <a:t>Practise</a:t>
            </a:r>
            <a:endParaRPr lang="en-GB" sz="4000" b="1" dirty="0"/>
          </a:p>
        </p:txBody>
      </p:sp>
      <p:pic>
        <p:nvPicPr>
          <p:cNvPr id="7" name="Picture 6">
            <a:extLst>
              <a:ext uri="{FF2B5EF4-FFF2-40B4-BE49-F238E27FC236}">
                <a16:creationId xmlns:a16="http://schemas.microsoft.com/office/drawing/2014/main" id="{40EFA672-8976-43AB-A57A-914C4D6AC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9" name="Rounded Rectangle 4">
            <a:extLst>
              <a:ext uri="{FF2B5EF4-FFF2-40B4-BE49-F238E27FC236}">
                <a16:creationId xmlns:a16="http://schemas.microsoft.com/office/drawing/2014/main" id="{D14C8425-96A7-4163-A152-5C5ECA5AE7CD}"/>
              </a:ext>
            </a:extLst>
          </p:cNvPr>
          <p:cNvSpPr/>
          <p:nvPr/>
        </p:nvSpPr>
        <p:spPr>
          <a:xfrm>
            <a:off x="159558" y="1043608"/>
            <a:ext cx="8824884" cy="1593304"/>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It’s the school disco! Write a paragraph about the what you and your friends do at the school disco. Remember how you need to start each sentence.</a:t>
            </a:r>
          </a:p>
        </p:txBody>
      </p:sp>
      <p:pic>
        <p:nvPicPr>
          <p:cNvPr id="5" name="Picture 4">
            <a:extLst>
              <a:ext uri="{FF2B5EF4-FFF2-40B4-BE49-F238E27FC236}">
                <a16:creationId xmlns:a16="http://schemas.microsoft.com/office/drawing/2014/main" id="{9852CC23-2453-49F1-B422-ADFBC11CE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140968"/>
            <a:ext cx="2695575" cy="3048000"/>
          </a:xfrm>
          <a:prstGeom prst="rect">
            <a:avLst/>
          </a:prstGeom>
        </p:spPr>
      </p:pic>
    </p:spTree>
    <p:extLst>
      <p:ext uri="{BB962C8B-B14F-4D97-AF65-F5344CB8AC3E}">
        <p14:creationId xmlns:p14="http://schemas.microsoft.com/office/powerpoint/2010/main" val="3625908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8"/>
          <p:cNvSpPr>
            <a:spLocks noGrp="1"/>
          </p:cNvSpPr>
          <p:nvPr>
            <p:ph type="title"/>
          </p:nvPr>
        </p:nvSpPr>
        <p:spPr>
          <a:xfrm>
            <a:off x="493204" y="-99392"/>
            <a:ext cx="8229600" cy="1143000"/>
          </a:xfrm>
        </p:spPr>
        <p:txBody>
          <a:bodyPr>
            <a:normAutofit/>
          </a:bodyPr>
          <a:lstStyle/>
          <a:p>
            <a:r>
              <a:rPr lang="en-GB" sz="4000" dirty="0"/>
              <a:t>Review</a:t>
            </a:r>
            <a:endParaRPr lang="en-GB" sz="4000" b="1" dirty="0"/>
          </a:p>
        </p:txBody>
      </p:sp>
      <p:pic>
        <p:nvPicPr>
          <p:cNvPr id="7" name="Picture 6">
            <a:extLst>
              <a:ext uri="{FF2B5EF4-FFF2-40B4-BE49-F238E27FC236}">
                <a16:creationId xmlns:a16="http://schemas.microsoft.com/office/drawing/2014/main" id="{40EFA672-8976-43AB-A57A-914C4D6AC5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9" name="Rounded Rectangle 4">
            <a:extLst>
              <a:ext uri="{FF2B5EF4-FFF2-40B4-BE49-F238E27FC236}">
                <a16:creationId xmlns:a16="http://schemas.microsoft.com/office/drawing/2014/main" id="{D14C8425-96A7-4163-A152-5C5ECA5AE7CD}"/>
              </a:ext>
            </a:extLst>
          </p:cNvPr>
          <p:cNvSpPr/>
          <p:nvPr/>
        </p:nvSpPr>
        <p:spPr>
          <a:xfrm>
            <a:off x="159558" y="1047944"/>
            <a:ext cx="8824884" cy="1971497"/>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Swap your paragraph with your partner. Put a big tick above each capital letter they used at the start of a sentence. Did they miss any? Help explain to them how they can correct it. </a:t>
            </a:r>
          </a:p>
        </p:txBody>
      </p:sp>
      <p:pic>
        <p:nvPicPr>
          <p:cNvPr id="5" name="Picture 4">
            <a:extLst>
              <a:ext uri="{FF2B5EF4-FFF2-40B4-BE49-F238E27FC236}">
                <a16:creationId xmlns:a16="http://schemas.microsoft.com/office/drawing/2014/main" id="{9852CC23-2453-49F1-B422-ADFBC11CE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3573016"/>
            <a:ext cx="2695575" cy="2615952"/>
          </a:xfrm>
          <a:prstGeom prst="rect">
            <a:avLst/>
          </a:prstGeom>
        </p:spPr>
      </p:pic>
    </p:spTree>
    <p:extLst>
      <p:ext uri="{BB962C8B-B14F-4D97-AF65-F5344CB8AC3E}">
        <p14:creationId xmlns:p14="http://schemas.microsoft.com/office/powerpoint/2010/main" val="3813808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40"/>
            <a:ext cx="8229600" cy="1143000"/>
          </a:xfrm>
        </p:spPr>
        <p:txBody>
          <a:bodyPr>
            <a:normAutofit/>
          </a:bodyPr>
          <a:lstStyle/>
          <a:p>
            <a:r>
              <a:rPr lang="en-GB" sz="4000" b="1" dirty="0"/>
              <a:t>Teacher information</a:t>
            </a:r>
            <a:endParaRPr lang="en-GB" sz="4000" dirty="0"/>
          </a:p>
        </p:txBody>
      </p:sp>
      <p:sp>
        <p:nvSpPr>
          <p:cNvPr id="5" name="5-Point Star 4"/>
          <p:cNvSpPr/>
          <p:nvPr/>
        </p:nvSpPr>
        <p:spPr>
          <a:xfrm>
            <a:off x="1763688" y="188640"/>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ontent Placeholder 6">
            <a:extLst>
              <a:ext uri="{FF2B5EF4-FFF2-40B4-BE49-F238E27FC236}">
                <a16:creationId xmlns:a16="http://schemas.microsoft.com/office/drawing/2014/main" id="{864D61A9-C4FD-46A6-91D9-29D5AF584FCB}"/>
              </a:ext>
            </a:extLst>
          </p:cNvPr>
          <p:cNvSpPr>
            <a:spLocks noGrp="1"/>
          </p:cNvSpPr>
          <p:nvPr>
            <p:ph idx="1"/>
          </p:nvPr>
        </p:nvSpPr>
        <p:spPr>
          <a:xfrm>
            <a:off x="457200" y="1370458"/>
            <a:ext cx="8229600" cy="4525963"/>
          </a:xfrm>
          <a:solidFill>
            <a:schemeClr val="bg1"/>
          </a:solidFill>
        </p:spPr>
        <p:txBody>
          <a:bodyPr>
            <a:normAutofit lnSpcReduction="10000"/>
          </a:bodyPr>
          <a:lstStyle/>
          <a:p>
            <a:pPr marL="0" indent="0" algn="ctr">
              <a:buNone/>
            </a:pPr>
            <a:r>
              <a:rPr lang="en-GB" b="1" dirty="0"/>
              <a:t>Show Me Tasks</a:t>
            </a:r>
          </a:p>
          <a:p>
            <a:pPr marL="0" indent="0">
              <a:buNone/>
            </a:pPr>
            <a:endParaRPr lang="en-GB" dirty="0"/>
          </a:p>
          <a:p>
            <a:pPr marL="0" indent="0">
              <a:buNone/>
            </a:pPr>
            <a:r>
              <a:rPr lang="en-GB" dirty="0"/>
              <a:t>Once the therapy has been delivered you can use Show Me Tasks to demonstrate that the skill is now secure. They are not intended to be completed all at once and ideally should be done in intervals of a few days after the therapy has been delivered. The challenge in the tasks is progressive.  </a:t>
            </a:r>
          </a:p>
          <a:p>
            <a:pPr marL="0" indent="0">
              <a:buNone/>
            </a:pPr>
            <a:endParaRPr lang="en-GB" sz="1400" dirty="0"/>
          </a:p>
          <a:p>
            <a:pPr marL="0" indent="0">
              <a:buNone/>
            </a:pPr>
            <a:endParaRPr lang="en-GB" dirty="0"/>
          </a:p>
        </p:txBody>
      </p:sp>
      <p:pic>
        <p:nvPicPr>
          <p:cNvPr id="6" name="Picture 5">
            <a:extLst>
              <a:ext uri="{FF2B5EF4-FFF2-40B4-BE49-F238E27FC236}">
                <a16:creationId xmlns:a16="http://schemas.microsoft.com/office/drawing/2014/main" id="{EC24E2D4-57D3-4ED2-9821-D11CE1914F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369370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5D0A522-650B-4DB9-A89C-C987FAC40053}"/>
              </a:ext>
            </a:extLst>
          </p:cNvPr>
          <p:cNvCxnSpPr>
            <a:cxnSpLocks/>
          </p:cNvCxnSpPr>
          <p:nvPr/>
        </p:nvCxnSpPr>
        <p:spPr>
          <a:xfrm>
            <a:off x="4572000" y="0"/>
            <a:ext cx="32881" cy="6858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46A7A356-5E75-426F-81E1-FCA13BF89B1B}"/>
              </a:ext>
            </a:extLst>
          </p:cNvPr>
          <p:cNvCxnSpPr/>
          <p:nvPr/>
        </p:nvCxnSpPr>
        <p:spPr>
          <a:xfrm>
            <a:off x="0" y="3385418"/>
            <a:ext cx="9144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B7EE1272-54FB-4FAF-AE9F-94C5DFDCF95C}"/>
              </a:ext>
            </a:extLst>
          </p:cNvPr>
          <p:cNvSpPr/>
          <p:nvPr/>
        </p:nvSpPr>
        <p:spPr>
          <a:xfrm>
            <a:off x="76347" y="949501"/>
            <a:ext cx="4512698" cy="1015663"/>
          </a:xfrm>
          <a:prstGeom prst="rect">
            <a:avLst/>
          </a:prstGeom>
        </p:spPr>
        <p:txBody>
          <a:bodyPr wrap="square">
            <a:spAutoFit/>
          </a:bodyPr>
          <a:lstStyle/>
          <a:p>
            <a:pPr algn="ctr"/>
            <a:r>
              <a:rPr lang="en-GB" sz="2000" b="1" u="sng" dirty="0"/>
              <a:t>Show Me Tasks</a:t>
            </a:r>
          </a:p>
          <a:p>
            <a:pPr algn="ctr"/>
            <a:r>
              <a:rPr lang="en-GB" sz="2000" b="1" dirty="0"/>
              <a:t>W3b. Can Use Capital Letters at Start of Most Sentences</a:t>
            </a:r>
            <a:endParaRPr lang="en-GB" sz="2000" b="1" dirty="0">
              <a:solidFill>
                <a:schemeClr val="tx1">
                  <a:lumMod val="75000"/>
                  <a:lumOff val="25000"/>
                </a:schemeClr>
              </a:solidFill>
            </a:endParaRPr>
          </a:p>
        </p:txBody>
      </p:sp>
      <p:sp>
        <p:nvSpPr>
          <p:cNvPr id="11" name="Rectangle 10">
            <a:extLst>
              <a:ext uri="{FF2B5EF4-FFF2-40B4-BE49-F238E27FC236}">
                <a16:creationId xmlns:a16="http://schemas.microsoft.com/office/drawing/2014/main" id="{459ACFAC-ADDC-4625-B8CF-B1C0BA1E99CA}"/>
              </a:ext>
            </a:extLst>
          </p:cNvPr>
          <p:cNvSpPr/>
          <p:nvPr/>
        </p:nvSpPr>
        <p:spPr>
          <a:xfrm>
            <a:off x="960839" y="2070298"/>
            <a:ext cx="2792896" cy="400110"/>
          </a:xfrm>
          <a:prstGeom prst="rect">
            <a:avLst/>
          </a:prstGeom>
        </p:spPr>
        <p:txBody>
          <a:bodyPr wrap="square">
            <a:spAutoFit/>
          </a:bodyPr>
          <a:lstStyle/>
          <a:p>
            <a:pPr algn="ctr" defTabSz="685800" eaLnBrk="0" fontAlgn="base" hangingPunct="0">
              <a:spcBef>
                <a:spcPct val="0"/>
              </a:spcBef>
              <a:spcAft>
                <a:spcPct val="0"/>
              </a:spcAft>
            </a:pPr>
            <a:r>
              <a:rPr lang="en-GB" alt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Commissioned by The PiXL Club Ltd.</a:t>
            </a:r>
            <a:endParaRPr lang="en-GB" altLang="en-US" sz="1000" dirty="0">
              <a:ea typeface="Times New Roman" panose="02020603050405020304" pitchFamily="18" charset="0"/>
            </a:endParaRPr>
          </a:p>
          <a:p>
            <a:pPr algn="ctr" defTabSz="685800" eaLnBrk="0" fontAlgn="base" hangingPunct="0">
              <a:spcBef>
                <a:spcPct val="0"/>
              </a:spcBef>
              <a:spcAft>
                <a:spcPct val="0"/>
              </a:spcAft>
            </a:pPr>
            <a:r>
              <a:rPr lang="en-GB" altLang="en-US" sz="1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February 2018</a:t>
            </a:r>
            <a:endParaRPr lang="en-GB" altLang="en-US" sz="1000" dirty="0">
              <a:ea typeface="Times New Roman" panose="02020603050405020304" pitchFamily="18" charset="0"/>
            </a:endParaRPr>
          </a:p>
        </p:txBody>
      </p:sp>
      <p:sp>
        <p:nvSpPr>
          <p:cNvPr id="12" name="Text Box 4">
            <a:extLst>
              <a:ext uri="{FF2B5EF4-FFF2-40B4-BE49-F238E27FC236}">
                <a16:creationId xmlns:a16="http://schemas.microsoft.com/office/drawing/2014/main" id="{9625BD29-01D3-4383-98D6-A96D5090A177}"/>
              </a:ext>
            </a:extLst>
          </p:cNvPr>
          <p:cNvSpPr txBox="1">
            <a:spLocks noChangeArrowheads="1"/>
          </p:cNvSpPr>
          <p:nvPr/>
        </p:nvSpPr>
        <p:spPr bwMode="auto">
          <a:xfrm>
            <a:off x="132535" y="2469847"/>
            <a:ext cx="4369775" cy="659899"/>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68580" tIns="34290" rIns="68580" bIns="34290" numCol="1" anchor="t" anchorCtr="0" compatLnSpc="1">
            <a:prstTxWarp prst="textNoShape">
              <a:avLst/>
            </a:prstTxWarp>
          </a:bodyPr>
          <a:lstStyle/>
          <a:p>
            <a:pPr algn="just" defTabSz="685800" eaLnBrk="0" fontAlgn="base" hangingPunct="0">
              <a:spcBef>
                <a:spcPct val="0"/>
              </a:spcBef>
              <a:spcAft>
                <a:spcPct val="0"/>
              </a:spcAft>
            </a:pPr>
            <a:r>
              <a:rPr lang="en-US" altLang="en-US" sz="800" dirty="0">
                <a:solidFill>
                  <a:srgbClr val="000000"/>
                </a:solidFill>
                <a:latin typeface="Arial" panose="020B0604020202020204" pitchFamily="34" charset="0"/>
                <a:ea typeface="Times New Roman" panose="02020603050405020304" pitchFamily="18" charset="0"/>
                <a:cs typeface="Arial" panose="020B0604020202020204" pitchFamily="34" charset="0"/>
              </a:rPr>
              <a:t>This resource is strictly for the use of member schools for as long as they remain members of The PiXL Club. It may not be copied, sold nor transferred to a third party or used by the school after membership ceases. Until such time it may be freely used within the member school. All opinions and contributions are those of the authors. The contents of this resource are not connected with nor endorsed by any other company, organisation or institution.</a:t>
            </a:r>
            <a:endParaRPr lang="en-US" altLang="en-US" sz="800" dirty="0">
              <a:latin typeface="Arial" panose="020B0604020202020204" pitchFamily="34" charset="0"/>
            </a:endParaRPr>
          </a:p>
        </p:txBody>
      </p:sp>
      <p:sp>
        <p:nvSpPr>
          <p:cNvPr id="13" name="Rectangle 4">
            <a:extLst>
              <a:ext uri="{FF2B5EF4-FFF2-40B4-BE49-F238E27FC236}">
                <a16:creationId xmlns:a16="http://schemas.microsoft.com/office/drawing/2014/main" id="{3E93A6A5-B79A-44B1-AE03-54965C69A957}"/>
              </a:ext>
            </a:extLst>
          </p:cNvPr>
          <p:cNvSpPr>
            <a:spLocks noChangeArrowheads="1"/>
          </p:cNvSpPr>
          <p:nvPr/>
        </p:nvSpPr>
        <p:spPr bwMode="auto">
          <a:xfrm>
            <a:off x="1250858" y="2921301"/>
            <a:ext cx="1909818"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ctr" defTabSz="685800" eaLnBrk="0" fontAlgn="base" hangingPunct="0">
              <a:spcBef>
                <a:spcPct val="0"/>
              </a:spcBef>
              <a:spcAft>
                <a:spcPct val="0"/>
              </a:spcAft>
            </a:pPr>
            <a:endPar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gn="ctr" defTabSz="685800" eaLnBrk="0" fontAlgn="base" hangingPunct="0">
              <a:spcBef>
                <a:spcPct val="0"/>
              </a:spcBef>
              <a:spcAft>
                <a:spcPct val="0"/>
              </a:spcAft>
            </a:pPr>
            <a:r>
              <a:rPr lang="en-GB" altLang="en-US"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en-US" sz="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Copyright The PiXL Club Limited, 2018</a:t>
            </a:r>
            <a:endParaRPr lang="en-GB" altLang="en-US" sz="800" dirty="0">
              <a:latin typeface="Arial" panose="020B0604020202020204" pitchFamily="34" charset="0"/>
            </a:endParaRPr>
          </a:p>
        </p:txBody>
      </p:sp>
      <p:sp>
        <p:nvSpPr>
          <p:cNvPr id="35" name="TextBox 34">
            <a:extLst>
              <a:ext uri="{FF2B5EF4-FFF2-40B4-BE49-F238E27FC236}">
                <a16:creationId xmlns:a16="http://schemas.microsoft.com/office/drawing/2014/main" id="{3B498EF3-C488-4479-9CF6-482F58B82F5A}"/>
              </a:ext>
            </a:extLst>
          </p:cNvPr>
          <p:cNvSpPr txBox="1"/>
          <p:nvPr/>
        </p:nvSpPr>
        <p:spPr>
          <a:xfrm>
            <a:off x="5669516" y="22338"/>
            <a:ext cx="3421944" cy="923330"/>
          </a:xfrm>
          <a:prstGeom prst="rect">
            <a:avLst/>
          </a:prstGeom>
          <a:noFill/>
        </p:spPr>
        <p:txBody>
          <a:bodyPr wrap="square" rtlCol="0">
            <a:spAutoFit/>
          </a:bodyPr>
          <a:lstStyle/>
          <a:p>
            <a:pPr algn="ctr"/>
            <a:r>
              <a:rPr lang="en-GB" dirty="0"/>
              <a:t>There are 5 missing capital letters, can you circle where they should be?</a:t>
            </a:r>
          </a:p>
        </p:txBody>
      </p:sp>
      <p:pic>
        <p:nvPicPr>
          <p:cNvPr id="34" name="Picture 33">
            <a:extLst>
              <a:ext uri="{FF2B5EF4-FFF2-40B4-BE49-F238E27FC236}">
                <a16:creationId xmlns:a16="http://schemas.microsoft.com/office/drawing/2014/main" id="{CE4DA575-3665-4C9A-B4B7-DD58EEE271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3" y="56054"/>
            <a:ext cx="966208" cy="543147"/>
          </a:xfrm>
          <a:prstGeom prst="rect">
            <a:avLst/>
          </a:prstGeom>
        </p:spPr>
      </p:pic>
      <p:pic>
        <p:nvPicPr>
          <p:cNvPr id="37" name="Picture 36">
            <a:extLst>
              <a:ext uri="{FF2B5EF4-FFF2-40B4-BE49-F238E27FC236}">
                <a16:creationId xmlns:a16="http://schemas.microsoft.com/office/drawing/2014/main" id="{2120CC5F-6F0A-4E5E-BB2A-9453096069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0367" y="56054"/>
            <a:ext cx="966208" cy="543147"/>
          </a:xfrm>
          <a:prstGeom prst="rect">
            <a:avLst/>
          </a:prstGeom>
        </p:spPr>
      </p:pic>
      <p:pic>
        <p:nvPicPr>
          <p:cNvPr id="41" name="Picture 40">
            <a:extLst>
              <a:ext uri="{FF2B5EF4-FFF2-40B4-BE49-F238E27FC236}">
                <a16:creationId xmlns:a16="http://schemas.microsoft.com/office/drawing/2014/main" id="{A57604BC-8FDE-45DA-A3A9-1FB3A0B94A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727" y="3435480"/>
            <a:ext cx="966208" cy="543147"/>
          </a:xfrm>
          <a:prstGeom prst="rect">
            <a:avLst/>
          </a:prstGeom>
        </p:spPr>
      </p:pic>
      <p:pic>
        <p:nvPicPr>
          <p:cNvPr id="42" name="Picture 41">
            <a:extLst>
              <a:ext uri="{FF2B5EF4-FFF2-40B4-BE49-F238E27FC236}">
                <a16:creationId xmlns:a16="http://schemas.microsoft.com/office/drawing/2014/main" id="{AD6AE47B-4945-4E27-84CE-6950CD27B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45" y="3422607"/>
            <a:ext cx="966208" cy="543147"/>
          </a:xfrm>
          <a:prstGeom prst="rect">
            <a:avLst/>
          </a:prstGeom>
        </p:spPr>
      </p:pic>
      <p:pic>
        <p:nvPicPr>
          <p:cNvPr id="39" name="Picture 38">
            <a:extLst>
              <a:ext uri="{FF2B5EF4-FFF2-40B4-BE49-F238E27FC236}">
                <a16:creationId xmlns:a16="http://schemas.microsoft.com/office/drawing/2014/main" id="{6D07578B-3F41-4574-9B3E-E8CAECA71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532" y="22338"/>
            <a:ext cx="1004316" cy="1214129"/>
          </a:xfrm>
          <a:prstGeom prst="rect">
            <a:avLst/>
          </a:prstGeom>
        </p:spPr>
      </p:pic>
      <p:sp>
        <p:nvSpPr>
          <p:cNvPr id="25" name="TextBox 24">
            <a:extLst>
              <a:ext uri="{FF2B5EF4-FFF2-40B4-BE49-F238E27FC236}">
                <a16:creationId xmlns:a16="http://schemas.microsoft.com/office/drawing/2014/main" id="{1C2E3BD9-7922-47C5-AEA4-503696E255F5}"/>
              </a:ext>
            </a:extLst>
          </p:cNvPr>
          <p:cNvSpPr txBox="1"/>
          <p:nvPr/>
        </p:nvSpPr>
        <p:spPr>
          <a:xfrm>
            <a:off x="5738781" y="3348564"/>
            <a:ext cx="3298574" cy="1200329"/>
          </a:xfrm>
          <a:prstGeom prst="rect">
            <a:avLst/>
          </a:prstGeom>
          <a:noFill/>
        </p:spPr>
        <p:txBody>
          <a:bodyPr wrap="square" rtlCol="0">
            <a:spAutoFit/>
          </a:bodyPr>
          <a:lstStyle/>
          <a:p>
            <a:pPr algn="ctr"/>
            <a:r>
              <a:rPr lang="en-GB" dirty="0"/>
              <a:t>Write a paragraph to explain why this elf is so surprised. Don’t forget to use capital letter where needed.</a:t>
            </a:r>
          </a:p>
        </p:txBody>
      </p:sp>
      <p:sp>
        <p:nvSpPr>
          <p:cNvPr id="29" name="TextBox 28">
            <a:extLst>
              <a:ext uri="{FF2B5EF4-FFF2-40B4-BE49-F238E27FC236}">
                <a16:creationId xmlns:a16="http://schemas.microsoft.com/office/drawing/2014/main" id="{E4F29FCA-E23A-40BA-B45E-0A20AB06DCA8}"/>
              </a:ext>
            </a:extLst>
          </p:cNvPr>
          <p:cNvSpPr txBox="1"/>
          <p:nvPr/>
        </p:nvSpPr>
        <p:spPr>
          <a:xfrm>
            <a:off x="4728036" y="982522"/>
            <a:ext cx="4309319" cy="2031325"/>
          </a:xfrm>
          <a:prstGeom prst="rect">
            <a:avLst/>
          </a:prstGeom>
          <a:noFill/>
          <a:ln>
            <a:solidFill>
              <a:schemeClr val="tx1"/>
            </a:solidFill>
          </a:ln>
        </p:spPr>
        <p:txBody>
          <a:bodyPr wrap="square" rtlCol="0">
            <a:spAutoFit/>
          </a:bodyPr>
          <a:lstStyle/>
          <a:p>
            <a:pPr algn="ctr"/>
            <a:r>
              <a:rPr lang="en-GB" dirty="0"/>
              <a:t>it was a calm day at sea. the pirates were getting very bored. they had run out of supplies and thought they were a long way from land. suddenly a seagull glided above the ship. “ land must be near if birds are flying near us,” the captain muttered with great relief. </a:t>
            </a:r>
          </a:p>
        </p:txBody>
      </p:sp>
      <p:sp>
        <p:nvSpPr>
          <p:cNvPr id="30" name="TextBox 29">
            <a:extLst>
              <a:ext uri="{FF2B5EF4-FFF2-40B4-BE49-F238E27FC236}">
                <a16:creationId xmlns:a16="http://schemas.microsoft.com/office/drawing/2014/main" id="{330E22FB-23D3-46E1-A12D-95324CFA14B3}"/>
              </a:ext>
            </a:extLst>
          </p:cNvPr>
          <p:cNvSpPr txBox="1"/>
          <p:nvPr/>
        </p:nvSpPr>
        <p:spPr>
          <a:xfrm>
            <a:off x="960839" y="3429000"/>
            <a:ext cx="3622284" cy="1200329"/>
          </a:xfrm>
          <a:prstGeom prst="rect">
            <a:avLst/>
          </a:prstGeom>
          <a:noFill/>
        </p:spPr>
        <p:txBody>
          <a:bodyPr wrap="square" rtlCol="0">
            <a:spAutoFit/>
          </a:bodyPr>
          <a:lstStyle/>
          <a:p>
            <a:pPr algn="ctr"/>
            <a:r>
              <a:rPr lang="en-GB" dirty="0"/>
              <a:t>I made sentence using the blocks below, without making any changes to them. How do you know which is the sentence I created?</a:t>
            </a:r>
          </a:p>
        </p:txBody>
      </p:sp>
      <p:sp>
        <p:nvSpPr>
          <p:cNvPr id="32" name="TextBox 31">
            <a:extLst>
              <a:ext uri="{FF2B5EF4-FFF2-40B4-BE49-F238E27FC236}">
                <a16:creationId xmlns:a16="http://schemas.microsoft.com/office/drawing/2014/main" id="{A35A04F1-2E7F-457C-B088-95B13928D6D9}"/>
              </a:ext>
            </a:extLst>
          </p:cNvPr>
          <p:cNvSpPr txBox="1"/>
          <p:nvPr/>
        </p:nvSpPr>
        <p:spPr>
          <a:xfrm>
            <a:off x="175404" y="5874753"/>
            <a:ext cx="4378808" cy="369332"/>
          </a:xfrm>
          <a:prstGeom prst="rect">
            <a:avLst/>
          </a:prstGeom>
          <a:solidFill>
            <a:schemeClr val="accent1"/>
          </a:solidFill>
          <a:ln>
            <a:solidFill>
              <a:schemeClr val="tx1"/>
            </a:solidFill>
          </a:ln>
        </p:spPr>
        <p:txBody>
          <a:bodyPr wrap="square" rtlCol="0">
            <a:spAutoFit/>
          </a:bodyPr>
          <a:lstStyle/>
          <a:p>
            <a:pPr algn="ctr"/>
            <a:r>
              <a:rPr lang="en-GB" dirty="0"/>
              <a:t>Colourful lights were hanging on the trees.</a:t>
            </a:r>
          </a:p>
        </p:txBody>
      </p:sp>
      <p:pic>
        <p:nvPicPr>
          <p:cNvPr id="8" name="Picture 7">
            <a:extLst>
              <a:ext uri="{FF2B5EF4-FFF2-40B4-BE49-F238E27FC236}">
                <a16:creationId xmlns:a16="http://schemas.microsoft.com/office/drawing/2014/main" id="{62785AC6-561F-4DD8-B2B2-9AE3C0A13F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569" y="4439824"/>
            <a:ext cx="1848383" cy="2288733"/>
          </a:xfrm>
          <a:prstGeom prst="rect">
            <a:avLst/>
          </a:prstGeom>
        </p:spPr>
      </p:pic>
      <p:sp>
        <p:nvSpPr>
          <p:cNvPr id="10" name="TextBox 9">
            <a:extLst>
              <a:ext uri="{FF2B5EF4-FFF2-40B4-BE49-F238E27FC236}">
                <a16:creationId xmlns:a16="http://schemas.microsoft.com/office/drawing/2014/main" id="{3E7B4685-B234-40B8-B347-BA5B18A869B3}"/>
              </a:ext>
            </a:extLst>
          </p:cNvPr>
          <p:cNvSpPr txBox="1"/>
          <p:nvPr/>
        </p:nvSpPr>
        <p:spPr>
          <a:xfrm>
            <a:off x="7236295" y="4797152"/>
            <a:ext cx="1757311" cy="1754326"/>
          </a:xfrm>
          <a:prstGeom prst="rect">
            <a:avLst/>
          </a:prstGeom>
          <a:noFill/>
          <a:ln>
            <a:solidFill>
              <a:schemeClr val="tx1"/>
            </a:solidFill>
          </a:ln>
        </p:spPr>
        <p:txBody>
          <a:bodyPr wrap="square" rtlCol="0">
            <a:spAutoFit/>
          </a:bodyPr>
          <a:lstStyle/>
          <a:p>
            <a:pPr algn="ctr"/>
            <a:r>
              <a:rPr lang="en-GB" b="1" dirty="0">
                <a:solidFill>
                  <a:srgbClr val="FF0000"/>
                </a:solidFill>
              </a:rPr>
              <a:t>CHALLENGE</a:t>
            </a:r>
          </a:p>
          <a:p>
            <a:pPr algn="ctr"/>
            <a:endParaRPr lang="en-GB" b="1" dirty="0">
              <a:solidFill>
                <a:srgbClr val="FF0000"/>
              </a:solidFill>
            </a:endParaRPr>
          </a:p>
          <a:p>
            <a:pPr algn="ctr"/>
            <a:r>
              <a:rPr lang="en-GB" dirty="0"/>
              <a:t>Can you include one sentence to show someone is speaking? </a:t>
            </a:r>
          </a:p>
        </p:txBody>
      </p:sp>
      <p:sp>
        <p:nvSpPr>
          <p:cNvPr id="24" name="TextBox 23">
            <a:extLst>
              <a:ext uri="{FF2B5EF4-FFF2-40B4-BE49-F238E27FC236}">
                <a16:creationId xmlns:a16="http://schemas.microsoft.com/office/drawing/2014/main" id="{07B7A675-D1D7-4C42-BA6A-6E99B82E17BD}"/>
              </a:ext>
            </a:extLst>
          </p:cNvPr>
          <p:cNvSpPr txBox="1"/>
          <p:nvPr/>
        </p:nvSpPr>
        <p:spPr>
          <a:xfrm>
            <a:off x="157616" y="6359225"/>
            <a:ext cx="4378808" cy="369332"/>
          </a:xfrm>
          <a:prstGeom prst="rect">
            <a:avLst/>
          </a:prstGeom>
          <a:solidFill>
            <a:srgbClr val="FFFF00"/>
          </a:solidFill>
          <a:ln>
            <a:solidFill>
              <a:schemeClr val="tx1"/>
            </a:solidFill>
          </a:ln>
        </p:spPr>
        <p:txBody>
          <a:bodyPr wrap="square" rtlCol="0">
            <a:spAutoFit/>
          </a:bodyPr>
          <a:lstStyle/>
          <a:p>
            <a:pPr algn="ctr"/>
            <a:r>
              <a:rPr lang="en-GB" dirty="0"/>
              <a:t>Lights were hanging on the colourful trees.</a:t>
            </a:r>
          </a:p>
        </p:txBody>
      </p:sp>
      <p:sp>
        <p:nvSpPr>
          <p:cNvPr id="26" name="TextBox 25">
            <a:extLst>
              <a:ext uri="{FF2B5EF4-FFF2-40B4-BE49-F238E27FC236}">
                <a16:creationId xmlns:a16="http://schemas.microsoft.com/office/drawing/2014/main" id="{9C4B7FF2-8CD2-474C-A104-944839D296E2}"/>
              </a:ext>
            </a:extLst>
          </p:cNvPr>
          <p:cNvSpPr txBox="1"/>
          <p:nvPr/>
        </p:nvSpPr>
        <p:spPr>
          <a:xfrm>
            <a:off x="2638530" y="4767473"/>
            <a:ext cx="1154262" cy="369332"/>
          </a:xfrm>
          <a:prstGeom prst="rect">
            <a:avLst/>
          </a:prstGeom>
          <a:solidFill>
            <a:srgbClr val="F806B3"/>
          </a:solidFill>
          <a:ln>
            <a:solidFill>
              <a:schemeClr val="tx1"/>
            </a:solidFill>
          </a:ln>
        </p:spPr>
        <p:txBody>
          <a:bodyPr wrap="square" rtlCol="0">
            <a:spAutoFit/>
          </a:bodyPr>
          <a:lstStyle/>
          <a:p>
            <a:pPr algn="ctr"/>
            <a:r>
              <a:rPr lang="en-GB" dirty="0"/>
              <a:t>Colourful</a:t>
            </a:r>
          </a:p>
        </p:txBody>
      </p:sp>
      <p:sp>
        <p:nvSpPr>
          <p:cNvPr id="27" name="TextBox 26">
            <a:extLst>
              <a:ext uri="{FF2B5EF4-FFF2-40B4-BE49-F238E27FC236}">
                <a16:creationId xmlns:a16="http://schemas.microsoft.com/office/drawing/2014/main" id="{BB914275-9428-41D1-93CA-C16519DE7A13}"/>
              </a:ext>
            </a:extLst>
          </p:cNvPr>
          <p:cNvSpPr txBox="1"/>
          <p:nvPr/>
        </p:nvSpPr>
        <p:spPr>
          <a:xfrm>
            <a:off x="1292968" y="4768190"/>
            <a:ext cx="713790" cy="369332"/>
          </a:xfrm>
          <a:prstGeom prst="rect">
            <a:avLst/>
          </a:prstGeom>
          <a:solidFill>
            <a:srgbClr val="F806B3"/>
          </a:solidFill>
          <a:ln>
            <a:solidFill>
              <a:schemeClr val="tx1"/>
            </a:solidFill>
          </a:ln>
        </p:spPr>
        <p:txBody>
          <a:bodyPr wrap="square" rtlCol="0">
            <a:spAutoFit/>
          </a:bodyPr>
          <a:lstStyle/>
          <a:p>
            <a:pPr algn="ctr"/>
            <a:r>
              <a:rPr lang="en-GB" dirty="0"/>
              <a:t>trees</a:t>
            </a:r>
          </a:p>
        </p:txBody>
      </p:sp>
      <p:sp>
        <p:nvSpPr>
          <p:cNvPr id="28" name="TextBox 27">
            <a:extLst>
              <a:ext uri="{FF2B5EF4-FFF2-40B4-BE49-F238E27FC236}">
                <a16:creationId xmlns:a16="http://schemas.microsoft.com/office/drawing/2014/main" id="{3B0A3A31-A740-4FCC-843D-7BDC0F97F703}"/>
              </a:ext>
            </a:extLst>
          </p:cNvPr>
          <p:cNvSpPr txBox="1"/>
          <p:nvPr/>
        </p:nvSpPr>
        <p:spPr>
          <a:xfrm>
            <a:off x="216478" y="4768190"/>
            <a:ext cx="976045" cy="369332"/>
          </a:xfrm>
          <a:prstGeom prst="rect">
            <a:avLst/>
          </a:prstGeom>
          <a:solidFill>
            <a:srgbClr val="F806B3"/>
          </a:solidFill>
          <a:ln>
            <a:solidFill>
              <a:schemeClr val="tx1"/>
            </a:solidFill>
          </a:ln>
        </p:spPr>
        <p:txBody>
          <a:bodyPr wrap="square" rtlCol="0">
            <a:spAutoFit/>
          </a:bodyPr>
          <a:lstStyle/>
          <a:p>
            <a:pPr algn="ctr"/>
            <a:r>
              <a:rPr lang="en-GB" dirty="0"/>
              <a:t>hanging</a:t>
            </a:r>
          </a:p>
        </p:txBody>
      </p:sp>
      <p:sp>
        <p:nvSpPr>
          <p:cNvPr id="31" name="TextBox 30">
            <a:extLst>
              <a:ext uri="{FF2B5EF4-FFF2-40B4-BE49-F238E27FC236}">
                <a16:creationId xmlns:a16="http://schemas.microsoft.com/office/drawing/2014/main" id="{280C0D7C-76A2-473B-A2CE-1323A63E7120}"/>
              </a:ext>
            </a:extLst>
          </p:cNvPr>
          <p:cNvSpPr txBox="1"/>
          <p:nvPr/>
        </p:nvSpPr>
        <p:spPr>
          <a:xfrm>
            <a:off x="2107203" y="4767473"/>
            <a:ext cx="430882" cy="369332"/>
          </a:xfrm>
          <a:prstGeom prst="rect">
            <a:avLst/>
          </a:prstGeom>
          <a:solidFill>
            <a:srgbClr val="F806B3"/>
          </a:solidFill>
          <a:ln>
            <a:solidFill>
              <a:schemeClr val="tx1"/>
            </a:solidFill>
          </a:ln>
        </p:spPr>
        <p:txBody>
          <a:bodyPr wrap="square" rtlCol="0">
            <a:spAutoFit/>
          </a:bodyPr>
          <a:lstStyle/>
          <a:p>
            <a:pPr algn="ctr"/>
            <a:endParaRPr lang="en-GB" dirty="0"/>
          </a:p>
        </p:txBody>
      </p:sp>
      <p:sp>
        <p:nvSpPr>
          <p:cNvPr id="14" name="Oval 13">
            <a:extLst>
              <a:ext uri="{FF2B5EF4-FFF2-40B4-BE49-F238E27FC236}">
                <a16:creationId xmlns:a16="http://schemas.microsoft.com/office/drawing/2014/main" id="{3AE1E2ED-A8EE-4302-B489-82C1FF92FBDA}"/>
              </a:ext>
            </a:extLst>
          </p:cNvPr>
          <p:cNvSpPr/>
          <p:nvPr/>
        </p:nvSpPr>
        <p:spPr>
          <a:xfrm>
            <a:off x="2294033" y="4915599"/>
            <a:ext cx="45719" cy="9757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E7CD8CF8-69DC-46AD-8FEB-84300DA0BCBD}"/>
              </a:ext>
            </a:extLst>
          </p:cNvPr>
          <p:cNvSpPr txBox="1"/>
          <p:nvPr/>
        </p:nvSpPr>
        <p:spPr>
          <a:xfrm>
            <a:off x="216478" y="5263051"/>
            <a:ext cx="976045" cy="369332"/>
          </a:xfrm>
          <a:prstGeom prst="rect">
            <a:avLst/>
          </a:prstGeom>
          <a:solidFill>
            <a:srgbClr val="F806B3"/>
          </a:solidFill>
          <a:ln>
            <a:solidFill>
              <a:schemeClr val="tx1"/>
            </a:solidFill>
          </a:ln>
        </p:spPr>
        <p:txBody>
          <a:bodyPr wrap="square" rtlCol="0">
            <a:spAutoFit/>
          </a:bodyPr>
          <a:lstStyle/>
          <a:p>
            <a:pPr algn="ctr"/>
            <a:r>
              <a:rPr lang="en-GB" dirty="0"/>
              <a:t>lights</a:t>
            </a:r>
          </a:p>
        </p:txBody>
      </p:sp>
      <p:sp>
        <p:nvSpPr>
          <p:cNvPr id="36" name="TextBox 35">
            <a:extLst>
              <a:ext uri="{FF2B5EF4-FFF2-40B4-BE49-F238E27FC236}">
                <a16:creationId xmlns:a16="http://schemas.microsoft.com/office/drawing/2014/main" id="{4D90DD3F-9D7D-453D-87BE-CC65D97C01B8}"/>
              </a:ext>
            </a:extLst>
          </p:cNvPr>
          <p:cNvSpPr txBox="1"/>
          <p:nvPr/>
        </p:nvSpPr>
        <p:spPr>
          <a:xfrm>
            <a:off x="1363708" y="5229200"/>
            <a:ext cx="575144" cy="369332"/>
          </a:xfrm>
          <a:prstGeom prst="rect">
            <a:avLst/>
          </a:prstGeom>
          <a:solidFill>
            <a:srgbClr val="F806B3"/>
          </a:solidFill>
          <a:ln>
            <a:solidFill>
              <a:schemeClr val="tx1"/>
            </a:solidFill>
          </a:ln>
        </p:spPr>
        <p:txBody>
          <a:bodyPr wrap="square" rtlCol="0">
            <a:spAutoFit/>
          </a:bodyPr>
          <a:lstStyle/>
          <a:p>
            <a:pPr algn="ctr"/>
            <a:r>
              <a:rPr lang="en-GB" dirty="0"/>
              <a:t>on</a:t>
            </a:r>
          </a:p>
        </p:txBody>
      </p:sp>
      <p:sp>
        <p:nvSpPr>
          <p:cNvPr id="38" name="TextBox 37">
            <a:extLst>
              <a:ext uri="{FF2B5EF4-FFF2-40B4-BE49-F238E27FC236}">
                <a16:creationId xmlns:a16="http://schemas.microsoft.com/office/drawing/2014/main" id="{CA7D18A1-3AA4-4BB2-832B-B5EB355A1300}"/>
              </a:ext>
            </a:extLst>
          </p:cNvPr>
          <p:cNvSpPr txBox="1"/>
          <p:nvPr/>
        </p:nvSpPr>
        <p:spPr>
          <a:xfrm>
            <a:off x="3893237" y="4787860"/>
            <a:ext cx="575144" cy="369332"/>
          </a:xfrm>
          <a:prstGeom prst="rect">
            <a:avLst/>
          </a:prstGeom>
          <a:solidFill>
            <a:srgbClr val="F806B3"/>
          </a:solidFill>
          <a:ln>
            <a:solidFill>
              <a:schemeClr val="tx1"/>
            </a:solidFill>
          </a:ln>
        </p:spPr>
        <p:txBody>
          <a:bodyPr wrap="square" rtlCol="0">
            <a:spAutoFit/>
          </a:bodyPr>
          <a:lstStyle/>
          <a:p>
            <a:pPr algn="ctr"/>
            <a:r>
              <a:rPr lang="en-GB" dirty="0"/>
              <a:t>the</a:t>
            </a:r>
          </a:p>
        </p:txBody>
      </p:sp>
      <p:sp>
        <p:nvSpPr>
          <p:cNvPr id="40" name="TextBox 39">
            <a:extLst>
              <a:ext uri="{FF2B5EF4-FFF2-40B4-BE49-F238E27FC236}">
                <a16:creationId xmlns:a16="http://schemas.microsoft.com/office/drawing/2014/main" id="{421FBDAA-77D2-436C-B6C1-70F2DB739EB6}"/>
              </a:ext>
            </a:extLst>
          </p:cNvPr>
          <p:cNvSpPr txBox="1"/>
          <p:nvPr/>
        </p:nvSpPr>
        <p:spPr>
          <a:xfrm>
            <a:off x="2150507" y="5229200"/>
            <a:ext cx="976045" cy="369332"/>
          </a:xfrm>
          <a:prstGeom prst="rect">
            <a:avLst/>
          </a:prstGeom>
          <a:solidFill>
            <a:srgbClr val="F806B3"/>
          </a:solidFill>
          <a:ln>
            <a:solidFill>
              <a:schemeClr val="tx1"/>
            </a:solidFill>
          </a:ln>
        </p:spPr>
        <p:txBody>
          <a:bodyPr wrap="square" rtlCol="0">
            <a:spAutoFit/>
          </a:bodyPr>
          <a:lstStyle/>
          <a:p>
            <a:pPr algn="ctr"/>
            <a:r>
              <a:rPr lang="en-GB" dirty="0"/>
              <a:t>were</a:t>
            </a:r>
          </a:p>
        </p:txBody>
      </p:sp>
    </p:spTree>
    <p:extLst>
      <p:ext uri="{BB962C8B-B14F-4D97-AF65-F5344CB8AC3E}">
        <p14:creationId xmlns:p14="http://schemas.microsoft.com/office/powerpoint/2010/main" val="1926311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p:cNvPicPr>
          <p:nvPr/>
        </p:nvPicPr>
        <p:blipFill rotWithShape="1">
          <a:blip r:embed="rId2">
            <a:extLst>
              <a:ext uri="{28A0092B-C50C-407E-A947-70E740481C1C}">
                <a14:useLocalDpi xmlns:a14="http://schemas.microsoft.com/office/drawing/2010/main" val="0"/>
              </a:ext>
            </a:extLst>
          </a:blip>
          <a:srcRect l="39744" t="100000" b="-5062"/>
          <a:stretch/>
        </p:blipFill>
        <p:spPr bwMode="auto">
          <a:xfrm>
            <a:off x="3823855" y="4365624"/>
            <a:ext cx="4651808" cy="15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323528" y="1556792"/>
            <a:ext cx="786372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 dirty="0"/>
              <a:t>W3b. Can use capital letters at start of </a:t>
            </a:r>
            <a:r>
              <a:rPr lang="en-GB" sz="3000"/>
              <a:t>most sentences</a:t>
            </a:r>
            <a:endParaRPr lang="en-GB" sz="3000" dirty="0">
              <a:solidFill>
                <a:schemeClr val="tx1">
                  <a:lumMod val="75000"/>
                  <a:lumOff val="25000"/>
                </a:schemeClr>
              </a:solidFill>
            </a:endParaRPr>
          </a:p>
        </p:txBody>
      </p:sp>
      <p:pic>
        <p:nvPicPr>
          <p:cNvPr id="2050" name="Picture 2" descr="C:\Users\LUrquhart\AppData\Local\Microsoft\Windows\Temporary Internet Files\Content.IE5\9W3CON5K\dancing-boo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9232" y="3209190"/>
            <a:ext cx="2792311" cy="1640936"/>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sp>
        <p:nvSpPr>
          <p:cNvPr id="9" name="5-Point Star 8"/>
          <p:cNvSpPr/>
          <p:nvPr/>
        </p:nvSpPr>
        <p:spPr>
          <a:xfrm>
            <a:off x="539552" y="5562983"/>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p:cNvSpPr txBox="1"/>
          <p:nvPr/>
        </p:nvSpPr>
        <p:spPr>
          <a:xfrm>
            <a:off x="1275056" y="5753273"/>
            <a:ext cx="3168352" cy="369332"/>
          </a:xfrm>
          <a:prstGeom prst="rect">
            <a:avLst/>
          </a:prstGeom>
          <a:noFill/>
        </p:spPr>
        <p:txBody>
          <a:bodyPr wrap="square" rtlCol="0">
            <a:spAutoFit/>
          </a:bodyPr>
          <a:lstStyle/>
          <a:p>
            <a:r>
              <a:rPr lang="en-GB" dirty="0"/>
              <a:t>= teacher notes</a:t>
            </a:r>
          </a:p>
        </p:txBody>
      </p:sp>
      <p:pic>
        <p:nvPicPr>
          <p:cNvPr id="8" name="Picture 7">
            <a:extLst>
              <a:ext uri="{FF2B5EF4-FFF2-40B4-BE49-F238E27FC236}">
                <a16:creationId xmlns:a16="http://schemas.microsoft.com/office/drawing/2014/main" id="{E5388684-E065-4D85-9D71-29FDF5EC5C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84359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GB" sz="4000" b="1" dirty="0"/>
              <a:t>Teacher information</a:t>
            </a:r>
            <a:endParaRPr lang="en-GB" sz="4000" dirty="0"/>
          </a:p>
        </p:txBody>
      </p:sp>
      <p:sp>
        <p:nvSpPr>
          <p:cNvPr id="3" name="Content Placeholder 2"/>
          <p:cNvSpPr>
            <a:spLocks noGrp="1"/>
          </p:cNvSpPr>
          <p:nvPr>
            <p:ph idx="1"/>
          </p:nvPr>
        </p:nvSpPr>
        <p:spPr>
          <a:xfrm>
            <a:off x="521550" y="1556792"/>
            <a:ext cx="8100900" cy="4392488"/>
          </a:xfrm>
          <a:solidFill>
            <a:schemeClr val="bg1"/>
          </a:solidFill>
        </p:spPr>
        <p:txBody>
          <a:bodyPr>
            <a:noAutofit/>
          </a:bodyPr>
          <a:lstStyle/>
          <a:p>
            <a:pPr marL="0" indent="0">
              <a:buNone/>
            </a:pPr>
            <a:r>
              <a:rPr lang="en-GB" sz="2600" dirty="0"/>
              <a:t>This resource should be used to support Key Marginal pupils for whom you have completed a PLC. It is designed to be delivered as a teaching activity to a small group or individual in order to fill a gap in their understanding. </a:t>
            </a:r>
          </a:p>
          <a:p>
            <a:pPr marL="0" indent="0">
              <a:buNone/>
            </a:pPr>
            <a:endParaRPr lang="en-GB" sz="2600" dirty="0"/>
          </a:p>
          <a:p>
            <a:pPr marL="0" indent="0">
              <a:buNone/>
            </a:pPr>
            <a:r>
              <a:rPr lang="en-GB" sz="2600" dirty="0"/>
              <a:t>Use of this resource should form part of normal, day-to-day teaching, as you would do with a guided teaching group. This teaching resource is based on the National Curriculum expectations for Key Stage 1, with a focus on the laser-sharp statements from the PiXL PLC. </a:t>
            </a:r>
          </a:p>
        </p:txBody>
      </p:sp>
      <p:sp>
        <p:nvSpPr>
          <p:cNvPr id="5" name="5-Point Star 4"/>
          <p:cNvSpPr/>
          <p:nvPr/>
        </p:nvSpPr>
        <p:spPr>
          <a:xfrm>
            <a:off x="1547664" y="277090"/>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347386A8-9890-4EC9-94C4-73DC88839D8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300576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5BA4C-C1A8-43D2-B96B-7B35D1FD45ED}"/>
              </a:ext>
            </a:extLst>
          </p:cNvPr>
          <p:cNvSpPr>
            <a:spLocks noGrp="1"/>
          </p:cNvSpPr>
          <p:nvPr>
            <p:ph type="title"/>
          </p:nvPr>
        </p:nvSpPr>
        <p:spPr>
          <a:xfrm>
            <a:off x="467544" y="134481"/>
            <a:ext cx="8229600" cy="1143000"/>
          </a:xfrm>
        </p:spPr>
        <p:txBody>
          <a:bodyPr>
            <a:normAutofit/>
          </a:bodyPr>
          <a:lstStyle/>
          <a:p>
            <a:r>
              <a:rPr lang="en-GB" sz="4000" dirty="0"/>
              <a:t>LORIC</a:t>
            </a:r>
          </a:p>
        </p:txBody>
      </p:sp>
      <p:pic>
        <p:nvPicPr>
          <p:cNvPr id="7" name="Content Placeholder 6" descr="Screen Clipping">
            <a:extLst>
              <a:ext uri="{FF2B5EF4-FFF2-40B4-BE49-F238E27FC236}">
                <a16:creationId xmlns:a16="http://schemas.microsoft.com/office/drawing/2014/main" id="{9D4DCFDE-4ACE-458B-8EDA-DE20C081A6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268760"/>
            <a:ext cx="6370872" cy="1653683"/>
          </a:xfrm>
        </p:spPr>
      </p:pic>
      <p:sp>
        <p:nvSpPr>
          <p:cNvPr id="8" name="TextBox 7">
            <a:extLst>
              <a:ext uri="{FF2B5EF4-FFF2-40B4-BE49-F238E27FC236}">
                <a16:creationId xmlns:a16="http://schemas.microsoft.com/office/drawing/2014/main" id="{93E6A59C-89CE-4900-90A8-59619E87A7EA}"/>
              </a:ext>
            </a:extLst>
          </p:cNvPr>
          <p:cNvSpPr txBox="1"/>
          <p:nvPr/>
        </p:nvSpPr>
        <p:spPr>
          <a:xfrm>
            <a:off x="395536" y="3068960"/>
            <a:ext cx="8424936" cy="2446824"/>
          </a:xfrm>
          <a:prstGeom prst="rect">
            <a:avLst/>
          </a:prstGeom>
          <a:noFill/>
        </p:spPr>
        <p:txBody>
          <a:bodyPr wrap="square" rtlCol="0">
            <a:spAutoFit/>
          </a:bodyPr>
          <a:lstStyle/>
          <a:p>
            <a:r>
              <a:rPr lang="en-GB" sz="2500" dirty="0"/>
              <a:t>Our Primary Edge attributes help us to become better learners and today is no exception. Before you start this activity, here are some ideas for how you will need your </a:t>
            </a:r>
            <a:r>
              <a:rPr lang="en-GB" sz="2500" u="sng" dirty="0"/>
              <a:t>Olly Organisation </a:t>
            </a:r>
            <a:r>
              <a:rPr lang="en-GB" sz="2500" dirty="0"/>
              <a:t>skills today: </a:t>
            </a:r>
          </a:p>
          <a:p>
            <a:endParaRPr lang="en-GB" sz="2500" dirty="0"/>
          </a:p>
          <a:p>
            <a:endParaRPr lang="en-GB" sz="2500" dirty="0"/>
          </a:p>
        </p:txBody>
      </p:sp>
      <p:sp>
        <p:nvSpPr>
          <p:cNvPr id="9" name="TextBox 8">
            <a:extLst>
              <a:ext uri="{FF2B5EF4-FFF2-40B4-BE49-F238E27FC236}">
                <a16:creationId xmlns:a16="http://schemas.microsoft.com/office/drawing/2014/main" id="{BB8B0BBF-8A81-41A2-AAB3-C12D2425ED3A}"/>
              </a:ext>
            </a:extLst>
          </p:cNvPr>
          <p:cNvSpPr txBox="1"/>
          <p:nvPr/>
        </p:nvSpPr>
        <p:spPr>
          <a:xfrm>
            <a:off x="233378" y="5039053"/>
            <a:ext cx="5629381" cy="2015936"/>
          </a:xfrm>
          <a:prstGeom prst="rect">
            <a:avLst/>
          </a:prstGeom>
          <a:noFill/>
        </p:spPr>
        <p:txBody>
          <a:bodyPr wrap="square" rtlCol="0">
            <a:spAutoFit/>
          </a:bodyPr>
          <a:lstStyle/>
          <a:p>
            <a:pPr marL="342900" indent="-342900">
              <a:buFont typeface="Arial" panose="020B0604020202020204" pitchFamily="34" charset="0"/>
              <a:buChar char="•"/>
            </a:pPr>
            <a:r>
              <a:rPr lang="en-GB" sz="2500" dirty="0"/>
              <a:t>Organising your resources.</a:t>
            </a:r>
          </a:p>
          <a:p>
            <a:pPr marL="342900" indent="-342900">
              <a:buFont typeface="Arial" panose="020B0604020202020204" pitchFamily="34" charset="0"/>
              <a:buChar char="•"/>
            </a:pPr>
            <a:r>
              <a:rPr lang="en-GB" sz="2500" dirty="0"/>
              <a:t>Working as a team.</a:t>
            </a:r>
          </a:p>
          <a:p>
            <a:pPr marL="342900" indent="-342900">
              <a:buFont typeface="Arial" panose="020B0604020202020204" pitchFamily="34" charset="0"/>
              <a:buChar char="•"/>
            </a:pPr>
            <a:r>
              <a:rPr lang="en-GB" sz="2500" dirty="0"/>
              <a:t>Making sure your capital letter are in proportion to your lower case letters.</a:t>
            </a:r>
          </a:p>
          <a:p>
            <a:pPr marL="342900" indent="-342900">
              <a:buFont typeface="Arial" panose="020B0604020202020204" pitchFamily="34" charset="0"/>
              <a:buChar char="•"/>
            </a:pPr>
            <a:endParaRPr lang="en-GB" sz="2500" dirty="0"/>
          </a:p>
        </p:txBody>
      </p:sp>
      <p:pic>
        <p:nvPicPr>
          <p:cNvPr id="12" name="Picture 11">
            <a:extLst>
              <a:ext uri="{FF2B5EF4-FFF2-40B4-BE49-F238E27FC236}">
                <a16:creationId xmlns:a16="http://schemas.microsoft.com/office/drawing/2014/main" id="{42ABD23F-F661-433F-99CD-D5043C9885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
        <p:nvSpPr>
          <p:cNvPr id="11" name="Rectangle: Rounded Corners 10">
            <a:extLst>
              <a:ext uri="{FF2B5EF4-FFF2-40B4-BE49-F238E27FC236}">
                <a16:creationId xmlns:a16="http://schemas.microsoft.com/office/drawing/2014/main" id="{3F111110-CC45-483E-AE62-B483CC424487}"/>
              </a:ext>
            </a:extLst>
          </p:cNvPr>
          <p:cNvSpPr/>
          <p:nvPr/>
        </p:nvSpPr>
        <p:spPr>
          <a:xfrm>
            <a:off x="6012160" y="4548553"/>
            <a:ext cx="2808312" cy="2056374"/>
          </a:xfrm>
          <a:prstGeom prst="roundRect">
            <a:avLst/>
          </a:prstGeom>
          <a:solidFill>
            <a:srgbClr val="00B050"/>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500" b="1" dirty="0">
                <a:solidFill>
                  <a:schemeClr val="tx1"/>
                </a:solidFill>
              </a:rPr>
              <a:t>Command Words:</a:t>
            </a:r>
            <a:endParaRPr lang="en-GB" sz="2500" dirty="0">
              <a:solidFill>
                <a:schemeClr val="tx1"/>
              </a:solidFill>
            </a:endParaRPr>
          </a:p>
          <a:p>
            <a:r>
              <a:rPr lang="en-GB" sz="2500" dirty="0">
                <a:solidFill>
                  <a:schemeClr val="tx1"/>
                </a:solidFill>
              </a:rPr>
              <a:t>Plan 	   Prepare</a:t>
            </a:r>
          </a:p>
          <a:p>
            <a:r>
              <a:rPr lang="en-GB" sz="2500" dirty="0">
                <a:solidFill>
                  <a:schemeClr val="tx1"/>
                </a:solidFill>
              </a:rPr>
              <a:t>Create	   Organise  Design    Compile Support  Assist</a:t>
            </a:r>
          </a:p>
        </p:txBody>
      </p:sp>
    </p:spTree>
    <p:extLst>
      <p:ext uri="{BB962C8B-B14F-4D97-AF65-F5344CB8AC3E}">
        <p14:creationId xmlns:p14="http://schemas.microsoft.com/office/powerpoint/2010/main" val="1426882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E435-711F-4A6C-826C-2B2A8EAA7599}"/>
              </a:ext>
            </a:extLst>
          </p:cNvPr>
          <p:cNvSpPr>
            <a:spLocks noGrp="1"/>
          </p:cNvSpPr>
          <p:nvPr>
            <p:ph type="title"/>
          </p:nvPr>
        </p:nvSpPr>
        <p:spPr>
          <a:xfrm>
            <a:off x="493516" y="-136935"/>
            <a:ext cx="7859216" cy="1143000"/>
          </a:xfrm>
        </p:spPr>
        <p:txBody>
          <a:bodyPr>
            <a:normAutofit/>
          </a:bodyPr>
          <a:lstStyle/>
          <a:p>
            <a:r>
              <a:rPr lang="en-GB" sz="3500" dirty="0"/>
              <a:t>Developing Organisation Skills</a:t>
            </a:r>
          </a:p>
        </p:txBody>
      </p:sp>
      <p:sp>
        <p:nvSpPr>
          <p:cNvPr id="6" name="Rectangle: Rounded Corners 5">
            <a:extLst>
              <a:ext uri="{FF2B5EF4-FFF2-40B4-BE49-F238E27FC236}">
                <a16:creationId xmlns:a16="http://schemas.microsoft.com/office/drawing/2014/main" id="{7CB123BE-6F93-4D75-9E8D-9C7467A8EC2B}"/>
              </a:ext>
            </a:extLst>
          </p:cNvPr>
          <p:cNvSpPr/>
          <p:nvPr/>
        </p:nvSpPr>
        <p:spPr>
          <a:xfrm>
            <a:off x="344576" y="921659"/>
            <a:ext cx="7200800" cy="846239"/>
          </a:xfrm>
          <a:prstGeom prst="round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dirty="0">
                <a:solidFill>
                  <a:schemeClr val="tx1"/>
                </a:solidFill>
              </a:rPr>
              <a:t>Use this activities to help children develop their organisation skills before you begin the therapy. </a:t>
            </a:r>
          </a:p>
        </p:txBody>
      </p:sp>
      <p:sp>
        <p:nvSpPr>
          <p:cNvPr id="7" name="5-Point Star 8">
            <a:extLst>
              <a:ext uri="{FF2B5EF4-FFF2-40B4-BE49-F238E27FC236}">
                <a16:creationId xmlns:a16="http://schemas.microsoft.com/office/drawing/2014/main" id="{DB3016B5-B856-4FE9-9E4B-9620122C6A17}"/>
              </a:ext>
            </a:extLst>
          </p:cNvPr>
          <p:cNvSpPr/>
          <p:nvPr/>
        </p:nvSpPr>
        <p:spPr>
          <a:xfrm>
            <a:off x="467544" y="1259632"/>
            <a:ext cx="360040" cy="34289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75CA69C-64AF-4A25-9D34-A81C3CF5177E}"/>
              </a:ext>
            </a:extLst>
          </p:cNvPr>
          <p:cNvSpPr txBox="1"/>
          <p:nvPr/>
        </p:nvSpPr>
        <p:spPr>
          <a:xfrm>
            <a:off x="179511" y="1933274"/>
            <a:ext cx="8772207" cy="2677656"/>
          </a:xfrm>
          <a:prstGeom prst="rect">
            <a:avLst/>
          </a:prstGeom>
          <a:solidFill>
            <a:schemeClr val="bg1"/>
          </a:solidFill>
        </p:spPr>
        <p:txBody>
          <a:bodyPr wrap="square" rtlCol="0">
            <a:spAutoFit/>
          </a:bodyPr>
          <a:lstStyle/>
          <a:p>
            <a:r>
              <a:rPr lang="en-GB" sz="2400" dirty="0"/>
              <a:t>Give children a pile of mixed upper case and lower case magnetic letters and ask them to sort them. Then ask them to find a specific case letter. Ask if the way they sorted them helped to find the letter quicker. Now ask them to sort the letters in a different way, perhaps all the capital letters in alphabetical order. Ask them to find a capital Z. Discuss how by organising the letters it makes finding the right letter easier.  </a:t>
            </a:r>
          </a:p>
        </p:txBody>
      </p:sp>
      <p:pic>
        <p:nvPicPr>
          <p:cNvPr id="4" name="Picture 3" descr="Screen Clipping">
            <a:extLst>
              <a:ext uri="{FF2B5EF4-FFF2-40B4-BE49-F238E27FC236}">
                <a16:creationId xmlns:a16="http://schemas.microsoft.com/office/drawing/2014/main" id="{59D030F9-2365-46A8-8A50-5ECFCE1D75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3189" y="216825"/>
            <a:ext cx="1338530" cy="1021196"/>
          </a:xfrm>
          <a:prstGeom prst="rect">
            <a:avLst/>
          </a:prstGeom>
          <a:ln>
            <a:solidFill>
              <a:schemeClr val="tx1"/>
            </a:solidFill>
          </a:ln>
        </p:spPr>
      </p:pic>
      <p:pic>
        <p:nvPicPr>
          <p:cNvPr id="3074" name="Picture 2" descr="Image result for magnetic letters">
            <a:extLst>
              <a:ext uri="{FF2B5EF4-FFF2-40B4-BE49-F238E27FC236}">
                <a16:creationId xmlns:a16="http://schemas.microsoft.com/office/drawing/2014/main" id="{597738BF-38C7-4514-8CE0-5F0BA5AEE3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5742" y="4776305"/>
            <a:ext cx="3419872" cy="186225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magnetic letters">
            <a:extLst>
              <a:ext uri="{FF2B5EF4-FFF2-40B4-BE49-F238E27FC236}">
                <a16:creationId xmlns:a16="http://schemas.microsoft.com/office/drawing/2014/main" id="{9B4B6AF3-A2C0-41FA-AA94-94246C048C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3520" y="4776305"/>
            <a:ext cx="3419872" cy="186225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24D284FD-2EFE-4E04-9465-0DE08DEA129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206239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83C051D-A98A-4BBD-A41E-3BA296D38457}"/>
              </a:ext>
            </a:extLst>
          </p:cNvPr>
          <p:cNvSpPr>
            <a:spLocks noGrp="1"/>
          </p:cNvSpPr>
          <p:nvPr>
            <p:ph type="title"/>
          </p:nvPr>
        </p:nvSpPr>
        <p:spPr>
          <a:xfrm>
            <a:off x="457200" y="44624"/>
            <a:ext cx="8229600" cy="1143000"/>
          </a:xfrm>
        </p:spPr>
        <p:txBody>
          <a:bodyPr>
            <a:normAutofit/>
          </a:bodyPr>
          <a:lstStyle/>
          <a:p>
            <a:r>
              <a:rPr lang="en-GB" sz="3500" dirty="0"/>
              <a:t>What I Will Be Looking For Today</a:t>
            </a:r>
          </a:p>
        </p:txBody>
      </p:sp>
      <p:sp>
        <p:nvSpPr>
          <p:cNvPr id="6" name="Speech Bubble: Rectangle with Corners Rounded 5">
            <a:extLst>
              <a:ext uri="{FF2B5EF4-FFF2-40B4-BE49-F238E27FC236}">
                <a16:creationId xmlns:a16="http://schemas.microsoft.com/office/drawing/2014/main" id="{0218228E-AFED-4ADE-8786-E475FA6B82CC}"/>
              </a:ext>
            </a:extLst>
          </p:cNvPr>
          <p:cNvSpPr/>
          <p:nvPr/>
        </p:nvSpPr>
        <p:spPr>
          <a:xfrm>
            <a:off x="4572000" y="1124744"/>
            <a:ext cx="4248472" cy="5544616"/>
          </a:xfrm>
          <a:prstGeom prst="wedgeRoundRectCallout">
            <a:avLst>
              <a:gd name="adj1" fmla="val -64977"/>
              <a:gd name="adj2" fmla="val 403"/>
              <a:gd name="adj3" fmla="val 16667"/>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chemeClr val="tx1"/>
                </a:solidFill>
              </a:rPr>
              <a:t>You will have lots of chances to demonstrate your organisation skills today. Here’s what I’ll be looking for: </a:t>
            </a:r>
          </a:p>
          <a:p>
            <a:pPr algn="ctr"/>
            <a:endParaRPr lang="en-GB" sz="2500" dirty="0">
              <a:solidFill>
                <a:schemeClr val="tx1"/>
              </a:solidFill>
            </a:endParaRPr>
          </a:p>
          <a:p>
            <a:pPr marL="342900" indent="-342900" algn="ctr">
              <a:buFont typeface="Arial" panose="020B0604020202020204" pitchFamily="34" charset="0"/>
              <a:buChar char="•"/>
            </a:pPr>
            <a:r>
              <a:rPr lang="en-GB" sz="2500" dirty="0">
                <a:solidFill>
                  <a:schemeClr val="tx1"/>
                </a:solidFill>
              </a:rPr>
              <a:t>Working together as a team.</a:t>
            </a:r>
          </a:p>
          <a:p>
            <a:pPr marL="342900" indent="-342900" algn="ctr">
              <a:buFont typeface="Arial" panose="020B0604020202020204" pitchFamily="34" charset="0"/>
              <a:buChar char="•"/>
            </a:pPr>
            <a:r>
              <a:rPr lang="en-GB" sz="2500" dirty="0">
                <a:solidFill>
                  <a:schemeClr val="tx1"/>
                </a:solidFill>
              </a:rPr>
              <a:t>Planning what resources you will need.</a:t>
            </a:r>
          </a:p>
          <a:p>
            <a:pPr marL="342900" indent="-342900" algn="ctr">
              <a:buFont typeface="Arial" panose="020B0604020202020204" pitchFamily="34" charset="0"/>
              <a:buChar char="•"/>
            </a:pPr>
            <a:r>
              <a:rPr lang="en-GB" sz="2500" dirty="0">
                <a:solidFill>
                  <a:schemeClr val="tx1"/>
                </a:solidFill>
              </a:rPr>
              <a:t>Forming your capital letters correctly and in proportion to your lower case letters.</a:t>
            </a:r>
          </a:p>
        </p:txBody>
      </p:sp>
      <p:pic>
        <p:nvPicPr>
          <p:cNvPr id="7" name="Picture 6" descr="Screen Clipping">
            <a:extLst>
              <a:ext uri="{FF2B5EF4-FFF2-40B4-BE49-F238E27FC236}">
                <a16:creationId xmlns:a16="http://schemas.microsoft.com/office/drawing/2014/main" id="{3688B2C1-0440-4E73-8D4D-B5229125E3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2348880"/>
            <a:ext cx="3680987" cy="2808312"/>
          </a:xfrm>
          <a:prstGeom prst="rect">
            <a:avLst/>
          </a:prstGeom>
          <a:ln>
            <a:solidFill>
              <a:schemeClr val="tx1"/>
            </a:solidFill>
          </a:ln>
        </p:spPr>
      </p:pic>
      <p:pic>
        <p:nvPicPr>
          <p:cNvPr id="5" name="Picture 4">
            <a:extLst>
              <a:ext uri="{FF2B5EF4-FFF2-40B4-BE49-F238E27FC236}">
                <a16:creationId xmlns:a16="http://schemas.microsoft.com/office/drawing/2014/main" id="{118B40B9-1A99-4907-B333-CC2F2211C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spTree>
    <p:extLst>
      <p:ext uri="{BB962C8B-B14F-4D97-AF65-F5344CB8AC3E}">
        <p14:creationId xmlns:p14="http://schemas.microsoft.com/office/powerpoint/2010/main" val="3683788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2237" y="959824"/>
            <a:ext cx="8640960" cy="854224"/>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Every sentence will </a:t>
            </a:r>
            <a:r>
              <a:rPr lang="en-GB" sz="3000" b="1" dirty="0">
                <a:solidFill>
                  <a:schemeClr val="tx1"/>
                </a:solidFill>
              </a:rPr>
              <a:t>always</a:t>
            </a:r>
            <a:r>
              <a:rPr lang="en-GB" sz="3000" dirty="0">
                <a:solidFill>
                  <a:schemeClr val="tx1"/>
                </a:solidFill>
              </a:rPr>
              <a:t> start with a capital letter.</a:t>
            </a:r>
          </a:p>
        </p:txBody>
      </p:sp>
      <p:sp>
        <p:nvSpPr>
          <p:cNvPr id="9" name="Title 8"/>
          <p:cNvSpPr>
            <a:spLocks noGrp="1"/>
          </p:cNvSpPr>
          <p:nvPr>
            <p:ph type="title"/>
          </p:nvPr>
        </p:nvSpPr>
        <p:spPr>
          <a:xfrm>
            <a:off x="540667" y="-127274"/>
            <a:ext cx="8229600" cy="1143000"/>
          </a:xfrm>
        </p:spPr>
        <p:txBody>
          <a:bodyPr>
            <a:normAutofit/>
          </a:bodyPr>
          <a:lstStyle/>
          <a:p>
            <a:r>
              <a:rPr lang="en-GB" sz="4000" dirty="0"/>
              <a:t>Capital Letters</a:t>
            </a:r>
          </a:p>
        </p:txBody>
      </p:sp>
      <p:pic>
        <p:nvPicPr>
          <p:cNvPr id="11" name="Picture 10">
            <a:extLst>
              <a:ext uri="{FF2B5EF4-FFF2-40B4-BE49-F238E27FC236}">
                <a16:creationId xmlns:a16="http://schemas.microsoft.com/office/drawing/2014/main" id="{4C4D2375-8ED1-4026-B012-5CB4D6EC8C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3" name="Picture 2">
            <a:extLst>
              <a:ext uri="{FF2B5EF4-FFF2-40B4-BE49-F238E27FC236}">
                <a16:creationId xmlns:a16="http://schemas.microsoft.com/office/drawing/2014/main" id="{A2308783-1A5D-4CAA-8222-0332D8BB7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196" y="1945077"/>
            <a:ext cx="3248660" cy="3282280"/>
          </a:xfrm>
          <a:prstGeom prst="rect">
            <a:avLst/>
          </a:prstGeom>
          <a:ln w="19050">
            <a:solidFill>
              <a:schemeClr val="tx1"/>
            </a:solidFill>
          </a:ln>
        </p:spPr>
      </p:pic>
      <p:sp>
        <p:nvSpPr>
          <p:cNvPr id="15" name="Rounded Rectangle 4">
            <a:extLst>
              <a:ext uri="{FF2B5EF4-FFF2-40B4-BE49-F238E27FC236}">
                <a16:creationId xmlns:a16="http://schemas.microsoft.com/office/drawing/2014/main" id="{22720D19-19D3-48FC-A084-15180CE05C0E}"/>
              </a:ext>
            </a:extLst>
          </p:cNvPr>
          <p:cNvSpPr/>
          <p:nvPr/>
        </p:nvSpPr>
        <p:spPr>
          <a:xfrm>
            <a:off x="94054" y="5438592"/>
            <a:ext cx="8749143" cy="1419408"/>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Which picture shows the capital letter?</a:t>
            </a:r>
          </a:p>
          <a:p>
            <a:pPr algn="ctr"/>
            <a:r>
              <a:rPr lang="en-GB" sz="3000" dirty="0">
                <a:solidFill>
                  <a:schemeClr val="tx1"/>
                </a:solidFill>
              </a:rPr>
              <a:t>Can you find the capital letter for h, r and f?</a:t>
            </a:r>
          </a:p>
        </p:txBody>
      </p:sp>
      <p:pic>
        <p:nvPicPr>
          <p:cNvPr id="10" name="Picture 9">
            <a:extLst>
              <a:ext uri="{FF2B5EF4-FFF2-40B4-BE49-F238E27FC236}">
                <a16:creationId xmlns:a16="http://schemas.microsoft.com/office/drawing/2014/main" id="{FEBCC438-7D41-4ACA-8A91-A0D0B4A7D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5467" y="1923798"/>
            <a:ext cx="3248660" cy="3314801"/>
          </a:xfrm>
          <a:prstGeom prst="rect">
            <a:avLst/>
          </a:prstGeom>
          <a:ln w="19050">
            <a:solidFill>
              <a:schemeClr val="tx1"/>
            </a:solidFill>
          </a:ln>
        </p:spPr>
      </p:pic>
    </p:spTree>
    <p:extLst>
      <p:ext uri="{BB962C8B-B14F-4D97-AF65-F5344CB8AC3E}">
        <p14:creationId xmlns:p14="http://schemas.microsoft.com/office/powerpoint/2010/main" val="157245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09102" y="1044528"/>
            <a:ext cx="8640960" cy="2384472"/>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Read a passage from a story book. Ask the children to put their hands on their head whenever they think there is a capital letter as they listen. Then discuss why they thought there should be a capital letter at that point.</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Capital Letters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8" name="Picture 7">
            <a:extLst>
              <a:ext uri="{FF2B5EF4-FFF2-40B4-BE49-F238E27FC236}">
                <a16:creationId xmlns:a16="http://schemas.microsoft.com/office/drawing/2014/main" id="{A1EB531D-01CC-4158-B9AD-1082606B35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3283" y="3521490"/>
            <a:ext cx="4037434" cy="3028076"/>
          </a:xfrm>
          <a:prstGeom prst="rect">
            <a:avLst/>
          </a:prstGeom>
        </p:spPr>
      </p:pic>
      <p:sp>
        <p:nvSpPr>
          <p:cNvPr id="12" name="5-Point Star 4">
            <a:extLst>
              <a:ext uri="{FF2B5EF4-FFF2-40B4-BE49-F238E27FC236}">
                <a16:creationId xmlns:a16="http://schemas.microsoft.com/office/drawing/2014/main" id="{D80FE90F-5B6C-481A-9338-8736D3BA0458}"/>
              </a:ext>
            </a:extLst>
          </p:cNvPr>
          <p:cNvSpPr/>
          <p:nvPr/>
        </p:nvSpPr>
        <p:spPr>
          <a:xfrm>
            <a:off x="5906" y="952038"/>
            <a:ext cx="576064" cy="55962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60953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4"/>
          <p:cNvSpPr/>
          <p:nvPr/>
        </p:nvSpPr>
        <p:spPr>
          <a:xfrm>
            <a:off x="173347" y="2096263"/>
            <a:ext cx="6464534" cy="4464496"/>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a little girl went to the beach.</a:t>
            </a:r>
          </a:p>
          <a:p>
            <a:pPr algn="ctr"/>
            <a:endParaRPr lang="en-GB" sz="3000" dirty="0">
              <a:solidFill>
                <a:schemeClr val="tx1"/>
              </a:solidFill>
            </a:endParaRPr>
          </a:p>
          <a:p>
            <a:pPr algn="ctr"/>
            <a:r>
              <a:rPr lang="en-GB" sz="3000" dirty="0">
                <a:solidFill>
                  <a:schemeClr val="tx1"/>
                </a:solidFill>
              </a:rPr>
              <a:t>she bought an ice-cream.</a:t>
            </a:r>
          </a:p>
          <a:p>
            <a:pPr algn="ctr"/>
            <a:endParaRPr lang="en-GB" sz="3000" dirty="0">
              <a:solidFill>
                <a:schemeClr val="tx1"/>
              </a:solidFill>
            </a:endParaRPr>
          </a:p>
          <a:p>
            <a:pPr algn="ctr"/>
            <a:r>
              <a:rPr lang="en-GB" sz="3000" dirty="0">
                <a:solidFill>
                  <a:schemeClr val="tx1"/>
                </a:solidFill>
              </a:rPr>
              <a:t>before long, soon her mouth was very sticky.</a:t>
            </a:r>
          </a:p>
          <a:p>
            <a:pPr algn="ctr"/>
            <a:endParaRPr lang="en-GB" sz="3000" dirty="0">
              <a:solidFill>
                <a:schemeClr val="tx1"/>
              </a:solidFill>
            </a:endParaRPr>
          </a:p>
          <a:p>
            <a:pPr algn="ctr"/>
            <a:r>
              <a:rPr lang="en-GB" sz="3000" dirty="0">
                <a:solidFill>
                  <a:schemeClr val="tx1"/>
                </a:solidFill>
              </a:rPr>
              <a:t>her mummy need to wipe her face clean. </a:t>
            </a:r>
          </a:p>
        </p:txBody>
      </p:sp>
      <p:sp>
        <p:nvSpPr>
          <p:cNvPr id="5" name="Rounded Rectangle 4"/>
          <p:cNvSpPr/>
          <p:nvPr/>
        </p:nvSpPr>
        <p:spPr>
          <a:xfrm>
            <a:off x="209102" y="953263"/>
            <a:ext cx="8640960" cy="949466"/>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chemeClr val="tx1"/>
                </a:solidFill>
              </a:rPr>
              <a:t>What is missing in these sentences? Can you show me how you can correct the sentence?</a:t>
            </a:r>
          </a:p>
        </p:txBody>
      </p:sp>
      <p:sp>
        <p:nvSpPr>
          <p:cNvPr id="9" name="Title 8">
            <a:extLst>
              <a:ext uri="{FF2B5EF4-FFF2-40B4-BE49-F238E27FC236}">
                <a16:creationId xmlns:a16="http://schemas.microsoft.com/office/drawing/2014/main" id="{52392770-E630-43BB-8270-9EC60FC6E028}"/>
              </a:ext>
            </a:extLst>
          </p:cNvPr>
          <p:cNvSpPr>
            <a:spLocks noGrp="1"/>
          </p:cNvSpPr>
          <p:nvPr>
            <p:ph type="title"/>
          </p:nvPr>
        </p:nvSpPr>
        <p:spPr>
          <a:xfrm>
            <a:off x="493376" y="-99392"/>
            <a:ext cx="8229600" cy="1143000"/>
          </a:xfrm>
        </p:spPr>
        <p:txBody>
          <a:bodyPr>
            <a:normAutofit/>
          </a:bodyPr>
          <a:lstStyle/>
          <a:p>
            <a:r>
              <a:rPr lang="en-GB" sz="4000" dirty="0"/>
              <a:t>Capital Letters</a:t>
            </a:r>
            <a:endParaRPr lang="en-GB" sz="4000" b="1" dirty="0"/>
          </a:p>
        </p:txBody>
      </p:sp>
      <p:pic>
        <p:nvPicPr>
          <p:cNvPr id="11" name="Picture 10">
            <a:extLst>
              <a:ext uri="{FF2B5EF4-FFF2-40B4-BE49-F238E27FC236}">
                <a16:creationId xmlns:a16="http://schemas.microsoft.com/office/drawing/2014/main" id="{EEBC2045-F3A1-4BD3-AAD6-AE7BCF1097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011" y="188640"/>
            <a:ext cx="1176629" cy="661434"/>
          </a:xfrm>
          <a:prstGeom prst="rect">
            <a:avLst/>
          </a:prstGeom>
        </p:spPr>
      </p:pic>
      <p:pic>
        <p:nvPicPr>
          <p:cNvPr id="8" name="Picture 7">
            <a:extLst>
              <a:ext uri="{FF2B5EF4-FFF2-40B4-BE49-F238E27FC236}">
                <a16:creationId xmlns:a16="http://schemas.microsoft.com/office/drawing/2014/main" id="{91B5998E-767A-456C-A03C-F731C7B153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2472" y="2809291"/>
            <a:ext cx="2047590" cy="3038439"/>
          </a:xfrm>
          <a:prstGeom prst="rect">
            <a:avLst/>
          </a:prstGeom>
        </p:spPr>
      </p:pic>
    </p:spTree>
    <p:extLst>
      <p:ext uri="{BB962C8B-B14F-4D97-AF65-F5344CB8AC3E}">
        <p14:creationId xmlns:p14="http://schemas.microsoft.com/office/powerpoint/2010/main" val="235910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4778</TotalTime>
  <Words>1399</Words>
  <Application>Microsoft Office PowerPoint</Application>
  <PresentationFormat>On-screen Show (4:3)</PresentationFormat>
  <Paragraphs>112</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KS1 Therapy: Y2 Writing  </vt:lpstr>
      <vt:lpstr>PowerPoint Presentation</vt:lpstr>
      <vt:lpstr>Teacher information</vt:lpstr>
      <vt:lpstr>LORIC</vt:lpstr>
      <vt:lpstr>Developing Organisation Skills</vt:lpstr>
      <vt:lpstr>What I Will Be Looking For Today</vt:lpstr>
      <vt:lpstr>Capital Letters</vt:lpstr>
      <vt:lpstr>Capital Letters</vt:lpstr>
      <vt:lpstr>Capital Letters</vt:lpstr>
      <vt:lpstr>Practise</vt:lpstr>
      <vt:lpstr>Capital Letters</vt:lpstr>
      <vt:lpstr>Practise</vt:lpstr>
      <vt:lpstr>Practise</vt:lpstr>
      <vt:lpstr>Capital Letters in Speech</vt:lpstr>
      <vt:lpstr>Practise</vt:lpstr>
      <vt:lpstr>Practise</vt:lpstr>
      <vt:lpstr>Review</vt:lpstr>
      <vt:lpstr>Teacher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slides - Calibri 40, bold, dark grey</dc:title>
  <dc:creator>LUrquhart</dc:creator>
  <cp:lastModifiedBy>Jessica Flisher</cp:lastModifiedBy>
  <cp:revision>243</cp:revision>
  <dcterms:created xsi:type="dcterms:W3CDTF">2016-08-09T10:05:30Z</dcterms:created>
  <dcterms:modified xsi:type="dcterms:W3CDTF">2020-04-12T13:43:28Z</dcterms:modified>
</cp:coreProperties>
</file>