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57" r:id="rId4"/>
    <p:sldId id="284" r:id="rId5"/>
    <p:sldId id="285" r:id="rId6"/>
    <p:sldId id="295" r:id="rId7"/>
    <p:sldId id="259" r:id="rId8"/>
    <p:sldId id="278" r:id="rId9"/>
    <p:sldId id="289" r:id="rId10"/>
    <p:sldId id="296" r:id="rId11"/>
    <p:sldId id="290" r:id="rId12"/>
    <p:sldId id="265" r:id="rId13"/>
    <p:sldId id="291" r:id="rId14"/>
    <p:sldId id="297" r:id="rId15"/>
    <p:sldId id="292" r:id="rId16"/>
    <p:sldId id="293" r:id="rId17"/>
    <p:sldId id="268" r:id="rId18"/>
    <p:sldId id="294"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8" autoAdjust="0"/>
    <p:restoredTop sz="94677"/>
  </p:normalViewPr>
  <p:slideViewPr>
    <p:cSldViewPr>
      <p:cViewPr varScale="1">
        <p:scale>
          <a:sx n="41" d="100"/>
          <a:sy n="41" d="100"/>
        </p:scale>
        <p:origin x="144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1933-C731-4C19-A075-5C8FA15C582F}" type="datetimeFigureOut">
              <a:rPr lang="en-GB" smtClean="0"/>
              <a:t>12/04/2020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141C-FC77-4E7D-87A8-3BEBA94F3A61}" type="slidenum">
              <a:rPr lang="en-GB" smtClean="0"/>
              <a:t>‹#›</a:t>
            </a:fld>
            <a:endParaRPr lang="en-GB" dirty="0"/>
          </a:p>
        </p:txBody>
      </p:sp>
    </p:spTree>
    <p:extLst>
      <p:ext uri="{BB962C8B-B14F-4D97-AF65-F5344CB8AC3E}">
        <p14:creationId xmlns:p14="http://schemas.microsoft.com/office/powerpoint/2010/main" val="39289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71835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t>12/04/2020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t>‹#›</a:t>
            </a:fld>
            <a:endParaRPr lang="en-GB" dirty="0"/>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40968"/>
            <a:ext cx="7772400" cy="1296144"/>
          </a:xfrm>
        </p:spPr>
        <p:txBody>
          <a:bodyPr>
            <a:noAutofit/>
          </a:bodyPr>
          <a:lstStyle/>
          <a:p>
            <a:r>
              <a:rPr lang="en-GB" sz="4000" b="1" dirty="0"/>
              <a:t>KS1 Therapy: Y2 Writing</a:t>
            </a:r>
            <a:br>
              <a:rPr lang="en-GB" sz="5000" b="1" dirty="0">
                <a:solidFill>
                  <a:schemeClr val="tx1">
                    <a:lumMod val="75000"/>
                    <a:lumOff val="25000"/>
                  </a:schemeClr>
                </a:solidFill>
              </a:rPr>
            </a:br>
            <a:br>
              <a:rPr lang="en-GB" sz="5000" dirty="0"/>
            </a:br>
            <a:endParaRPr lang="en-GB" sz="5000" dirty="0"/>
          </a:p>
        </p:txBody>
      </p:sp>
      <p:pic>
        <p:nvPicPr>
          <p:cNvPr id="6" name="Picture 5">
            <a:extLst>
              <a:ext uri="{FF2B5EF4-FFF2-40B4-BE49-F238E27FC236}">
                <a16:creationId xmlns:a16="http://schemas.microsoft.com/office/drawing/2014/main" id="{BFDAF1CC-0447-4470-A52F-8A2BFB8B0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673" y="188640"/>
            <a:ext cx="1004316" cy="1443228"/>
          </a:xfrm>
          <a:prstGeom prst="rect">
            <a:avLst/>
          </a:prstGeom>
        </p:spPr>
      </p:pic>
      <p:pic>
        <p:nvPicPr>
          <p:cNvPr id="8" name="Picture 7">
            <a:extLst>
              <a:ext uri="{FF2B5EF4-FFF2-40B4-BE49-F238E27FC236}">
                <a16:creationId xmlns:a16="http://schemas.microsoft.com/office/drawing/2014/main" id="{C68048FD-4477-489C-AA63-0F0EA8545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9" name="TextBox 8">
            <a:extLst>
              <a:ext uri="{FF2B5EF4-FFF2-40B4-BE49-F238E27FC236}">
                <a16:creationId xmlns:a16="http://schemas.microsoft.com/office/drawing/2014/main" id="{C00C6A0A-D315-4CDC-B70F-5B14712FB9C8}"/>
              </a:ext>
            </a:extLst>
          </p:cNvPr>
          <p:cNvSpPr txBox="1"/>
          <p:nvPr/>
        </p:nvSpPr>
        <p:spPr>
          <a:xfrm>
            <a:off x="2832847" y="4144724"/>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2018</a:t>
            </a:r>
          </a:p>
        </p:txBody>
      </p:sp>
      <p:sp>
        <p:nvSpPr>
          <p:cNvPr id="11" name="TextBox 10">
            <a:extLst>
              <a:ext uri="{FF2B5EF4-FFF2-40B4-BE49-F238E27FC236}">
                <a16:creationId xmlns:a16="http://schemas.microsoft.com/office/drawing/2014/main" id="{5D378E60-EB3F-446A-B285-992760E98422}"/>
              </a:ext>
            </a:extLst>
          </p:cNvPr>
          <p:cNvSpPr txBox="1"/>
          <p:nvPr/>
        </p:nvSpPr>
        <p:spPr>
          <a:xfrm>
            <a:off x="2680447" y="6258798"/>
            <a:ext cx="3783106" cy="338554"/>
          </a:xfrm>
          <a:prstGeom prst="rect">
            <a:avLst/>
          </a:prstGeom>
          <a:noFill/>
        </p:spPr>
        <p:txBody>
          <a:bodyPr wrap="square" rtlCol="0">
            <a:spAutoFit/>
          </a:bodyPr>
          <a:lstStyle/>
          <a:p>
            <a:pPr algn="ctr"/>
            <a:r>
              <a:rPr lang="en-GB" sz="1600" dirty="0"/>
              <a:t>© Copyright The PiXL Club Limited, 2018</a:t>
            </a:r>
            <a:r>
              <a:rPr lang="en-US" sz="1600" dirty="0">
                <a:effectLst/>
              </a:rPr>
              <a:t> </a:t>
            </a:r>
            <a:endParaRPr lang="en-US" sz="1600" dirty="0"/>
          </a:p>
        </p:txBody>
      </p:sp>
      <p:sp>
        <p:nvSpPr>
          <p:cNvPr id="12" name="Text Box 4">
            <a:extLst>
              <a:ext uri="{FF2B5EF4-FFF2-40B4-BE49-F238E27FC236}">
                <a16:creationId xmlns:a16="http://schemas.microsoft.com/office/drawing/2014/main" id="{909305E0-EC8B-4EA2-8ED5-815B1C3397D8}"/>
              </a:ext>
            </a:extLst>
          </p:cNvPr>
          <p:cNvSpPr txBox="1">
            <a:spLocks noChangeArrowheads="1"/>
          </p:cNvSpPr>
          <p:nvPr/>
        </p:nvSpPr>
        <p:spPr bwMode="auto">
          <a:xfrm>
            <a:off x="1409700" y="4794299"/>
            <a:ext cx="6324600" cy="137100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ctr" anchorCtr="0" compatLnSpc="1">
            <a:prstTxWarp prst="textNoShape">
              <a:avLst/>
            </a:prstTxWarp>
          </a:bodyPr>
          <a:lstStyle/>
          <a:p>
            <a:pPr algn="just"/>
            <a:r>
              <a:rPr lang="en-US" sz="900" b="0" dirty="0">
                <a:solidFill>
                  <a:srgbClr val="000000"/>
                </a:solidFill>
                <a:latin typeface="Arial" panose="020B0604020202020204" pitchFamily="34" charset="0"/>
                <a:cs typeface="Arial" panose="020B0604020202020204" pitchFamily="34" charset="0"/>
              </a:rPr>
              <a:t>This resource is strictly for the use of The PiXL Club Ltd member schools during the life of the membership only. It may NOT be copied, sold, or transferred or made available by whatever means to a third party non-member during or after membership. Until such time it may be freely used within the PiXL member school by their teachers and authorized staff and any other use or sale thereof is strictly prohibited.</a:t>
            </a:r>
          </a:p>
          <a:p>
            <a:pPr algn="just"/>
            <a:r>
              <a:rPr lang="en-US" sz="900" b="0" dirty="0">
                <a:solidFill>
                  <a:srgbClr val="000000"/>
                </a:solidFill>
                <a:latin typeface="Arial" panose="020B0604020202020204" pitchFamily="34" charset="0"/>
                <a:cs typeface="Arial" panose="020B0604020202020204" pitchFamily="34" charset="0"/>
              </a:rPr>
              <a:t>All opinions and contributions are those of the authors. The contents of this resource are not connected with, or endorsed by, any other company, </a:t>
            </a:r>
            <a:r>
              <a:rPr lang="en-US" sz="900" b="0" dirty="0" err="1">
                <a:solidFill>
                  <a:srgbClr val="000000"/>
                </a:solidFill>
                <a:latin typeface="Arial" panose="020B0604020202020204" pitchFamily="34" charset="0"/>
                <a:cs typeface="Arial" panose="020B0604020202020204" pitchFamily="34" charset="0"/>
              </a:rPr>
              <a:t>organisation</a:t>
            </a:r>
            <a:r>
              <a:rPr lang="en-US" sz="900" b="0" dirty="0">
                <a:solidFill>
                  <a:srgbClr val="000000"/>
                </a:solidFill>
                <a:latin typeface="Arial" panose="020B0604020202020204" pitchFamily="34" charset="0"/>
                <a:cs typeface="Arial" panose="020B0604020202020204" pitchFamily="34" charset="0"/>
              </a:rPr>
              <a:t> or institution. Images from getty.co.uk unless otherwise stated. </a:t>
            </a:r>
          </a:p>
          <a:p>
            <a:pPr algn="just"/>
            <a:r>
              <a:rPr lang="en-US" sz="900" b="0" dirty="0">
                <a:solidFill>
                  <a:srgbClr val="000000"/>
                </a:solidFill>
                <a:latin typeface="Arial" panose="020B0604020202020204" pitchFamily="34" charset="0"/>
                <a:cs typeface="Arial" panose="020B0604020202020204" pitchFamily="34" charset="0"/>
              </a:rPr>
              <a:t>PiXL Club Ltd </a:t>
            </a:r>
            <a:r>
              <a:rPr lang="en-US" sz="900" b="0" dirty="0" err="1">
                <a:solidFill>
                  <a:srgbClr val="000000"/>
                </a:solidFill>
                <a:latin typeface="Arial" panose="020B0604020202020204" pitchFamily="34" charset="0"/>
                <a:cs typeface="Arial" panose="020B0604020202020204" pitchFamily="34" charset="0"/>
              </a:rPr>
              <a:t>endeavour</a:t>
            </a:r>
            <a:r>
              <a:rPr lang="en-US" sz="900" b="0" dirty="0">
                <a:solidFill>
                  <a:srgbClr val="000000"/>
                </a:solidFill>
                <a:latin typeface="Arial" panose="020B0604020202020204" pitchFamily="34" charset="0"/>
                <a:cs typeface="Arial" panose="020B0604020202020204" pitchFamily="34" charset="0"/>
              </a:rPr>
              <a:t> to trace and contact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181787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6499" y="972271"/>
            <a:ext cx="8640960" cy="166464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The answers to all these questions were names (proper nouns). Did you use a capital letter for each answer?</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509937" y="-121618"/>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8" name="Rounded Rectangle 4">
            <a:extLst>
              <a:ext uri="{FF2B5EF4-FFF2-40B4-BE49-F238E27FC236}">
                <a16:creationId xmlns:a16="http://schemas.microsoft.com/office/drawing/2014/main" id="{EEBE55C0-3760-45FF-ADC8-D371FEB88B39}"/>
              </a:ext>
            </a:extLst>
          </p:cNvPr>
          <p:cNvSpPr/>
          <p:nvPr/>
        </p:nvSpPr>
        <p:spPr>
          <a:xfrm>
            <a:off x="196499" y="2801746"/>
            <a:ext cx="8749143" cy="386761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Write answer for each of these questions.</a:t>
            </a:r>
          </a:p>
          <a:p>
            <a:pPr algn="ctr"/>
            <a:endParaRPr lang="en-GB" sz="3000" dirty="0">
              <a:solidFill>
                <a:schemeClr val="tx1"/>
              </a:solidFill>
            </a:endParaRPr>
          </a:p>
          <a:p>
            <a:pPr algn="ctr"/>
            <a:r>
              <a:rPr lang="en-GB" sz="3000" dirty="0">
                <a:solidFill>
                  <a:schemeClr val="tx1"/>
                </a:solidFill>
              </a:rPr>
              <a:t>What day is it? </a:t>
            </a:r>
            <a:r>
              <a:rPr lang="en-GB" sz="3000" dirty="0">
                <a:solidFill>
                  <a:srgbClr val="FF0000"/>
                </a:solidFill>
              </a:rPr>
              <a:t>Tuesday</a:t>
            </a:r>
          </a:p>
          <a:p>
            <a:pPr algn="ctr"/>
            <a:r>
              <a:rPr lang="en-GB" sz="3000" dirty="0">
                <a:solidFill>
                  <a:schemeClr val="tx1"/>
                </a:solidFill>
              </a:rPr>
              <a:t>What month is your birthday? </a:t>
            </a:r>
            <a:r>
              <a:rPr lang="en-GB" sz="3000" dirty="0">
                <a:solidFill>
                  <a:srgbClr val="FF0000"/>
                </a:solidFill>
              </a:rPr>
              <a:t>February</a:t>
            </a:r>
          </a:p>
          <a:p>
            <a:pPr algn="ctr"/>
            <a:r>
              <a:rPr lang="en-GB" sz="3000" dirty="0">
                <a:solidFill>
                  <a:schemeClr val="tx1"/>
                </a:solidFill>
              </a:rPr>
              <a:t>What do we celebrate on the 25</a:t>
            </a:r>
            <a:r>
              <a:rPr lang="en-GB" sz="3000" baseline="30000" dirty="0">
                <a:solidFill>
                  <a:schemeClr val="tx1"/>
                </a:solidFill>
              </a:rPr>
              <a:t>th</a:t>
            </a:r>
            <a:r>
              <a:rPr lang="en-GB" sz="3000" dirty="0">
                <a:solidFill>
                  <a:schemeClr val="tx1"/>
                </a:solidFill>
              </a:rPr>
              <a:t> December? </a:t>
            </a:r>
            <a:r>
              <a:rPr lang="en-GB" sz="3000" dirty="0">
                <a:solidFill>
                  <a:srgbClr val="FF0000"/>
                </a:solidFill>
              </a:rPr>
              <a:t>Christmas</a:t>
            </a:r>
          </a:p>
          <a:p>
            <a:pPr algn="ctr"/>
            <a:r>
              <a:rPr lang="en-GB" sz="3000" dirty="0">
                <a:solidFill>
                  <a:schemeClr val="tx1"/>
                </a:solidFill>
              </a:rPr>
              <a:t>Can you name a country? </a:t>
            </a:r>
            <a:r>
              <a:rPr lang="en-GB" sz="3000" dirty="0">
                <a:solidFill>
                  <a:srgbClr val="FF0000"/>
                </a:solidFill>
              </a:rPr>
              <a:t>Australia</a:t>
            </a:r>
          </a:p>
          <a:p>
            <a:pPr algn="ctr"/>
            <a:r>
              <a:rPr lang="en-GB" sz="3000" dirty="0">
                <a:solidFill>
                  <a:schemeClr val="tx1"/>
                </a:solidFill>
              </a:rPr>
              <a:t>Can you name a famous building? </a:t>
            </a:r>
            <a:r>
              <a:rPr lang="en-GB" sz="3000" dirty="0">
                <a:solidFill>
                  <a:srgbClr val="FF0000"/>
                </a:solidFill>
              </a:rPr>
              <a:t>Cardiff Castle</a:t>
            </a:r>
          </a:p>
        </p:txBody>
      </p:sp>
    </p:spTree>
    <p:extLst>
      <p:ext uri="{BB962C8B-B14F-4D97-AF65-F5344CB8AC3E}">
        <p14:creationId xmlns:p14="http://schemas.microsoft.com/office/powerpoint/2010/main" val="11885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6499" y="972271"/>
            <a:ext cx="8640960" cy="137660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The picture below is of Cardiff Castle. If a name has more than one word, each word of the name needs a capital letter. </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509937" y="-121618"/>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74D4BB07-0C5F-4B31-B585-85EC28B59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99" y="2636912"/>
            <a:ext cx="2791325" cy="1872209"/>
          </a:xfrm>
          <a:prstGeom prst="rect">
            <a:avLst/>
          </a:prstGeom>
        </p:spPr>
      </p:pic>
      <p:sp>
        <p:nvSpPr>
          <p:cNvPr id="4" name="TextBox 3">
            <a:extLst>
              <a:ext uri="{FF2B5EF4-FFF2-40B4-BE49-F238E27FC236}">
                <a16:creationId xmlns:a16="http://schemas.microsoft.com/office/drawing/2014/main" id="{C4E45C35-E556-462E-8590-3B1BDF9D640C}"/>
              </a:ext>
            </a:extLst>
          </p:cNvPr>
          <p:cNvSpPr txBox="1"/>
          <p:nvPr/>
        </p:nvSpPr>
        <p:spPr>
          <a:xfrm>
            <a:off x="3203848" y="3219073"/>
            <a:ext cx="3456384" cy="707886"/>
          </a:xfrm>
          <a:prstGeom prst="rect">
            <a:avLst/>
          </a:prstGeom>
          <a:noFill/>
        </p:spPr>
        <p:txBody>
          <a:bodyPr wrap="square" rtlCol="0">
            <a:spAutoFit/>
          </a:bodyPr>
          <a:lstStyle/>
          <a:p>
            <a:r>
              <a:rPr lang="en-GB" sz="4000" b="1" dirty="0"/>
              <a:t>Cardiff Castle</a:t>
            </a:r>
          </a:p>
        </p:txBody>
      </p:sp>
      <p:pic>
        <p:nvPicPr>
          <p:cNvPr id="7" name="Picture 6">
            <a:extLst>
              <a:ext uri="{FF2B5EF4-FFF2-40B4-BE49-F238E27FC236}">
                <a16:creationId xmlns:a16="http://schemas.microsoft.com/office/drawing/2014/main" id="{98DD1E44-B7F3-4B91-B550-C9209CDA2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11" y="4719000"/>
            <a:ext cx="2791325" cy="1860666"/>
          </a:xfrm>
          <a:prstGeom prst="rect">
            <a:avLst/>
          </a:prstGeom>
        </p:spPr>
      </p:pic>
      <p:sp>
        <p:nvSpPr>
          <p:cNvPr id="15" name="Rounded Rectangle 4">
            <a:extLst>
              <a:ext uri="{FF2B5EF4-FFF2-40B4-BE49-F238E27FC236}">
                <a16:creationId xmlns:a16="http://schemas.microsoft.com/office/drawing/2014/main" id="{98A300B4-0CA4-43DE-B6B7-6F6C592BC840}"/>
              </a:ext>
            </a:extLst>
          </p:cNvPr>
          <p:cNvSpPr/>
          <p:nvPr/>
        </p:nvSpPr>
        <p:spPr>
          <a:xfrm>
            <a:off x="3203849" y="4719000"/>
            <a:ext cx="2791326" cy="165713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Who is this?</a:t>
            </a:r>
          </a:p>
        </p:txBody>
      </p:sp>
      <p:sp>
        <p:nvSpPr>
          <p:cNvPr id="16" name="TextBox 15">
            <a:extLst>
              <a:ext uri="{FF2B5EF4-FFF2-40B4-BE49-F238E27FC236}">
                <a16:creationId xmlns:a16="http://schemas.microsoft.com/office/drawing/2014/main" id="{451319BF-C830-4C04-A74F-69684537642B}"/>
              </a:ext>
            </a:extLst>
          </p:cNvPr>
          <p:cNvSpPr txBox="1"/>
          <p:nvPr/>
        </p:nvSpPr>
        <p:spPr>
          <a:xfrm>
            <a:off x="6372200" y="5172192"/>
            <a:ext cx="3456384" cy="707886"/>
          </a:xfrm>
          <a:prstGeom prst="rect">
            <a:avLst/>
          </a:prstGeom>
          <a:noFill/>
        </p:spPr>
        <p:txBody>
          <a:bodyPr wrap="square" rtlCol="0">
            <a:spAutoFit/>
          </a:bodyPr>
          <a:lstStyle/>
          <a:p>
            <a:r>
              <a:rPr lang="en-GB" sz="4000" b="1" dirty="0" err="1"/>
              <a:t>Peppa</a:t>
            </a:r>
            <a:r>
              <a:rPr lang="en-GB" sz="4000" b="1" dirty="0"/>
              <a:t> Pig</a:t>
            </a:r>
          </a:p>
        </p:txBody>
      </p:sp>
    </p:spTree>
    <p:extLst>
      <p:ext uri="{BB962C8B-B14F-4D97-AF65-F5344CB8AC3E}">
        <p14:creationId xmlns:p14="http://schemas.microsoft.com/office/powerpoint/2010/main" val="1037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4825" y="1032139"/>
            <a:ext cx="8712968" cy="81268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Write down these names (proper noun).</a:t>
            </a:r>
          </a:p>
        </p:txBody>
      </p:sp>
      <p:sp>
        <p:nvSpPr>
          <p:cNvPr id="15" name="Title 8"/>
          <p:cNvSpPr>
            <a:spLocks noGrp="1"/>
          </p:cNvSpPr>
          <p:nvPr>
            <p:ph type="title"/>
          </p:nvPr>
        </p:nvSpPr>
        <p:spPr>
          <a:xfrm>
            <a:off x="493204" y="-99392"/>
            <a:ext cx="8229600" cy="1143000"/>
          </a:xfrm>
        </p:spPr>
        <p:txBody>
          <a:bodyPr>
            <a:normAutofit/>
          </a:bodyPr>
          <a:lstStyle/>
          <a:p>
            <a:r>
              <a:rPr lang="en-GB" sz="4000" dirty="0"/>
              <a:t>Practise</a:t>
            </a:r>
            <a:endParaRPr lang="en-GB" sz="4000" b="1" dirty="0"/>
          </a:p>
        </p:txBody>
      </p:sp>
      <p:pic>
        <p:nvPicPr>
          <p:cNvPr id="7" name="Picture 6">
            <a:extLst>
              <a:ext uri="{FF2B5EF4-FFF2-40B4-BE49-F238E27FC236}">
                <a16:creationId xmlns:a16="http://schemas.microsoft.com/office/drawing/2014/main" id="{40EFA672-8976-43AB-A57A-914C4D6AC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4DE8502E-242A-4003-825A-673577CD0D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104" y="2158027"/>
            <a:ext cx="1359595" cy="1560582"/>
          </a:xfrm>
          <a:prstGeom prst="rect">
            <a:avLst/>
          </a:prstGeom>
        </p:spPr>
      </p:pic>
      <p:pic>
        <p:nvPicPr>
          <p:cNvPr id="10" name="Picture 9">
            <a:extLst>
              <a:ext uri="{FF2B5EF4-FFF2-40B4-BE49-F238E27FC236}">
                <a16:creationId xmlns:a16="http://schemas.microsoft.com/office/drawing/2014/main" id="{8136AEA6-F23E-4131-A372-92FA0BE62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461211"/>
            <a:ext cx="1575618" cy="1560582"/>
          </a:xfrm>
          <a:prstGeom prst="rect">
            <a:avLst/>
          </a:prstGeom>
        </p:spPr>
      </p:pic>
      <p:pic>
        <p:nvPicPr>
          <p:cNvPr id="13" name="Picture 12">
            <a:extLst>
              <a:ext uri="{FF2B5EF4-FFF2-40B4-BE49-F238E27FC236}">
                <a16:creationId xmlns:a16="http://schemas.microsoft.com/office/drawing/2014/main" id="{F5D262A0-328D-4600-BD2A-38704ACA0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2136995"/>
            <a:ext cx="1575618" cy="1575618"/>
          </a:xfrm>
          <a:prstGeom prst="rect">
            <a:avLst/>
          </a:prstGeom>
        </p:spPr>
      </p:pic>
      <p:pic>
        <p:nvPicPr>
          <p:cNvPr id="16" name="Picture 15">
            <a:extLst>
              <a:ext uri="{FF2B5EF4-FFF2-40B4-BE49-F238E27FC236}">
                <a16:creationId xmlns:a16="http://schemas.microsoft.com/office/drawing/2014/main" id="{BDD9030F-2C7E-4288-89AD-BDA2232B3A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04" y="4429620"/>
            <a:ext cx="1419622" cy="1748813"/>
          </a:xfrm>
          <a:prstGeom prst="rect">
            <a:avLst/>
          </a:prstGeom>
        </p:spPr>
      </p:pic>
      <p:sp>
        <p:nvSpPr>
          <p:cNvPr id="17" name="TextBox 16">
            <a:extLst>
              <a:ext uri="{FF2B5EF4-FFF2-40B4-BE49-F238E27FC236}">
                <a16:creationId xmlns:a16="http://schemas.microsoft.com/office/drawing/2014/main" id="{13445DF5-1F0F-464B-99FC-008654733ABE}"/>
              </a:ext>
            </a:extLst>
          </p:cNvPr>
          <p:cNvSpPr txBox="1"/>
          <p:nvPr/>
        </p:nvSpPr>
        <p:spPr>
          <a:xfrm>
            <a:off x="264136" y="3754813"/>
            <a:ext cx="3638175" cy="553998"/>
          </a:xfrm>
          <a:prstGeom prst="rect">
            <a:avLst/>
          </a:prstGeom>
          <a:noFill/>
        </p:spPr>
        <p:txBody>
          <a:bodyPr wrap="none" rtlCol="0">
            <a:spAutoFit/>
          </a:bodyPr>
          <a:lstStyle/>
          <a:p>
            <a:r>
              <a:rPr lang="en-GB" sz="3000" dirty="0"/>
              <a:t>Little Red Riding Hood</a:t>
            </a:r>
          </a:p>
        </p:txBody>
      </p:sp>
      <p:sp>
        <p:nvSpPr>
          <p:cNvPr id="18" name="TextBox 17">
            <a:extLst>
              <a:ext uri="{FF2B5EF4-FFF2-40B4-BE49-F238E27FC236}">
                <a16:creationId xmlns:a16="http://schemas.microsoft.com/office/drawing/2014/main" id="{519812E9-B799-4817-9409-09090FAEC00E}"/>
              </a:ext>
            </a:extLst>
          </p:cNvPr>
          <p:cNvSpPr txBox="1"/>
          <p:nvPr/>
        </p:nvSpPr>
        <p:spPr>
          <a:xfrm>
            <a:off x="1064443" y="6221516"/>
            <a:ext cx="1353256" cy="553998"/>
          </a:xfrm>
          <a:prstGeom prst="rect">
            <a:avLst/>
          </a:prstGeom>
          <a:noFill/>
        </p:spPr>
        <p:txBody>
          <a:bodyPr wrap="none" rtlCol="0">
            <a:spAutoFit/>
          </a:bodyPr>
          <a:lstStyle/>
          <a:p>
            <a:r>
              <a:rPr lang="en-GB" sz="3000" dirty="0"/>
              <a:t>Big Ben</a:t>
            </a:r>
          </a:p>
        </p:txBody>
      </p:sp>
      <p:sp>
        <p:nvSpPr>
          <p:cNvPr id="19" name="TextBox 18">
            <a:extLst>
              <a:ext uri="{FF2B5EF4-FFF2-40B4-BE49-F238E27FC236}">
                <a16:creationId xmlns:a16="http://schemas.microsoft.com/office/drawing/2014/main" id="{82EC4DB0-B993-4E36-AC34-F28FCEBBE97C}"/>
              </a:ext>
            </a:extLst>
          </p:cNvPr>
          <p:cNvSpPr txBox="1"/>
          <p:nvPr/>
        </p:nvSpPr>
        <p:spPr>
          <a:xfrm>
            <a:off x="5796136" y="3767620"/>
            <a:ext cx="2821029" cy="553998"/>
          </a:xfrm>
          <a:prstGeom prst="rect">
            <a:avLst/>
          </a:prstGeom>
          <a:noFill/>
        </p:spPr>
        <p:txBody>
          <a:bodyPr wrap="none" rtlCol="0">
            <a:spAutoFit/>
          </a:bodyPr>
          <a:lstStyle/>
          <a:p>
            <a:r>
              <a:rPr lang="en-GB" sz="3000" dirty="0"/>
              <a:t>Father Christmas</a:t>
            </a:r>
          </a:p>
        </p:txBody>
      </p:sp>
      <p:sp>
        <p:nvSpPr>
          <p:cNvPr id="20" name="TextBox 19">
            <a:extLst>
              <a:ext uri="{FF2B5EF4-FFF2-40B4-BE49-F238E27FC236}">
                <a16:creationId xmlns:a16="http://schemas.microsoft.com/office/drawing/2014/main" id="{91190509-0CF0-4772-A136-71BD61107F00}"/>
              </a:ext>
            </a:extLst>
          </p:cNvPr>
          <p:cNvSpPr txBox="1"/>
          <p:nvPr/>
        </p:nvSpPr>
        <p:spPr>
          <a:xfrm>
            <a:off x="5951471" y="6161386"/>
            <a:ext cx="2129044" cy="553998"/>
          </a:xfrm>
          <a:prstGeom prst="rect">
            <a:avLst/>
          </a:prstGeom>
          <a:noFill/>
        </p:spPr>
        <p:txBody>
          <a:bodyPr wrap="none" rtlCol="0">
            <a:spAutoFit/>
          </a:bodyPr>
          <a:lstStyle/>
          <a:p>
            <a:r>
              <a:rPr lang="en-GB" sz="3000" dirty="0"/>
              <a:t>The Gruffalo</a:t>
            </a:r>
          </a:p>
        </p:txBody>
      </p:sp>
    </p:spTree>
    <p:extLst>
      <p:ext uri="{BB962C8B-B14F-4D97-AF65-F5344CB8AC3E}">
        <p14:creationId xmlns:p14="http://schemas.microsoft.com/office/powerpoint/2010/main" val="212802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90285" y="3207586"/>
            <a:ext cx="5671645" cy="346177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err="1">
                <a:solidFill>
                  <a:schemeClr val="tx1"/>
                </a:solidFill>
              </a:rPr>
              <a:t>mr</a:t>
            </a:r>
            <a:r>
              <a:rPr lang="en-GB" sz="4000" dirty="0">
                <a:solidFill>
                  <a:schemeClr val="tx1"/>
                </a:solidFill>
              </a:rPr>
              <a:t> </a:t>
            </a:r>
            <a:r>
              <a:rPr lang="en-GB" sz="4000" dirty="0" err="1">
                <a:solidFill>
                  <a:schemeClr val="tx1"/>
                </a:solidFill>
              </a:rPr>
              <a:t>shrek</a:t>
            </a:r>
            <a:endParaRPr lang="en-GB" sz="4000" dirty="0">
              <a:solidFill>
                <a:schemeClr val="tx1"/>
              </a:solidFill>
            </a:endParaRPr>
          </a:p>
          <a:p>
            <a:r>
              <a:rPr lang="en-GB" sz="4000" dirty="0">
                <a:solidFill>
                  <a:schemeClr val="tx1"/>
                </a:solidFill>
              </a:rPr>
              <a:t>4 swamp street</a:t>
            </a:r>
          </a:p>
          <a:p>
            <a:r>
              <a:rPr lang="en-GB" sz="4000" dirty="0">
                <a:solidFill>
                  <a:schemeClr val="tx1"/>
                </a:solidFill>
              </a:rPr>
              <a:t>enchanted forest</a:t>
            </a:r>
          </a:p>
          <a:p>
            <a:r>
              <a:rPr lang="en-GB" sz="4000" dirty="0">
                <a:solidFill>
                  <a:schemeClr val="tx1"/>
                </a:solidFill>
              </a:rPr>
              <a:t>far </a:t>
            </a:r>
            <a:r>
              <a:rPr lang="en-GB" sz="4000" dirty="0" err="1">
                <a:solidFill>
                  <a:schemeClr val="tx1"/>
                </a:solidFill>
              </a:rPr>
              <a:t>far</a:t>
            </a:r>
            <a:r>
              <a:rPr lang="en-GB" sz="4000" dirty="0">
                <a:solidFill>
                  <a:schemeClr val="tx1"/>
                </a:solidFill>
              </a:rPr>
              <a:t> away</a:t>
            </a:r>
          </a:p>
        </p:txBody>
      </p:sp>
      <p:sp>
        <p:nvSpPr>
          <p:cNvPr id="5" name="Rounded Rectangle 4"/>
          <p:cNvSpPr/>
          <p:nvPr/>
        </p:nvSpPr>
        <p:spPr>
          <a:xfrm>
            <a:off x="196499" y="1016151"/>
            <a:ext cx="8640960" cy="178559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This letter needs to be sent to Shrek but the postman has asked for the punctuation to be corrected. Can you spot the names that need a capital letter?</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3D6E3D51-19B2-40A7-B8DB-2DFFCEDBE5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85" y="3789040"/>
            <a:ext cx="2550691" cy="1917080"/>
          </a:xfrm>
          <a:prstGeom prst="rect">
            <a:avLst/>
          </a:prstGeom>
        </p:spPr>
      </p:pic>
      <p:pic>
        <p:nvPicPr>
          <p:cNvPr id="8" name="Picture 7">
            <a:extLst>
              <a:ext uri="{FF2B5EF4-FFF2-40B4-BE49-F238E27FC236}">
                <a16:creationId xmlns:a16="http://schemas.microsoft.com/office/drawing/2014/main" id="{8F3E140E-180E-421E-912A-2BCE01C83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979" y="3386628"/>
            <a:ext cx="855841" cy="991997"/>
          </a:xfrm>
          <a:prstGeom prst="rect">
            <a:avLst/>
          </a:prstGeom>
        </p:spPr>
      </p:pic>
    </p:spTree>
    <p:extLst>
      <p:ext uri="{BB962C8B-B14F-4D97-AF65-F5344CB8AC3E}">
        <p14:creationId xmlns:p14="http://schemas.microsoft.com/office/powerpoint/2010/main" val="188464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681156" y="2850242"/>
            <a:ext cx="5671645" cy="346177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solidFill>
                  <a:srgbClr val="FF0000"/>
                </a:solidFill>
              </a:rPr>
              <a:t>M</a:t>
            </a:r>
            <a:r>
              <a:rPr lang="en-GB" sz="4000" dirty="0">
                <a:solidFill>
                  <a:schemeClr val="tx1"/>
                </a:solidFill>
              </a:rPr>
              <a:t>r </a:t>
            </a:r>
            <a:r>
              <a:rPr lang="en-GB" sz="4000" dirty="0">
                <a:solidFill>
                  <a:srgbClr val="FF0000"/>
                </a:solidFill>
              </a:rPr>
              <a:t>S</a:t>
            </a:r>
            <a:r>
              <a:rPr lang="en-GB" sz="4000" dirty="0">
                <a:solidFill>
                  <a:schemeClr val="tx1"/>
                </a:solidFill>
              </a:rPr>
              <a:t>hrek</a:t>
            </a:r>
          </a:p>
          <a:p>
            <a:r>
              <a:rPr lang="en-GB" sz="4000" dirty="0">
                <a:solidFill>
                  <a:schemeClr val="tx1"/>
                </a:solidFill>
              </a:rPr>
              <a:t>4 </a:t>
            </a:r>
            <a:r>
              <a:rPr lang="en-GB" sz="4000" dirty="0">
                <a:solidFill>
                  <a:srgbClr val="FF0000"/>
                </a:solidFill>
              </a:rPr>
              <a:t>S</a:t>
            </a:r>
            <a:r>
              <a:rPr lang="en-GB" sz="4000" dirty="0">
                <a:solidFill>
                  <a:schemeClr val="tx1"/>
                </a:solidFill>
              </a:rPr>
              <a:t>wamp </a:t>
            </a:r>
            <a:r>
              <a:rPr lang="en-GB" sz="4000" dirty="0">
                <a:solidFill>
                  <a:srgbClr val="FF0000"/>
                </a:solidFill>
              </a:rPr>
              <a:t>S</a:t>
            </a:r>
            <a:r>
              <a:rPr lang="en-GB" sz="4000" dirty="0">
                <a:solidFill>
                  <a:schemeClr val="tx1"/>
                </a:solidFill>
              </a:rPr>
              <a:t>treet</a:t>
            </a:r>
          </a:p>
          <a:p>
            <a:r>
              <a:rPr lang="en-GB" sz="4000" dirty="0">
                <a:solidFill>
                  <a:srgbClr val="FF0000"/>
                </a:solidFill>
              </a:rPr>
              <a:t>E</a:t>
            </a:r>
            <a:r>
              <a:rPr lang="en-GB" sz="4000" dirty="0">
                <a:solidFill>
                  <a:schemeClr val="tx1"/>
                </a:solidFill>
              </a:rPr>
              <a:t>nchanted </a:t>
            </a:r>
            <a:r>
              <a:rPr lang="en-GB" sz="4000" dirty="0">
                <a:solidFill>
                  <a:srgbClr val="FF0000"/>
                </a:solidFill>
              </a:rPr>
              <a:t>F</a:t>
            </a:r>
            <a:r>
              <a:rPr lang="en-GB" sz="4000" dirty="0">
                <a:solidFill>
                  <a:schemeClr val="tx1"/>
                </a:solidFill>
              </a:rPr>
              <a:t>orest</a:t>
            </a:r>
          </a:p>
          <a:p>
            <a:r>
              <a:rPr lang="en-GB" sz="4000" dirty="0">
                <a:solidFill>
                  <a:srgbClr val="FF0000"/>
                </a:solidFill>
              </a:rPr>
              <a:t>F</a:t>
            </a:r>
            <a:r>
              <a:rPr lang="en-GB" sz="4000" dirty="0">
                <a:solidFill>
                  <a:schemeClr val="tx1"/>
                </a:solidFill>
              </a:rPr>
              <a:t>ar </a:t>
            </a:r>
            <a:r>
              <a:rPr lang="en-GB" sz="4000" dirty="0" err="1">
                <a:solidFill>
                  <a:srgbClr val="FF0000"/>
                </a:solidFill>
              </a:rPr>
              <a:t>F</a:t>
            </a:r>
            <a:r>
              <a:rPr lang="en-GB" sz="4000" dirty="0" err="1">
                <a:solidFill>
                  <a:schemeClr val="tx1"/>
                </a:solidFill>
              </a:rPr>
              <a:t>ar</a:t>
            </a:r>
            <a:r>
              <a:rPr lang="en-GB" sz="4000" dirty="0">
                <a:solidFill>
                  <a:schemeClr val="tx1"/>
                </a:solidFill>
              </a:rPr>
              <a:t> </a:t>
            </a:r>
            <a:r>
              <a:rPr lang="en-GB" sz="4000" dirty="0">
                <a:solidFill>
                  <a:srgbClr val="FF0000"/>
                </a:solidFill>
              </a:rPr>
              <a:t>A</a:t>
            </a:r>
            <a:r>
              <a:rPr lang="en-GB" sz="4000" dirty="0">
                <a:solidFill>
                  <a:schemeClr val="tx1"/>
                </a:solidFill>
              </a:rPr>
              <a:t>way</a:t>
            </a:r>
          </a:p>
        </p:txBody>
      </p:sp>
      <p:sp>
        <p:nvSpPr>
          <p:cNvPr id="5" name="Rounded Rectangle 4"/>
          <p:cNvSpPr/>
          <p:nvPr/>
        </p:nvSpPr>
        <p:spPr>
          <a:xfrm>
            <a:off x="196499" y="1016151"/>
            <a:ext cx="8640960" cy="126072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Did you find them all? Now try write your own address, ask for help with the spelling if you need it.</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8" name="Picture 7">
            <a:extLst>
              <a:ext uri="{FF2B5EF4-FFF2-40B4-BE49-F238E27FC236}">
                <a16:creationId xmlns:a16="http://schemas.microsoft.com/office/drawing/2014/main" id="{8F3E140E-180E-421E-912A-2BCE01C83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068960"/>
            <a:ext cx="855841" cy="991997"/>
          </a:xfrm>
          <a:prstGeom prst="rect">
            <a:avLst/>
          </a:prstGeom>
        </p:spPr>
      </p:pic>
    </p:spTree>
    <p:extLst>
      <p:ext uri="{BB962C8B-B14F-4D97-AF65-F5344CB8AC3E}">
        <p14:creationId xmlns:p14="http://schemas.microsoft.com/office/powerpoint/2010/main" val="253918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84843" y="2448426"/>
            <a:ext cx="8749143" cy="278077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Font typeface="+mj-lt"/>
              <a:buAutoNum type="arabicPeriod"/>
            </a:pPr>
            <a:r>
              <a:rPr lang="en-GB" sz="3000" dirty="0">
                <a:solidFill>
                  <a:schemeClr val="tx1"/>
                </a:solidFill>
              </a:rPr>
              <a:t>These children are coming to my party, </a:t>
            </a:r>
            <a:r>
              <a:rPr lang="en-GB" sz="3000" dirty="0" err="1">
                <a:solidFill>
                  <a:schemeClr val="tx1"/>
                </a:solidFill>
              </a:rPr>
              <a:t>lucy</a:t>
            </a:r>
            <a:r>
              <a:rPr lang="en-GB" sz="3000" dirty="0">
                <a:solidFill>
                  <a:schemeClr val="tx1"/>
                </a:solidFill>
              </a:rPr>
              <a:t>, </a:t>
            </a:r>
            <a:r>
              <a:rPr lang="en-GB" sz="3000" dirty="0" err="1">
                <a:solidFill>
                  <a:schemeClr val="tx1"/>
                </a:solidFill>
              </a:rPr>
              <a:t>cameron</a:t>
            </a:r>
            <a:r>
              <a:rPr lang="en-GB" sz="3000" dirty="0">
                <a:solidFill>
                  <a:schemeClr val="tx1"/>
                </a:solidFill>
              </a:rPr>
              <a:t>, </a:t>
            </a:r>
            <a:r>
              <a:rPr lang="en-GB" sz="3000" dirty="0" err="1">
                <a:solidFill>
                  <a:schemeClr val="tx1"/>
                </a:solidFill>
              </a:rPr>
              <a:t>amit</a:t>
            </a:r>
            <a:r>
              <a:rPr lang="en-GB" sz="3000" dirty="0">
                <a:solidFill>
                  <a:schemeClr val="tx1"/>
                </a:solidFill>
              </a:rPr>
              <a:t> and </a:t>
            </a:r>
            <a:r>
              <a:rPr lang="en-GB" sz="3000" dirty="0" err="1">
                <a:solidFill>
                  <a:schemeClr val="tx1"/>
                </a:solidFill>
              </a:rPr>
              <a:t>lexie</a:t>
            </a:r>
            <a:r>
              <a:rPr lang="en-GB" sz="3000" dirty="0">
                <a:solidFill>
                  <a:schemeClr val="tx1"/>
                </a:solidFill>
              </a:rPr>
              <a:t>.</a:t>
            </a:r>
          </a:p>
          <a:p>
            <a:pPr marL="742950" indent="-742950" algn="ctr">
              <a:buFont typeface="+mj-lt"/>
              <a:buAutoNum type="arabicPeriod"/>
            </a:pPr>
            <a:r>
              <a:rPr lang="en-GB" sz="3000" dirty="0">
                <a:solidFill>
                  <a:schemeClr val="tx1"/>
                </a:solidFill>
              </a:rPr>
              <a:t>My teacher, </a:t>
            </a:r>
            <a:r>
              <a:rPr lang="en-GB" sz="3000" dirty="0" err="1">
                <a:solidFill>
                  <a:schemeClr val="tx1"/>
                </a:solidFill>
              </a:rPr>
              <a:t>mr</a:t>
            </a:r>
            <a:r>
              <a:rPr lang="en-GB" sz="3000" dirty="0">
                <a:solidFill>
                  <a:schemeClr val="tx1"/>
                </a:solidFill>
              </a:rPr>
              <a:t> </a:t>
            </a:r>
            <a:r>
              <a:rPr lang="en-GB" sz="3000" dirty="0" err="1">
                <a:solidFill>
                  <a:schemeClr val="tx1"/>
                </a:solidFill>
              </a:rPr>
              <a:t>gupta</a:t>
            </a:r>
            <a:r>
              <a:rPr lang="en-GB" sz="3000" dirty="0">
                <a:solidFill>
                  <a:schemeClr val="tx1"/>
                </a:solidFill>
              </a:rPr>
              <a:t>, thinks matt worked extremely hard today.</a:t>
            </a:r>
          </a:p>
          <a:p>
            <a:pPr marL="742950" indent="-742950" algn="ctr">
              <a:buFont typeface="+mj-lt"/>
              <a:buAutoNum type="arabicPeriod"/>
            </a:pPr>
            <a:r>
              <a:rPr lang="en-GB" sz="3000" dirty="0">
                <a:solidFill>
                  <a:schemeClr val="tx1"/>
                </a:solidFill>
              </a:rPr>
              <a:t>did you know these planets have more than one moon: </a:t>
            </a:r>
            <a:r>
              <a:rPr lang="en-GB" sz="3000" dirty="0" err="1">
                <a:solidFill>
                  <a:schemeClr val="tx1"/>
                </a:solidFill>
              </a:rPr>
              <a:t>saturn</a:t>
            </a:r>
            <a:r>
              <a:rPr lang="en-GB" sz="3000" dirty="0">
                <a:solidFill>
                  <a:schemeClr val="tx1"/>
                </a:solidFill>
              </a:rPr>
              <a:t>, </a:t>
            </a:r>
            <a:r>
              <a:rPr lang="en-GB" sz="3000" dirty="0" err="1">
                <a:solidFill>
                  <a:schemeClr val="tx1"/>
                </a:solidFill>
              </a:rPr>
              <a:t>jupiter</a:t>
            </a:r>
            <a:r>
              <a:rPr lang="en-GB" sz="3000" dirty="0">
                <a:solidFill>
                  <a:schemeClr val="tx1"/>
                </a:solidFill>
              </a:rPr>
              <a:t>, </a:t>
            </a:r>
            <a:r>
              <a:rPr lang="en-GB" sz="3000" dirty="0" err="1">
                <a:solidFill>
                  <a:schemeClr val="tx1"/>
                </a:solidFill>
              </a:rPr>
              <a:t>venus</a:t>
            </a:r>
            <a:r>
              <a:rPr lang="en-GB" sz="3000" dirty="0">
                <a:solidFill>
                  <a:schemeClr val="tx1"/>
                </a:solidFill>
              </a:rPr>
              <a:t> and </a:t>
            </a:r>
            <a:r>
              <a:rPr lang="en-GB" sz="3000" dirty="0" err="1">
                <a:solidFill>
                  <a:schemeClr val="tx1"/>
                </a:solidFill>
              </a:rPr>
              <a:t>uranus</a:t>
            </a:r>
            <a:r>
              <a:rPr lang="en-GB" sz="3000" dirty="0">
                <a:solidFill>
                  <a:schemeClr val="tx1"/>
                </a:solidFill>
              </a:rPr>
              <a:t>?</a:t>
            </a:r>
          </a:p>
        </p:txBody>
      </p:sp>
      <p:sp>
        <p:nvSpPr>
          <p:cNvPr id="5" name="Rounded Rectangle 4"/>
          <p:cNvSpPr/>
          <p:nvPr/>
        </p:nvSpPr>
        <p:spPr>
          <a:xfrm>
            <a:off x="196499" y="1077750"/>
            <a:ext cx="8640960" cy="11430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Do these sentences use capital letters correctly?</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00C989BE-D7E1-4EBD-A522-1A1690F94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003" y="5373216"/>
            <a:ext cx="4139952" cy="1355184"/>
          </a:xfrm>
          <a:prstGeom prst="rect">
            <a:avLst/>
          </a:prstGeom>
        </p:spPr>
      </p:pic>
    </p:spTree>
    <p:extLst>
      <p:ext uri="{BB962C8B-B14F-4D97-AF65-F5344CB8AC3E}">
        <p14:creationId xmlns:p14="http://schemas.microsoft.com/office/powerpoint/2010/main" val="46006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6499" y="1077750"/>
            <a:ext cx="8640960" cy="55105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Did you spot them all?</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6" name="Rounded Rectangle 4">
            <a:extLst>
              <a:ext uri="{FF2B5EF4-FFF2-40B4-BE49-F238E27FC236}">
                <a16:creationId xmlns:a16="http://schemas.microsoft.com/office/drawing/2014/main" id="{7B8D7D65-798E-4469-9A48-D679CF4EA322}"/>
              </a:ext>
            </a:extLst>
          </p:cNvPr>
          <p:cNvSpPr/>
          <p:nvPr/>
        </p:nvSpPr>
        <p:spPr>
          <a:xfrm>
            <a:off x="196499" y="1884553"/>
            <a:ext cx="8749143" cy="278077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Font typeface="+mj-lt"/>
              <a:buAutoNum type="arabicPeriod"/>
            </a:pPr>
            <a:r>
              <a:rPr lang="en-GB" sz="3000" dirty="0">
                <a:solidFill>
                  <a:schemeClr val="tx1"/>
                </a:solidFill>
              </a:rPr>
              <a:t>These children are coming to my party, </a:t>
            </a:r>
            <a:r>
              <a:rPr lang="en-GB" sz="3000" dirty="0">
                <a:solidFill>
                  <a:srgbClr val="FF0000"/>
                </a:solidFill>
              </a:rPr>
              <a:t>L</a:t>
            </a:r>
            <a:r>
              <a:rPr lang="en-GB" sz="3000" dirty="0">
                <a:solidFill>
                  <a:schemeClr val="tx1"/>
                </a:solidFill>
              </a:rPr>
              <a:t>ucy, </a:t>
            </a:r>
            <a:r>
              <a:rPr lang="en-GB" sz="3000" dirty="0">
                <a:solidFill>
                  <a:srgbClr val="FF0000"/>
                </a:solidFill>
              </a:rPr>
              <a:t>C</a:t>
            </a:r>
            <a:r>
              <a:rPr lang="en-GB" sz="3000" dirty="0">
                <a:solidFill>
                  <a:schemeClr val="tx1"/>
                </a:solidFill>
              </a:rPr>
              <a:t>ameron, </a:t>
            </a:r>
            <a:r>
              <a:rPr lang="en-GB" sz="3000" dirty="0">
                <a:solidFill>
                  <a:srgbClr val="FF0000"/>
                </a:solidFill>
              </a:rPr>
              <a:t>A</a:t>
            </a:r>
            <a:r>
              <a:rPr lang="en-GB" sz="3000" dirty="0">
                <a:solidFill>
                  <a:schemeClr val="tx1"/>
                </a:solidFill>
              </a:rPr>
              <a:t>mit and </a:t>
            </a:r>
            <a:r>
              <a:rPr lang="en-GB" sz="3000" dirty="0">
                <a:solidFill>
                  <a:srgbClr val="FF0000"/>
                </a:solidFill>
              </a:rPr>
              <a:t>L</a:t>
            </a:r>
            <a:r>
              <a:rPr lang="en-GB" sz="3000" dirty="0">
                <a:solidFill>
                  <a:schemeClr val="tx1"/>
                </a:solidFill>
              </a:rPr>
              <a:t>exie.</a:t>
            </a:r>
          </a:p>
          <a:p>
            <a:pPr marL="742950" indent="-742950" algn="ctr">
              <a:buFont typeface="+mj-lt"/>
              <a:buAutoNum type="arabicPeriod"/>
            </a:pPr>
            <a:r>
              <a:rPr lang="en-GB" sz="3000" dirty="0">
                <a:solidFill>
                  <a:schemeClr val="tx1"/>
                </a:solidFill>
              </a:rPr>
              <a:t>My teacher, </a:t>
            </a:r>
            <a:r>
              <a:rPr lang="en-GB" sz="3000" dirty="0">
                <a:solidFill>
                  <a:srgbClr val="FF0000"/>
                </a:solidFill>
              </a:rPr>
              <a:t>M</a:t>
            </a:r>
            <a:r>
              <a:rPr lang="en-GB" sz="3000" dirty="0">
                <a:solidFill>
                  <a:schemeClr val="tx1"/>
                </a:solidFill>
              </a:rPr>
              <a:t>r </a:t>
            </a:r>
            <a:r>
              <a:rPr lang="en-GB" sz="3000" dirty="0">
                <a:solidFill>
                  <a:srgbClr val="FF0000"/>
                </a:solidFill>
              </a:rPr>
              <a:t>G</a:t>
            </a:r>
            <a:r>
              <a:rPr lang="en-GB" sz="3000" dirty="0">
                <a:solidFill>
                  <a:schemeClr val="tx1"/>
                </a:solidFill>
              </a:rPr>
              <a:t>upta, thinks </a:t>
            </a:r>
            <a:r>
              <a:rPr lang="en-GB" sz="3000" dirty="0">
                <a:solidFill>
                  <a:srgbClr val="FF0000"/>
                </a:solidFill>
              </a:rPr>
              <a:t>M</a:t>
            </a:r>
            <a:r>
              <a:rPr lang="en-GB" sz="3000" dirty="0">
                <a:solidFill>
                  <a:schemeClr val="tx1"/>
                </a:solidFill>
              </a:rPr>
              <a:t>att worked extremely hard today.</a:t>
            </a:r>
          </a:p>
          <a:p>
            <a:pPr marL="742950" indent="-742950" algn="ctr">
              <a:buFont typeface="+mj-lt"/>
              <a:buAutoNum type="arabicPeriod"/>
            </a:pPr>
            <a:r>
              <a:rPr lang="en-GB" sz="3000" dirty="0">
                <a:solidFill>
                  <a:schemeClr val="tx1"/>
                </a:solidFill>
              </a:rPr>
              <a:t> </a:t>
            </a:r>
            <a:r>
              <a:rPr lang="en-GB" sz="3000" dirty="0">
                <a:solidFill>
                  <a:srgbClr val="FF0000"/>
                </a:solidFill>
              </a:rPr>
              <a:t>D</a:t>
            </a:r>
            <a:r>
              <a:rPr lang="en-GB" sz="3000" dirty="0">
                <a:solidFill>
                  <a:schemeClr val="tx1"/>
                </a:solidFill>
              </a:rPr>
              <a:t>id you know these planets have more than one moon: </a:t>
            </a:r>
            <a:r>
              <a:rPr lang="en-GB" sz="3000" dirty="0">
                <a:solidFill>
                  <a:srgbClr val="FF0000"/>
                </a:solidFill>
              </a:rPr>
              <a:t>S</a:t>
            </a:r>
            <a:r>
              <a:rPr lang="en-GB" sz="3000" dirty="0">
                <a:solidFill>
                  <a:schemeClr val="tx1"/>
                </a:solidFill>
              </a:rPr>
              <a:t>aturn, </a:t>
            </a:r>
            <a:r>
              <a:rPr lang="en-GB" sz="3000" dirty="0">
                <a:solidFill>
                  <a:srgbClr val="FF0000"/>
                </a:solidFill>
              </a:rPr>
              <a:t>J</a:t>
            </a:r>
            <a:r>
              <a:rPr lang="en-GB" sz="3000" dirty="0">
                <a:solidFill>
                  <a:schemeClr val="tx1"/>
                </a:solidFill>
              </a:rPr>
              <a:t>upiter, </a:t>
            </a:r>
            <a:r>
              <a:rPr lang="en-GB" sz="3000" dirty="0">
                <a:solidFill>
                  <a:srgbClr val="FF0000"/>
                </a:solidFill>
              </a:rPr>
              <a:t>V</a:t>
            </a:r>
            <a:r>
              <a:rPr lang="en-GB" sz="3000" dirty="0">
                <a:solidFill>
                  <a:schemeClr val="tx1"/>
                </a:solidFill>
              </a:rPr>
              <a:t>enus and </a:t>
            </a:r>
            <a:r>
              <a:rPr lang="en-GB" sz="3000" dirty="0">
                <a:solidFill>
                  <a:srgbClr val="FF0000"/>
                </a:solidFill>
              </a:rPr>
              <a:t>U</a:t>
            </a:r>
            <a:r>
              <a:rPr lang="en-GB" sz="3000" dirty="0">
                <a:solidFill>
                  <a:schemeClr val="tx1"/>
                </a:solidFill>
              </a:rPr>
              <a:t>ranus?</a:t>
            </a:r>
          </a:p>
        </p:txBody>
      </p:sp>
      <p:sp>
        <p:nvSpPr>
          <p:cNvPr id="8" name="Rounded Rectangle 4">
            <a:extLst>
              <a:ext uri="{FF2B5EF4-FFF2-40B4-BE49-F238E27FC236}">
                <a16:creationId xmlns:a16="http://schemas.microsoft.com/office/drawing/2014/main" id="{D06530A5-4000-43B0-B4BB-78C990D79D20}"/>
              </a:ext>
            </a:extLst>
          </p:cNvPr>
          <p:cNvSpPr/>
          <p:nvPr/>
        </p:nvSpPr>
        <p:spPr>
          <a:xfrm>
            <a:off x="251520" y="4797152"/>
            <a:ext cx="8640960" cy="17281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Not all the missing capital letters were for proper nouns, did you notice the last sentence did not start with a capital letter? Well done if you found that one!</a:t>
            </a:r>
          </a:p>
        </p:txBody>
      </p:sp>
    </p:spTree>
    <p:extLst>
      <p:ext uri="{BB962C8B-B14F-4D97-AF65-F5344CB8AC3E}">
        <p14:creationId xmlns:p14="http://schemas.microsoft.com/office/powerpoint/2010/main" val="50889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289631" y="3501008"/>
            <a:ext cx="8640960" cy="324036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this </a:t>
            </a:r>
            <a:r>
              <a:rPr lang="en-GB" sz="3000" dirty="0" err="1">
                <a:solidFill>
                  <a:schemeClr val="tx1"/>
                </a:solidFill>
              </a:rPr>
              <a:t>easter</a:t>
            </a:r>
            <a:r>
              <a:rPr lang="en-GB" sz="3000" dirty="0">
                <a:solidFill>
                  <a:schemeClr val="tx1"/>
                </a:solidFill>
              </a:rPr>
              <a:t> </a:t>
            </a:r>
            <a:r>
              <a:rPr lang="en-GB" sz="3000" dirty="0" err="1">
                <a:solidFill>
                  <a:schemeClr val="tx1"/>
                </a:solidFill>
              </a:rPr>
              <a:t>i</a:t>
            </a:r>
            <a:r>
              <a:rPr lang="en-GB" sz="3000" dirty="0">
                <a:solidFill>
                  <a:schemeClr val="tx1"/>
                </a:solidFill>
              </a:rPr>
              <a:t> was determined to catch the </a:t>
            </a:r>
            <a:r>
              <a:rPr lang="en-GB" sz="3000" dirty="0" err="1">
                <a:solidFill>
                  <a:schemeClr val="tx1"/>
                </a:solidFill>
              </a:rPr>
              <a:t>easter</a:t>
            </a:r>
            <a:r>
              <a:rPr lang="en-GB" sz="3000" dirty="0">
                <a:solidFill>
                  <a:schemeClr val="tx1"/>
                </a:solidFill>
              </a:rPr>
              <a:t> bunny delivering his eggs. </a:t>
            </a:r>
            <a:r>
              <a:rPr lang="en-GB" sz="3000" dirty="0" err="1">
                <a:solidFill>
                  <a:schemeClr val="tx1"/>
                </a:solidFill>
              </a:rPr>
              <a:t>i</a:t>
            </a:r>
            <a:r>
              <a:rPr lang="en-GB" sz="3000" dirty="0">
                <a:solidFill>
                  <a:schemeClr val="tx1"/>
                </a:solidFill>
              </a:rPr>
              <a:t> asked my friends </a:t>
            </a:r>
            <a:r>
              <a:rPr lang="en-GB" sz="3000" dirty="0" err="1">
                <a:solidFill>
                  <a:schemeClr val="tx1"/>
                </a:solidFill>
              </a:rPr>
              <a:t>pete</a:t>
            </a:r>
            <a:r>
              <a:rPr lang="en-GB" sz="3000" dirty="0">
                <a:solidFill>
                  <a:schemeClr val="tx1"/>
                </a:solidFill>
              </a:rPr>
              <a:t> and tom to help me. patiently we waited up all night, hiding behind the long, heavy curtains in the lounge. just before it was light, we saw a ford van coming down church street. is this the moment we  finally get to see the </a:t>
            </a:r>
            <a:r>
              <a:rPr lang="en-GB" sz="3000" dirty="0" err="1">
                <a:solidFill>
                  <a:schemeClr val="tx1"/>
                </a:solidFill>
              </a:rPr>
              <a:t>easter</a:t>
            </a:r>
            <a:r>
              <a:rPr lang="en-GB" sz="3000" dirty="0">
                <a:solidFill>
                  <a:schemeClr val="tx1"/>
                </a:solidFill>
              </a:rPr>
              <a:t> bunny?   </a:t>
            </a:r>
          </a:p>
        </p:txBody>
      </p:sp>
      <p:sp>
        <p:nvSpPr>
          <p:cNvPr id="5" name="Rounded Rectangle 4"/>
          <p:cNvSpPr/>
          <p:nvPr/>
        </p:nvSpPr>
        <p:spPr>
          <a:xfrm>
            <a:off x="251520" y="929745"/>
            <a:ext cx="8640960" cy="177917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How about a bigger challenge? There are lots of missing capital letters in these sentences. Some for names, some at the start of sentence and some for ‘I’ (the personal pronoun). Can you find them all? </a:t>
            </a:r>
          </a:p>
        </p:txBody>
      </p:sp>
      <p:sp>
        <p:nvSpPr>
          <p:cNvPr id="8" name="Title 8">
            <a:extLst>
              <a:ext uri="{FF2B5EF4-FFF2-40B4-BE49-F238E27FC236}">
                <a16:creationId xmlns:a16="http://schemas.microsoft.com/office/drawing/2014/main" id="{15317255-E8CD-4B19-B6D0-2DE3F093E711}"/>
              </a:ext>
            </a:extLst>
          </p:cNvPr>
          <p:cNvSpPr>
            <a:spLocks noGrp="1"/>
          </p:cNvSpPr>
          <p:nvPr>
            <p:ph type="title"/>
          </p:nvPr>
        </p:nvSpPr>
        <p:spPr>
          <a:xfrm>
            <a:off x="457200" y="-52143"/>
            <a:ext cx="8229600" cy="1143000"/>
          </a:xfrm>
        </p:spPr>
        <p:txBody>
          <a:bodyPr>
            <a:normAutofit/>
          </a:bodyPr>
          <a:lstStyle/>
          <a:p>
            <a:r>
              <a:rPr lang="en-GB" sz="4000" dirty="0"/>
              <a:t>Missing Capital Letters</a:t>
            </a:r>
          </a:p>
        </p:txBody>
      </p:sp>
      <p:pic>
        <p:nvPicPr>
          <p:cNvPr id="9" name="Picture 8">
            <a:extLst>
              <a:ext uri="{FF2B5EF4-FFF2-40B4-BE49-F238E27FC236}">
                <a16:creationId xmlns:a16="http://schemas.microsoft.com/office/drawing/2014/main" id="{8352F55B-6B51-4680-8515-D84F8F52A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57066586-4178-4CDA-9260-21575CFCC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252" y="2801865"/>
            <a:ext cx="1000019" cy="603226"/>
          </a:xfrm>
          <a:prstGeom prst="rect">
            <a:avLst/>
          </a:prstGeom>
        </p:spPr>
      </p:pic>
      <p:pic>
        <p:nvPicPr>
          <p:cNvPr id="10" name="Picture 9">
            <a:extLst>
              <a:ext uri="{FF2B5EF4-FFF2-40B4-BE49-F238E27FC236}">
                <a16:creationId xmlns:a16="http://schemas.microsoft.com/office/drawing/2014/main" id="{ED847944-AB79-48F1-9B31-65423AB97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2797463"/>
            <a:ext cx="1000019" cy="603226"/>
          </a:xfrm>
          <a:prstGeom prst="rect">
            <a:avLst/>
          </a:prstGeom>
        </p:spPr>
      </p:pic>
      <p:pic>
        <p:nvPicPr>
          <p:cNvPr id="11" name="Picture 10">
            <a:extLst>
              <a:ext uri="{FF2B5EF4-FFF2-40B4-BE49-F238E27FC236}">
                <a16:creationId xmlns:a16="http://schemas.microsoft.com/office/drawing/2014/main" id="{EAB03449-BBA7-4E04-9C21-4B82067D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453" y="2797463"/>
            <a:ext cx="1000019" cy="603226"/>
          </a:xfrm>
          <a:prstGeom prst="rect">
            <a:avLst/>
          </a:prstGeom>
        </p:spPr>
      </p:pic>
      <p:pic>
        <p:nvPicPr>
          <p:cNvPr id="12" name="Picture 11">
            <a:extLst>
              <a:ext uri="{FF2B5EF4-FFF2-40B4-BE49-F238E27FC236}">
                <a16:creationId xmlns:a16="http://schemas.microsoft.com/office/drawing/2014/main" id="{9A83053A-A7B6-42DF-A570-DAD91A1DE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408" y="2802857"/>
            <a:ext cx="1000019" cy="603226"/>
          </a:xfrm>
          <a:prstGeom prst="rect">
            <a:avLst/>
          </a:prstGeom>
        </p:spPr>
      </p:pic>
      <p:pic>
        <p:nvPicPr>
          <p:cNvPr id="13" name="Picture 12">
            <a:extLst>
              <a:ext uri="{FF2B5EF4-FFF2-40B4-BE49-F238E27FC236}">
                <a16:creationId xmlns:a16="http://schemas.microsoft.com/office/drawing/2014/main" id="{41130506-F78D-4CB4-8E1D-A9660B0EB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092" y="2797463"/>
            <a:ext cx="1000019" cy="603226"/>
          </a:xfrm>
          <a:prstGeom prst="rect">
            <a:avLst/>
          </a:prstGeom>
        </p:spPr>
      </p:pic>
      <p:pic>
        <p:nvPicPr>
          <p:cNvPr id="14" name="Picture 13">
            <a:extLst>
              <a:ext uri="{FF2B5EF4-FFF2-40B4-BE49-F238E27FC236}">
                <a16:creationId xmlns:a16="http://schemas.microsoft.com/office/drawing/2014/main" id="{BD10AD90-1DF0-488A-B7CD-284555750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498" y="2825774"/>
            <a:ext cx="1000019" cy="603226"/>
          </a:xfrm>
          <a:prstGeom prst="rect">
            <a:avLst/>
          </a:prstGeom>
        </p:spPr>
      </p:pic>
    </p:spTree>
    <p:extLst>
      <p:ext uri="{BB962C8B-B14F-4D97-AF65-F5344CB8AC3E}">
        <p14:creationId xmlns:p14="http://schemas.microsoft.com/office/powerpoint/2010/main" val="376595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068729"/>
            <a:ext cx="8640960" cy="92011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How did you do? </a:t>
            </a:r>
          </a:p>
        </p:txBody>
      </p:sp>
      <p:sp>
        <p:nvSpPr>
          <p:cNvPr id="8" name="Title 8">
            <a:extLst>
              <a:ext uri="{FF2B5EF4-FFF2-40B4-BE49-F238E27FC236}">
                <a16:creationId xmlns:a16="http://schemas.microsoft.com/office/drawing/2014/main" id="{15317255-E8CD-4B19-B6D0-2DE3F093E711}"/>
              </a:ext>
            </a:extLst>
          </p:cNvPr>
          <p:cNvSpPr>
            <a:spLocks noGrp="1"/>
          </p:cNvSpPr>
          <p:nvPr>
            <p:ph type="title"/>
          </p:nvPr>
        </p:nvSpPr>
        <p:spPr>
          <a:xfrm>
            <a:off x="457200" y="-52143"/>
            <a:ext cx="8229600" cy="1143000"/>
          </a:xfrm>
        </p:spPr>
        <p:txBody>
          <a:bodyPr>
            <a:normAutofit/>
          </a:bodyPr>
          <a:lstStyle/>
          <a:p>
            <a:r>
              <a:rPr lang="en-GB" sz="4000" dirty="0"/>
              <a:t>Missing Capital Letters</a:t>
            </a:r>
          </a:p>
        </p:txBody>
      </p:sp>
      <p:pic>
        <p:nvPicPr>
          <p:cNvPr id="9" name="Picture 8">
            <a:extLst>
              <a:ext uri="{FF2B5EF4-FFF2-40B4-BE49-F238E27FC236}">
                <a16:creationId xmlns:a16="http://schemas.microsoft.com/office/drawing/2014/main" id="{8352F55B-6B51-4680-8515-D84F8F52A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7" name="Rounded Rectangle 4">
            <a:extLst>
              <a:ext uri="{FF2B5EF4-FFF2-40B4-BE49-F238E27FC236}">
                <a16:creationId xmlns:a16="http://schemas.microsoft.com/office/drawing/2014/main" id="{3397789E-C522-41E8-BB03-06C956FDE346}"/>
              </a:ext>
            </a:extLst>
          </p:cNvPr>
          <p:cNvSpPr/>
          <p:nvPr/>
        </p:nvSpPr>
        <p:spPr>
          <a:xfrm>
            <a:off x="277739" y="3248980"/>
            <a:ext cx="8640960" cy="324036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FF0000"/>
                </a:solidFill>
              </a:rPr>
              <a:t>T</a:t>
            </a:r>
            <a:r>
              <a:rPr lang="en-GB" sz="3000" dirty="0">
                <a:solidFill>
                  <a:schemeClr val="tx1"/>
                </a:solidFill>
              </a:rPr>
              <a:t>his Easter </a:t>
            </a:r>
            <a:r>
              <a:rPr lang="en-GB" sz="3000" dirty="0">
                <a:solidFill>
                  <a:srgbClr val="FF0000"/>
                </a:solidFill>
              </a:rPr>
              <a:t>I</a:t>
            </a:r>
            <a:r>
              <a:rPr lang="en-GB" sz="3000" dirty="0">
                <a:solidFill>
                  <a:schemeClr val="tx1"/>
                </a:solidFill>
              </a:rPr>
              <a:t> was determined to catch the </a:t>
            </a:r>
            <a:r>
              <a:rPr lang="en-GB" sz="3000" dirty="0">
                <a:solidFill>
                  <a:srgbClr val="FF0000"/>
                </a:solidFill>
              </a:rPr>
              <a:t>E</a:t>
            </a:r>
            <a:r>
              <a:rPr lang="en-GB" sz="3000" dirty="0">
                <a:solidFill>
                  <a:schemeClr val="tx1"/>
                </a:solidFill>
              </a:rPr>
              <a:t>aster </a:t>
            </a:r>
            <a:r>
              <a:rPr lang="en-GB" sz="3000" dirty="0">
                <a:solidFill>
                  <a:srgbClr val="FF0000"/>
                </a:solidFill>
              </a:rPr>
              <a:t>B</a:t>
            </a:r>
            <a:r>
              <a:rPr lang="en-GB" sz="3000" dirty="0">
                <a:solidFill>
                  <a:schemeClr val="tx1"/>
                </a:solidFill>
              </a:rPr>
              <a:t>unny delivering his eggs. </a:t>
            </a:r>
            <a:r>
              <a:rPr lang="en-GB" sz="3000" dirty="0">
                <a:solidFill>
                  <a:srgbClr val="FF0000"/>
                </a:solidFill>
              </a:rPr>
              <a:t>I</a:t>
            </a:r>
            <a:r>
              <a:rPr lang="en-GB" sz="3000" dirty="0">
                <a:solidFill>
                  <a:schemeClr val="tx1"/>
                </a:solidFill>
              </a:rPr>
              <a:t> asked my friends </a:t>
            </a:r>
            <a:r>
              <a:rPr lang="en-GB" sz="3000" dirty="0">
                <a:solidFill>
                  <a:srgbClr val="FF0000"/>
                </a:solidFill>
              </a:rPr>
              <a:t>P</a:t>
            </a:r>
            <a:r>
              <a:rPr lang="en-GB" sz="3000" dirty="0">
                <a:solidFill>
                  <a:schemeClr val="tx1"/>
                </a:solidFill>
              </a:rPr>
              <a:t>ete and </a:t>
            </a:r>
            <a:r>
              <a:rPr lang="en-GB" sz="3000" dirty="0">
                <a:solidFill>
                  <a:srgbClr val="FF0000"/>
                </a:solidFill>
              </a:rPr>
              <a:t>T</a:t>
            </a:r>
            <a:r>
              <a:rPr lang="en-GB" sz="3000" dirty="0">
                <a:solidFill>
                  <a:schemeClr val="tx1"/>
                </a:solidFill>
              </a:rPr>
              <a:t>om to help me. </a:t>
            </a:r>
            <a:r>
              <a:rPr lang="en-GB" sz="3000" dirty="0">
                <a:solidFill>
                  <a:srgbClr val="FF0000"/>
                </a:solidFill>
              </a:rPr>
              <a:t>P</a:t>
            </a:r>
            <a:r>
              <a:rPr lang="en-GB" sz="3000" dirty="0">
                <a:solidFill>
                  <a:schemeClr val="tx1"/>
                </a:solidFill>
              </a:rPr>
              <a:t>atiently we waited up all night, hiding behind the long, heavy curtains in the lounge. </a:t>
            </a:r>
            <a:r>
              <a:rPr lang="en-GB" sz="3000" dirty="0">
                <a:solidFill>
                  <a:srgbClr val="FF0000"/>
                </a:solidFill>
              </a:rPr>
              <a:t>J</a:t>
            </a:r>
            <a:r>
              <a:rPr lang="en-GB" sz="3000" dirty="0">
                <a:solidFill>
                  <a:schemeClr val="tx1"/>
                </a:solidFill>
              </a:rPr>
              <a:t>ust before it was light, we saw a </a:t>
            </a:r>
            <a:r>
              <a:rPr lang="en-GB" sz="3000" dirty="0">
                <a:solidFill>
                  <a:srgbClr val="FF0000"/>
                </a:solidFill>
              </a:rPr>
              <a:t>F</a:t>
            </a:r>
            <a:r>
              <a:rPr lang="en-GB" sz="3000" dirty="0">
                <a:solidFill>
                  <a:schemeClr val="tx1"/>
                </a:solidFill>
              </a:rPr>
              <a:t>ord van coming down </a:t>
            </a:r>
            <a:r>
              <a:rPr lang="en-GB" sz="3000" dirty="0">
                <a:solidFill>
                  <a:srgbClr val="FF0000"/>
                </a:solidFill>
              </a:rPr>
              <a:t>C</a:t>
            </a:r>
            <a:r>
              <a:rPr lang="en-GB" sz="3000" dirty="0">
                <a:solidFill>
                  <a:schemeClr val="tx1"/>
                </a:solidFill>
              </a:rPr>
              <a:t>hurch </a:t>
            </a:r>
            <a:r>
              <a:rPr lang="en-GB" sz="3000" dirty="0">
                <a:solidFill>
                  <a:srgbClr val="FF0000"/>
                </a:solidFill>
              </a:rPr>
              <a:t>S</a:t>
            </a:r>
            <a:r>
              <a:rPr lang="en-GB" sz="3000" dirty="0">
                <a:solidFill>
                  <a:schemeClr val="tx1"/>
                </a:solidFill>
              </a:rPr>
              <a:t>treet. </a:t>
            </a:r>
            <a:r>
              <a:rPr lang="en-GB" sz="3000" dirty="0">
                <a:solidFill>
                  <a:srgbClr val="FF0000"/>
                </a:solidFill>
              </a:rPr>
              <a:t>I</a:t>
            </a:r>
            <a:r>
              <a:rPr lang="en-GB" sz="3000" dirty="0">
                <a:solidFill>
                  <a:schemeClr val="tx1"/>
                </a:solidFill>
              </a:rPr>
              <a:t>s this the moment we  finally get to see the </a:t>
            </a:r>
            <a:r>
              <a:rPr lang="en-GB" sz="3000" dirty="0">
                <a:solidFill>
                  <a:srgbClr val="FF0000"/>
                </a:solidFill>
              </a:rPr>
              <a:t>E</a:t>
            </a:r>
            <a:r>
              <a:rPr lang="en-GB" sz="3000" dirty="0">
                <a:solidFill>
                  <a:schemeClr val="tx1"/>
                </a:solidFill>
              </a:rPr>
              <a:t>aster </a:t>
            </a:r>
            <a:r>
              <a:rPr lang="en-GB" sz="3000" dirty="0">
                <a:solidFill>
                  <a:srgbClr val="FF0000"/>
                </a:solidFill>
              </a:rPr>
              <a:t>B</a:t>
            </a:r>
            <a:r>
              <a:rPr lang="en-GB" sz="3000" dirty="0">
                <a:solidFill>
                  <a:schemeClr val="tx1"/>
                </a:solidFill>
              </a:rPr>
              <a:t>unny?   </a:t>
            </a:r>
          </a:p>
        </p:txBody>
      </p:sp>
      <p:pic>
        <p:nvPicPr>
          <p:cNvPr id="10" name="Picture 9">
            <a:extLst>
              <a:ext uri="{FF2B5EF4-FFF2-40B4-BE49-F238E27FC236}">
                <a16:creationId xmlns:a16="http://schemas.microsoft.com/office/drawing/2014/main" id="{5BC6E37F-EB15-4A78-A381-07F758352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360" y="2240567"/>
            <a:ext cx="1000019" cy="603226"/>
          </a:xfrm>
          <a:prstGeom prst="rect">
            <a:avLst/>
          </a:prstGeom>
        </p:spPr>
      </p:pic>
      <p:pic>
        <p:nvPicPr>
          <p:cNvPr id="11" name="Picture 10">
            <a:extLst>
              <a:ext uri="{FF2B5EF4-FFF2-40B4-BE49-F238E27FC236}">
                <a16:creationId xmlns:a16="http://schemas.microsoft.com/office/drawing/2014/main" id="{0713757C-9977-4A8F-86AA-8EDE3522B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884" y="2236165"/>
            <a:ext cx="1000019" cy="603226"/>
          </a:xfrm>
          <a:prstGeom prst="rect">
            <a:avLst/>
          </a:prstGeom>
        </p:spPr>
      </p:pic>
      <p:pic>
        <p:nvPicPr>
          <p:cNvPr id="12" name="Picture 11">
            <a:extLst>
              <a:ext uri="{FF2B5EF4-FFF2-40B4-BE49-F238E27FC236}">
                <a16:creationId xmlns:a16="http://schemas.microsoft.com/office/drawing/2014/main" id="{878415CE-6756-4C62-9389-418326694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561" y="2236165"/>
            <a:ext cx="1000019" cy="603226"/>
          </a:xfrm>
          <a:prstGeom prst="rect">
            <a:avLst/>
          </a:prstGeom>
        </p:spPr>
      </p:pic>
      <p:pic>
        <p:nvPicPr>
          <p:cNvPr id="13" name="Picture 12">
            <a:extLst>
              <a:ext uri="{FF2B5EF4-FFF2-40B4-BE49-F238E27FC236}">
                <a16:creationId xmlns:a16="http://schemas.microsoft.com/office/drawing/2014/main" id="{8632A11A-CB44-4E06-8441-F51055AC7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516" y="2241559"/>
            <a:ext cx="1000019" cy="603226"/>
          </a:xfrm>
          <a:prstGeom prst="rect">
            <a:avLst/>
          </a:prstGeom>
        </p:spPr>
      </p:pic>
      <p:pic>
        <p:nvPicPr>
          <p:cNvPr id="14" name="Picture 13">
            <a:extLst>
              <a:ext uri="{FF2B5EF4-FFF2-40B4-BE49-F238E27FC236}">
                <a16:creationId xmlns:a16="http://schemas.microsoft.com/office/drawing/2014/main" id="{5104D48B-DC12-4468-BD03-FE374490B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200" y="2236165"/>
            <a:ext cx="1000019" cy="603226"/>
          </a:xfrm>
          <a:prstGeom prst="rect">
            <a:avLst/>
          </a:prstGeom>
        </p:spPr>
      </p:pic>
      <p:pic>
        <p:nvPicPr>
          <p:cNvPr id="15" name="Picture 14">
            <a:extLst>
              <a:ext uri="{FF2B5EF4-FFF2-40B4-BE49-F238E27FC236}">
                <a16:creationId xmlns:a16="http://schemas.microsoft.com/office/drawing/2014/main" id="{DD18AFDC-1E71-497C-85F4-84EBFCC98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606" y="2264476"/>
            <a:ext cx="1000019" cy="603226"/>
          </a:xfrm>
          <a:prstGeom prst="rect">
            <a:avLst/>
          </a:prstGeom>
        </p:spPr>
      </p:pic>
    </p:spTree>
    <p:extLst>
      <p:ext uri="{BB962C8B-B14F-4D97-AF65-F5344CB8AC3E}">
        <p14:creationId xmlns:p14="http://schemas.microsoft.com/office/powerpoint/2010/main" val="316508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40"/>
            <a:ext cx="8229600" cy="1143000"/>
          </a:xfrm>
        </p:spPr>
        <p:txBody>
          <a:bodyPr>
            <a:normAutofit/>
          </a:bodyPr>
          <a:lstStyle/>
          <a:p>
            <a:r>
              <a:rPr lang="en-GB" sz="4000" b="1" dirty="0"/>
              <a:t>Teacher information</a:t>
            </a:r>
            <a:endParaRPr lang="en-GB" sz="4000" dirty="0"/>
          </a:p>
        </p:txBody>
      </p:sp>
      <p:sp>
        <p:nvSpPr>
          <p:cNvPr id="5" name="5-Point Star 4"/>
          <p:cNvSpPr/>
          <p:nvPr/>
        </p:nvSpPr>
        <p:spPr>
          <a:xfrm>
            <a:off x="1763688" y="18864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864D61A9-C4FD-46A6-91D9-29D5AF584FCB}"/>
              </a:ext>
            </a:extLst>
          </p:cNvPr>
          <p:cNvSpPr>
            <a:spLocks noGrp="1"/>
          </p:cNvSpPr>
          <p:nvPr>
            <p:ph idx="1"/>
          </p:nvPr>
        </p:nvSpPr>
        <p:spPr>
          <a:xfrm>
            <a:off x="457200" y="1370458"/>
            <a:ext cx="8229600" cy="4525963"/>
          </a:xfrm>
          <a:solidFill>
            <a:schemeClr val="bg1"/>
          </a:solidFill>
        </p:spPr>
        <p:txBody>
          <a:bodyPr>
            <a:normAutofit lnSpcReduction="10000"/>
          </a:bodyPr>
          <a:lstStyle/>
          <a:p>
            <a:pPr marL="0" indent="0" algn="ctr">
              <a:buNone/>
            </a:pPr>
            <a:r>
              <a:rPr lang="en-GB" b="1" dirty="0"/>
              <a:t>Show Me Tasks</a:t>
            </a:r>
          </a:p>
          <a:p>
            <a:pPr marL="0" indent="0">
              <a:buNone/>
            </a:pPr>
            <a:endParaRPr lang="en-GB" dirty="0"/>
          </a:p>
          <a:p>
            <a:pPr marL="0" indent="0">
              <a:buNone/>
            </a:pPr>
            <a:r>
              <a:rPr lang="en-GB" dirty="0"/>
              <a:t>Once the therapy has been delivered you can use Show Me Tasks to demonstrate that the skill is now secure. They are not intended to be completed all at once and ideally should be done in intervals of a few days after the therapy has been delivered. The challenge in the tasks is progressive.  </a:t>
            </a:r>
          </a:p>
          <a:p>
            <a:pPr marL="0" indent="0">
              <a:buNone/>
            </a:pPr>
            <a:endParaRPr lang="en-GB" sz="1400" dirty="0"/>
          </a:p>
          <a:p>
            <a:pPr marL="0" indent="0">
              <a:buNone/>
            </a:pPr>
            <a:endParaRPr lang="en-GB" dirty="0"/>
          </a:p>
        </p:txBody>
      </p:sp>
      <p:pic>
        <p:nvPicPr>
          <p:cNvPr id="6" name="Picture 5">
            <a:extLst>
              <a:ext uri="{FF2B5EF4-FFF2-40B4-BE49-F238E27FC236}">
                <a16:creationId xmlns:a16="http://schemas.microsoft.com/office/drawing/2014/main" id="{EC24E2D4-57D3-4ED2-9821-D11CE1914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69370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rotWithShape="1">
          <a:blip r:embed="rId2">
            <a:extLst>
              <a:ext uri="{28A0092B-C50C-407E-A947-70E740481C1C}">
                <a14:useLocalDpi xmlns:a14="http://schemas.microsoft.com/office/drawing/2010/main" val="0"/>
              </a:ext>
            </a:extLst>
          </a:blip>
          <a:srcRect l="39744" t="100000" b="-5062"/>
          <a:stretch/>
        </p:blipFill>
        <p:spPr bwMode="auto">
          <a:xfrm>
            <a:off x="3823855" y="4365624"/>
            <a:ext cx="4651808" cy="15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23528" y="1556792"/>
            <a:ext cx="786372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t>W3c. </a:t>
            </a:r>
            <a:r>
              <a:rPr lang="en-GB" sz="3000"/>
              <a:t>Uses capital </a:t>
            </a:r>
            <a:r>
              <a:rPr lang="en-GB" sz="3000" dirty="0"/>
              <a:t>l</a:t>
            </a:r>
            <a:r>
              <a:rPr lang="en-GB" sz="3000"/>
              <a:t>etters for names </a:t>
            </a:r>
            <a:r>
              <a:rPr lang="en-GB" sz="3000" dirty="0"/>
              <a:t>(proper nouns).</a:t>
            </a:r>
            <a:endParaRPr lang="en-GB" sz="3000" dirty="0">
              <a:solidFill>
                <a:schemeClr val="tx1">
                  <a:lumMod val="75000"/>
                  <a:lumOff val="25000"/>
                </a:schemeClr>
              </a:solidFill>
            </a:endParaRPr>
          </a:p>
        </p:txBody>
      </p:sp>
      <p:pic>
        <p:nvPicPr>
          <p:cNvPr id="2050" name="Picture 2" descr="C:\Users\LUrquhart\AppData\Local\Microsoft\Windows\Temporary Internet Files\Content.IE5\9W3CON5K\dancing-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232" y="3209190"/>
            <a:ext cx="2792311" cy="164093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9" name="5-Point Star 8"/>
          <p:cNvSpPr/>
          <p:nvPr/>
        </p:nvSpPr>
        <p:spPr>
          <a:xfrm>
            <a:off x="539552" y="5562983"/>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275056" y="5753273"/>
            <a:ext cx="3168352" cy="369332"/>
          </a:xfrm>
          <a:prstGeom prst="rect">
            <a:avLst/>
          </a:prstGeom>
          <a:noFill/>
        </p:spPr>
        <p:txBody>
          <a:bodyPr wrap="square" rtlCol="0">
            <a:spAutoFit/>
          </a:bodyPr>
          <a:lstStyle/>
          <a:p>
            <a:r>
              <a:rPr lang="en-GB" dirty="0"/>
              <a:t>= teacher notes</a:t>
            </a:r>
          </a:p>
        </p:txBody>
      </p:sp>
      <p:pic>
        <p:nvPicPr>
          <p:cNvPr id="8" name="Picture 7">
            <a:extLst>
              <a:ext uri="{FF2B5EF4-FFF2-40B4-BE49-F238E27FC236}">
                <a16:creationId xmlns:a16="http://schemas.microsoft.com/office/drawing/2014/main" id="{E5388684-E065-4D85-9D71-29FDF5EC5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84359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5D0A522-650B-4DB9-A89C-C987FAC40053}"/>
              </a:ext>
            </a:extLst>
          </p:cNvPr>
          <p:cNvCxnSpPr>
            <a:cxnSpLocks/>
          </p:cNvCxnSpPr>
          <p:nvPr/>
        </p:nvCxnSpPr>
        <p:spPr>
          <a:xfrm>
            <a:off x="4572000" y="0"/>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6A7A356-5E75-426F-81E1-FCA13BF89B1B}"/>
              </a:ext>
            </a:extLst>
          </p:cNvPr>
          <p:cNvCxnSpPr/>
          <p:nvPr/>
        </p:nvCxnSpPr>
        <p:spPr>
          <a:xfrm>
            <a:off x="0" y="338541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7EE1272-54FB-4FAF-AE9F-94C5DFDCF95C}"/>
              </a:ext>
            </a:extLst>
          </p:cNvPr>
          <p:cNvSpPr/>
          <p:nvPr/>
        </p:nvSpPr>
        <p:spPr>
          <a:xfrm>
            <a:off x="61073" y="1063354"/>
            <a:ext cx="4512698" cy="1015663"/>
          </a:xfrm>
          <a:prstGeom prst="rect">
            <a:avLst/>
          </a:prstGeom>
        </p:spPr>
        <p:txBody>
          <a:bodyPr wrap="square">
            <a:spAutoFit/>
          </a:bodyPr>
          <a:lstStyle/>
          <a:p>
            <a:pPr algn="ctr"/>
            <a:r>
              <a:rPr lang="en-GB" sz="2000" b="1" u="sng" dirty="0"/>
              <a:t>Show Me Tasks</a:t>
            </a:r>
          </a:p>
          <a:p>
            <a:pPr algn="ctr"/>
            <a:r>
              <a:rPr lang="en-GB" sz="2000" b="1" dirty="0"/>
              <a:t>W3c. Uses capital letters for names (proper nouns).</a:t>
            </a:r>
            <a:endParaRPr lang="en-GB" sz="2000" b="1" dirty="0">
              <a:solidFill>
                <a:schemeClr val="tx1">
                  <a:lumMod val="75000"/>
                  <a:lumOff val="25000"/>
                </a:schemeClr>
              </a:solidFill>
            </a:endParaRPr>
          </a:p>
        </p:txBody>
      </p:sp>
      <p:sp>
        <p:nvSpPr>
          <p:cNvPr id="11" name="Rectangle 10">
            <a:extLst>
              <a:ext uri="{FF2B5EF4-FFF2-40B4-BE49-F238E27FC236}">
                <a16:creationId xmlns:a16="http://schemas.microsoft.com/office/drawing/2014/main" id="{459ACFAC-ADDC-4625-B8CF-B1C0BA1E99CA}"/>
              </a:ext>
            </a:extLst>
          </p:cNvPr>
          <p:cNvSpPr/>
          <p:nvPr/>
        </p:nvSpPr>
        <p:spPr>
          <a:xfrm>
            <a:off x="960839" y="2070298"/>
            <a:ext cx="2792896" cy="400110"/>
          </a:xfrm>
          <a:prstGeom prst="rect">
            <a:avLst/>
          </a:prstGeom>
        </p:spPr>
        <p:txBody>
          <a:bodyPr wrap="square">
            <a:spAutoFit/>
          </a:bodyPr>
          <a:lstStyle/>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Commissioned by The PiXL Club Ltd.</a:t>
            </a:r>
            <a:endParaRPr lang="en-GB" altLang="en-US" sz="1000" dirty="0">
              <a:ea typeface="Times New Roman" panose="02020603050405020304" pitchFamily="18" charset="0"/>
            </a:endParaRPr>
          </a:p>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January 2018</a:t>
            </a:r>
            <a:endParaRPr lang="en-GB" altLang="en-US" sz="1000" dirty="0">
              <a:ea typeface="Times New Roman" panose="02020603050405020304" pitchFamily="18" charset="0"/>
            </a:endParaRPr>
          </a:p>
        </p:txBody>
      </p:sp>
      <p:sp>
        <p:nvSpPr>
          <p:cNvPr id="12" name="Text Box 4">
            <a:extLst>
              <a:ext uri="{FF2B5EF4-FFF2-40B4-BE49-F238E27FC236}">
                <a16:creationId xmlns:a16="http://schemas.microsoft.com/office/drawing/2014/main" id="{9625BD29-01D3-4383-98D6-A96D5090A177}"/>
              </a:ext>
            </a:extLst>
          </p:cNvPr>
          <p:cNvSpPr txBox="1">
            <a:spLocks noChangeArrowheads="1"/>
          </p:cNvSpPr>
          <p:nvPr/>
        </p:nvSpPr>
        <p:spPr bwMode="auto">
          <a:xfrm>
            <a:off x="132535" y="2469847"/>
            <a:ext cx="4369775" cy="659899"/>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68580" tIns="34290" rIns="68580" bIns="34290" numCol="1" anchor="t" anchorCtr="0" compatLnSpc="1">
            <a:prstTxWarp prst="textNoShape">
              <a:avLst/>
            </a:prstTxWarp>
          </a:bodyPr>
          <a:lstStyle/>
          <a:p>
            <a:pPr algn="just" defTabSz="685800" eaLnBrk="0" fontAlgn="base" hangingPunct="0">
              <a:spcBef>
                <a:spcPct val="0"/>
              </a:spcBef>
              <a:spcAft>
                <a:spcPct val="0"/>
              </a:spcAft>
            </a:pPr>
            <a:r>
              <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 All opinions and contributions are those of the authors. The contents of this resource are not connected with nor endorsed by any other company, organisation or institution.</a:t>
            </a:r>
            <a:endParaRPr lang="en-US" altLang="en-US" sz="800" dirty="0">
              <a:latin typeface="Arial" panose="020B0604020202020204" pitchFamily="34" charset="0"/>
            </a:endParaRPr>
          </a:p>
        </p:txBody>
      </p:sp>
      <p:sp>
        <p:nvSpPr>
          <p:cNvPr id="13" name="Rectangle 4">
            <a:extLst>
              <a:ext uri="{FF2B5EF4-FFF2-40B4-BE49-F238E27FC236}">
                <a16:creationId xmlns:a16="http://schemas.microsoft.com/office/drawing/2014/main" id="{3E93A6A5-B79A-44B1-AE03-54965C69A957}"/>
              </a:ext>
            </a:extLst>
          </p:cNvPr>
          <p:cNvSpPr>
            <a:spLocks noChangeArrowheads="1"/>
          </p:cNvSpPr>
          <p:nvPr/>
        </p:nvSpPr>
        <p:spPr bwMode="auto">
          <a:xfrm>
            <a:off x="1276506" y="2921301"/>
            <a:ext cx="185852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endPar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defTabSz="685800" eaLnBrk="0" fontAlgn="base" hangingPunct="0">
              <a:spcBef>
                <a:spcPct val="0"/>
              </a:spcBef>
              <a:spcAft>
                <a:spcPct val="0"/>
              </a:spcAf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Copyright The PiXL Club Limited, 2017</a:t>
            </a:r>
            <a:endParaRPr lang="en-GB" altLang="en-US" sz="800" dirty="0">
              <a:latin typeface="Arial" panose="020B0604020202020204" pitchFamily="34" charset="0"/>
            </a:endParaRPr>
          </a:p>
        </p:txBody>
      </p:sp>
      <p:sp>
        <p:nvSpPr>
          <p:cNvPr id="35" name="TextBox 34">
            <a:extLst>
              <a:ext uri="{FF2B5EF4-FFF2-40B4-BE49-F238E27FC236}">
                <a16:creationId xmlns:a16="http://schemas.microsoft.com/office/drawing/2014/main" id="{3B498EF3-C488-4479-9CF6-482F58B82F5A}"/>
              </a:ext>
            </a:extLst>
          </p:cNvPr>
          <p:cNvSpPr txBox="1"/>
          <p:nvPr/>
        </p:nvSpPr>
        <p:spPr>
          <a:xfrm>
            <a:off x="5669516" y="22338"/>
            <a:ext cx="3421944" cy="1200329"/>
          </a:xfrm>
          <a:prstGeom prst="rect">
            <a:avLst/>
          </a:prstGeom>
          <a:noFill/>
        </p:spPr>
        <p:txBody>
          <a:bodyPr wrap="square" rtlCol="0">
            <a:spAutoFit/>
          </a:bodyPr>
          <a:lstStyle/>
          <a:p>
            <a:pPr algn="ctr"/>
            <a:r>
              <a:rPr lang="en-GB" sz="2400" dirty="0"/>
              <a:t>Which of these words need a capital letter? Why?</a:t>
            </a:r>
          </a:p>
        </p:txBody>
      </p:sp>
      <p:sp>
        <p:nvSpPr>
          <p:cNvPr id="55" name="TextBox 54">
            <a:extLst>
              <a:ext uri="{FF2B5EF4-FFF2-40B4-BE49-F238E27FC236}">
                <a16:creationId xmlns:a16="http://schemas.microsoft.com/office/drawing/2014/main" id="{10E03561-3938-49D7-979C-0BB390A57718}"/>
              </a:ext>
            </a:extLst>
          </p:cNvPr>
          <p:cNvSpPr txBox="1"/>
          <p:nvPr/>
        </p:nvSpPr>
        <p:spPr>
          <a:xfrm>
            <a:off x="1027474" y="3422273"/>
            <a:ext cx="3459040" cy="646331"/>
          </a:xfrm>
          <a:prstGeom prst="rect">
            <a:avLst/>
          </a:prstGeom>
          <a:noFill/>
        </p:spPr>
        <p:txBody>
          <a:bodyPr wrap="square" rtlCol="0">
            <a:spAutoFit/>
          </a:bodyPr>
          <a:lstStyle/>
          <a:p>
            <a:pPr algn="ctr"/>
            <a:r>
              <a:rPr lang="en-GB" dirty="0"/>
              <a:t>Can you correct the punctuation in this address? </a:t>
            </a:r>
          </a:p>
        </p:txBody>
      </p:sp>
      <p:pic>
        <p:nvPicPr>
          <p:cNvPr id="34" name="Picture 33">
            <a:extLst>
              <a:ext uri="{FF2B5EF4-FFF2-40B4-BE49-F238E27FC236}">
                <a16:creationId xmlns:a16="http://schemas.microsoft.com/office/drawing/2014/main" id="{CE4DA575-3665-4C9A-B4B7-DD58EEE27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3" y="56054"/>
            <a:ext cx="966208" cy="543147"/>
          </a:xfrm>
          <a:prstGeom prst="rect">
            <a:avLst/>
          </a:prstGeom>
        </p:spPr>
      </p:pic>
      <p:pic>
        <p:nvPicPr>
          <p:cNvPr id="37" name="Picture 36">
            <a:extLst>
              <a:ext uri="{FF2B5EF4-FFF2-40B4-BE49-F238E27FC236}">
                <a16:creationId xmlns:a16="http://schemas.microsoft.com/office/drawing/2014/main" id="{2120CC5F-6F0A-4E5E-BB2A-9453096069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367" y="56054"/>
            <a:ext cx="966208" cy="543147"/>
          </a:xfrm>
          <a:prstGeom prst="rect">
            <a:avLst/>
          </a:prstGeom>
        </p:spPr>
      </p:pic>
      <p:pic>
        <p:nvPicPr>
          <p:cNvPr id="41" name="Picture 40">
            <a:extLst>
              <a:ext uri="{FF2B5EF4-FFF2-40B4-BE49-F238E27FC236}">
                <a16:creationId xmlns:a16="http://schemas.microsoft.com/office/drawing/2014/main" id="{A57604BC-8FDE-45DA-A3A9-1FB3A0B94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727" y="3435480"/>
            <a:ext cx="966208" cy="543147"/>
          </a:xfrm>
          <a:prstGeom prst="rect">
            <a:avLst/>
          </a:prstGeom>
        </p:spPr>
      </p:pic>
      <p:pic>
        <p:nvPicPr>
          <p:cNvPr id="42" name="Picture 41">
            <a:extLst>
              <a:ext uri="{FF2B5EF4-FFF2-40B4-BE49-F238E27FC236}">
                <a16:creationId xmlns:a16="http://schemas.microsoft.com/office/drawing/2014/main" id="{AD6AE47B-4945-4E27-84CE-6950CD27B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5" y="3422607"/>
            <a:ext cx="966208" cy="543147"/>
          </a:xfrm>
          <a:prstGeom prst="rect">
            <a:avLst/>
          </a:prstGeom>
        </p:spPr>
      </p:pic>
      <p:pic>
        <p:nvPicPr>
          <p:cNvPr id="39" name="Picture 38">
            <a:extLst>
              <a:ext uri="{FF2B5EF4-FFF2-40B4-BE49-F238E27FC236}">
                <a16:creationId xmlns:a16="http://schemas.microsoft.com/office/drawing/2014/main" id="{6D07578B-3F41-4574-9B3E-E8CAECA71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532" y="22338"/>
            <a:ext cx="1004316" cy="1214129"/>
          </a:xfrm>
          <a:prstGeom prst="rect">
            <a:avLst/>
          </a:prstGeom>
        </p:spPr>
      </p:pic>
      <p:sp>
        <p:nvSpPr>
          <p:cNvPr id="2" name="TextBox 1">
            <a:extLst>
              <a:ext uri="{FF2B5EF4-FFF2-40B4-BE49-F238E27FC236}">
                <a16:creationId xmlns:a16="http://schemas.microsoft.com/office/drawing/2014/main" id="{9A25B72E-C84E-4FBE-9A51-3380C5E9B138}"/>
              </a:ext>
            </a:extLst>
          </p:cNvPr>
          <p:cNvSpPr txBox="1"/>
          <p:nvPr/>
        </p:nvSpPr>
        <p:spPr>
          <a:xfrm>
            <a:off x="4812695" y="1820524"/>
            <a:ext cx="1194558" cy="461665"/>
          </a:xfrm>
          <a:prstGeom prst="rect">
            <a:avLst/>
          </a:prstGeom>
          <a:noFill/>
        </p:spPr>
        <p:txBody>
          <a:bodyPr wrap="none" rtlCol="0">
            <a:spAutoFit/>
          </a:bodyPr>
          <a:lstStyle/>
          <a:p>
            <a:r>
              <a:rPr lang="en-GB" sz="2400" dirty="0"/>
              <a:t>peanuts</a:t>
            </a:r>
          </a:p>
        </p:txBody>
      </p:sp>
      <p:sp>
        <p:nvSpPr>
          <p:cNvPr id="17" name="TextBox 16">
            <a:extLst>
              <a:ext uri="{FF2B5EF4-FFF2-40B4-BE49-F238E27FC236}">
                <a16:creationId xmlns:a16="http://schemas.microsoft.com/office/drawing/2014/main" id="{DD4D5A4A-11DE-487F-8CBE-EA4BFDE7AE07}"/>
              </a:ext>
            </a:extLst>
          </p:cNvPr>
          <p:cNvSpPr txBox="1"/>
          <p:nvPr/>
        </p:nvSpPr>
        <p:spPr>
          <a:xfrm>
            <a:off x="6032184" y="2144465"/>
            <a:ext cx="949299" cy="461665"/>
          </a:xfrm>
          <a:prstGeom prst="rect">
            <a:avLst/>
          </a:prstGeom>
          <a:noFill/>
        </p:spPr>
        <p:txBody>
          <a:bodyPr wrap="none" rtlCol="0">
            <a:spAutoFit/>
          </a:bodyPr>
          <a:lstStyle/>
          <a:p>
            <a:r>
              <a:rPr lang="en-GB" sz="2400" dirty="0" err="1"/>
              <a:t>hamil</a:t>
            </a:r>
            <a:r>
              <a:rPr lang="en-GB" sz="2400" dirty="0"/>
              <a:t> </a:t>
            </a:r>
          </a:p>
        </p:txBody>
      </p:sp>
      <p:sp>
        <p:nvSpPr>
          <p:cNvPr id="18" name="TextBox 17">
            <a:extLst>
              <a:ext uri="{FF2B5EF4-FFF2-40B4-BE49-F238E27FC236}">
                <a16:creationId xmlns:a16="http://schemas.microsoft.com/office/drawing/2014/main" id="{4B1EAEF8-45C6-4098-9E17-72767794F4FF}"/>
              </a:ext>
            </a:extLst>
          </p:cNvPr>
          <p:cNvSpPr txBox="1"/>
          <p:nvPr/>
        </p:nvSpPr>
        <p:spPr>
          <a:xfrm>
            <a:off x="5654935" y="1287198"/>
            <a:ext cx="1386662" cy="461665"/>
          </a:xfrm>
          <a:prstGeom prst="rect">
            <a:avLst/>
          </a:prstGeom>
          <a:noFill/>
        </p:spPr>
        <p:txBody>
          <a:bodyPr wrap="none" rtlCol="0">
            <a:spAutoFit/>
          </a:bodyPr>
          <a:lstStyle/>
          <a:p>
            <a:r>
              <a:rPr lang="en-GB" sz="2400" dirty="0" err="1"/>
              <a:t>christmas</a:t>
            </a:r>
            <a:endParaRPr lang="en-GB" sz="2400" dirty="0"/>
          </a:p>
        </p:txBody>
      </p:sp>
      <p:sp>
        <p:nvSpPr>
          <p:cNvPr id="19" name="TextBox 18">
            <a:extLst>
              <a:ext uri="{FF2B5EF4-FFF2-40B4-BE49-F238E27FC236}">
                <a16:creationId xmlns:a16="http://schemas.microsoft.com/office/drawing/2014/main" id="{83DDB6BF-287C-4E49-BDCC-03AF1C384374}"/>
              </a:ext>
            </a:extLst>
          </p:cNvPr>
          <p:cNvSpPr txBox="1"/>
          <p:nvPr/>
        </p:nvSpPr>
        <p:spPr>
          <a:xfrm>
            <a:off x="7297988" y="2427584"/>
            <a:ext cx="1758583" cy="461665"/>
          </a:xfrm>
          <a:prstGeom prst="rect">
            <a:avLst/>
          </a:prstGeom>
          <a:noFill/>
        </p:spPr>
        <p:txBody>
          <a:bodyPr wrap="square" rtlCol="0">
            <a:spAutoFit/>
          </a:bodyPr>
          <a:lstStyle/>
          <a:p>
            <a:r>
              <a:rPr lang="en-GB" sz="2400" dirty="0" err="1"/>
              <a:t>wednesday</a:t>
            </a:r>
            <a:endParaRPr lang="en-GB" sz="2400" dirty="0"/>
          </a:p>
        </p:txBody>
      </p:sp>
      <p:sp>
        <p:nvSpPr>
          <p:cNvPr id="20" name="TextBox 19">
            <a:extLst>
              <a:ext uri="{FF2B5EF4-FFF2-40B4-BE49-F238E27FC236}">
                <a16:creationId xmlns:a16="http://schemas.microsoft.com/office/drawing/2014/main" id="{8898AE38-52CA-49C3-8F50-629A1F61BA0D}"/>
              </a:ext>
            </a:extLst>
          </p:cNvPr>
          <p:cNvSpPr txBox="1"/>
          <p:nvPr/>
        </p:nvSpPr>
        <p:spPr>
          <a:xfrm>
            <a:off x="5043572" y="2618953"/>
            <a:ext cx="1662250" cy="461665"/>
          </a:xfrm>
          <a:prstGeom prst="rect">
            <a:avLst/>
          </a:prstGeom>
          <a:noFill/>
        </p:spPr>
        <p:txBody>
          <a:bodyPr wrap="none" rtlCol="0">
            <a:spAutoFit/>
          </a:bodyPr>
          <a:lstStyle/>
          <a:p>
            <a:r>
              <a:rPr lang="en-GB" sz="2400" dirty="0" err="1"/>
              <a:t>manchester</a:t>
            </a:r>
            <a:endParaRPr lang="en-GB" sz="2400" dirty="0"/>
          </a:p>
        </p:txBody>
      </p:sp>
      <p:sp>
        <p:nvSpPr>
          <p:cNvPr id="21" name="TextBox 20">
            <a:extLst>
              <a:ext uri="{FF2B5EF4-FFF2-40B4-BE49-F238E27FC236}">
                <a16:creationId xmlns:a16="http://schemas.microsoft.com/office/drawing/2014/main" id="{A12EA4A9-1608-403C-9B05-058908FB8811}"/>
              </a:ext>
            </a:extLst>
          </p:cNvPr>
          <p:cNvSpPr txBox="1"/>
          <p:nvPr/>
        </p:nvSpPr>
        <p:spPr>
          <a:xfrm>
            <a:off x="7668344" y="1366750"/>
            <a:ext cx="903196" cy="461665"/>
          </a:xfrm>
          <a:prstGeom prst="rect">
            <a:avLst/>
          </a:prstGeom>
          <a:noFill/>
        </p:spPr>
        <p:txBody>
          <a:bodyPr wrap="none" rtlCol="0">
            <a:spAutoFit/>
          </a:bodyPr>
          <a:lstStyle/>
          <a:p>
            <a:r>
              <a:rPr lang="en-GB" sz="2400" dirty="0"/>
              <a:t>castle</a:t>
            </a:r>
          </a:p>
        </p:txBody>
      </p:sp>
      <p:sp>
        <p:nvSpPr>
          <p:cNvPr id="22" name="TextBox 21">
            <a:extLst>
              <a:ext uri="{FF2B5EF4-FFF2-40B4-BE49-F238E27FC236}">
                <a16:creationId xmlns:a16="http://schemas.microsoft.com/office/drawing/2014/main" id="{AF14A380-AB86-4B84-AC1F-413A6E1AD5F1}"/>
              </a:ext>
            </a:extLst>
          </p:cNvPr>
          <p:cNvSpPr txBox="1"/>
          <p:nvPr/>
        </p:nvSpPr>
        <p:spPr>
          <a:xfrm>
            <a:off x="6729348" y="2825713"/>
            <a:ext cx="1152110" cy="461665"/>
          </a:xfrm>
          <a:prstGeom prst="rect">
            <a:avLst/>
          </a:prstGeom>
          <a:noFill/>
        </p:spPr>
        <p:txBody>
          <a:bodyPr wrap="none" rtlCol="0">
            <a:spAutoFit/>
          </a:bodyPr>
          <a:lstStyle/>
          <a:p>
            <a:r>
              <a:rPr lang="en-GB" sz="2400" dirty="0"/>
              <a:t>cartoon</a:t>
            </a:r>
          </a:p>
        </p:txBody>
      </p:sp>
      <p:sp>
        <p:nvSpPr>
          <p:cNvPr id="3" name="Rectangle 2">
            <a:extLst>
              <a:ext uri="{FF2B5EF4-FFF2-40B4-BE49-F238E27FC236}">
                <a16:creationId xmlns:a16="http://schemas.microsoft.com/office/drawing/2014/main" id="{B65CC932-F733-4EF5-B952-9BD25C72B29F}"/>
              </a:ext>
            </a:extLst>
          </p:cNvPr>
          <p:cNvSpPr/>
          <p:nvPr/>
        </p:nvSpPr>
        <p:spPr>
          <a:xfrm>
            <a:off x="4688727" y="1272728"/>
            <a:ext cx="4384121" cy="2014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C2E3BD9-7922-47C5-AEA4-503696E255F5}"/>
              </a:ext>
            </a:extLst>
          </p:cNvPr>
          <p:cNvSpPr txBox="1"/>
          <p:nvPr/>
        </p:nvSpPr>
        <p:spPr>
          <a:xfrm>
            <a:off x="5738781" y="3348564"/>
            <a:ext cx="3298574" cy="707886"/>
          </a:xfrm>
          <a:prstGeom prst="rect">
            <a:avLst/>
          </a:prstGeom>
          <a:noFill/>
        </p:spPr>
        <p:txBody>
          <a:bodyPr wrap="square" rtlCol="0">
            <a:spAutoFit/>
          </a:bodyPr>
          <a:lstStyle/>
          <a:p>
            <a:pPr algn="ctr"/>
            <a:r>
              <a:rPr lang="en-GB" sz="2000" dirty="0"/>
              <a:t>Find the missing capital letters in this paragraph.</a:t>
            </a:r>
          </a:p>
        </p:txBody>
      </p:sp>
      <p:sp>
        <p:nvSpPr>
          <p:cNvPr id="4" name="TextBox 3">
            <a:extLst>
              <a:ext uri="{FF2B5EF4-FFF2-40B4-BE49-F238E27FC236}">
                <a16:creationId xmlns:a16="http://schemas.microsoft.com/office/drawing/2014/main" id="{4C90F013-D47D-4904-8B7C-AF3F7040BBF2}"/>
              </a:ext>
            </a:extLst>
          </p:cNvPr>
          <p:cNvSpPr txBox="1"/>
          <p:nvPr/>
        </p:nvSpPr>
        <p:spPr>
          <a:xfrm>
            <a:off x="4674571" y="4174837"/>
            <a:ext cx="4333234" cy="2031325"/>
          </a:xfrm>
          <a:prstGeom prst="rect">
            <a:avLst/>
          </a:prstGeom>
          <a:noFill/>
        </p:spPr>
        <p:txBody>
          <a:bodyPr wrap="square" rtlCol="0">
            <a:spAutoFit/>
          </a:bodyPr>
          <a:lstStyle/>
          <a:p>
            <a:r>
              <a:rPr lang="en-GB" dirty="0"/>
              <a:t>horrid henry is a famous character created by the author, </a:t>
            </a:r>
            <a:r>
              <a:rPr lang="en-GB" dirty="0" err="1"/>
              <a:t>francesca</a:t>
            </a:r>
            <a:r>
              <a:rPr lang="en-GB" dirty="0"/>
              <a:t> </a:t>
            </a:r>
            <a:r>
              <a:rPr lang="en-GB" dirty="0" err="1"/>
              <a:t>simon</a:t>
            </a:r>
            <a:r>
              <a:rPr lang="en-GB" dirty="0"/>
              <a:t>. he has a brother perfect peter and his enemy is moody </a:t>
            </a:r>
            <a:r>
              <a:rPr lang="en-GB" dirty="0" err="1"/>
              <a:t>margaret</a:t>
            </a:r>
            <a:r>
              <a:rPr lang="en-GB" dirty="0"/>
              <a:t>. Although many books have been written, horrid henry tricks the tooth fairy, remains a favourite with </a:t>
            </a:r>
          </a:p>
          <a:p>
            <a:r>
              <a:rPr lang="en-GB" dirty="0"/>
              <a:t>many children.  </a:t>
            </a:r>
          </a:p>
        </p:txBody>
      </p:sp>
      <p:sp>
        <p:nvSpPr>
          <p:cNvPr id="27" name="TextBox 26">
            <a:extLst>
              <a:ext uri="{FF2B5EF4-FFF2-40B4-BE49-F238E27FC236}">
                <a16:creationId xmlns:a16="http://schemas.microsoft.com/office/drawing/2014/main" id="{0D90BB7F-5752-49DB-A7AD-C57FBB6C0C51}"/>
              </a:ext>
            </a:extLst>
          </p:cNvPr>
          <p:cNvSpPr txBox="1"/>
          <p:nvPr/>
        </p:nvSpPr>
        <p:spPr>
          <a:xfrm>
            <a:off x="7045656" y="1776909"/>
            <a:ext cx="1252459" cy="461665"/>
          </a:xfrm>
          <a:prstGeom prst="rect">
            <a:avLst/>
          </a:prstGeom>
          <a:noFill/>
        </p:spPr>
        <p:txBody>
          <a:bodyPr wrap="none" rtlCol="0">
            <a:spAutoFit/>
          </a:bodyPr>
          <a:lstStyle/>
          <a:p>
            <a:r>
              <a:rPr lang="en-GB" sz="2400" dirty="0" err="1"/>
              <a:t>february</a:t>
            </a:r>
            <a:endParaRPr lang="en-GB" sz="2400" dirty="0"/>
          </a:p>
        </p:txBody>
      </p:sp>
      <p:pic>
        <p:nvPicPr>
          <p:cNvPr id="8" name="Picture 7">
            <a:extLst>
              <a:ext uri="{FF2B5EF4-FFF2-40B4-BE49-F238E27FC236}">
                <a16:creationId xmlns:a16="http://schemas.microsoft.com/office/drawing/2014/main" id="{57C0E4B5-0D55-4291-9E43-50ADDA98E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363" y="4155119"/>
            <a:ext cx="4303921" cy="2236623"/>
          </a:xfrm>
          <a:prstGeom prst="rect">
            <a:avLst/>
          </a:prstGeom>
        </p:spPr>
      </p:pic>
      <p:sp>
        <p:nvSpPr>
          <p:cNvPr id="10" name="TextBox 9">
            <a:extLst>
              <a:ext uri="{FF2B5EF4-FFF2-40B4-BE49-F238E27FC236}">
                <a16:creationId xmlns:a16="http://schemas.microsoft.com/office/drawing/2014/main" id="{1957CB33-DAEC-4675-9EED-973E80EC9E7F}"/>
              </a:ext>
            </a:extLst>
          </p:cNvPr>
          <p:cNvSpPr txBox="1"/>
          <p:nvPr/>
        </p:nvSpPr>
        <p:spPr>
          <a:xfrm>
            <a:off x="541048" y="4707231"/>
            <a:ext cx="2589170" cy="1569660"/>
          </a:xfrm>
          <a:prstGeom prst="rect">
            <a:avLst/>
          </a:prstGeom>
          <a:noFill/>
        </p:spPr>
        <p:txBody>
          <a:bodyPr wrap="none" rtlCol="0">
            <a:spAutoFit/>
          </a:bodyPr>
          <a:lstStyle/>
          <a:p>
            <a:r>
              <a:rPr lang="en-GB" sz="2400" dirty="0"/>
              <a:t>queen </a:t>
            </a:r>
            <a:r>
              <a:rPr lang="en-GB" sz="2400" dirty="0" err="1"/>
              <a:t>elizabeth</a:t>
            </a:r>
            <a:endParaRPr lang="en-GB" sz="2400" dirty="0"/>
          </a:p>
          <a:p>
            <a:r>
              <a:rPr lang="en-GB" sz="2400" dirty="0" err="1"/>
              <a:t>buckingham</a:t>
            </a:r>
            <a:r>
              <a:rPr lang="en-GB" sz="2400" dirty="0"/>
              <a:t> palace</a:t>
            </a:r>
          </a:p>
          <a:p>
            <a:r>
              <a:rPr lang="en-GB" sz="2400" dirty="0" err="1"/>
              <a:t>london</a:t>
            </a:r>
            <a:endParaRPr lang="en-GB" sz="2400" dirty="0"/>
          </a:p>
          <a:p>
            <a:r>
              <a:rPr lang="en-GB" sz="2400" dirty="0" err="1"/>
              <a:t>england</a:t>
            </a:r>
            <a:endParaRPr lang="en-GB" sz="2400" dirty="0"/>
          </a:p>
        </p:txBody>
      </p:sp>
      <p:pic>
        <p:nvPicPr>
          <p:cNvPr id="15" name="Picture 14">
            <a:extLst>
              <a:ext uri="{FF2B5EF4-FFF2-40B4-BE49-F238E27FC236}">
                <a16:creationId xmlns:a16="http://schemas.microsoft.com/office/drawing/2014/main" id="{277B4E2E-BBB2-4E23-8C8D-6F88AE723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279" y="5633488"/>
            <a:ext cx="956536" cy="1069736"/>
          </a:xfrm>
          <a:prstGeom prst="rect">
            <a:avLst/>
          </a:prstGeom>
        </p:spPr>
      </p:pic>
      <p:sp>
        <p:nvSpPr>
          <p:cNvPr id="29" name="TextBox 28">
            <a:extLst>
              <a:ext uri="{FF2B5EF4-FFF2-40B4-BE49-F238E27FC236}">
                <a16:creationId xmlns:a16="http://schemas.microsoft.com/office/drawing/2014/main" id="{6AE1B7AC-2B70-4F87-8D81-D52E974D75F8}"/>
              </a:ext>
            </a:extLst>
          </p:cNvPr>
          <p:cNvSpPr txBox="1"/>
          <p:nvPr/>
        </p:nvSpPr>
        <p:spPr>
          <a:xfrm>
            <a:off x="207363" y="6452394"/>
            <a:ext cx="4495801" cy="369332"/>
          </a:xfrm>
          <a:prstGeom prst="rect">
            <a:avLst/>
          </a:prstGeom>
          <a:noFill/>
        </p:spPr>
        <p:txBody>
          <a:bodyPr wrap="square" rtlCol="0">
            <a:spAutoFit/>
          </a:bodyPr>
          <a:lstStyle/>
          <a:p>
            <a:pPr algn="ctr"/>
            <a:r>
              <a:rPr lang="en-GB" dirty="0"/>
              <a:t>Explain the reason for any changes you make.</a:t>
            </a:r>
          </a:p>
        </p:txBody>
      </p:sp>
    </p:spTree>
    <p:extLst>
      <p:ext uri="{BB962C8B-B14F-4D97-AF65-F5344CB8AC3E}">
        <p14:creationId xmlns:p14="http://schemas.microsoft.com/office/powerpoint/2010/main" val="192631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4000" b="1" dirty="0"/>
              <a:t>Teacher information</a:t>
            </a:r>
            <a:endParaRPr lang="en-GB" sz="4000" dirty="0"/>
          </a:p>
        </p:txBody>
      </p:sp>
      <p:sp>
        <p:nvSpPr>
          <p:cNvPr id="3" name="Content Placeholder 2"/>
          <p:cNvSpPr>
            <a:spLocks noGrp="1"/>
          </p:cNvSpPr>
          <p:nvPr>
            <p:ph idx="1"/>
          </p:nvPr>
        </p:nvSpPr>
        <p:spPr>
          <a:xfrm>
            <a:off x="539552" y="1844824"/>
            <a:ext cx="8100900" cy="4392488"/>
          </a:xfrm>
          <a:solidFill>
            <a:schemeClr val="bg1"/>
          </a:solidFill>
        </p:spPr>
        <p:txBody>
          <a:bodyPr>
            <a:noAutofit/>
          </a:bodyPr>
          <a:lstStyle/>
          <a:p>
            <a:pPr marL="0" indent="0">
              <a:buNone/>
            </a:pPr>
            <a:r>
              <a:rPr lang="en-GB" sz="2600" dirty="0"/>
              <a:t>This resource should be used to support Key Marginal pupils for whom you have completed a PLC. It is designed to be delivered as a teaching activity to a small group or individual in order to fill a gap in their understanding. </a:t>
            </a:r>
          </a:p>
          <a:p>
            <a:pPr marL="0" indent="0">
              <a:buNone/>
            </a:pPr>
            <a:endParaRPr lang="en-GB" sz="2600" dirty="0"/>
          </a:p>
          <a:p>
            <a:pPr marL="0" indent="0">
              <a:buNone/>
            </a:pPr>
            <a:r>
              <a:rPr lang="en-GB" sz="2600" dirty="0"/>
              <a:t>Use of this resource should form part of normal, day-to-day teaching, as you would do with a guided teaching group. This teaching resource is based on the National Curriculum expectations for Key Stage 1, with a focus on the laser-sharp statements from the PiXL PLC. </a:t>
            </a:r>
          </a:p>
        </p:txBody>
      </p:sp>
      <p:sp>
        <p:nvSpPr>
          <p:cNvPr id="5" name="5-Point Star 4"/>
          <p:cNvSpPr/>
          <p:nvPr/>
        </p:nvSpPr>
        <p:spPr>
          <a:xfrm>
            <a:off x="1547664" y="27709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47386A8-9890-4EC9-94C4-73DC88839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00576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467544" y="134481"/>
            <a:ext cx="8229600" cy="1143000"/>
          </a:xfrm>
        </p:spPr>
        <p:txBody>
          <a:bodyPr/>
          <a:lstStyle/>
          <a:p>
            <a:r>
              <a:rPr lang="en-GB" dirty="0"/>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268760"/>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395536" y="3068960"/>
            <a:ext cx="8424936" cy="2400657"/>
          </a:xfrm>
          <a:prstGeom prst="rect">
            <a:avLst/>
          </a:prstGeom>
          <a:noFill/>
        </p:spPr>
        <p:txBody>
          <a:bodyPr wrap="square" rtlCol="0">
            <a:spAutoFit/>
          </a:bodyPr>
          <a:lstStyle/>
          <a:p>
            <a:r>
              <a:rPr lang="en-GB" sz="2500" dirty="0"/>
              <a:t>Our Primary Edge attributes help us to become better learners and today is no exception. Before you start this activity, here are some ideas for how you will need your </a:t>
            </a:r>
            <a:r>
              <a:rPr lang="en-GB" sz="2500" u="sng" dirty="0"/>
              <a:t>Laura Leadership </a:t>
            </a:r>
            <a:r>
              <a:rPr lang="en-GB" sz="2500" dirty="0"/>
              <a:t>skills today: </a:t>
            </a:r>
          </a:p>
          <a:p>
            <a:endParaRPr lang="en-GB" sz="2500" dirty="0"/>
          </a:p>
          <a:p>
            <a:endParaRPr lang="en-GB" sz="2500" dirty="0"/>
          </a:p>
        </p:txBody>
      </p:sp>
      <p:sp>
        <p:nvSpPr>
          <p:cNvPr id="3" name="TextBox 2">
            <a:extLst>
              <a:ext uri="{FF2B5EF4-FFF2-40B4-BE49-F238E27FC236}">
                <a16:creationId xmlns:a16="http://schemas.microsoft.com/office/drawing/2014/main" id="{21BE88D9-1F22-4805-92EB-0C943B4B4ECE}"/>
              </a:ext>
            </a:extLst>
          </p:cNvPr>
          <p:cNvSpPr txBox="1"/>
          <p:nvPr/>
        </p:nvSpPr>
        <p:spPr>
          <a:xfrm>
            <a:off x="395536" y="4941168"/>
            <a:ext cx="5472608" cy="1631216"/>
          </a:xfrm>
          <a:prstGeom prst="rect">
            <a:avLst/>
          </a:prstGeom>
          <a:noFill/>
        </p:spPr>
        <p:txBody>
          <a:bodyPr wrap="square" rtlCol="0">
            <a:spAutoFit/>
          </a:bodyPr>
          <a:lstStyle/>
          <a:p>
            <a:pPr marL="342900" indent="-342900">
              <a:buFont typeface="Arial" panose="020B0604020202020204" pitchFamily="34" charset="0"/>
              <a:buChar char="•"/>
            </a:pPr>
            <a:r>
              <a:rPr lang="en-GB" sz="2500" dirty="0"/>
              <a:t>Shows a good example to others.</a:t>
            </a:r>
          </a:p>
          <a:p>
            <a:pPr marL="342900" indent="-342900">
              <a:buFont typeface="Arial" panose="020B0604020202020204" pitchFamily="34" charset="0"/>
              <a:buChar char="•"/>
            </a:pPr>
            <a:r>
              <a:rPr lang="en-GB" sz="2500" dirty="0"/>
              <a:t>Encourages others to do their best.</a:t>
            </a:r>
          </a:p>
          <a:p>
            <a:pPr marL="342900" indent="-342900">
              <a:buFont typeface="Arial" panose="020B0604020202020204" pitchFamily="34" charset="0"/>
              <a:buChar char="•"/>
            </a:pPr>
            <a:r>
              <a:rPr lang="en-GB" sz="2500" dirty="0"/>
              <a:t>Works collaboratively and cooperates with others.</a:t>
            </a:r>
          </a:p>
        </p:txBody>
      </p:sp>
      <p:sp>
        <p:nvSpPr>
          <p:cNvPr id="10" name="Rectangle: Rounded Corners 9">
            <a:extLst>
              <a:ext uri="{FF2B5EF4-FFF2-40B4-BE49-F238E27FC236}">
                <a16:creationId xmlns:a16="http://schemas.microsoft.com/office/drawing/2014/main" id="{673F4A6F-719F-4FDF-B53F-B496457C2971}"/>
              </a:ext>
            </a:extLst>
          </p:cNvPr>
          <p:cNvSpPr/>
          <p:nvPr/>
        </p:nvSpPr>
        <p:spPr>
          <a:xfrm>
            <a:off x="5868144" y="4417169"/>
            <a:ext cx="3024336" cy="2304256"/>
          </a:xfrm>
          <a:prstGeom prst="roundRect">
            <a:avLst/>
          </a:prstGeom>
          <a:solidFill>
            <a:srgbClr val="FF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en-GB" sz="2500" b="1" dirty="0">
                <a:solidFill>
                  <a:schemeClr val="tx1"/>
                </a:solidFill>
              </a:rPr>
              <a:t>Command Words:</a:t>
            </a:r>
          </a:p>
          <a:p>
            <a:pPr algn="ctr"/>
            <a:r>
              <a:rPr lang="en-GB" sz="2300" b="1" dirty="0">
                <a:solidFill>
                  <a:schemeClr val="tx1"/>
                </a:solidFill>
              </a:rPr>
              <a:t>Take responsibility</a:t>
            </a:r>
          </a:p>
          <a:p>
            <a:r>
              <a:rPr lang="en-GB" sz="2300" b="1" dirty="0">
                <a:solidFill>
                  <a:schemeClr val="tx1"/>
                </a:solidFill>
              </a:rPr>
              <a:t>Produce     Lead Coach         Direct Manage     Undertake</a:t>
            </a:r>
          </a:p>
        </p:txBody>
      </p:sp>
      <p:pic>
        <p:nvPicPr>
          <p:cNvPr id="11" name="Picture 10">
            <a:extLst>
              <a:ext uri="{FF2B5EF4-FFF2-40B4-BE49-F238E27FC236}">
                <a16:creationId xmlns:a16="http://schemas.microsoft.com/office/drawing/2014/main" id="{4EBF1938-834E-4EF0-9A2D-68DA00E63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233072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E435-711F-4A6C-826C-2B2A8EAA7599}"/>
              </a:ext>
            </a:extLst>
          </p:cNvPr>
          <p:cNvSpPr>
            <a:spLocks noGrp="1"/>
          </p:cNvSpPr>
          <p:nvPr>
            <p:ph type="title"/>
          </p:nvPr>
        </p:nvSpPr>
        <p:spPr>
          <a:xfrm>
            <a:off x="448827" y="-125912"/>
            <a:ext cx="7859216" cy="1143000"/>
          </a:xfrm>
        </p:spPr>
        <p:txBody>
          <a:bodyPr>
            <a:normAutofit/>
          </a:bodyPr>
          <a:lstStyle/>
          <a:p>
            <a:r>
              <a:rPr lang="en-GB" sz="3500" dirty="0"/>
              <a:t>Developing Leadership Skills</a:t>
            </a:r>
          </a:p>
        </p:txBody>
      </p:sp>
      <p:sp>
        <p:nvSpPr>
          <p:cNvPr id="8" name="TextBox 7">
            <a:extLst>
              <a:ext uri="{FF2B5EF4-FFF2-40B4-BE49-F238E27FC236}">
                <a16:creationId xmlns:a16="http://schemas.microsoft.com/office/drawing/2014/main" id="{C75CA69C-64AF-4A25-9D34-A81C3CF5177E}"/>
              </a:ext>
            </a:extLst>
          </p:cNvPr>
          <p:cNvSpPr txBox="1"/>
          <p:nvPr/>
        </p:nvSpPr>
        <p:spPr>
          <a:xfrm>
            <a:off x="167261" y="1851419"/>
            <a:ext cx="8784457" cy="2677656"/>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GB" sz="2400" dirty="0"/>
              <a:t>Cut off top of plastic bottle and place a ping pong ball, or any object that will float, at the bottom. Make a few holes. Explain that they need to get retrieve the ball by making it float to the top. Once objective has been achieved discuss: good examples of collaboration and co-operation; who was a good example to others and who encouraged each other with specific examples.</a:t>
            </a:r>
          </a:p>
          <a:p>
            <a:endParaRPr lang="en-GB" sz="2400" dirty="0"/>
          </a:p>
        </p:txBody>
      </p:sp>
      <p:sp>
        <p:nvSpPr>
          <p:cNvPr id="9" name="Rectangle: Rounded Corners 8">
            <a:extLst>
              <a:ext uri="{FF2B5EF4-FFF2-40B4-BE49-F238E27FC236}">
                <a16:creationId xmlns:a16="http://schemas.microsoft.com/office/drawing/2014/main" id="{7CB123BE-6F93-4D75-9E8D-9C7467A8EC2B}"/>
              </a:ext>
            </a:extLst>
          </p:cNvPr>
          <p:cNvSpPr/>
          <p:nvPr/>
        </p:nvSpPr>
        <p:spPr>
          <a:xfrm>
            <a:off x="229970" y="836773"/>
            <a:ext cx="7200800" cy="84623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lvl="1"/>
            <a:r>
              <a:rPr lang="en-GB" dirty="0">
                <a:solidFill>
                  <a:schemeClr val="tx1"/>
                </a:solidFill>
              </a:rPr>
              <a:t>Use these activities to help children develop their leadership skills before you begin the therapy. </a:t>
            </a:r>
          </a:p>
        </p:txBody>
      </p:sp>
      <p:sp>
        <p:nvSpPr>
          <p:cNvPr id="7" name="5-Point Star 8">
            <a:extLst>
              <a:ext uri="{FF2B5EF4-FFF2-40B4-BE49-F238E27FC236}">
                <a16:creationId xmlns:a16="http://schemas.microsoft.com/office/drawing/2014/main" id="{DB3016B5-B856-4FE9-9E4B-9620122C6A17}"/>
              </a:ext>
            </a:extLst>
          </p:cNvPr>
          <p:cNvSpPr/>
          <p:nvPr/>
        </p:nvSpPr>
        <p:spPr>
          <a:xfrm>
            <a:off x="395536" y="1037877"/>
            <a:ext cx="360040" cy="342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creen Clipping">
            <a:extLst>
              <a:ext uri="{FF2B5EF4-FFF2-40B4-BE49-F238E27FC236}">
                <a16:creationId xmlns:a16="http://schemas.microsoft.com/office/drawing/2014/main" id="{D09F06B5-08EE-4E01-B834-E3EF78135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652" y="230049"/>
            <a:ext cx="1151378" cy="1275851"/>
          </a:xfrm>
          <a:prstGeom prst="rect">
            <a:avLst/>
          </a:prstGeom>
          <a:ln w="19050">
            <a:solidFill>
              <a:schemeClr val="tx1"/>
            </a:solidFill>
          </a:ln>
        </p:spPr>
      </p:pic>
      <p:pic>
        <p:nvPicPr>
          <p:cNvPr id="11" name="Picture 10">
            <a:extLst>
              <a:ext uri="{FF2B5EF4-FFF2-40B4-BE49-F238E27FC236}">
                <a16:creationId xmlns:a16="http://schemas.microsoft.com/office/drawing/2014/main" id="{031F485F-3F02-419C-988E-D92ECAC04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61" y="92652"/>
            <a:ext cx="1176629" cy="661434"/>
          </a:xfrm>
          <a:prstGeom prst="rect">
            <a:avLst/>
          </a:prstGeom>
        </p:spPr>
      </p:pic>
      <p:pic>
        <p:nvPicPr>
          <p:cNvPr id="5" name="Picture 4">
            <a:extLst>
              <a:ext uri="{FF2B5EF4-FFF2-40B4-BE49-F238E27FC236}">
                <a16:creationId xmlns:a16="http://schemas.microsoft.com/office/drawing/2014/main" id="{1EDCCC04-5BA5-4584-99FE-E55B518D1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4221088"/>
            <a:ext cx="3669827" cy="2475334"/>
          </a:xfrm>
          <a:prstGeom prst="rect">
            <a:avLst/>
          </a:prstGeom>
        </p:spPr>
      </p:pic>
    </p:spTree>
    <p:extLst>
      <p:ext uri="{BB962C8B-B14F-4D97-AF65-F5344CB8AC3E}">
        <p14:creationId xmlns:p14="http://schemas.microsoft.com/office/powerpoint/2010/main" val="206239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C051D-A98A-4BBD-A41E-3BA296D38457}"/>
              </a:ext>
            </a:extLst>
          </p:cNvPr>
          <p:cNvSpPr>
            <a:spLocks noGrp="1"/>
          </p:cNvSpPr>
          <p:nvPr>
            <p:ph type="title"/>
          </p:nvPr>
        </p:nvSpPr>
        <p:spPr>
          <a:xfrm>
            <a:off x="457200" y="44624"/>
            <a:ext cx="8229600" cy="1143000"/>
          </a:xfrm>
        </p:spPr>
        <p:txBody>
          <a:bodyPr>
            <a:normAutofit/>
          </a:bodyPr>
          <a:lstStyle/>
          <a:p>
            <a:r>
              <a:rPr lang="en-GB" sz="3500" dirty="0"/>
              <a:t>What I Will Be Looking For Today</a:t>
            </a:r>
          </a:p>
        </p:txBody>
      </p:sp>
      <p:sp>
        <p:nvSpPr>
          <p:cNvPr id="6" name="Speech Bubble: Rectangle with Corners Rounded 5">
            <a:extLst>
              <a:ext uri="{FF2B5EF4-FFF2-40B4-BE49-F238E27FC236}">
                <a16:creationId xmlns:a16="http://schemas.microsoft.com/office/drawing/2014/main" id="{0218228E-AFED-4ADE-8786-E475FA6B82CC}"/>
              </a:ext>
            </a:extLst>
          </p:cNvPr>
          <p:cNvSpPr/>
          <p:nvPr/>
        </p:nvSpPr>
        <p:spPr>
          <a:xfrm>
            <a:off x="4572000" y="980728"/>
            <a:ext cx="4248472" cy="5688632"/>
          </a:xfrm>
          <a:prstGeom prst="wedgeRoundRectCallout">
            <a:avLst>
              <a:gd name="adj1" fmla="val -64977"/>
              <a:gd name="adj2" fmla="val 403"/>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rPr>
              <a:t>You will have lots of chances to demonstrate your leadership skills today. Here’s what I’ll be looking for: </a:t>
            </a:r>
          </a:p>
          <a:p>
            <a:pPr algn="ctr"/>
            <a:endParaRPr lang="en-GB" sz="2500" dirty="0">
              <a:solidFill>
                <a:schemeClr val="tx1"/>
              </a:solidFill>
            </a:endParaRPr>
          </a:p>
          <a:p>
            <a:pPr marL="342900" indent="-342900" algn="ctr">
              <a:buFont typeface="Arial" panose="020B0604020202020204" pitchFamily="34" charset="0"/>
              <a:buChar char="•"/>
            </a:pPr>
            <a:r>
              <a:rPr lang="en-GB" sz="2500" dirty="0">
                <a:solidFill>
                  <a:schemeClr val="tx1"/>
                </a:solidFill>
              </a:rPr>
              <a:t>Show a good example to others.</a:t>
            </a:r>
          </a:p>
          <a:p>
            <a:pPr marL="342900" indent="-342900" algn="ctr">
              <a:buFont typeface="Arial" panose="020B0604020202020204" pitchFamily="34" charset="0"/>
              <a:buChar char="•"/>
            </a:pPr>
            <a:r>
              <a:rPr lang="en-GB" sz="2500" dirty="0">
                <a:solidFill>
                  <a:schemeClr val="tx1"/>
                </a:solidFill>
              </a:rPr>
              <a:t>Encourage others to do their best.</a:t>
            </a:r>
          </a:p>
          <a:p>
            <a:pPr marL="342900" indent="-342900" algn="ctr">
              <a:buFont typeface="Arial" panose="020B0604020202020204" pitchFamily="34" charset="0"/>
              <a:buChar char="•"/>
            </a:pPr>
            <a:r>
              <a:rPr lang="en-GB" sz="2500" dirty="0">
                <a:solidFill>
                  <a:schemeClr val="tx1"/>
                </a:solidFill>
              </a:rPr>
              <a:t>Working as a group or pair to achieve the best outcome.</a:t>
            </a:r>
          </a:p>
        </p:txBody>
      </p:sp>
      <p:pic>
        <p:nvPicPr>
          <p:cNvPr id="5" name="Picture 4" descr="Screen Clipping">
            <a:extLst>
              <a:ext uri="{FF2B5EF4-FFF2-40B4-BE49-F238E27FC236}">
                <a16:creationId xmlns:a16="http://schemas.microsoft.com/office/drawing/2014/main" id="{6BE91269-0FDE-47A2-96A1-04EFE9F8B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28800"/>
            <a:ext cx="3574056" cy="3960440"/>
          </a:xfrm>
          <a:prstGeom prst="rect">
            <a:avLst/>
          </a:prstGeom>
          <a:ln>
            <a:solidFill>
              <a:schemeClr val="tx1"/>
            </a:solidFill>
          </a:ln>
        </p:spPr>
      </p:pic>
      <p:pic>
        <p:nvPicPr>
          <p:cNvPr id="7" name="Picture 6">
            <a:extLst>
              <a:ext uri="{FF2B5EF4-FFF2-40B4-BE49-F238E27FC236}">
                <a16:creationId xmlns:a16="http://schemas.microsoft.com/office/drawing/2014/main" id="{08206F8D-E4BB-486C-89DC-203DA0FB5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61" y="92652"/>
            <a:ext cx="1176629" cy="661434"/>
          </a:xfrm>
          <a:prstGeom prst="rect">
            <a:avLst/>
          </a:prstGeom>
        </p:spPr>
      </p:pic>
    </p:spTree>
    <p:extLst>
      <p:ext uri="{BB962C8B-B14F-4D97-AF65-F5344CB8AC3E}">
        <p14:creationId xmlns:p14="http://schemas.microsoft.com/office/powerpoint/2010/main" val="368378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3452" y="961269"/>
            <a:ext cx="8640960" cy="83484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 capital letter is an uppercase letter. Can you match the lower case letter to the upper case letter?</a:t>
            </a:r>
          </a:p>
        </p:txBody>
      </p:sp>
      <p:sp>
        <p:nvSpPr>
          <p:cNvPr id="9" name="Title 8"/>
          <p:cNvSpPr>
            <a:spLocks noGrp="1"/>
          </p:cNvSpPr>
          <p:nvPr>
            <p:ph type="title"/>
          </p:nvPr>
        </p:nvSpPr>
        <p:spPr>
          <a:xfrm>
            <a:off x="560948" y="-110756"/>
            <a:ext cx="8229600" cy="1143000"/>
          </a:xfrm>
        </p:spPr>
        <p:txBody>
          <a:bodyPr>
            <a:normAutofit/>
          </a:bodyPr>
          <a:lstStyle/>
          <a:p>
            <a:r>
              <a:rPr lang="en-GB" sz="4000" dirty="0"/>
              <a:t>Capital Letters</a:t>
            </a:r>
          </a:p>
        </p:txBody>
      </p:sp>
      <p:pic>
        <p:nvPicPr>
          <p:cNvPr id="11" name="Picture 10">
            <a:extLst>
              <a:ext uri="{FF2B5EF4-FFF2-40B4-BE49-F238E27FC236}">
                <a16:creationId xmlns:a16="http://schemas.microsoft.com/office/drawing/2014/main" id="{4C4D2375-8ED1-4026-B012-5CB4D6EC8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3" name="Oval 2">
            <a:extLst>
              <a:ext uri="{FF2B5EF4-FFF2-40B4-BE49-F238E27FC236}">
                <a16:creationId xmlns:a16="http://schemas.microsoft.com/office/drawing/2014/main" id="{9CF64A15-072B-4B10-B984-F67046A2B50E}"/>
              </a:ext>
            </a:extLst>
          </p:cNvPr>
          <p:cNvSpPr/>
          <p:nvPr/>
        </p:nvSpPr>
        <p:spPr>
          <a:xfrm>
            <a:off x="1907704" y="2014087"/>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AEC4B33-3116-4421-A3F8-37D5DEAEF889}"/>
              </a:ext>
            </a:extLst>
          </p:cNvPr>
          <p:cNvSpPr/>
          <p:nvPr/>
        </p:nvSpPr>
        <p:spPr>
          <a:xfrm>
            <a:off x="1907704" y="2950143"/>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A9EBE61-0ECE-47B5-B2AB-CD22E8555F62}"/>
              </a:ext>
            </a:extLst>
          </p:cNvPr>
          <p:cNvSpPr/>
          <p:nvPr/>
        </p:nvSpPr>
        <p:spPr>
          <a:xfrm>
            <a:off x="1907704" y="4865569"/>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A9194E-5E84-4417-970E-2C97DE12A5EF}"/>
              </a:ext>
            </a:extLst>
          </p:cNvPr>
          <p:cNvSpPr/>
          <p:nvPr/>
        </p:nvSpPr>
        <p:spPr>
          <a:xfrm>
            <a:off x="1907704" y="3907856"/>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7A8368FA-50F8-40F2-8F66-CDA18A0ECA60}"/>
              </a:ext>
            </a:extLst>
          </p:cNvPr>
          <p:cNvCxnSpPr>
            <a:stCxn id="3" idx="7"/>
          </p:cNvCxnSpPr>
          <p:nvPr/>
        </p:nvCxnSpPr>
        <p:spPr>
          <a:xfrm flipV="1">
            <a:off x="2645256" y="1870071"/>
            <a:ext cx="270560" cy="28427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9298F9B-6897-412C-BF4B-C872D85188BE}"/>
              </a:ext>
            </a:extLst>
          </p:cNvPr>
          <p:cNvCxnSpPr>
            <a:cxnSpLocks/>
          </p:cNvCxnSpPr>
          <p:nvPr/>
        </p:nvCxnSpPr>
        <p:spPr>
          <a:xfrm flipH="1" flipV="1">
            <a:off x="1776443" y="1918455"/>
            <a:ext cx="262521" cy="230296"/>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8DF1BAA-D691-471A-8DF8-EE6E22C7EE01}"/>
              </a:ext>
            </a:extLst>
          </p:cNvPr>
          <p:cNvSpPr txBox="1"/>
          <p:nvPr/>
        </p:nvSpPr>
        <p:spPr>
          <a:xfrm>
            <a:off x="2093743" y="2097130"/>
            <a:ext cx="450510" cy="707886"/>
          </a:xfrm>
          <a:prstGeom prst="rect">
            <a:avLst/>
          </a:prstGeom>
          <a:noFill/>
        </p:spPr>
        <p:txBody>
          <a:bodyPr wrap="square" rtlCol="0">
            <a:spAutoFit/>
          </a:bodyPr>
          <a:lstStyle/>
          <a:p>
            <a:r>
              <a:rPr lang="en-GB" sz="4000" dirty="0"/>
              <a:t>h</a:t>
            </a:r>
          </a:p>
        </p:txBody>
      </p:sp>
      <p:sp>
        <p:nvSpPr>
          <p:cNvPr id="29" name="TextBox 28">
            <a:extLst>
              <a:ext uri="{FF2B5EF4-FFF2-40B4-BE49-F238E27FC236}">
                <a16:creationId xmlns:a16="http://schemas.microsoft.com/office/drawing/2014/main" id="{EE1BDF61-2C8A-4BC7-98FF-3E2EE3487758}"/>
              </a:ext>
            </a:extLst>
          </p:cNvPr>
          <p:cNvSpPr txBox="1"/>
          <p:nvPr/>
        </p:nvSpPr>
        <p:spPr>
          <a:xfrm>
            <a:off x="2114497" y="3034280"/>
            <a:ext cx="450510" cy="707886"/>
          </a:xfrm>
          <a:prstGeom prst="rect">
            <a:avLst/>
          </a:prstGeom>
          <a:noFill/>
        </p:spPr>
        <p:txBody>
          <a:bodyPr wrap="square" rtlCol="0">
            <a:spAutoFit/>
          </a:bodyPr>
          <a:lstStyle/>
          <a:p>
            <a:r>
              <a:rPr lang="en-GB" sz="4000" dirty="0"/>
              <a:t>q</a:t>
            </a:r>
          </a:p>
        </p:txBody>
      </p:sp>
      <p:sp>
        <p:nvSpPr>
          <p:cNvPr id="30" name="TextBox 29">
            <a:extLst>
              <a:ext uri="{FF2B5EF4-FFF2-40B4-BE49-F238E27FC236}">
                <a16:creationId xmlns:a16="http://schemas.microsoft.com/office/drawing/2014/main" id="{9DD46859-1D99-4324-B550-1FDC7530297C}"/>
              </a:ext>
            </a:extLst>
          </p:cNvPr>
          <p:cNvSpPr txBox="1"/>
          <p:nvPr/>
        </p:nvSpPr>
        <p:spPr>
          <a:xfrm>
            <a:off x="2114497" y="4027990"/>
            <a:ext cx="450510" cy="707886"/>
          </a:xfrm>
          <a:prstGeom prst="rect">
            <a:avLst/>
          </a:prstGeom>
          <a:noFill/>
        </p:spPr>
        <p:txBody>
          <a:bodyPr wrap="square" rtlCol="0">
            <a:spAutoFit/>
          </a:bodyPr>
          <a:lstStyle/>
          <a:p>
            <a:r>
              <a:rPr lang="en-GB" sz="4000" dirty="0"/>
              <a:t>t</a:t>
            </a:r>
          </a:p>
        </p:txBody>
      </p:sp>
      <p:sp>
        <p:nvSpPr>
          <p:cNvPr id="31" name="TextBox 30">
            <a:extLst>
              <a:ext uri="{FF2B5EF4-FFF2-40B4-BE49-F238E27FC236}">
                <a16:creationId xmlns:a16="http://schemas.microsoft.com/office/drawing/2014/main" id="{82546372-124D-4238-AC99-3453DDC79DBC}"/>
              </a:ext>
            </a:extLst>
          </p:cNvPr>
          <p:cNvSpPr txBox="1"/>
          <p:nvPr/>
        </p:nvSpPr>
        <p:spPr>
          <a:xfrm>
            <a:off x="2114497" y="4985703"/>
            <a:ext cx="450510" cy="707886"/>
          </a:xfrm>
          <a:prstGeom prst="rect">
            <a:avLst/>
          </a:prstGeom>
          <a:noFill/>
        </p:spPr>
        <p:txBody>
          <a:bodyPr wrap="square" rtlCol="0">
            <a:spAutoFit/>
          </a:bodyPr>
          <a:lstStyle/>
          <a:p>
            <a:r>
              <a:rPr lang="en-GB" sz="4000" dirty="0"/>
              <a:t>r</a:t>
            </a:r>
          </a:p>
        </p:txBody>
      </p:sp>
      <p:sp>
        <p:nvSpPr>
          <p:cNvPr id="32" name="Oval 31">
            <a:extLst>
              <a:ext uri="{FF2B5EF4-FFF2-40B4-BE49-F238E27FC236}">
                <a16:creationId xmlns:a16="http://schemas.microsoft.com/office/drawing/2014/main" id="{D30BE529-9BA6-4FDC-B99E-B3368AE6AA19}"/>
              </a:ext>
            </a:extLst>
          </p:cNvPr>
          <p:cNvSpPr/>
          <p:nvPr/>
        </p:nvSpPr>
        <p:spPr>
          <a:xfrm>
            <a:off x="1907704" y="5840424"/>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FD36BB81-6D29-4CE0-8769-6229AD004D07}"/>
              </a:ext>
            </a:extLst>
          </p:cNvPr>
          <p:cNvSpPr txBox="1"/>
          <p:nvPr/>
        </p:nvSpPr>
        <p:spPr>
          <a:xfrm>
            <a:off x="2114497" y="5960558"/>
            <a:ext cx="450510" cy="707886"/>
          </a:xfrm>
          <a:prstGeom prst="rect">
            <a:avLst/>
          </a:prstGeom>
          <a:noFill/>
        </p:spPr>
        <p:txBody>
          <a:bodyPr wrap="square" rtlCol="0">
            <a:spAutoFit/>
          </a:bodyPr>
          <a:lstStyle/>
          <a:p>
            <a:r>
              <a:rPr lang="en-GB" sz="4000" dirty="0"/>
              <a:t>s</a:t>
            </a:r>
          </a:p>
        </p:txBody>
      </p:sp>
      <p:sp>
        <p:nvSpPr>
          <p:cNvPr id="34" name="Oval 33">
            <a:extLst>
              <a:ext uri="{FF2B5EF4-FFF2-40B4-BE49-F238E27FC236}">
                <a16:creationId xmlns:a16="http://schemas.microsoft.com/office/drawing/2014/main" id="{D404380A-12B0-401F-B6B3-615A8ABB1E71}"/>
              </a:ext>
            </a:extLst>
          </p:cNvPr>
          <p:cNvSpPr/>
          <p:nvPr/>
        </p:nvSpPr>
        <p:spPr>
          <a:xfrm>
            <a:off x="5572725" y="1992431"/>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CD19EADA-D7BF-4F7F-AFA5-F52D6EE135B4}"/>
              </a:ext>
            </a:extLst>
          </p:cNvPr>
          <p:cNvSpPr/>
          <p:nvPr/>
        </p:nvSpPr>
        <p:spPr>
          <a:xfrm>
            <a:off x="5572725" y="2928487"/>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B52AB09-8F7A-4BB5-866D-C5CEA30F9D1C}"/>
              </a:ext>
            </a:extLst>
          </p:cNvPr>
          <p:cNvSpPr/>
          <p:nvPr/>
        </p:nvSpPr>
        <p:spPr>
          <a:xfrm>
            <a:off x="5572725" y="4843913"/>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70680A2-827D-42B2-B7D1-904545AC0450}"/>
              </a:ext>
            </a:extLst>
          </p:cNvPr>
          <p:cNvSpPr/>
          <p:nvPr/>
        </p:nvSpPr>
        <p:spPr>
          <a:xfrm>
            <a:off x="5572725" y="3886200"/>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FBE4BB8C-AB76-40B4-9851-9D0AD5FA1FC3}"/>
              </a:ext>
            </a:extLst>
          </p:cNvPr>
          <p:cNvCxnSpPr>
            <a:stCxn id="34" idx="7"/>
          </p:cNvCxnSpPr>
          <p:nvPr/>
        </p:nvCxnSpPr>
        <p:spPr>
          <a:xfrm flipV="1">
            <a:off x="6310277" y="1848415"/>
            <a:ext cx="270560" cy="284270"/>
          </a:xfrm>
          <a:prstGeom prst="line">
            <a:avLst/>
          </a:prstGeom>
          <a:ln w="571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B7FD6AD-859C-4264-9DD1-CEEE91507850}"/>
              </a:ext>
            </a:extLst>
          </p:cNvPr>
          <p:cNvCxnSpPr>
            <a:cxnSpLocks/>
          </p:cNvCxnSpPr>
          <p:nvPr/>
        </p:nvCxnSpPr>
        <p:spPr>
          <a:xfrm flipH="1" flipV="1">
            <a:off x="5441464" y="1896799"/>
            <a:ext cx="262521" cy="230296"/>
          </a:xfrm>
          <a:prstGeom prst="line">
            <a:avLst/>
          </a:prstGeom>
          <a:ln w="571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FC84FDC6-ABA2-45AC-80B9-90EC21468DA7}"/>
              </a:ext>
            </a:extLst>
          </p:cNvPr>
          <p:cNvSpPr txBox="1"/>
          <p:nvPr/>
        </p:nvSpPr>
        <p:spPr>
          <a:xfrm>
            <a:off x="5758764" y="2075474"/>
            <a:ext cx="450510" cy="707886"/>
          </a:xfrm>
          <a:prstGeom prst="rect">
            <a:avLst/>
          </a:prstGeom>
          <a:noFill/>
        </p:spPr>
        <p:txBody>
          <a:bodyPr wrap="square" rtlCol="0">
            <a:spAutoFit/>
          </a:bodyPr>
          <a:lstStyle/>
          <a:p>
            <a:r>
              <a:rPr lang="en-GB" sz="4000" dirty="0"/>
              <a:t>S</a:t>
            </a:r>
          </a:p>
        </p:txBody>
      </p:sp>
      <p:sp>
        <p:nvSpPr>
          <p:cNvPr id="41" name="TextBox 40">
            <a:extLst>
              <a:ext uri="{FF2B5EF4-FFF2-40B4-BE49-F238E27FC236}">
                <a16:creationId xmlns:a16="http://schemas.microsoft.com/office/drawing/2014/main" id="{C6D09B20-C719-4C48-B34C-D69DDA600F00}"/>
              </a:ext>
            </a:extLst>
          </p:cNvPr>
          <p:cNvSpPr txBox="1"/>
          <p:nvPr/>
        </p:nvSpPr>
        <p:spPr>
          <a:xfrm>
            <a:off x="5779518" y="3012624"/>
            <a:ext cx="450510" cy="707886"/>
          </a:xfrm>
          <a:prstGeom prst="rect">
            <a:avLst/>
          </a:prstGeom>
          <a:noFill/>
        </p:spPr>
        <p:txBody>
          <a:bodyPr wrap="square" rtlCol="0">
            <a:spAutoFit/>
          </a:bodyPr>
          <a:lstStyle/>
          <a:p>
            <a:r>
              <a:rPr lang="en-GB" sz="4000" dirty="0"/>
              <a:t>R</a:t>
            </a:r>
          </a:p>
        </p:txBody>
      </p:sp>
      <p:sp>
        <p:nvSpPr>
          <p:cNvPr id="42" name="TextBox 41">
            <a:extLst>
              <a:ext uri="{FF2B5EF4-FFF2-40B4-BE49-F238E27FC236}">
                <a16:creationId xmlns:a16="http://schemas.microsoft.com/office/drawing/2014/main" id="{70C15BE6-DD07-4713-B70B-9E94BA19FAB4}"/>
              </a:ext>
            </a:extLst>
          </p:cNvPr>
          <p:cNvSpPr txBox="1"/>
          <p:nvPr/>
        </p:nvSpPr>
        <p:spPr>
          <a:xfrm>
            <a:off x="5779518" y="4006334"/>
            <a:ext cx="450510" cy="707886"/>
          </a:xfrm>
          <a:prstGeom prst="rect">
            <a:avLst/>
          </a:prstGeom>
          <a:noFill/>
        </p:spPr>
        <p:txBody>
          <a:bodyPr wrap="square" rtlCol="0">
            <a:spAutoFit/>
          </a:bodyPr>
          <a:lstStyle/>
          <a:p>
            <a:r>
              <a:rPr lang="en-GB" sz="4000" dirty="0"/>
              <a:t>T</a:t>
            </a:r>
          </a:p>
        </p:txBody>
      </p:sp>
      <p:sp>
        <p:nvSpPr>
          <p:cNvPr id="43" name="TextBox 42">
            <a:extLst>
              <a:ext uri="{FF2B5EF4-FFF2-40B4-BE49-F238E27FC236}">
                <a16:creationId xmlns:a16="http://schemas.microsoft.com/office/drawing/2014/main" id="{FE650D08-0AAE-4E53-9126-5C960802CACB}"/>
              </a:ext>
            </a:extLst>
          </p:cNvPr>
          <p:cNvSpPr txBox="1"/>
          <p:nvPr/>
        </p:nvSpPr>
        <p:spPr>
          <a:xfrm>
            <a:off x="5779518" y="4964047"/>
            <a:ext cx="450510" cy="707886"/>
          </a:xfrm>
          <a:prstGeom prst="rect">
            <a:avLst/>
          </a:prstGeom>
          <a:noFill/>
        </p:spPr>
        <p:txBody>
          <a:bodyPr wrap="square" rtlCol="0">
            <a:spAutoFit/>
          </a:bodyPr>
          <a:lstStyle/>
          <a:p>
            <a:r>
              <a:rPr lang="en-GB" sz="4000" dirty="0"/>
              <a:t>H</a:t>
            </a:r>
          </a:p>
        </p:txBody>
      </p:sp>
      <p:sp>
        <p:nvSpPr>
          <p:cNvPr id="44" name="Oval 43">
            <a:extLst>
              <a:ext uri="{FF2B5EF4-FFF2-40B4-BE49-F238E27FC236}">
                <a16:creationId xmlns:a16="http://schemas.microsoft.com/office/drawing/2014/main" id="{6683BD74-D08D-4320-B96C-E375A3C2581D}"/>
              </a:ext>
            </a:extLst>
          </p:cNvPr>
          <p:cNvSpPr/>
          <p:nvPr/>
        </p:nvSpPr>
        <p:spPr>
          <a:xfrm>
            <a:off x="5572725" y="5783655"/>
            <a:ext cx="864096" cy="9577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01685AB-ECAB-4DB2-9DCA-69E03272569F}"/>
              </a:ext>
            </a:extLst>
          </p:cNvPr>
          <p:cNvSpPr txBox="1"/>
          <p:nvPr/>
        </p:nvSpPr>
        <p:spPr>
          <a:xfrm>
            <a:off x="5779518" y="5938902"/>
            <a:ext cx="450510" cy="707886"/>
          </a:xfrm>
          <a:prstGeom prst="rect">
            <a:avLst/>
          </a:prstGeom>
          <a:noFill/>
        </p:spPr>
        <p:txBody>
          <a:bodyPr wrap="square" rtlCol="0">
            <a:spAutoFit/>
          </a:bodyPr>
          <a:lstStyle/>
          <a:p>
            <a:r>
              <a:rPr lang="en-GB" sz="4000" dirty="0"/>
              <a:t>Q</a:t>
            </a:r>
          </a:p>
        </p:txBody>
      </p:sp>
    </p:spTree>
    <p:extLst>
      <p:ext uri="{BB962C8B-B14F-4D97-AF65-F5344CB8AC3E}">
        <p14:creationId xmlns:p14="http://schemas.microsoft.com/office/powerpoint/2010/main" val="157245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222936" y="2744679"/>
            <a:ext cx="3684082" cy="234050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Write down your name. Did you start with a capital letter?</a:t>
            </a:r>
          </a:p>
        </p:txBody>
      </p:sp>
      <p:sp>
        <p:nvSpPr>
          <p:cNvPr id="6" name="Rounded Rectangle 4"/>
          <p:cNvSpPr/>
          <p:nvPr/>
        </p:nvSpPr>
        <p:spPr>
          <a:xfrm>
            <a:off x="251692" y="5300244"/>
            <a:ext cx="8712967" cy="1075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1"/>
                </a:solidFill>
              </a:rPr>
              <a:t>Practise</a:t>
            </a:r>
            <a:r>
              <a:rPr lang="en-GB" sz="3000" dirty="0">
                <a:solidFill>
                  <a:schemeClr val="tx1"/>
                </a:solidFill>
              </a:rPr>
              <a:t>: Now write the names of other children in the class. Make sure each one starts with a capital letter.</a:t>
            </a:r>
          </a:p>
        </p:txBody>
      </p:sp>
      <p:sp>
        <p:nvSpPr>
          <p:cNvPr id="5" name="Rounded Rectangle 4"/>
          <p:cNvSpPr/>
          <p:nvPr/>
        </p:nvSpPr>
        <p:spPr>
          <a:xfrm>
            <a:off x="185524" y="1019810"/>
            <a:ext cx="8640960" cy="152599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We know that </a:t>
            </a:r>
            <a:r>
              <a:rPr lang="en-GB" sz="3000" b="1" dirty="0">
                <a:solidFill>
                  <a:schemeClr val="tx1"/>
                </a:solidFill>
              </a:rPr>
              <a:t>every</a:t>
            </a:r>
            <a:r>
              <a:rPr lang="en-GB" sz="3000" dirty="0">
                <a:solidFill>
                  <a:schemeClr val="tx1"/>
                </a:solidFill>
              </a:rPr>
              <a:t> sentence starts with a capital letter.  Now we need to remember, </a:t>
            </a:r>
            <a:r>
              <a:rPr lang="en-GB" sz="3000" b="1" dirty="0">
                <a:solidFill>
                  <a:schemeClr val="tx1"/>
                </a:solidFill>
              </a:rPr>
              <a:t>all</a:t>
            </a:r>
            <a:r>
              <a:rPr lang="en-GB" sz="3000" dirty="0">
                <a:solidFill>
                  <a:schemeClr val="tx1"/>
                </a:solidFill>
              </a:rPr>
              <a:t> names (proper nouns) should also start with a capital letter.</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B05E053A-C612-4AEA-B6F8-E8880B4C0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270" y="2935646"/>
            <a:ext cx="1470670" cy="1915068"/>
          </a:xfrm>
          <a:prstGeom prst="rect">
            <a:avLst/>
          </a:prstGeom>
        </p:spPr>
      </p:pic>
      <p:sp>
        <p:nvSpPr>
          <p:cNvPr id="4" name="TextBox 3">
            <a:extLst>
              <a:ext uri="{FF2B5EF4-FFF2-40B4-BE49-F238E27FC236}">
                <a16:creationId xmlns:a16="http://schemas.microsoft.com/office/drawing/2014/main" id="{FB5572FF-E983-4634-9F4C-C5AEF2A391A6}"/>
              </a:ext>
            </a:extLst>
          </p:cNvPr>
          <p:cNvSpPr txBox="1"/>
          <p:nvPr/>
        </p:nvSpPr>
        <p:spPr>
          <a:xfrm>
            <a:off x="6012160" y="3539237"/>
            <a:ext cx="1843838" cy="707886"/>
          </a:xfrm>
          <a:prstGeom prst="rect">
            <a:avLst/>
          </a:prstGeom>
          <a:noFill/>
        </p:spPr>
        <p:txBody>
          <a:bodyPr wrap="none" rtlCol="0">
            <a:spAutoFit/>
          </a:bodyPr>
          <a:lstStyle/>
          <a:p>
            <a:r>
              <a:rPr lang="en-GB" sz="4000" b="1" dirty="0">
                <a:solidFill>
                  <a:srgbClr val="FF0000"/>
                </a:solidFill>
              </a:rPr>
              <a:t>B</a:t>
            </a:r>
            <a:r>
              <a:rPr lang="en-GB" sz="4000" b="1" dirty="0"/>
              <a:t>atman</a:t>
            </a:r>
          </a:p>
        </p:txBody>
      </p:sp>
    </p:spTree>
    <p:extLst>
      <p:ext uri="{BB962C8B-B14F-4D97-AF65-F5344CB8AC3E}">
        <p14:creationId xmlns:p14="http://schemas.microsoft.com/office/powerpoint/2010/main" val="9108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6499" y="972271"/>
            <a:ext cx="8640960" cy="166464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All names (proper nouns) should start with a capital letter including: names of the week, months, places and events.</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509937" y="-121618"/>
            <a:ext cx="8229600" cy="1143000"/>
          </a:xfrm>
        </p:spPr>
        <p:txBody>
          <a:bodyPr>
            <a:normAutofit/>
          </a:bodyPr>
          <a:lstStyle/>
          <a:p>
            <a:r>
              <a:rPr lang="en-GB" sz="4000" dirty="0"/>
              <a:t>Capital Letters for Names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8" name="Rounded Rectangle 4">
            <a:extLst>
              <a:ext uri="{FF2B5EF4-FFF2-40B4-BE49-F238E27FC236}">
                <a16:creationId xmlns:a16="http://schemas.microsoft.com/office/drawing/2014/main" id="{EEBE55C0-3760-45FF-ADC8-D371FEB88B39}"/>
              </a:ext>
            </a:extLst>
          </p:cNvPr>
          <p:cNvSpPr/>
          <p:nvPr/>
        </p:nvSpPr>
        <p:spPr>
          <a:xfrm>
            <a:off x="196499" y="2801746"/>
            <a:ext cx="8749143" cy="386761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Write an answer for each of these questions.</a:t>
            </a:r>
          </a:p>
          <a:p>
            <a:pPr algn="ctr"/>
            <a:endParaRPr lang="en-GB" sz="3000" dirty="0">
              <a:solidFill>
                <a:schemeClr val="tx1"/>
              </a:solidFill>
            </a:endParaRPr>
          </a:p>
          <a:p>
            <a:pPr algn="ctr"/>
            <a:r>
              <a:rPr lang="en-GB" sz="3000" dirty="0">
                <a:solidFill>
                  <a:schemeClr val="tx1"/>
                </a:solidFill>
              </a:rPr>
              <a:t>What day is it?</a:t>
            </a:r>
          </a:p>
          <a:p>
            <a:pPr algn="ctr"/>
            <a:r>
              <a:rPr lang="en-GB" sz="3000" dirty="0">
                <a:solidFill>
                  <a:schemeClr val="tx1"/>
                </a:solidFill>
              </a:rPr>
              <a:t>What month is your birthday?</a:t>
            </a:r>
          </a:p>
          <a:p>
            <a:pPr algn="ctr"/>
            <a:r>
              <a:rPr lang="en-GB" sz="3000" dirty="0">
                <a:solidFill>
                  <a:schemeClr val="tx1"/>
                </a:solidFill>
              </a:rPr>
              <a:t>What do we celebrate on the 25</a:t>
            </a:r>
            <a:r>
              <a:rPr lang="en-GB" sz="3000" baseline="30000" dirty="0">
                <a:solidFill>
                  <a:schemeClr val="tx1"/>
                </a:solidFill>
              </a:rPr>
              <a:t>th</a:t>
            </a:r>
            <a:r>
              <a:rPr lang="en-GB" sz="3000" dirty="0">
                <a:solidFill>
                  <a:schemeClr val="tx1"/>
                </a:solidFill>
              </a:rPr>
              <a:t> December?</a:t>
            </a:r>
          </a:p>
          <a:p>
            <a:pPr algn="ctr"/>
            <a:r>
              <a:rPr lang="en-GB" sz="3000" dirty="0">
                <a:solidFill>
                  <a:schemeClr val="tx1"/>
                </a:solidFill>
              </a:rPr>
              <a:t>Can you name a country?</a:t>
            </a:r>
          </a:p>
          <a:p>
            <a:pPr algn="ctr"/>
            <a:r>
              <a:rPr lang="en-GB" sz="3000" dirty="0">
                <a:solidFill>
                  <a:schemeClr val="tx1"/>
                </a:solidFill>
              </a:rPr>
              <a:t>Can you name a famous building?</a:t>
            </a:r>
          </a:p>
          <a:p>
            <a:pPr algn="ctr"/>
            <a:endParaRPr lang="en-GB" sz="3000" dirty="0">
              <a:solidFill>
                <a:schemeClr val="tx1"/>
              </a:solidFill>
            </a:endParaRPr>
          </a:p>
        </p:txBody>
      </p:sp>
    </p:spTree>
    <p:extLst>
      <p:ext uri="{BB962C8B-B14F-4D97-AF65-F5344CB8AC3E}">
        <p14:creationId xmlns:p14="http://schemas.microsoft.com/office/powerpoint/2010/main" val="267712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3069</TotalTime>
  <Words>1533</Words>
  <Application>Microsoft Office PowerPoint</Application>
  <PresentationFormat>On-screen Show (4:3)</PresentationFormat>
  <Paragraphs>134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KS1 Therapy: Y2 Writing  </vt:lpstr>
      <vt:lpstr>PowerPoint Presentation</vt:lpstr>
      <vt:lpstr>Teacher information</vt:lpstr>
      <vt:lpstr>LORIC</vt:lpstr>
      <vt:lpstr>Developing Leadership Skills</vt:lpstr>
      <vt:lpstr>What I Will Be Looking For Today</vt:lpstr>
      <vt:lpstr>Capital Letters</vt:lpstr>
      <vt:lpstr>Capital Letters for Names</vt:lpstr>
      <vt:lpstr>Capital Letters for Names</vt:lpstr>
      <vt:lpstr>Capital Letters for Names</vt:lpstr>
      <vt:lpstr>Capital Letters for Names</vt:lpstr>
      <vt:lpstr>Practise</vt:lpstr>
      <vt:lpstr>Capital Letters for Names</vt:lpstr>
      <vt:lpstr>Capital Letters for Names</vt:lpstr>
      <vt:lpstr>Capital letter for Names</vt:lpstr>
      <vt:lpstr>Capital letter for Names</vt:lpstr>
      <vt:lpstr>Missing Capital Letters</vt:lpstr>
      <vt:lpstr>Missing Capital Letters</vt:lpstr>
      <vt:lpstr>Teacher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217</cp:revision>
  <dcterms:created xsi:type="dcterms:W3CDTF">2016-08-09T10:05:30Z</dcterms:created>
  <dcterms:modified xsi:type="dcterms:W3CDTF">2020-04-12T13:43:47Z</dcterms:modified>
</cp:coreProperties>
</file>