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319" r:id="rId3"/>
    <p:sldId id="320" r:id="rId4"/>
    <p:sldId id="258" r:id="rId5"/>
    <p:sldId id="381" r:id="rId6"/>
    <p:sldId id="369" r:id="rId7"/>
    <p:sldId id="370" r:id="rId8"/>
    <p:sldId id="382" r:id="rId9"/>
    <p:sldId id="371" r:id="rId10"/>
    <p:sldId id="373" r:id="rId11"/>
    <p:sldId id="374" r:id="rId12"/>
    <p:sldId id="375" r:id="rId13"/>
    <p:sldId id="376" r:id="rId14"/>
    <p:sldId id="378" r:id="rId15"/>
    <p:sldId id="383" r:id="rId16"/>
    <p:sldId id="384" r:id="rId17"/>
    <p:sldId id="34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B3"/>
    <a:srgbClr val="FDFEDA"/>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18"/>
  </p:normalViewPr>
  <p:slideViewPr>
    <p:cSldViewPr snapToGrid="0" snapToObjects="1">
      <p:cViewPr varScale="1">
        <p:scale>
          <a:sx n="40" d="100"/>
          <a:sy n="40" d="100"/>
        </p:scale>
        <p:origin x="64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Robertson" userId="40240c759480c2fe" providerId="LiveId" clId="{7FEE42B1-17CA-4837-AF6C-EBA5E98CEAD9}"/>
    <pc:docChg chg="custSel modSld">
      <pc:chgData name="Natasha Robertson" userId="40240c759480c2fe" providerId="LiveId" clId="{7FEE42B1-17CA-4837-AF6C-EBA5E98CEAD9}" dt="2019-10-28T16:35:58.058" v="150" actId="27636"/>
      <pc:docMkLst>
        <pc:docMk/>
      </pc:docMkLst>
      <pc:sldChg chg="modSp">
        <pc:chgData name="Natasha Robertson" userId="40240c759480c2fe" providerId="LiveId" clId="{7FEE42B1-17CA-4837-AF6C-EBA5E98CEAD9}" dt="2019-10-28T16:35:58.058" v="150" actId="27636"/>
        <pc:sldMkLst>
          <pc:docMk/>
          <pc:sldMk cId="190172248" sldId="256"/>
        </pc:sldMkLst>
        <pc:spChg chg="mod">
          <ac:chgData name="Natasha Robertson" userId="40240c759480c2fe" providerId="LiveId" clId="{7FEE42B1-17CA-4837-AF6C-EBA5E98CEAD9}" dt="2019-10-28T16:35:58.058" v="150" actId="27636"/>
          <ac:spMkLst>
            <pc:docMk/>
            <pc:sldMk cId="190172248" sldId="256"/>
            <ac:spMk id="12" creationId="{91B86D0F-2CD1-4C18-90DD-D72B6497DF4B}"/>
          </ac:spMkLst>
        </pc:spChg>
      </pc:sldChg>
      <pc:sldChg chg="modSp">
        <pc:chgData name="Natasha Robertson" userId="40240c759480c2fe" providerId="LiveId" clId="{7FEE42B1-17CA-4837-AF6C-EBA5E98CEAD9}" dt="2019-10-11T17:37:47.626" v="5" actId="20577"/>
        <pc:sldMkLst>
          <pc:docMk/>
          <pc:sldMk cId="2517911907" sldId="258"/>
        </pc:sldMkLst>
        <pc:spChg chg="mod">
          <ac:chgData name="Natasha Robertson" userId="40240c759480c2fe" providerId="LiveId" clId="{7FEE42B1-17CA-4837-AF6C-EBA5E98CEAD9}" dt="2019-10-11T17:37:47.626" v="5" actId="20577"/>
          <ac:spMkLst>
            <pc:docMk/>
            <pc:sldMk cId="2517911907" sldId="258"/>
            <ac:spMk id="14" creationId="{9AC5550A-F374-48CB-89AF-A6A9E0BC5173}"/>
          </ac:spMkLst>
        </pc:spChg>
      </pc:sldChg>
      <pc:sldChg chg="modSp">
        <pc:chgData name="Natasha Robertson" userId="40240c759480c2fe" providerId="LiveId" clId="{7FEE42B1-17CA-4837-AF6C-EBA5E98CEAD9}" dt="2019-10-11T17:37:07.216" v="3" actId="20577"/>
        <pc:sldMkLst>
          <pc:docMk/>
          <pc:sldMk cId="394888010" sldId="319"/>
        </pc:sldMkLst>
        <pc:spChg chg="mod">
          <ac:chgData name="Natasha Robertson" userId="40240c759480c2fe" providerId="LiveId" clId="{7FEE42B1-17CA-4837-AF6C-EBA5E98CEAD9}" dt="2019-10-11T17:37:07.216" v="3" actId="20577"/>
          <ac:spMkLst>
            <pc:docMk/>
            <pc:sldMk cId="394888010" sldId="319"/>
            <ac:spMk id="7" creationId="{5B568B6E-3F89-4A2C-9BB2-32812DF9B678}"/>
          </ac:spMkLst>
        </pc:spChg>
      </pc:sldChg>
      <pc:sldChg chg="modSp">
        <pc:chgData name="Natasha Robertson" userId="40240c759480c2fe" providerId="LiveId" clId="{7FEE42B1-17CA-4837-AF6C-EBA5E98CEAD9}" dt="2019-10-11T17:45:32.352" v="146" actId="14100"/>
        <pc:sldMkLst>
          <pc:docMk/>
          <pc:sldMk cId="3189062368" sldId="373"/>
        </pc:sldMkLst>
        <pc:spChg chg="mod">
          <ac:chgData name="Natasha Robertson" userId="40240c759480c2fe" providerId="LiveId" clId="{7FEE42B1-17CA-4837-AF6C-EBA5E98CEAD9}" dt="2019-10-11T17:45:32.352" v="146" actId="14100"/>
          <ac:spMkLst>
            <pc:docMk/>
            <pc:sldMk cId="3189062368" sldId="373"/>
            <ac:spMk id="3" creationId="{B6046BB6-03B2-4A06-9E5B-AC470076302B}"/>
          </ac:spMkLst>
        </pc:spChg>
      </pc:sldChg>
      <pc:sldChg chg="modSp">
        <pc:chgData name="Natasha Robertson" userId="40240c759480c2fe" providerId="LiveId" clId="{7FEE42B1-17CA-4837-AF6C-EBA5E98CEAD9}" dt="2019-10-11T17:41:55.535" v="54" actId="20577"/>
        <pc:sldMkLst>
          <pc:docMk/>
          <pc:sldMk cId="4281172073" sldId="374"/>
        </pc:sldMkLst>
        <pc:spChg chg="mod">
          <ac:chgData name="Natasha Robertson" userId="40240c759480c2fe" providerId="LiveId" clId="{7FEE42B1-17CA-4837-AF6C-EBA5E98CEAD9}" dt="2019-10-11T17:41:55.535" v="54" actId="20577"/>
          <ac:spMkLst>
            <pc:docMk/>
            <pc:sldMk cId="4281172073" sldId="374"/>
            <ac:spMk id="9" creationId="{9916E46C-DC87-4AEF-9D3A-BDE71FCB27BC}"/>
          </ac:spMkLst>
        </pc:spChg>
      </pc:sldChg>
      <pc:sldChg chg="modSp">
        <pc:chgData name="Natasha Robertson" userId="40240c759480c2fe" providerId="LiveId" clId="{7FEE42B1-17CA-4837-AF6C-EBA5E98CEAD9}" dt="2019-10-11T17:42:11.780" v="68" actId="20577"/>
        <pc:sldMkLst>
          <pc:docMk/>
          <pc:sldMk cId="1941745348" sldId="375"/>
        </pc:sldMkLst>
        <pc:spChg chg="mod">
          <ac:chgData name="Natasha Robertson" userId="40240c759480c2fe" providerId="LiveId" clId="{7FEE42B1-17CA-4837-AF6C-EBA5E98CEAD9}" dt="2019-10-11T17:42:11.780" v="68" actId="20577"/>
          <ac:spMkLst>
            <pc:docMk/>
            <pc:sldMk cId="1941745348" sldId="375"/>
            <ac:spMk id="14" creationId="{9AC5550A-F374-48CB-89AF-A6A9E0BC5173}"/>
          </ac:spMkLst>
        </pc:spChg>
      </pc:sldChg>
      <pc:sldChg chg="modSp">
        <pc:chgData name="Natasha Robertson" userId="40240c759480c2fe" providerId="LiveId" clId="{7FEE42B1-17CA-4837-AF6C-EBA5E98CEAD9}" dt="2019-10-11T17:43:27.356" v="133" actId="1036"/>
        <pc:sldMkLst>
          <pc:docMk/>
          <pc:sldMk cId="2380321319" sldId="376"/>
        </pc:sldMkLst>
        <pc:spChg chg="mod">
          <ac:chgData name="Natasha Robertson" userId="40240c759480c2fe" providerId="LiveId" clId="{7FEE42B1-17CA-4837-AF6C-EBA5E98CEAD9}" dt="2019-10-11T17:43:22.064" v="121" actId="20577"/>
          <ac:spMkLst>
            <pc:docMk/>
            <pc:sldMk cId="2380321319" sldId="376"/>
            <ac:spMk id="14" creationId="{9AC5550A-F374-48CB-89AF-A6A9E0BC5173}"/>
          </ac:spMkLst>
        </pc:spChg>
        <pc:picChg chg="mod">
          <ac:chgData name="Natasha Robertson" userId="40240c759480c2fe" providerId="LiveId" clId="{7FEE42B1-17CA-4837-AF6C-EBA5E98CEAD9}" dt="2019-10-11T17:43:27.356" v="133" actId="1036"/>
          <ac:picMkLst>
            <pc:docMk/>
            <pc:sldMk cId="2380321319" sldId="376"/>
            <ac:picMk id="4" creationId="{7DF5E585-AC74-4861-886D-E74686EB43DF}"/>
          </ac:picMkLst>
        </pc:picChg>
      </pc:sldChg>
      <pc:sldChg chg="modSp">
        <pc:chgData name="Natasha Robertson" userId="40240c759480c2fe" providerId="LiveId" clId="{7FEE42B1-17CA-4837-AF6C-EBA5E98CEAD9}" dt="2019-10-11T17:38:19.542" v="16" actId="20577"/>
        <pc:sldMkLst>
          <pc:docMk/>
          <pc:sldMk cId="2342235042" sldId="381"/>
        </pc:sldMkLst>
        <pc:spChg chg="mod">
          <ac:chgData name="Natasha Robertson" userId="40240c759480c2fe" providerId="LiveId" clId="{7FEE42B1-17CA-4837-AF6C-EBA5E98CEAD9}" dt="2019-10-11T17:38:19.542" v="16" actId="20577"/>
          <ac:spMkLst>
            <pc:docMk/>
            <pc:sldMk cId="2342235042" sldId="381"/>
            <ac:spMk id="6" creationId="{AACDB090-7DC3-4115-B909-0E8B85ADF811}"/>
          </ac:spMkLst>
        </pc:spChg>
      </pc:sldChg>
      <pc:sldChg chg="modSp">
        <pc:chgData name="Natasha Robertson" userId="40240c759480c2fe" providerId="LiveId" clId="{7FEE42B1-17CA-4837-AF6C-EBA5E98CEAD9}" dt="2019-10-11T17:41:26.639" v="51" actId="1036"/>
        <pc:sldMkLst>
          <pc:docMk/>
          <pc:sldMk cId="1428558803" sldId="382"/>
        </pc:sldMkLst>
        <pc:spChg chg="mod">
          <ac:chgData name="Natasha Robertson" userId="40240c759480c2fe" providerId="LiveId" clId="{7FEE42B1-17CA-4837-AF6C-EBA5E98CEAD9}" dt="2019-10-11T17:41:21.492" v="36" actId="20577"/>
          <ac:spMkLst>
            <pc:docMk/>
            <pc:sldMk cId="1428558803" sldId="382"/>
            <ac:spMk id="3" creationId="{9A3E4CBF-8A46-423B-9465-24290ED6B0A0}"/>
          </ac:spMkLst>
        </pc:spChg>
        <pc:spChg chg="mod">
          <ac:chgData name="Natasha Robertson" userId="40240c759480c2fe" providerId="LiveId" clId="{7FEE42B1-17CA-4837-AF6C-EBA5E98CEAD9}" dt="2019-10-11T17:41:26.639" v="51" actId="1036"/>
          <ac:spMkLst>
            <pc:docMk/>
            <pc:sldMk cId="1428558803" sldId="382"/>
            <ac:spMk id="6" creationId="{AB656678-3E29-44D9-A7FD-D54913F24217}"/>
          </ac:spMkLst>
        </pc:spChg>
      </pc:sldChg>
      <pc:sldChg chg="modSp">
        <pc:chgData name="Natasha Robertson" userId="40240c759480c2fe" providerId="LiveId" clId="{7FEE42B1-17CA-4837-AF6C-EBA5E98CEAD9}" dt="2019-10-11T17:44:10.079" v="144" actId="14100"/>
        <pc:sldMkLst>
          <pc:docMk/>
          <pc:sldMk cId="471676514" sldId="383"/>
        </pc:sldMkLst>
        <pc:spChg chg="mod">
          <ac:chgData name="Natasha Robertson" userId="40240c759480c2fe" providerId="LiveId" clId="{7FEE42B1-17CA-4837-AF6C-EBA5E98CEAD9}" dt="2019-10-11T17:43:59.356" v="142" actId="1035"/>
          <ac:spMkLst>
            <pc:docMk/>
            <pc:sldMk cId="471676514" sldId="383"/>
            <ac:spMk id="5" creationId="{60CC2D06-2E34-49B8-B80D-EED8E15868E8}"/>
          </ac:spMkLst>
        </pc:spChg>
        <pc:spChg chg="mod">
          <ac:chgData name="Natasha Robertson" userId="40240c759480c2fe" providerId="LiveId" clId="{7FEE42B1-17CA-4837-AF6C-EBA5E98CEAD9}" dt="2019-10-11T17:44:02.319" v="143" actId="1076"/>
          <ac:spMkLst>
            <pc:docMk/>
            <pc:sldMk cId="471676514" sldId="383"/>
            <ac:spMk id="11" creationId="{6F862363-1CC4-469B-8145-86808714FC86}"/>
          </ac:spMkLst>
        </pc:spChg>
        <pc:spChg chg="mod">
          <ac:chgData name="Natasha Robertson" userId="40240c759480c2fe" providerId="LiveId" clId="{7FEE42B1-17CA-4837-AF6C-EBA5E98CEAD9}" dt="2019-10-11T17:44:10.079" v="144" actId="14100"/>
          <ac:spMkLst>
            <pc:docMk/>
            <pc:sldMk cId="471676514" sldId="383"/>
            <ac:spMk id="12" creationId="{7FB5D7BA-035E-47FD-A1E3-F89EFD5610A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66FBC-828E-4803-BFC0-E8A75B4EEDF7}" type="doc">
      <dgm:prSet loTypeId="urn:microsoft.com/office/officeart/2005/8/layout/radial6" loCatId="relationship" qsTypeId="urn:microsoft.com/office/officeart/2005/8/quickstyle/3d3" qsCatId="3D" csTypeId="urn:microsoft.com/office/officeart/2005/8/colors/colorful4" csCatId="colorful" phldr="1"/>
      <dgm:spPr/>
      <dgm:t>
        <a:bodyPr/>
        <a:lstStyle/>
        <a:p>
          <a:endParaRPr lang="en-GB"/>
        </a:p>
      </dgm:t>
    </dgm:pt>
    <dgm:pt modelId="{3DEB22AF-84ED-4694-B76C-09A757455E8B}">
      <dgm:prSet phldrT="[Text]" custT="1"/>
      <dgm:spPr>
        <a:solidFill>
          <a:schemeClr val="bg1"/>
        </a:solidFill>
        <a:ln w="76200">
          <a:solidFill>
            <a:srgbClr val="FF0000"/>
          </a:solidFill>
        </a:ln>
      </dgm:spPr>
      <dgm:t>
        <a:bodyPr/>
        <a:lstStyle/>
        <a:p>
          <a:r>
            <a:rPr lang="en-GB" sz="3200" b="1" dirty="0">
              <a:solidFill>
                <a:sysClr val="windowText" lastClr="000000"/>
              </a:solidFill>
            </a:rPr>
            <a:t>Read it: </a:t>
          </a:r>
        </a:p>
        <a:p>
          <a:r>
            <a:rPr lang="en-GB" sz="2800" dirty="0">
              <a:solidFill>
                <a:sysClr val="windowText" lastClr="000000"/>
              </a:solidFill>
            </a:rPr>
            <a:t>coordinating</a:t>
          </a:r>
        </a:p>
      </dgm:t>
    </dgm:pt>
    <dgm:pt modelId="{7BC24F68-6AFD-455C-9DF2-4F64A909A06A}" type="parTrans" cxnId="{0377E4AE-4DF9-4CAF-9499-32910436FDC6}">
      <dgm:prSet/>
      <dgm:spPr/>
      <dgm:t>
        <a:bodyPr/>
        <a:lstStyle/>
        <a:p>
          <a:endParaRPr lang="en-GB">
            <a:solidFill>
              <a:sysClr val="windowText" lastClr="000000"/>
            </a:solidFill>
          </a:endParaRPr>
        </a:p>
      </dgm:t>
    </dgm:pt>
    <dgm:pt modelId="{733C1E9D-19A1-476E-BBCC-8796C94533AC}" type="sibTrans" cxnId="{0377E4AE-4DF9-4CAF-9499-32910436FDC6}">
      <dgm:prSet/>
      <dgm:spPr/>
      <dgm:t>
        <a:bodyPr/>
        <a:lstStyle/>
        <a:p>
          <a:endParaRPr lang="en-GB">
            <a:solidFill>
              <a:sysClr val="windowText" lastClr="000000"/>
            </a:solidFill>
          </a:endParaRPr>
        </a:p>
      </dgm:t>
    </dgm:pt>
    <dgm:pt modelId="{E91EC288-42DC-4F57-A697-38CB0FED1BDA}">
      <dgm:prSet phldrT="[Text]" custT="1"/>
      <dgm:spPr>
        <a:solidFill>
          <a:schemeClr val="bg1"/>
        </a:solidFill>
        <a:ln w="76200">
          <a:solidFill>
            <a:srgbClr val="FFFF00"/>
          </a:solidFill>
        </a:ln>
      </dgm:spPr>
      <dgm:t>
        <a:bodyPr/>
        <a:lstStyle/>
        <a:p>
          <a:r>
            <a:rPr lang="en-GB" sz="1400" b="1" dirty="0">
              <a:solidFill>
                <a:sysClr val="windowText" lastClr="000000"/>
              </a:solidFill>
            </a:rPr>
            <a:t>Define it</a:t>
          </a:r>
        </a:p>
      </dgm:t>
    </dgm:pt>
    <dgm:pt modelId="{44F2FDF3-18F4-401A-A6AA-A158FB8076B9}" type="parTrans" cxnId="{8014FC4A-258E-43AA-8405-3568B7982E2F}">
      <dgm:prSet/>
      <dgm:spPr/>
      <dgm:t>
        <a:bodyPr/>
        <a:lstStyle/>
        <a:p>
          <a:endParaRPr lang="en-GB">
            <a:solidFill>
              <a:sysClr val="windowText" lastClr="000000"/>
            </a:solidFill>
          </a:endParaRPr>
        </a:p>
      </dgm:t>
    </dgm:pt>
    <dgm:pt modelId="{036E4898-8D9F-4A02-8389-84E8241657BE}" type="sibTrans" cxnId="{8014FC4A-258E-43AA-8405-3568B7982E2F}">
      <dgm:prSet/>
      <dgm:spPr>
        <a:solidFill>
          <a:schemeClr val="bg1"/>
        </a:solidFill>
        <a:ln w="76200">
          <a:gradFill>
            <a:gsLst>
              <a:gs pos="99000">
                <a:srgbClr val="FFC000"/>
              </a:gs>
              <a:gs pos="4000">
                <a:srgbClr val="FFFF00"/>
              </a:gs>
              <a:gs pos="50000">
                <a:srgbClr val="FFC000"/>
              </a:gs>
              <a:gs pos="100000">
                <a:schemeClr val="accent1">
                  <a:lumMod val="30000"/>
                  <a:lumOff val="70000"/>
                </a:schemeClr>
              </a:gs>
            </a:gsLst>
            <a:lin ang="5400000" scaled="1"/>
          </a:gradFill>
        </a:ln>
      </dgm:spPr>
      <dgm:t>
        <a:bodyPr/>
        <a:lstStyle/>
        <a:p>
          <a:endParaRPr lang="en-GB">
            <a:solidFill>
              <a:sysClr val="windowText" lastClr="000000"/>
            </a:solidFill>
          </a:endParaRPr>
        </a:p>
      </dgm:t>
    </dgm:pt>
    <dgm:pt modelId="{04108759-99CD-428B-A00C-BFA46645628B}">
      <dgm:prSet phldrT="[Text]" custT="1"/>
      <dgm:spPr>
        <a:solidFill>
          <a:schemeClr val="bg1"/>
        </a:solidFill>
        <a:ln w="76200">
          <a:solidFill>
            <a:srgbClr val="FFC000"/>
          </a:solidFill>
        </a:ln>
      </dgm:spPr>
      <dgm:t>
        <a:bodyPr/>
        <a:lstStyle/>
        <a:p>
          <a:r>
            <a:rPr lang="en-GB" sz="1400" b="1" dirty="0">
              <a:solidFill>
                <a:schemeClr val="tx1"/>
              </a:solidFill>
            </a:rPr>
            <a:t>Use it</a:t>
          </a:r>
        </a:p>
      </dgm:t>
    </dgm:pt>
    <dgm:pt modelId="{42B980D7-8778-46A8-A3F9-70C507D40DB8}" type="parTrans" cxnId="{5377D5E2-505A-42FF-B05E-37D7EF751463}">
      <dgm:prSet/>
      <dgm:spPr/>
      <dgm:t>
        <a:bodyPr/>
        <a:lstStyle/>
        <a:p>
          <a:endParaRPr lang="en-GB">
            <a:solidFill>
              <a:sysClr val="windowText" lastClr="000000"/>
            </a:solidFill>
          </a:endParaRPr>
        </a:p>
      </dgm:t>
    </dgm:pt>
    <dgm:pt modelId="{DE29456A-1334-4EE7-9548-0AB52D8E7895}" type="sibTrans" cxnId="{5377D5E2-505A-42FF-B05E-37D7EF751463}">
      <dgm:prSet/>
      <dgm:spPr>
        <a:solidFill>
          <a:schemeClr val="bg1"/>
        </a:solidFill>
        <a:ln w="76200">
          <a:gradFill>
            <a:gsLst>
              <a:gs pos="0">
                <a:srgbClr val="FFC000"/>
              </a:gs>
              <a:gs pos="54000">
                <a:srgbClr val="FFC000"/>
              </a:gs>
              <a:gs pos="75000">
                <a:srgbClr val="00B050"/>
              </a:gs>
              <a:gs pos="100000">
                <a:srgbClr val="00B050"/>
              </a:gs>
            </a:gsLst>
            <a:lin ang="5400000" scaled="1"/>
          </a:gradFill>
        </a:ln>
      </dgm:spPr>
      <dgm:t>
        <a:bodyPr/>
        <a:lstStyle/>
        <a:p>
          <a:endParaRPr lang="en-GB">
            <a:solidFill>
              <a:sysClr val="windowText" lastClr="000000"/>
            </a:solidFill>
          </a:endParaRPr>
        </a:p>
      </dgm:t>
    </dgm:pt>
    <dgm:pt modelId="{2B57490C-133D-400E-ABF0-D9CD233FC728}">
      <dgm:prSet phldrT="[Text]" custT="1"/>
      <dgm:spPr>
        <a:solidFill>
          <a:schemeClr val="bg1"/>
        </a:solidFill>
        <a:ln w="76200">
          <a:solidFill>
            <a:srgbClr val="00B050"/>
          </a:solidFill>
        </a:ln>
      </dgm:spPr>
      <dgm:t>
        <a:bodyPr/>
        <a:lstStyle/>
        <a:p>
          <a:r>
            <a:rPr lang="en-GB" sz="1400" b="1" dirty="0">
              <a:solidFill>
                <a:sysClr val="windowText" lastClr="000000"/>
              </a:solidFill>
            </a:rPr>
            <a:t>Link it</a:t>
          </a:r>
        </a:p>
        <a:p>
          <a:r>
            <a:rPr lang="en-GB" sz="1400" b="0" dirty="0">
              <a:solidFill>
                <a:sysClr val="windowText" lastClr="000000"/>
              </a:solidFill>
            </a:rPr>
            <a:t>synonym:</a:t>
          </a:r>
        </a:p>
        <a:p>
          <a:endParaRPr lang="en-GB" sz="1400" b="0" dirty="0">
            <a:solidFill>
              <a:sysClr val="windowText" lastClr="000000"/>
            </a:solidFill>
          </a:endParaRPr>
        </a:p>
        <a:p>
          <a:r>
            <a:rPr lang="en-GB" sz="1400" b="0" dirty="0">
              <a:solidFill>
                <a:sysClr val="windowText" lastClr="000000"/>
              </a:solidFill>
            </a:rPr>
            <a:t>antonym</a:t>
          </a:r>
        </a:p>
        <a:p>
          <a:endParaRPr lang="en-GB" sz="1200" b="0" i="1" dirty="0">
            <a:solidFill>
              <a:sysClr val="windowText" lastClr="000000"/>
            </a:solidFill>
          </a:endParaRPr>
        </a:p>
      </dgm:t>
    </dgm:pt>
    <dgm:pt modelId="{9F177ECD-A44A-4D3B-A71B-218C336041B3}" type="parTrans" cxnId="{FF46994A-7FCF-49C1-86CE-8CB52B078D65}">
      <dgm:prSet/>
      <dgm:spPr/>
      <dgm:t>
        <a:bodyPr/>
        <a:lstStyle/>
        <a:p>
          <a:endParaRPr lang="en-GB">
            <a:solidFill>
              <a:sysClr val="windowText" lastClr="000000"/>
            </a:solidFill>
          </a:endParaRPr>
        </a:p>
      </dgm:t>
    </dgm:pt>
    <dgm:pt modelId="{1ACB92C9-670D-4EE6-BCA6-678B59C62CB3}" type="sibTrans" cxnId="{FF46994A-7FCF-49C1-86CE-8CB52B078D65}">
      <dgm:prSet/>
      <dgm:spPr>
        <a:solidFill>
          <a:schemeClr val="bg1"/>
        </a:solidFill>
        <a:ln w="76200">
          <a:gradFill>
            <a:gsLst>
              <a:gs pos="90000">
                <a:srgbClr val="00B050"/>
              </a:gs>
              <a:gs pos="38000">
                <a:srgbClr val="0070C0"/>
              </a:gs>
              <a:gs pos="3000">
                <a:srgbClr val="0070C0"/>
              </a:gs>
              <a:gs pos="57000">
                <a:schemeClr val="accent1">
                  <a:lumMod val="30000"/>
                  <a:lumOff val="70000"/>
                </a:schemeClr>
              </a:gs>
            </a:gsLst>
            <a:lin ang="5400000" scaled="1"/>
          </a:gradFill>
        </a:ln>
      </dgm:spPr>
      <dgm:t>
        <a:bodyPr/>
        <a:lstStyle/>
        <a:p>
          <a:endParaRPr lang="en-GB">
            <a:solidFill>
              <a:sysClr val="windowText" lastClr="000000"/>
            </a:solidFill>
          </a:endParaRPr>
        </a:p>
      </dgm:t>
    </dgm:pt>
    <dgm:pt modelId="{0605CFD8-20B5-4AF7-BE84-A0C660187C20}">
      <dgm:prSet phldrT="[Text]" custT="1"/>
      <dgm:spPr>
        <a:solidFill>
          <a:schemeClr val="bg1"/>
        </a:solidFill>
        <a:ln w="76200">
          <a:solidFill>
            <a:srgbClr val="0070C0"/>
          </a:solidFill>
        </a:ln>
      </dgm:spPr>
      <dgm:t>
        <a:bodyPr/>
        <a:lstStyle/>
        <a:p>
          <a:r>
            <a:rPr lang="en-GB" sz="1400" b="1" dirty="0">
              <a:solidFill>
                <a:sysClr val="windowText" lastClr="000000"/>
              </a:solidFill>
            </a:rPr>
            <a:t>Deconstruct it</a:t>
          </a:r>
          <a:r>
            <a:rPr lang="en-GB" sz="1400" dirty="0">
              <a:solidFill>
                <a:sysClr val="windowText" lastClr="000000"/>
              </a:solidFill>
            </a:rPr>
            <a:t> </a:t>
          </a:r>
        </a:p>
        <a:p>
          <a:r>
            <a:rPr lang="en-GB" sz="1400" dirty="0">
              <a:solidFill>
                <a:sysClr val="windowText" lastClr="000000"/>
              </a:solidFill>
            </a:rPr>
            <a:t>focus element: coordinate</a:t>
          </a:r>
          <a:endParaRPr lang="en-GB" sz="1400" i="1" u="sng" dirty="0">
            <a:solidFill>
              <a:sysClr val="windowText" lastClr="000000"/>
            </a:solidFill>
          </a:endParaRPr>
        </a:p>
        <a:p>
          <a:r>
            <a:rPr lang="en-GB" sz="1400" u="none" dirty="0">
              <a:solidFill>
                <a:sysClr val="windowText" lastClr="000000"/>
              </a:solidFill>
            </a:rPr>
            <a:t>meaning</a:t>
          </a:r>
          <a:r>
            <a:rPr lang="en-GB" sz="1200" u="none" dirty="0">
              <a:solidFill>
                <a:sysClr val="windowText" lastClr="000000"/>
              </a:solidFill>
            </a:rPr>
            <a:t>:</a:t>
          </a:r>
        </a:p>
        <a:p>
          <a:endParaRPr lang="en-GB" sz="1200" i="1" u="none" dirty="0">
            <a:solidFill>
              <a:sysClr val="windowText" lastClr="000000"/>
            </a:solidFill>
          </a:endParaRPr>
        </a:p>
      </dgm:t>
    </dgm:pt>
    <dgm:pt modelId="{21016A8D-59E0-49F3-B5CB-4343AB533063}" type="parTrans" cxnId="{4A85EE2F-A035-4884-B871-8EEF2D0A6BB1}">
      <dgm:prSet/>
      <dgm:spPr/>
      <dgm:t>
        <a:bodyPr/>
        <a:lstStyle/>
        <a:p>
          <a:endParaRPr lang="en-GB">
            <a:solidFill>
              <a:sysClr val="windowText" lastClr="000000"/>
            </a:solidFill>
          </a:endParaRPr>
        </a:p>
      </dgm:t>
    </dgm:pt>
    <dgm:pt modelId="{6AB065E9-7BE5-4775-AD71-D6887E29947A}" type="sibTrans" cxnId="{4A85EE2F-A035-4884-B871-8EEF2D0A6BB1}">
      <dgm:prSet/>
      <dgm:spPr>
        <a:solidFill>
          <a:schemeClr val="bg1"/>
        </a:solidFill>
        <a:ln w="76200">
          <a:gradFill>
            <a:gsLst>
              <a:gs pos="60000">
                <a:srgbClr val="0070C0"/>
              </a:gs>
              <a:gs pos="45000">
                <a:schemeClr val="accent1">
                  <a:lumMod val="45000"/>
                  <a:lumOff val="55000"/>
                </a:schemeClr>
              </a:gs>
              <a:gs pos="1000">
                <a:srgbClr val="FFFF00"/>
              </a:gs>
            </a:gsLst>
            <a:lin ang="5400000" scaled="1"/>
          </a:gradFill>
        </a:ln>
      </dgm:spPr>
      <dgm:t>
        <a:bodyPr/>
        <a:lstStyle/>
        <a:p>
          <a:endParaRPr lang="en-GB">
            <a:solidFill>
              <a:sysClr val="windowText" lastClr="000000"/>
            </a:solidFill>
          </a:endParaRPr>
        </a:p>
      </dgm:t>
    </dgm:pt>
    <dgm:pt modelId="{AE6D098A-B9D2-47FD-B441-92CDC9A49683}">
      <dgm:prSet/>
      <dgm:spPr/>
      <dgm:t>
        <a:bodyPr/>
        <a:lstStyle/>
        <a:p>
          <a:endParaRPr lang="en-GB" dirty="0"/>
        </a:p>
      </dgm:t>
    </dgm:pt>
    <dgm:pt modelId="{16D85D1A-B366-410A-9762-777606F5CCD9}" type="parTrans" cxnId="{159587C9-2384-40FE-809C-737665E0FF18}">
      <dgm:prSet/>
      <dgm:spPr/>
      <dgm:t>
        <a:bodyPr/>
        <a:lstStyle/>
        <a:p>
          <a:endParaRPr lang="en-GB"/>
        </a:p>
      </dgm:t>
    </dgm:pt>
    <dgm:pt modelId="{42498783-CF6E-414F-8A28-082D9FC47852}" type="sibTrans" cxnId="{159587C9-2384-40FE-809C-737665E0FF18}">
      <dgm:prSet/>
      <dgm:spPr/>
      <dgm:t>
        <a:bodyPr/>
        <a:lstStyle/>
        <a:p>
          <a:endParaRPr lang="en-GB"/>
        </a:p>
      </dgm:t>
    </dgm:pt>
    <dgm:pt modelId="{5C53D4E2-F77E-46D6-A1AF-1E1656B6894E}">
      <dgm:prSet/>
      <dgm:spPr/>
      <dgm:t>
        <a:bodyPr/>
        <a:lstStyle/>
        <a:p>
          <a:endParaRPr lang="en-GB" dirty="0"/>
        </a:p>
      </dgm:t>
    </dgm:pt>
    <dgm:pt modelId="{13448208-228A-4BE6-AE91-E7398504F6BD}" type="parTrans" cxnId="{90E06F45-C896-47AD-9D59-73E57C3E1895}">
      <dgm:prSet/>
      <dgm:spPr/>
      <dgm:t>
        <a:bodyPr/>
        <a:lstStyle/>
        <a:p>
          <a:endParaRPr lang="en-GB"/>
        </a:p>
      </dgm:t>
    </dgm:pt>
    <dgm:pt modelId="{64DF9FE7-1967-4F14-993F-404BB097BCB5}" type="sibTrans" cxnId="{90E06F45-C896-47AD-9D59-73E57C3E1895}">
      <dgm:prSet/>
      <dgm:spPr/>
      <dgm:t>
        <a:bodyPr/>
        <a:lstStyle/>
        <a:p>
          <a:endParaRPr lang="en-GB"/>
        </a:p>
      </dgm:t>
    </dgm:pt>
    <dgm:pt modelId="{6E846294-3F7A-48D8-A724-FA88DEAEC167}">
      <dgm:prSet/>
      <dgm:spPr/>
      <dgm:t>
        <a:bodyPr/>
        <a:lstStyle/>
        <a:p>
          <a:endParaRPr lang="en-GB" dirty="0"/>
        </a:p>
      </dgm:t>
    </dgm:pt>
    <dgm:pt modelId="{FC65E560-7FAA-443E-BF1E-514BA51EF9D3}" type="parTrans" cxnId="{DBC3C736-D4B7-44FE-B309-D4BE35A4B3DE}">
      <dgm:prSet/>
      <dgm:spPr/>
      <dgm:t>
        <a:bodyPr/>
        <a:lstStyle/>
        <a:p>
          <a:endParaRPr lang="en-GB"/>
        </a:p>
      </dgm:t>
    </dgm:pt>
    <dgm:pt modelId="{56B2C504-ABA0-4BF1-81CF-D767F0B5CD16}" type="sibTrans" cxnId="{DBC3C736-D4B7-44FE-B309-D4BE35A4B3DE}">
      <dgm:prSet/>
      <dgm:spPr/>
      <dgm:t>
        <a:bodyPr/>
        <a:lstStyle/>
        <a:p>
          <a:endParaRPr lang="en-GB"/>
        </a:p>
      </dgm:t>
    </dgm:pt>
    <dgm:pt modelId="{EA3132F4-4E5F-440E-8354-9C7A731C0914}">
      <dgm:prSet/>
      <dgm:spPr/>
      <dgm:t>
        <a:bodyPr/>
        <a:lstStyle/>
        <a:p>
          <a:endParaRPr lang="en-GB"/>
        </a:p>
      </dgm:t>
    </dgm:pt>
    <dgm:pt modelId="{81213E7C-2BBA-4736-837A-F60A03DC4301}" type="parTrans" cxnId="{32009044-4B03-4F7E-A41A-06123B113B4B}">
      <dgm:prSet/>
      <dgm:spPr/>
      <dgm:t>
        <a:bodyPr/>
        <a:lstStyle/>
        <a:p>
          <a:endParaRPr lang="en-GB"/>
        </a:p>
      </dgm:t>
    </dgm:pt>
    <dgm:pt modelId="{2B31CDDC-36A2-4C2C-8DDC-C6CC7D3E8742}" type="sibTrans" cxnId="{32009044-4B03-4F7E-A41A-06123B113B4B}">
      <dgm:prSet/>
      <dgm:spPr/>
      <dgm:t>
        <a:bodyPr/>
        <a:lstStyle/>
        <a:p>
          <a:endParaRPr lang="en-GB"/>
        </a:p>
      </dgm:t>
    </dgm:pt>
    <dgm:pt modelId="{2BBED7F7-5C12-496B-A319-BA1D1FC97B14}">
      <dgm:prSet/>
      <dgm:spPr/>
      <dgm:t>
        <a:bodyPr/>
        <a:lstStyle/>
        <a:p>
          <a:endParaRPr lang="en-GB"/>
        </a:p>
      </dgm:t>
    </dgm:pt>
    <dgm:pt modelId="{C3931F0F-2266-4ABA-86C0-FF2C980CB084}" type="parTrans" cxnId="{8E821A39-5BF1-4775-A8AC-3C706249F29E}">
      <dgm:prSet/>
      <dgm:spPr/>
      <dgm:t>
        <a:bodyPr/>
        <a:lstStyle/>
        <a:p>
          <a:endParaRPr lang="en-GB"/>
        </a:p>
      </dgm:t>
    </dgm:pt>
    <dgm:pt modelId="{9F511EB2-3E57-4AF1-A604-6ADFB6F4EC23}" type="sibTrans" cxnId="{8E821A39-5BF1-4775-A8AC-3C706249F29E}">
      <dgm:prSet/>
      <dgm:spPr/>
      <dgm:t>
        <a:bodyPr/>
        <a:lstStyle/>
        <a:p>
          <a:endParaRPr lang="en-GB"/>
        </a:p>
      </dgm:t>
    </dgm:pt>
    <dgm:pt modelId="{70CA631F-3EAE-47BF-9A88-71DFA19512AA}">
      <dgm:prSet/>
      <dgm:spPr/>
      <dgm:t>
        <a:bodyPr/>
        <a:lstStyle/>
        <a:p>
          <a:endParaRPr lang="en-GB"/>
        </a:p>
      </dgm:t>
    </dgm:pt>
    <dgm:pt modelId="{5F45AFBA-AF2E-40BF-94CF-1D6AB5AD5975}" type="parTrans" cxnId="{9D2BB878-29BE-469D-A5EB-8950AADE4495}">
      <dgm:prSet/>
      <dgm:spPr/>
      <dgm:t>
        <a:bodyPr/>
        <a:lstStyle/>
        <a:p>
          <a:endParaRPr lang="en-GB"/>
        </a:p>
      </dgm:t>
    </dgm:pt>
    <dgm:pt modelId="{B2DBFEC7-06FE-4734-868D-2B2F52F43DAD}" type="sibTrans" cxnId="{9D2BB878-29BE-469D-A5EB-8950AADE4495}">
      <dgm:prSet/>
      <dgm:spPr/>
      <dgm:t>
        <a:bodyPr/>
        <a:lstStyle/>
        <a:p>
          <a:endParaRPr lang="en-GB"/>
        </a:p>
      </dgm:t>
    </dgm:pt>
    <dgm:pt modelId="{C0CD399E-4E13-4209-901A-4D12FE3052E3}">
      <dgm:prSet/>
      <dgm:spPr/>
      <dgm:t>
        <a:bodyPr/>
        <a:lstStyle/>
        <a:p>
          <a:endParaRPr lang="en-GB"/>
        </a:p>
      </dgm:t>
    </dgm:pt>
    <dgm:pt modelId="{673D4BE9-83FC-458C-8DDC-7C733988F6B0}" type="parTrans" cxnId="{C9DB8FB4-5E92-4AB3-A15E-B4DC88D602F4}">
      <dgm:prSet/>
      <dgm:spPr/>
      <dgm:t>
        <a:bodyPr/>
        <a:lstStyle/>
        <a:p>
          <a:endParaRPr lang="en-GB"/>
        </a:p>
      </dgm:t>
    </dgm:pt>
    <dgm:pt modelId="{C2B242BD-CE84-4766-8C45-868F99B77706}" type="sibTrans" cxnId="{C9DB8FB4-5E92-4AB3-A15E-B4DC88D602F4}">
      <dgm:prSet/>
      <dgm:spPr/>
      <dgm:t>
        <a:bodyPr/>
        <a:lstStyle/>
        <a:p>
          <a:endParaRPr lang="en-GB"/>
        </a:p>
      </dgm:t>
    </dgm:pt>
    <dgm:pt modelId="{20F24511-F8EC-495F-892D-76FD8EBAAAFA}">
      <dgm:prSet/>
      <dgm:spPr/>
      <dgm:t>
        <a:bodyPr/>
        <a:lstStyle/>
        <a:p>
          <a:endParaRPr lang="en-GB"/>
        </a:p>
      </dgm:t>
    </dgm:pt>
    <dgm:pt modelId="{5D930754-2130-4424-B927-3F96B0686146}" type="parTrans" cxnId="{87B4FAAB-75A7-42D4-9D78-FEDA2D37CA0D}">
      <dgm:prSet/>
      <dgm:spPr/>
      <dgm:t>
        <a:bodyPr/>
        <a:lstStyle/>
        <a:p>
          <a:endParaRPr lang="en-GB"/>
        </a:p>
      </dgm:t>
    </dgm:pt>
    <dgm:pt modelId="{6A1DE81D-2F2F-4050-BA51-A4EC924D1667}" type="sibTrans" cxnId="{87B4FAAB-75A7-42D4-9D78-FEDA2D37CA0D}">
      <dgm:prSet/>
      <dgm:spPr/>
      <dgm:t>
        <a:bodyPr/>
        <a:lstStyle/>
        <a:p>
          <a:endParaRPr lang="en-GB"/>
        </a:p>
      </dgm:t>
    </dgm:pt>
    <dgm:pt modelId="{894F224B-EB2C-4250-A651-77D748BF98BA}" type="pres">
      <dgm:prSet presAssocID="{65766FBC-828E-4803-BFC0-E8A75B4EEDF7}" presName="Name0" presStyleCnt="0">
        <dgm:presLayoutVars>
          <dgm:chMax val="1"/>
          <dgm:dir/>
          <dgm:animLvl val="ctr"/>
          <dgm:resizeHandles val="exact"/>
        </dgm:presLayoutVars>
      </dgm:prSet>
      <dgm:spPr/>
    </dgm:pt>
    <dgm:pt modelId="{5F214674-B189-4C22-BB92-7FCD63B8801D}" type="pres">
      <dgm:prSet presAssocID="{3DEB22AF-84ED-4694-B76C-09A757455E8B}" presName="centerShape" presStyleLbl="node0" presStyleIdx="0" presStyleCnt="1" custScaleX="116924" custScaleY="130619"/>
      <dgm:spPr/>
    </dgm:pt>
    <dgm:pt modelId="{6D7A40A8-E59D-4465-80D0-394B3B1139EE}" type="pres">
      <dgm:prSet presAssocID="{E91EC288-42DC-4F57-A697-38CB0FED1BDA}" presName="node" presStyleLbl="node1" presStyleIdx="0" presStyleCnt="4">
        <dgm:presLayoutVars>
          <dgm:bulletEnabled val="1"/>
        </dgm:presLayoutVars>
      </dgm:prSet>
      <dgm:spPr/>
    </dgm:pt>
    <dgm:pt modelId="{98C0A6EF-D100-4C88-B953-EF8C05054C0C}" type="pres">
      <dgm:prSet presAssocID="{E91EC288-42DC-4F57-A697-38CB0FED1BDA}" presName="dummy" presStyleCnt="0"/>
      <dgm:spPr/>
    </dgm:pt>
    <dgm:pt modelId="{297FC968-8399-423A-9E9D-0F5D35968004}" type="pres">
      <dgm:prSet presAssocID="{036E4898-8D9F-4A02-8389-84E8241657BE}" presName="sibTrans" presStyleLbl="sibTrans2D1" presStyleIdx="0" presStyleCnt="4" custLinFactNeighborX="379"/>
      <dgm:spPr/>
    </dgm:pt>
    <dgm:pt modelId="{429973DF-C82C-4672-822F-BBE88F24FF15}" type="pres">
      <dgm:prSet presAssocID="{04108759-99CD-428B-A00C-BFA46645628B}" presName="node" presStyleLbl="node1" presStyleIdx="1" presStyleCnt="4">
        <dgm:presLayoutVars>
          <dgm:bulletEnabled val="1"/>
        </dgm:presLayoutVars>
      </dgm:prSet>
      <dgm:spPr/>
    </dgm:pt>
    <dgm:pt modelId="{6BCEE7A2-5D21-4E0A-8C10-64FBA08AA909}" type="pres">
      <dgm:prSet presAssocID="{04108759-99CD-428B-A00C-BFA46645628B}" presName="dummy" presStyleCnt="0"/>
      <dgm:spPr/>
    </dgm:pt>
    <dgm:pt modelId="{42C20324-EB92-4445-B3CF-EDC69159A55D}" type="pres">
      <dgm:prSet presAssocID="{DE29456A-1334-4EE7-9548-0AB52D8E7895}" presName="sibTrans" presStyleLbl="sibTrans2D1" presStyleIdx="1" presStyleCnt="4" custLinFactNeighborX="-190" custLinFactNeighborY="569"/>
      <dgm:spPr/>
    </dgm:pt>
    <dgm:pt modelId="{F38BA563-BEB6-458F-B7B7-285A765CD6E3}" type="pres">
      <dgm:prSet presAssocID="{2B57490C-133D-400E-ABF0-D9CD233FC728}" presName="node" presStyleLbl="node1" presStyleIdx="2" presStyleCnt="4">
        <dgm:presLayoutVars>
          <dgm:bulletEnabled val="1"/>
        </dgm:presLayoutVars>
      </dgm:prSet>
      <dgm:spPr/>
    </dgm:pt>
    <dgm:pt modelId="{30603798-9C9E-4E46-B7E3-CFD7481AF8D8}" type="pres">
      <dgm:prSet presAssocID="{2B57490C-133D-400E-ABF0-D9CD233FC728}" presName="dummy" presStyleCnt="0"/>
      <dgm:spPr/>
    </dgm:pt>
    <dgm:pt modelId="{311740A2-0535-462A-BD17-0F718FB10364}" type="pres">
      <dgm:prSet presAssocID="{1ACB92C9-670D-4EE6-BCA6-678B59C62CB3}" presName="sibTrans" presStyleLbl="sibTrans2D1" presStyleIdx="2" presStyleCnt="4"/>
      <dgm:spPr/>
    </dgm:pt>
    <dgm:pt modelId="{AA6AC4A2-44C1-4EEB-9B5C-CBF88EC7C79D}" type="pres">
      <dgm:prSet presAssocID="{0605CFD8-20B5-4AF7-BE84-A0C660187C20}" presName="node" presStyleLbl="node1" presStyleIdx="3" presStyleCnt="4">
        <dgm:presLayoutVars>
          <dgm:bulletEnabled val="1"/>
        </dgm:presLayoutVars>
      </dgm:prSet>
      <dgm:spPr/>
    </dgm:pt>
    <dgm:pt modelId="{57FD51E6-E803-4D83-A257-AD0239B23111}" type="pres">
      <dgm:prSet presAssocID="{0605CFD8-20B5-4AF7-BE84-A0C660187C20}" presName="dummy" presStyleCnt="0"/>
      <dgm:spPr/>
    </dgm:pt>
    <dgm:pt modelId="{7688C676-141B-4E2F-9227-7338E45EC4EE}" type="pres">
      <dgm:prSet presAssocID="{6AB065E9-7BE5-4775-AD71-D6887E29947A}" presName="sibTrans" presStyleLbl="sibTrans2D1" presStyleIdx="3" presStyleCnt="4"/>
      <dgm:spPr/>
    </dgm:pt>
  </dgm:ptLst>
  <dgm:cxnLst>
    <dgm:cxn modelId="{CBC90B2C-2622-45B9-856A-30E02ABCC9AC}" type="presOf" srcId="{0605CFD8-20B5-4AF7-BE84-A0C660187C20}" destId="{AA6AC4A2-44C1-4EEB-9B5C-CBF88EC7C79D}" srcOrd="0" destOrd="0" presId="urn:microsoft.com/office/officeart/2005/8/layout/radial6"/>
    <dgm:cxn modelId="{4A85EE2F-A035-4884-B871-8EEF2D0A6BB1}" srcId="{3DEB22AF-84ED-4694-B76C-09A757455E8B}" destId="{0605CFD8-20B5-4AF7-BE84-A0C660187C20}" srcOrd="3" destOrd="0" parTransId="{21016A8D-59E0-49F3-B5CB-4343AB533063}" sibTransId="{6AB065E9-7BE5-4775-AD71-D6887E29947A}"/>
    <dgm:cxn modelId="{F24A7831-AB63-477C-8948-596ACA514284}" type="presOf" srcId="{3DEB22AF-84ED-4694-B76C-09A757455E8B}" destId="{5F214674-B189-4C22-BB92-7FCD63B8801D}" srcOrd="0" destOrd="0" presId="urn:microsoft.com/office/officeart/2005/8/layout/radial6"/>
    <dgm:cxn modelId="{DBC3C736-D4B7-44FE-B309-D4BE35A4B3DE}" srcId="{65766FBC-828E-4803-BFC0-E8A75B4EEDF7}" destId="{6E846294-3F7A-48D8-A724-FA88DEAEC167}" srcOrd="3" destOrd="0" parTransId="{FC65E560-7FAA-443E-BF1E-514BA51EF9D3}" sibTransId="{56B2C504-ABA0-4BF1-81CF-D767F0B5CD16}"/>
    <dgm:cxn modelId="{8E821A39-5BF1-4775-A8AC-3C706249F29E}" srcId="{65766FBC-828E-4803-BFC0-E8A75B4EEDF7}" destId="{2BBED7F7-5C12-496B-A319-BA1D1FC97B14}" srcOrd="5" destOrd="0" parTransId="{C3931F0F-2266-4ABA-86C0-FF2C980CB084}" sibTransId="{9F511EB2-3E57-4AF1-A604-6ADFB6F4EC23}"/>
    <dgm:cxn modelId="{61F30A5C-16E0-4D49-B9ED-ED580794C54E}" type="presOf" srcId="{04108759-99CD-428B-A00C-BFA46645628B}" destId="{429973DF-C82C-4672-822F-BBE88F24FF15}" srcOrd="0" destOrd="0" presId="urn:microsoft.com/office/officeart/2005/8/layout/radial6"/>
    <dgm:cxn modelId="{32009044-4B03-4F7E-A41A-06123B113B4B}" srcId="{65766FBC-828E-4803-BFC0-E8A75B4EEDF7}" destId="{EA3132F4-4E5F-440E-8354-9C7A731C0914}" srcOrd="4" destOrd="0" parTransId="{81213E7C-2BBA-4736-837A-F60A03DC4301}" sibTransId="{2B31CDDC-36A2-4C2C-8DDC-C6CC7D3E8742}"/>
    <dgm:cxn modelId="{9922EC44-AF17-4435-8774-78CE7AA96124}" type="presOf" srcId="{2B57490C-133D-400E-ABF0-D9CD233FC728}" destId="{F38BA563-BEB6-458F-B7B7-285A765CD6E3}" srcOrd="0" destOrd="0" presId="urn:microsoft.com/office/officeart/2005/8/layout/radial6"/>
    <dgm:cxn modelId="{90E06F45-C896-47AD-9D59-73E57C3E1895}" srcId="{65766FBC-828E-4803-BFC0-E8A75B4EEDF7}" destId="{5C53D4E2-F77E-46D6-A1AF-1E1656B6894E}" srcOrd="2" destOrd="0" parTransId="{13448208-228A-4BE6-AE91-E7398504F6BD}" sibTransId="{64DF9FE7-1967-4F14-993F-404BB097BCB5}"/>
    <dgm:cxn modelId="{0BEA3346-E668-4061-96D3-6AF81FD46D41}" type="presOf" srcId="{E91EC288-42DC-4F57-A697-38CB0FED1BDA}" destId="{6D7A40A8-E59D-4465-80D0-394B3B1139EE}" srcOrd="0" destOrd="0" presId="urn:microsoft.com/office/officeart/2005/8/layout/radial6"/>
    <dgm:cxn modelId="{FF46994A-7FCF-49C1-86CE-8CB52B078D65}" srcId="{3DEB22AF-84ED-4694-B76C-09A757455E8B}" destId="{2B57490C-133D-400E-ABF0-D9CD233FC728}" srcOrd="2" destOrd="0" parTransId="{9F177ECD-A44A-4D3B-A71B-218C336041B3}" sibTransId="{1ACB92C9-670D-4EE6-BCA6-678B59C62CB3}"/>
    <dgm:cxn modelId="{8014FC4A-258E-43AA-8405-3568B7982E2F}" srcId="{3DEB22AF-84ED-4694-B76C-09A757455E8B}" destId="{E91EC288-42DC-4F57-A697-38CB0FED1BDA}" srcOrd="0" destOrd="0" parTransId="{44F2FDF3-18F4-401A-A6AA-A158FB8076B9}" sibTransId="{036E4898-8D9F-4A02-8389-84E8241657BE}"/>
    <dgm:cxn modelId="{6821A753-8377-4C1B-92ED-ED9A0632569E}" type="presOf" srcId="{DE29456A-1334-4EE7-9548-0AB52D8E7895}" destId="{42C20324-EB92-4445-B3CF-EDC69159A55D}" srcOrd="0" destOrd="0" presId="urn:microsoft.com/office/officeart/2005/8/layout/radial6"/>
    <dgm:cxn modelId="{9D2BB878-29BE-469D-A5EB-8950AADE4495}" srcId="{65766FBC-828E-4803-BFC0-E8A75B4EEDF7}" destId="{70CA631F-3EAE-47BF-9A88-71DFA19512AA}" srcOrd="6" destOrd="0" parTransId="{5F45AFBA-AF2E-40BF-94CF-1D6AB5AD5975}" sibTransId="{B2DBFEC7-06FE-4734-868D-2B2F52F43DAD}"/>
    <dgm:cxn modelId="{FAC9EE58-B406-45B7-BC82-1F486FE0CC0F}" type="presOf" srcId="{6AB065E9-7BE5-4775-AD71-D6887E29947A}" destId="{7688C676-141B-4E2F-9227-7338E45EC4EE}" srcOrd="0" destOrd="0" presId="urn:microsoft.com/office/officeart/2005/8/layout/radial6"/>
    <dgm:cxn modelId="{87B4FAAB-75A7-42D4-9D78-FEDA2D37CA0D}" srcId="{65766FBC-828E-4803-BFC0-E8A75B4EEDF7}" destId="{20F24511-F8EC-495F-892D-76FD8EBAAAFA}" srcOrd="8" destOrd="0" parTransId="{5D930754-2130-4424-B927-3F96B0686146}" sibTransId="{6A1DE81D-2F2F-4050-BA51-A4EC924D1667}"/>
    <dgm:cxn modelId="{0377E4AE-4DF9-4CAF-9499-32910436FDC6}" srcId="{65766FBC-828E-4803-BFC0-E8A75B4EEDF7}" destId="{3DEB22AF-84ED-4694-B76C-09A757455E8B}" srcOrd="0" destOrd="0" parTransId="{7BC24F68-6AFD-455C-9DF2-4F64A909A06A}" sibTransId="{733C1E9D-19A1-476E-BBCC-8796C94533AC}"/>
    <dgm:cxn modelId="{C9DB8FB4-5E92-4AB3-A15E-B4DC88D602F4}" srcId="{65766FBC-828E-4803-BFC0-E8A75B4EEDF7}" destId="{C0CD399E-4E13-4209-901A-4D12FE3052E3}" srcOrd="7" destOrd="0" parTransId="{673D4BE9-83FC-458C-8DDC-7C733988F6B0}" sibTransId="{C2B242BD-CE84-4766-8C45-868F99B77706}"/>
    <dgm:cxn modelId="{159587C9-2384-40FE-809C-737665E0FF18}" srcId="{65766FBC-828E-4803-BFC0-E8A75B4EEDF7}" destId="{AE6D098A-B9D2-47FD-B441-92CDC9A49683}" srcOrd="1" destOrd="0" parTransId="{16D85D1A-B366-410A-9762-777606F5CCD9}" sibTransId="{42498783-CF6E-414F-8A28-082D9FC47852}"/>
    <dgm:cxn modelId="{A91D56D7-EAB5-4CDC-8FE7-D937A966999A}" type="presOf" srcId="{036E4898-8D9F-4A02-8389-84E8241657BE}" destId="{297FC968-8399-423A-9E9D-0F5D35968004}" srcOrd="0" destOrd="0" presId="urn:microsoft.com/office/officeart/2005/8/layout/radial6"/>
    <dgm:cxn modelId="{5377D5E2-505A-42FF-B05E-37D7EF751463}" srcId="{3DEB22AF-84ED-4694-B76C-09A757455E8B}" destId="{04108759-99CD-428B-A00C-BFA46645628B}" srcOrd="1" destOrd="0" parTransId="{42B980D7-8778-46A8-A3F9-70C507D40DB8}" sibTransId="{DE29456A-1334-4EE7-9548-0AB52D8E7895}"/>
    <dgm:cxn modelId="{CE2D20ED-5FF2-4DAB-816C-A976CE2292DB}" type="presOf" srcId="{1ACB92C9-670D-4EE6-BCA6-678B59C62CB3}" destId="{311740A2-0535-462A-BD17-0F718FB10364}" srcOrd="0" destOrd="0" presId="urn:microsoft.com/office/officeart/2005/8/layout/radial6"/>
    <dgm:cxn modelId="{75FF53F4-C6F9-404F-A747-576EDA2FFFA8}" type="presOf" srcId="{65766FBC-828E-4803-BFC0-E8A75B4EEDF7}" destId="{894F224B-EB2C-4250-A651-77D748BF98BA}" srcOrd="0" destOrd="0" presId="urn:microsoft.com/office/officeart/2005/8/layout/radial6"/>
    <dgm:cxn modelId="{E8C1AF74-E47A-4026-8BA2-A305A945EB97}" type="presParOf" srcId="{894F224B-EB2C-4250-A651-77D748BF98BA}" destId="{5F214674-B189-4C22-BB92-7FCD63B8801D}" srcOrd="0" destOrd="0" presId="urn:microsoft.com/office/officeart/2005/8/layout/radial6"/>
    <dgm:cxn modelId="{C3525C09-41A2-4F79-82F3-ABE43F33F093}" type="presParOf" srcId="{894F224B-EB2C-4250-A651-77D748BF98BA}" destId="{6D7A40A8-E59D-4465-80D0-394B3B1139EE}" srcOrd="1" destOrd="0" presId="urn:microsoft.com/office/officeart/2005/8/layout/radial6"/>
    <dgm:cxn modelId="{6D1CC076-D46E-48AF-9401-B52C177343D7}" type="presParOf" srcId="{894F224B-EB2C-4250-A651-77D748BF98BA}" destId="{98C0A6EF-D100-4C88-B953-EF8C05054C0C}" srcOrd="2" destOrd="0" presId="urn:microsoft.com/office/officeart/2005/8/layout/radial6"/>
    <dgm:cxn modelId="{F333346D-56BE-4209-9AD0-8870EF807BDF}" type="presParOf" srcId="{894F224B-EB2C-4250-A651-77D748BF98BA}" destId="{297FC968-8399-423A-9E9D-0F5D35968004}" srcOrd="3" destOrd="0" presId="urn:microsoft.com/office/officeart/2005/8/layout/radial6"/>
    <dgm:cxn modelId="{ABEAA3E0-7A9D-40CC-B8C7-05BAF8482D1D}" type="presParOf" srcId="{894F224B-EB2C-4250-A651-77D748BF98BA}" destId="{429973DF-C82C-4672-822F-BBE88F24FF15}" srcOrd="4" destOrd="0" presId="urn:microsoft.com/office/officeart/2005/8/layout/radial6"/>
    <dgm:cxn modelId="{3729F575-87CD-49FE-9B0A-249EA9C229EA}" type="presParOf" srcId="{894F224B-EB2C-4250-A651-77D748BF98BA}" destId="{6BCEE7A2-5D21-4E0A-8C10-64FBA08AA909}" srcOrd="5" destOrd="0" presId="urn:microsoft.com/office/officeart/2005/8/layout/radial6"/>
    <dgm:cxn modelId="{504CFB57-B672-4815-88A6-C099FC140029}" type="presParOf" srcId="{894F224B-EB2C-4250-A651-77D748BF98BA}" destId="{42C20324-EB92-4445-B3CF-EDC69159A55D}" srcOrd="6" destOrd="0" presId="urn:microsoft.com/office/officeart/2005/8/layout/radial6"/>
    <dgm:cxn modelId="{EEFA5646-184F-4323-9592-87F115EE3CDC}" type="presParOf" srcId="{894F224B-EB2C-4250-A651-77D748BF98BA}" destId="{F38BA563-BEB6-458F-B7B7-285A765CD6E3}" srcOrd="7" destOrd="0" presId="urn:microsoft.com/office/officeart/2005/8/layout/radial6"/>
    <dgm:cxn modelId="{26A530C8-76B8-40EE-8CEE-00BBECD6E16A}" type="presParOf" srcId="{894F224B-EB2C-4250-A651-77D748BF98BA}" destId="{30603798-9C9E-4E46-B7E3-CFD7481AF8D8}" srcOrd="8" destOrd="0" presId="urn:microsoft.com/office/officeart/2005/8/layout/radial6"/>
    <dgm:cxn modelId="{EF250325-2159-4F26-8B51-FAB5D3461EB1}" type="presParOf" srcId="{894F224B-EB2C-4250-A651-77D748BF98BA}" destId="{311740A2-0535-462A-BD17-0F718FB10364}" srcOrd="9" destOrd="0" presId="urn:microsoft.com/office/officeart/2005/8/layout/radial6"/>
    <dgm:cxn modelId="{8C619D00-48CE-4BAD-81ED-E37C760F0571}" type="presParOf" srcId="{894F224B-EB2C-4250-A651-77D748BF98BA}" destId="{AA6AC4A2-44C1-4EEB-9B5C-CBF88EC7C79D}" srcOrd="10" destOrd="0" presId="urn:microsoft.com/office/officeart/2005/8/layout/radial6"/>
    <dgm:cxn modelId="{F1945F67-4C8A-4A97-BBCA-4BB06216C2E0}" type="presParOf" srcId="{894F224B-EB2C-4250-A651-77D748BF98BA}" destId="{57FD51E6-E803-4D83-A257-AD0239B23111}" srcOrd="11" destOrd="0" presId="urn:microsoft.com/office/officeart/2005/8/layout/radial6"/>
    <dgm:cxn modelId="{0600CCF5-E107-4456-BE8C-402EA14AB594}" type="presParOf" srcId="{894F224B-EB2C-4250-A651-77D748BF98BA}" destId="{7688C676-141B-4E2F-9227-7338E45EC4EE}"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8C676-141B-4E2F-9227-7338E45EC4EE}">
      <dsp:nvSpPr>
        <dsp:cNvPr id="0" name=""/>
        <dsp:cNvSpPr/>
      </dsp:nvSpPr>
      <dsp:spPr>
        <a:xfrm>
          <a:off x="2449401" y="751460"/>
          <a:ext cx="5019896" cy="5019896"/>
        </a:xfrm>
        <a:prstGeom prst="blockArc">
          <a:avLst>
            <a:gd name="adj1" fmla="val 10800000"/>
            <a:gd name="adj2" fmla="val 16200000"/>
            <a:gd name="adj3" fmla="val 4639"/>
          </a:avLst>
        </a:prstGeom>
        <a:solidFill>
          <a:schemeClr val="bg1"/>
        </a:solidFill>
        <a:ln w="76200">
          <a:gradFill>
            <a:gsLst>
              <a:gs pos="60000">
                <a:srgbClr val="0070C0"/>
              </a:gs>
              <a:gs pos="45000">
                <a:schemeClr val="accent1">
                  <a:lumMod val="45000"/>
                  <a:lumOff val="55000"/>
                </a:schemeClr>
              </a:gs>
              <a:gs pos="1000">
                <a:srgbClr val="FFFF00"/>
              </a:gs>
            </a:gsLst>
            <a:lin ang="5400000" scaled="1"/>
          </a:gra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11740A2-0535-462A-BD17-0F718FB10364}">
      <dsp:nvSpPr>
        <dsp:cNvPr id="0" name=""/>
        <dsp:cNvSpPr/>
      </dsp:nvSpPr>
      <dsp:spPr>
        <a:xfrm>
          <a:off x="2449401" y="751460"/>
          <a:ext cx="5019896" cy="5019896"/>
        </a:xfrm>
        <a:prstGeom prst="blockArc">
          <a:avLst>
            <a:gd name="adj1" fmla="val 5400000"/>
            <a:gd name="adj2" fmla="val 10800000"/>
            <a:gd name="adj3" fmla="val 4639"/>
          </a:avLst>
        </a:prstGeom>
        <a:solidFill>
          <a:schemeClr val="bg1"/>
        </a:solidFill>
        <a:ln w="76200">
          <a:gradFill>
            <a:gsLst>
              <a:gs pos="90000">
                <a:srgbClr val="00B050"/>
              </a:gs>
              <a:gs pos="38000">
                <a:srgbClr val="0070C0"/>
              </a:gs>
              <a:gs pos="3000">
                <a:srgbClr val="0070C0"/>
              </a:gs>
              <a:gs pos="57000">
                <a:schemeClr val="accent1">
                  <a:lumMod val="30000"/>
                  <a:lumOff val="70000"/>
                </a:schemeClr>
              </a:gs>
            </a:gsLst>
            <a:lin ang="5400000" scaled="1"/>
          </a:gra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2C20324-EB92-4445-B3CF-EDC69159A55D}">
      <dsp:nvSpPr>
        <dsp:cNvPr id="0" name=""/>
        <dsp:cNvSpPr/>
      </dsp:nvSpPr>
      <dsp:spPr>
        <a:xfrm>
          <a:off x="2439863" y="780023"/>
          <a:ext cx="5019896" cy="5019896"/>
        </a:xfrm>
        <a:prstGeom prst="blockArc">
          <a:avLst>
            <a:gd name="adj1" fmla="val 0"/>
            <a:gd name="adj2" fmla="val 5400000"/>
            <a:gd name="adj3" fmla="val 4639"/>
          </a:avLst>
        </a:prstGeom>
        <a:solidFill>
          <a:schemeClr val="bg1"/>
        </a:solidFill>
        <a:ln w="76200">
          <a:gradFill>
            <a:gsLst>
              <a:gs pos="0">
                <a:srgbClr val="FFC000"/>
              </a:gs>
              <a:gs pos="54000">
                <a:srgbClr val="FFC000"/>
              </a:gs>
              <a:gs pos="75000">
                <a:srgbClr val="00B050"/>
              </a:gs>
              <a:gs pos="100000">
                <a:srgbClr val="00B050"/>
              </a:gs>
            </a:gsLst>
            <a:lin ang="5400000" scaled="1"/>
          </a:gra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97FC968-8399-423A-9E9D-0F5D35968004}">
      <dsp:nvSpPr>
        <dsp:cNvPr id="0" name=""/>
        <dsp:cNvSpPr/>
      </dsp:nvSpPr>
      <dsp:spPr>
        <a:xfrm>
          <a:off x="2468427" y="751460"/>
          <a:ext cx="5019896" cy="5019896"/>
        </a:xfrm>
        <a:prstGeom prst="blockArc">
          <a:avLst>
            <a:gd name="adj1" fmla="val 16200000"/>
            <a:gd name="adj2" fmla="val 0"/>
            <a:gd name="adj3" fmla="val 4639"/>
          </a:avLst>
        </a:prstGeom>
        <a:solidFill>
          <a:schemeClr val="bg1"/>
        </a:solidFill>
        <a:ln w="76200">
          <a:gradFill>
            <a:gsLst>
              <a:gs pos="99000">
                <a:srgbClr val="FFC000"/>
              </a:gs>
              <a:gs pos="4000">
                <a:srgbClr val="FFFF00"/>
              </a:gs>
              <a:gs pos="50000">
                <a:srgbClr val="FFC000"/>
              </a:gs>
              <a:gs pos="100000">
                <a:schemeClr val="accent1">
                  <a:lumMod val="30000"/>
                  <a:lumOff val="70000"/>
                </a:schemeClr>
              </a:gs>
            </a:gsLst>
            <a:lin ang="5400000" scaled="1"/>
          </a:gra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F214674-B189-4C22-BB92-7FCD63B8801D}">
      <dsp:nvSpPr>
        <dsp:cNvPr id="0" name=""/>
        <dsp:cNvSpPr/>
      </dsp:nvSpPr>
      <dsp:spPr>
        <a:xfrm>
          <a:off x="3608780" y="1752650"/>
          <a:ext cx="2701138" cy="3017515"/>
        </a:xfrm>
        <a:prstGeom prst="ellipse">
          <a:avLst/>
        </a:prstGeom>
        <a:solidFill>
          <a:schemeClr val="bg1"/>
        </a:solidFill>
        <a:ln w="76200">
          <a:solidFill>
            <a:srgbClr val="FF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ysClr val="windowText" lastClr="000000"/>
              </a:solidFill>
            </a:rPr>
            <a:t>Read it: </a:t>
          </a:r>
        </a:p>
        <a:p>
          <a:pPr marL="0" lvl="0" indent="0" algn="ctr" defTabSz="1422400">
            <a:lnSpc>
              <a:spcPct val="90000"/>
            </a:lnSpc>
            <a:spcBef>
              <a:spcPct val="0"/>
            </a:spcBef>
            <a:spcAft>
              <a:spcPct val="35000"/>
            </a:spcAft>
            <a:buNone/>
          </a:pPr>
          <a:r>
            <a:rPr lang="en-GB" sz="2800" kern="1200" dirty="0">
              <a:solidFill>
                <a:sysClr val="windowText" lastClr="000000"/>
              </a:solidFill>
            </a:rPr>
            <a:t>coordinating</a:t>
          </a:r>
        </a:p>
      </dsp:txBody>
      <dsp:txXfrm>
        <a:off x="4004353" y="2194555"/>
        <a:ext cx="1909992" cy="2133705"/>
      </dsp:txXfrm>
    </dsp:sp>
    <dsp:sp modelId="{6D7A40A8-E59D-4465-80D0-394B3B1139EE}">
      <dsp:nvSpPr>
        <dsp:cNvPr id="0" name=""/>
        <dsp:cNvSpPr/>
      </dsp:nvSpPr>
      <dsp:spPr>
        <a:xfrm>
          <a:off x="4150791" y="1118"/>
          <a:ext cx="1617116" cy="1617116"/>
        </a:xfrm>
        <a:prstGeom prst="ellipse">
          <a:avLst/>
        </a:prstGeom>
        <a:solidFill>
          <a:schemeClr val="bg1"/>
        </a:solidFill>
        <a:ln w="76200">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rPr>
            <a:t>Define it</a:t>
          </a:r>
        </a:p>
      </dsp:txBody>
      <dsp:txXfrm>
        <a:off x="4387612" y="237939"/>
        <a:ext cx="1143474" cy="1143474"/>
      </dsp:txXfrm>
    </dsp:sp>
    <dsp:sp modelId="{429973DF-C82C-4672-822F-BBE88F24FF15}">
      <dsp:nvSpPr>
        <dsp:cNvPr id="0" name=""/>
        <dsp:cNvSpPr/>
      </dsp:nvSpPr>
      <dsp:spPr>
        <a:xfrm>
          <a:off x="6602524" y="2452850"/>
          <a:ext cx="1617116" cy="1617116"/>
        </a:xfrm>
        <a:prstGeom prst="ellipse">
          <a:avLst/>
        </a:prstGeom>
        <a:solidFill>
          <a:schemeClr val="bg1"/>
        </a:solidFill>
        <a:ln w="76200">
          <a:solidFill>
            <a:srgbClr val="FFC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Use it</a:t>
          </a:r>
        </a:p>
      </dsp:txBody>
      <dsp:txXfrm>
        <a:off x="6839345" y="2689671"/>
        <a:ext cx="1143474" cy="1143474"/>
      </dsp:txXfrm>
    </dsp:sp>
    <dsp:sp modelId="{F38BA563-BEB6-458F-B7B7-285A765CD6E3}">
      <dsp:nvSpPr>
        <dsp:cNvPr id="0" name=""/>
        <dsp:cNvSpPr/>
      </dsp:nvSpPr>
      <dsp:spPr>
        <a:xfrm>
          <a:off x="4150791" y="4904582"/>
          <a:ext cx="1617116" cy="1617116"/>
        </a:xfrm>
        <a:prstGeom prst="ellipse">
          <a:avLst/>
        </a:prstGeom>
        <a:solidFill>
          <a:schemeClr val="bg1"/>
        </a:solidFill>
        <a:ln w="76200">
          <a:solidFill>
            <a:srgbClr val="00B05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rPr>
            <a:t>Link it</a:t>
          </a:r>
        </a:p>
        <a:p>
          <a:pPr marL="0" lvl="0" indent="0" algn="ctr" defTabSz="622300">
            <a:lnSpc>
              <a:spcPct val="90000"/>
            </a:lnSpc>
            <a:spcBef>
              <a:spcPct val="0"/>
            </a:spcBef>
            <a:spcAft>
              <a:spcPct val="35000"/>
            </a:spcAft>
            <a:buNone/>
          </a:pPr>
          <a:r>
            <a:rPr lang="en-GB" sz="1400" b="0" kern="1200" dirty="0">
              <a:solidFill>
                <a:sysClr val="windowText" lastClr="000000"/>
              </a:solidFill>
            </a:rPr>
            <a:t>synonym:</a:t>
          </a:r>
        </a:p>
        <a:p>
          <a:pPr marL="0" lvl="0" indent="0" algn="ctr" defTabSz="622300">
            <a:lnSpc>
              <a:spcPct val="90000"/>
            </a:lnSpc>
            <a:spcBef>
              <a:spcPct val="0"/>
            </a:spcBef>
            <a:spcAft>
              <a:spcPct val="35000"/>
            </a:spcAft>
            <a:buNone/>
          </a:pPr>
          <a:endParaRPr lang="en-GB" sz="1400" b="0" kern="1200" dirty="0">
            <a:solidFill>
              <a:sysClr val="windowText" lastClr="000000"/>
            </a:solidFill>
          </a:endParaRPr>
        </a:p>
        <a:p>
          <a:pPr marL="0" lvl="0" indent="0" algn="ctr" defTabSz="622300">
            <a:lnSpc>
              <a:spcPct val="90000"/>
            </a:lnSpc>
            <a:spcBef>
              <a:spcPct val="0"/>
            </a:spcBef>
            <a:spcAft>
              <a:spcPct val="35000"/>
            </a:spcAft>
            <a:buNone/>
          </a:pPr>
          <a:r>
            <a:rPr lang="en-GB" sz="1400" b="0" kern="1200" dirty="0">
              <a:solidFill>
                <a:sysClr val="windowText" lastClr="000000"/>
              </a:solidFill>
            </a:rPr>
            <a:t>antonym</a:t>
          </a:r>
        </a:p>
        <a:p>
          <a:pPr marL="0" lvl="0" indent="0" algn="ctr" defTabSz="622300">
            <a:lnSpc>
              <a:spcPct val="90000"/>
            </a:lnSpc>
            <a:spcBef>
              <a:spcPct val="0"/>
            </a:spcBef>
            <a:spcAft>
              <a:spcPct val="35000"/>
            </a:spcAft>
            <a:buNone/>
          </a:pPr>
          <a:endParaRPr lang="en-GB" sz="1200" b="0" i="1" kern="1200" dirty="0">
            <a:solidFill>
              <a:sysClr val="windowText" lastClr="000000"/>
            </a:solidFill>
          </a:endParaRPr>
        </a:p>
      </dsp:txBody>
      <dsp:txXfrm>
        <a:off x="4387612" y="5141403"/>
        <a:ext cx="1143474" cy="1143474"/>
      </dsp:txXfrm>
    </dsp:sp>
    <dsp:sp modelId="{AA6AC4A2-44C1-4EEB-9B5C-CBF88EC7C79D}">
      <dsp:nvSpPr>
        <dsp:cNvPr id="0" name=""/>
        <dsp:cNvSpPr/>
      </dsp:nvSpPr>
      <dsp:spPr>
        <a:xfrm>
          <a:off x="1699059" y="2452850"/>
          <a:ext cx="1617116" cy="1617116"/>
        </a:xfrm>
        <a:prstGeom prst="ellipse">
          <a:avLst/>
        </a:prstGeom>
        <a:solidFill>
          <a:schemeClr val="bg1"/>
        </a:solidFill>
        <a:ln w="76200">
          <a:solidFill>
            <a:srgbClr val="0070C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rPr>
            <a:t>Deconstruct it</a:t>
          </a:r>
          <a:r>
            <a:rPr lang="en-GB" sz="1400" kern="1200" dirty="0">
              <a:solidFill>
                <a:sysClr val="windowText" lastClr="000000"/>
              </a:solidFill>
            </a:rPr>
            <a:t> </a:t>
          </a:r>
        </a:p>
        <a:p>
          <a:pPr marL="0" lvl="0" indent="0" algn="ctr" defTabSz="622300">
            <a:lnSpc>
              <a:spcPct val="90000"/>
            </a:lnSpc>
            <a:spcBef>
              <a:spcPct val="0"/>
            </a:spcBef>
            <a:spcAft>
              <a:spcPct val="35000"/>
            </a:spcAft>
            <a:buNone/>
          </a:pPr>
          <a:r>
            <a:rPr lang="en-GB" sz="1400" kern="1200" dirty="0">
              <a:solidFill>
                <a:sysClr val="windowText" lastClr="000000"/>
              </a:solidFill>
            </a:rPr>
            <a:t>focus element: coordinate</a:t>
          </a:r>
          <a:endParaRPr lang="en-GB" sz="1400" i="1" u="sng" kern="1200" dirty="0">
            <a:solidFill>
              <a:sysClr val="windowText" lastClr="000000"/>
            </a:solidFill>
          </a:endParaRPr>
        </a:p>
        <a:p>
          <a:pPr marL="0" lvl="0" indent="0" algn="ctr" defTabSz="622300">
            <a:lnSpc>
              <a:spcPct val="90000"/>
            </a:lnSpc>
            <a:spcBef>
              <a:spcPct val="0"/>
            </a:spcBef>
            <a:spcAft>
              <a:spcPct val="35000"/>
            </a:spcAft>
            <a:buNone/>
          </a:pPr>
          <a:r>
            <a:rPr lang="en-GB" sz="1400" u="none" kern="1200" dirty="0">
              <a:solidFill>
                <a:sysClr val="windowText" lastClr="000000"/>
              </a:solidFill>
            </a:rPr>
            <a:t>meaning</a:t>
          </a:r>
          <a:r>
            <a:rPr lang="en-GB" sz="1200" u="none" kern="1200" dirty="0">
              <a:solidFill>
                <a:sysClr val="windowText" lastClr="000000"/>
              </a:solidFill>
            </a:rPr>
            <a:t>:</a:t>
          </a:r>
        </a:p>
        <a:p>
          <a:pPr marL="0" lvl="0" indent="0" algn="ctr" defTabSz="622300">
            <a:lnSpc>
              <a:spcPct val="90000"/>
            </a:lnSpc>
            <a:spcBef>
              <a:spcPct val="0"/>
            </a:spcBef>
            <a:spcAft>
              <a:spcPct val="35000"/>
            </a:spcAft>
            <a:buNone/>
          </a:pPr>
          <a:endParaRPr lang="en-GB" sz="1200" i="1" u="none" kern="1200" dirty="0">
            <a:solidFill>
              <a:sysClr val="windowText" lastClr="000000"/>
            </a:solidFill>
          </a:endParaRPr>
        </a:p>
      </dsp:txBody>
      <dsp:txXfrm>
        <a:off x="1935880" y="2689671"/>
        <a:ext cx="1143474" cy="114347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t>28/10/2019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t>‹#›</a:t>
            </a:fld>
            <a:endParaRPr lang="en-GB"/>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10/28/2019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10/28/2019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3223" y="663390"/>
            <a:ext cx="9144000" cy="1495331"/>
          </a:xfrm>
        </p:spPr>
        <p:txBody>
          <a:bodyPr>
            <a:normAutofit fontScale="90000"/>
          </a:bodyPr>
          <a:lstStyle/>
          <a:p>
            <a:r>
              <a:rPr lang="en-GB" b="1" dirty="0">
                <a:solidFill>
                  <a:schemeClr val="accent2"/>
                </a:solidFill>
              </a:rPr>
              <a:t>Y6 Therapy</a:t>
            </a:r>
            <a:br>
              <a:rPr lang="en-US" b="1" dirty="0"/>
            </a:br>
            <a:endParaRPr lang="en-US" dirty="0"/>
          </a:p>
        </p:txBody>
      </p:sp>
      <p:sp>
        <p:nvSpPr>
          <p:cNvPr id="6" name="TextBox 5"/>
          <p:cNvSpPr txBox="1"/>
          <p:nvPr/>
        </p:nvSpPr>
        <p:spPr>
          <a:xfrm>
            <a:off x="4356847" y="4068100"/>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August 2019</a:t>
            </a:r>
          </a:p>
        </p:txBody>
      </p:sp>
      <p:sp>
        <p:nvSpPr>
          <p:cNvPr id="7" name="TextBox 6"/>
          <p:cNvSpPr txBox="1"/>
          <p:nvPr/>
        </p:nvSpPr>
        <p:spPr>
          <a:xfrm>
            <a:off x="4356847" y="6216125"/>
            <a:ext cx="3783106" cy="338554"/>
          </a:xfrm>
          <a:prstGeom prst="rect">
            <a:avLst/>
          </a:prstGeom>
          <a:noFill/>
        </p:spPr>
        <p:txBody>
          <a:bodyPr wrap="square" rtlCol="0">
            <a:spAutoFit/>
          </a:bodyPr>
          <a:lstStyle/>
          <a:p>
            <a:r>
              <a:rPr lang="en-GB" sz="1600" dirty="0"/>
              <a:t>© Copyright The PiXL Club Limited, 2019</a:t>
            </a:r>
            <a:r>
              <a:rPr lang="en-US" sz="1600" dirty="0">
                <a:effectLst/>
              </a:rPr>
              <a:t> </a:t>
            </a:r>
            <a:endParaRPr lang="en-US" sz="1600" dirty="0"/>
          </a:p>
        </p:txBody>
      </p:sp>
      <p:pic>
        <p:nvPicPr>
          <p:cNvPr id="10" name="Picture 9">
            <a:extLst>
              <a:ext uri="{FF2B5EF4-FFF2-40B4-BE49-F238E27FC236}">
                <a16:creationId xmlns:a16="http://schemas.microsoft.com/office/drawing/2014/main" id="{D0F375F1-0CCA-4209-8A3A-6CC26A503A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9C70C0A-EFDB-4DCF-A295-B5B6B441714E}"/>
              </a:ext>
            </a:extLst>
          </p:cNvPr>
          <p:cNvPicPr>
            <a:picLocks noChangeAspect="1"/>
          </p:cNvPicPr>
          <p:nvPr/>
        </p:nvPicPr>
        <p:blipFill>
          <a:blip r:embed="rId3"/>
          <a:stretch>
            <a:fillRect/>
          </a:stretch>
        </p:blipFill>
        <p:spPr>
          <a:xfrm>
            <a:off x="10925666" y="298983"/>
            <a:ext cx="993979" cy="665572"/>
          </a:xfrm>
          <a:prstGeom prst="rect">
            <a:avLst/>
          </a:prstGeom>
        </p:spPr>
      </p:pic>
      <p:sp>
        <p:nvSpPr>
          <p:cNvPr id="11" name="Text Box 4">
            <a:extLst>
              <a:ext uri="{FF2B5EF4-FFF2-40B4-BE49-F238E27FC236}">
                <a16:creationId xmlns:a16="http://schemas.microsoft.com/office/drawing/2014/main" id="{4ADFDAEC-0F24-429B-BAF1-0B77FE5B6540}"/>
              </a:ext>
            </a:extLst>
          </p:cNvPr>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a:t>
            </a:r>
            <a:r>
              <a:rPr lang="en-GB" sz="1000" dirty="0" err="1"/>
              <a:t>PiXL</a:t>
            </a:r>
            <a:r>
              <a:rPr lang="en-GB" sz="1000" dirty="0"/>
              <a:t>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err="1"/>
              <a:t>PiXL</a:t>
            </a:r>
            <a:r>
              <a:rPr lang="en-GB" sz="1000" dirty="0"/>
              <a:t> Club Ltd endeavour to trace and contact copyright owners. If there are any inadvertent omissions or errors in the acknowledgements or usage, this is unintended and </a:t>
            </a:r>
            <a:r>
              <a:rPr lang="en-GB" sz="1000" dirty="0" err="1"/>
              <a:t>PiXL</a:t>
            </a:r>
            <a:r>
              <a:rPr lang="en-GB" sz="1000" dirty="0"/>
              <a:t> will remedy these on written notification.</a:t>
            </a:r>
          </a:p>
        </p:txBody>
      </p:sp>
      <p:sp>
        <p:nvSpPr>
          <p:cNvPr id="12" name="Subtitle 2">
            <a:extLst>
              <a:ext uri="{FF2B5EF4-FFF2-40B4-BE49-F238E27FC236}">
                <a16:creationId xmlns:a16="http://schemas.microsoft.com/office/drawing/2014/main" id="{91B86D0F-2CD1-4C18-90DD-D72B6497DF4B}"/>
              </a:ext>
            </a:extLst>
          </p:cNvPr>
          <p:cNvSpPr txBox="1">
            <a:spLocks/>
          </p:cNvSpPr>
          <p:nvPr/>
        </p:nvSpPr>
        <p:spPr>
          <a:xfrm>
            <a:off x="1676400" y="1559858"/>
            <a:ext cx="9144000" cy="23185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5700">
                <a:solidFill>
                  <a:prstClr val="black"/>
                </a:solidFill>
              </a:rPr>
              <a:t>GPS</a:t>
            </a:r>
            <a:endParaRPr lang="en-US" sz="5700" dirty="0"/>
          </a:p>
          <a:p>
            <a:r>
              <a:rPr lang="en-US" u="sng" dirty="0"/>
              <a:t>3</a:t>
            </a:r>
            <a:r>
              <a:rPr lang="en-GB" u="sng" dirty="0"/>
              <a:t>c. Can recognise and use SUBORDINATING (e.g. when, if, that, because) and COORDINATING CONJUNCTIONS (e.g. or, and, but)</a:t>
            </a:r>
            <a:endParaRPr lang="en-US" u="sng" dirty="0"/>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6"/>
            <a:ext cx="8250641" cy="1544638"/>
          </a:xfrm>
          <a:solidFill>
            <a:srgbClr val="FDFEDA"/>
          </a:solidFill>
          <a:ln>
            <a:solidFill>
              <a:schemeClr val="accent1"/>
            </a:solidFill>
          </a:ln>
        </p:spPr>
        <p:txBody>
          <a:bodyPr>
            <a:normAutofit/>
          </a:bodyPr>
          <a:lstStyle/>
          <a:p>
            <a:pPr algn="ctr"/>
            <a:r>
              <a:rPr lang="en-GB" dirty="0">
                <a:latin typeface="+mn-lt"/>
              </a:rPr>
              <a:t>Challenge</a:t>
            </a:r>
          </a:p>
        </p:txBody>
      </p:sp>
      <p:pic>
        <p:nvPicPr>
          <p:cNvPr id="7" name="Picture 6">
            <a:extLst>
              <a:ext uri="{FF2B5EF4-FFF2-40B4-BE49-F238E27FC236}">
                <a16:creationId xmlns:a16="http://schemas.microsoft.com/office/drawing/2014/main" id="{312B186E-B572-4378-B4B9-333760E80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EC4E389-FEB8-484A-A710-FB130E0EB9F2}"/>
              </a:ext>
            </a:extLst>
          </p:cNvPr>
          <p:cNvPicPr>
            <a:picLocks noChangeAspect="1"/>
          </p:cNvPicPr>
          <p:nvPr/>
        </p:nvPicPr>
        <p:blipFill>
          <a:blip r:embed="rId3"/>
          <a:stretch>
            <a:fillRect/>
          </a:stretch>
        </p:blipFill>
        <p:spPr>
          <a:xfrm>
            <a:off x="10925666" y="298983"/>
            <a:ext cx="993979" cy="665572"/>
          </a:xfrm>
          <a:prstGeom prst="rect">
            <a:avLst/>
          </a:prstGeom>
        </p:spPr>
      </p:pic>
      <p:sp>
        <p:nvSpPr>
          <p:cNvPr id="3" name="Explosion: 14 Points 2">
            <a:extLst>
              <a:ext uri="{FF2B5EF4-FFF2-40B4-BE49-F238E27FC236}">
                <a16:creationId xmlns:a16="http://schemas.microsoft.com/office/drawing/2014/main" id="{B6046BB6-03B2-4A06-9E5B-AC470076302B}"/>
              </a:ext>
            </a:extLst>
          </p:cNvPr>
          <p:cNvSpPr/>
          <p:nvPr/>
        </p:nvSpPr>
        <p:spPr>
          <a:xfrm>
            <a:off x="706203" y="2014936"/>
            <a:ext cx="10562019" cy="4245188"/>
          </a:xfrm>
          <a:prstGeom prst="irregularSeal2">
            <a:avLst/>
          </a:prstGeom>
          <a:solidFill>
            <a:srgbClr val="FFEBB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Now change them around so that the subordinating conjunction is </a:t>
            </a:r>
            <a:r>
              <a:rPr lang="en-GB" sz="3200" u="sng" dirty="0">
                <a:solidFill>
                  <a:srgbClr val="0070C0"/>
                </a:solidFill>
              </a:rPr>
              <a:t>at the start of the sentence.</a:t>
            </a:r>
            <a:r>
              <a:rPr lang="en-GB" sz="3200" dirty="0">
                <a:solidFill>
                  <a:srgbClr val="0070C0"/>
                </a:solidFill>
              </a:rPr>
              <a:t> </a:t>
            </a:r>
          </a:p>
        </p:txBody>
      </p:sp>
    </p:spTree>
    <p:extLst>
      <p:ext uri="{BB962C8B-B14F-4D97-AF65-F5344CB8AC3E}">
        <p14:creationId xmlns:p14="http://schemas.microsoft.com/office/powerpoint/2010/main" val="3189062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5"/>
            <a:ext cx="8250641" cy="1116565"/>
          </a:xfrm>
          <a:solidFill>
            <a:srgbClr val="FDFEDA"/>
          </a:solidFill>
          <a:ln>
            <a:solidFill>
              <a:schemeClr val="accent1"/>
            </a:solidFill>
          </a:ln>
        </p:spPr>
        <p:txBody>
          <a:bodyPr/>
          <a:lstStyle/>
          <a:p>
            <a:pPr algn="ctr"/>
            <a:r>
              <a:rPr lang="en-GB" dirty="0">
                <a:latin typeface="+mn-lt"/>
              </a:rPr>
              <a:t>Coordinating conjunctions</a:t>
            </a:r>
          </a:p>
        </p:txBody>
      </p:sp>
      <p:sp>
        <p:nvSpPr>
          <p:cNvPr id="14" name="AutoShape 5">
            <a:extLst>
              <a:ext uri="{FF2B5EF4-FFF2-40B4-BE49-F238E27FC236}">
                <a16:creationId xmlns:a16="http://schemas.microsoft.com/office/drawing/2014/main" id="{9AC5550A-F374-48CB-89AF-A6A9E0BC5173}"/>
              </a:ext>
            </a:extLst>
          </p:cNvPr>
          <p:cNvSpPr>
            <a:spLocks noChangeArrowheads="1"/>
          </p:cNvSpPr>
          <p:nvPr/>
        </p:nvSpPr>
        <p:spPr bwMode="auto">
          <a:xfrm>
            <a:off x="387040" y="2115775"/>
            <a:ext cx="11417920" cy="646986"/>
          </a:xfrm>
          <a:prstGeom prst="roundRect">
            <a:avLst>
              <a:gd name="adj" fmla="val 16667"/>
            </a:avLst>
          </a:prstGeom>
          <a:solidFill>
            <a:srgbClr val="FFFED8"/>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GB" altLang="en-US" dirty="0">
                <a:solidFill>
                  <a:srgbClr val="FF0000"/>
                </a:solidFill>
                <a:latin typeface="Calibri" panose="020F0502020204030204" pitchFamily="34" charset="0"/>
                <a:cs typeface="Calibri" panose="020F0502020204030204" pitchFamily="34" charset="0"/>
              </a:rPr>
              <a:t>Coordinating conjunctions </a:t>
            </a:r>
            <a:r>
              <a:rPr lang="en-GB" altLang="en-US" dirty="0">
                <a:latin typeface="Calibri" panose="020F0502020204030204" pitchFamily="34" charset="0"/>
                <a:cs typeface="Calibri" panose="020F0502020204030204" pitchFamily="34" charset="0"/>
              </a:rPr>
              <a:t>join words, phrases and clauses.</a:t>
            </a:r>
          </a:p>
        </p:txBody>
      </p:sp>
      <p:pic>
        <p:nvPicPr>
          <p:cNvPr id="7" name="Picture 6">
            <a:extLst>
              <a:ext uri="{FF2B5EF4-FFF2-40B4-BE49-F238E27FC236}">
                <a16:creationId xmlns:a16="http://schemas.microsoft.com/office/drawing/2014/main" id="{312B186E-B572-4378-B4B9-333760E80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EC4E389-FEB8-484A-A710-FB130E0EB9F2}"/>
              </a:ext>
            </a:extLst>
          </p:cNvPr>
          <p:cNvPicPr>
            <a:picLocks noChangeAspect="1"/>
          </p:cNvPicPr>
          <p:nvPr/>
        </p:nvPicPr>
        <p:blipFill>
          <a:blip r:embed="rId3"/>
          <a:stretch>
            <a:fillRect/>
          </a:stretch>
        </p:blipFill>
        <p:spPr>
          <a:xfrm>
            <a:off x="10925666" y="298983"/>
            <a:ext cx="993979" cy="665572"/>
          </a:xfrm>
          <a:prstGeom prst="rect">
            <a:avLst/>
          </a:prstGeom>
        </p:spPr>
      </p:pic>
      <p:sp>
        <p:nvSpPr>
          <p:cNvPr id="9" name="AutoShape 5">
            <a:extLst>
              <a:ext uri="{FF2B5EF4-FFF2-40B4-BE49-F238E27FC236}">
                <a16:creationId xmlns:a16="http://schemas.microsoft.com/office/drawing/2014/main" id="{9916E46C-DC87-4AEF-9D3A-BDE71FCB27BC}"/>
              </a:ext>
            </a:extLst>
          </p:cNvPr>
          <p:cNvSpPr>
            <a:spLocks noChangeArrowheads="1"/>
          </p:cNvSpPr>
          <p:nvPr/>
        </p:nvSpPr>
        <p:spPr bwMode="auto">
          <a:xfrm>
            <a:off x="387040" y="3370473"/>
            <a:ext cx="11417920" cy="2162294"/>
          </a:xfrm>
          <a:prstGeom prst="roundRect">
            <a:avLst>
              <a:gd name="adj" fmla="val 16667"/>
            </a:avLst>
          </a:prstGeom>
          <a:solidFill>
            <a:srgbClr val="FFEBB3"/>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GB" altLang="en-US"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There are seven </a:t>
            </a:r>
            <a:r>
              <a:rPr kumimoji="0" lang="en-GB" altLang="en-US"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coordinating conjunctions</a:t>
            </a:r>
            <a:r>
              <a:rPr kumimoji="0" lang="en-GB" altLang="en-US"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GB" altLang="en-US"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altLang="en-US" dirty="0">
                <a:solidFill>
                  <a:srgbClr val="FF0000"/>
                </a:solidFill>
                <a:latin typeface="Calibri" panose="020F0502020204030204" pitchFamily="34" charset="0"/>
                <a:cs typeface="Calibri" panose="020F0502020204030204" pitchFamily="34" charset="0"/>
              </a:rPr>
              <a:t>for	and	nor	but	or 	yet	so</a:t>
            </a:r>
          </a:p>
          <a:p>
            <a:pPr marL="0" marR="0" lvl="0" indent="0" algn="just" defTabSz="914400" rtl="0" eaLnBrk="1" fontAlgn="auto" latinLnBrk="0" hangingPunct="1">
              <a:lnSpc>
                <a:spcPct val="100000"/>
              </a:lnSpc>
              <a:spcBef>
                <a:spcPct val="0"/>
              </a:spcBef>
              <a:spcAft>
                <a:spcPts val="0"/>
              </a:spcAft>
              <a:buClrTx/>
              <a:buSzTx/>
              <a:buFontTx/>
              <a:buNone/>
              <a:tabLst/>
              <a:defRPr/>
            </a:pPr>
            <a:endParaRPr lang="en-GB" altLang="en-US" sz="25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1172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6"/>
            <a:ext cx="8250641" cy="751830"/>
          </a:xfrm>
          <a:solidFill>
            <a:srgbClr val="FDFEDA"/>
          </a:solidFill>
          <a:ln>
            <a:solidFill>
              <a:schemeClr val="accent1"/>
            </a:solidFill>
          </a:ln>
        </p:spPr>
        <p:txBody>
          <a:bodyPr/>
          <a:lstStyle/>
          <a:p>
            <a:pPr algn="ctr"/>
            <a:r>
              <a:rPr lang="en-GB" dirty="0">
                <a:latin typeface="+mn-lt"/>
              </a:rPr>
              <a:t>Coordinating conjunctions</a:t>
            </a:r>
          </a:p>
        </p:txBody>
      </p:sp>
      <p:sp>
        <p:nvSpPr>
          <p:cNvPr id="14" name="AutoShape 5">
            <a:extLst>
              <a:ext uri="{FF2B5EF4-FFF2-40B4-BE49-F238E27FC236}">
                <a16:creationId xmlns:a16="http://schemas.microsoft.com/office/drawing/2014/main" id="{9AC5550A-F374-48CB-89AF-A6A9E0BC5173}"/>
              </a:ext>
            </a:extLst>
          </p:cNvPr>
          <p:cNvSpPr>
            <a:spLocks noChangeArrowheads="1"/>
          </p:cNvSpPr>
          <p:nvPr/>
        </p:nvSpPr>
        <p:spPr bwMode="auto">
          <a:xfrm>
            <a:off x="552002" y="1142847"/>
            <a:ext cx="11417920" cy="5550456"/>
          </a:xfrm>
          <a:prstGeom prst="roundRect">
            <a:avLst>
              <a:gd name="adj" fmla="val 16667"/>
            </a:avLst>
          </a:prstGeom>
          <a:solidFill>
            <a:srgbClr val="FFFED8"/>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GB" altLang="en-US" dirty="0">
                <a:solidFill>
                  <a:srgbClr val="FF0000"/>
                </a:solidFill>
                <a:latin typeface="Calibri" panose="020F0502020204030204" pitchFamily="34" charset="0"/>
                <a:cs typeface="Calibri" panose="020F0502020204030204" pitchFamily="34" charset="0"/>
              </a:rPr>
              <a:t>Coordinating conjunctions </a:t>
            </a:r>
            <a:r>
              <a:rPr lang="en-GB" altLang="en-US" dirty="0">
                <a:solidFill>
                  <a:prstClr val="black"/>
                </a:solidFill>
                <a:latin typeface="Calibri" panose="020F0502020204030204" pitchFamily="34" charset="0"/>
                <a:cs typeface="Calibri" panose="020F0502020204030204" pitchFamily="34" charset="0"/>
              </a:rPr>
              <a:t>can </a:t>
            </a:r>
            <a:r>
              <a:rPr lang="en-GB" altLang="en-US" u="sng" dirty="0">
                <a:solidFill>
                  <a:prstClr val="black"/>
                </a:solidFill>
                <a:latin typeface="Calibri" panose="020F0502020204030204" pitchFamily="34" charset="0"/>
                <a:cs typeface="Calibri" panose="020F0502020204030204" pitchFamily="34" charset="0"/>
              </a:rPr>
              <a:t>join things of equal importance together</a:t>
            </a:r>
            <a:r>
              <a:rPr lang="en-GB" altLang="en-US" dirty="0">
                <a:solidFill>
                  <a:prstClr val="black"/>
                </a:solidFill>
                <a:latin typeface="Calibri" panose="020F0502020204030204" pitchFamily="34" charset="0"/>
                <a:cs typeface="Calibri" panose="020F0502020204030204" pitchFamily="34" charset="0"/>
              </a:rPr>
              <a:t> in a sentence.  For example:</a:t>
            </a:r>
          </a:p>
          <a:p>
            <a:pPr marL="0" marR="0" lvl="0" indent="0" algn="just" defTabSz="914400" rtl="0" eaLnBrk="1" fontAlgn="auto" latinLnBrk="0" hangingPunct="1">
              <a:lnSpc>
                <a:spcPct val="100000"/>
              </a:lnSpc>
              <a:spcBef>
                <a:spcPct val="0"/>
              </a:spcBef>
              <a:spcAft>
                <a:spcPts val="0"/>
              </a:spcAft>
              <a:buClrTx/>
              <a:buSzTx/>
              <a:buFontTx/>
              <a:buNone/>
              <a:tabLst/>
              <a:defRPr/>
            </a:pPr>
            <a:endParaRPr lang="en-GB" altLang="en-US" dirty="0">
              <a:solidFill>
                <a:prstClr val="black"/>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en-GB" altLang="en-US" dirty="0">
                <a:solidFill>
                  <a:srgbClr val="7030A0"/>
                </a:solidFill>
                <a:latin typeface="Calibri" panose="020F0502020204030204" pitchFamily="34" charset="0"/>
                <a:cs typeface="Calibri" panose="020F0502020204030204" pitchFamily="34" charset="0"/>
              </a:rPr>
              <a:t>I like Cheddar cheese </a:t>
            </a:r>
            <a:r>
              <a:rPr lang="en-GB" altLang="en-US" dirty="0">
                <a:solidFill>
                  <a:srgbClr val="FF0000"/>
                </a:solidFill>
                <a:latin typeface="Calibri" panose="020F0502020204030204" pitchFamily="34" charset="0"/>
                <a:cs typeface="Calibri" panose="020F0502020204030204" pitchFamily="34" charset="0"/>
              </a:rPr>
              <a:t>and</a:t>
            </a:r>
            <a:r>
              <a:rPr lang="en-GB" altLang="en-US" dirty="0">
                <a:solidFill>
                  <a:prstClr val="black"/>
                </a:solidFill>
                <a:latin typeface="Calibri" panose="020F0502020204030204" pitchFamily="34" charset="0"/>
                <a:cs typeface="Calibri" panose="020F0502020204030204" pitchFamily="34" charset="0"/>
              </a:rPr>
              <a:t> </a:t>
            </a:r>
            <a:r>
              <a:rPr lang="en-GB" altLang="en-US" dirty="0">
                <a:solidFill>
                  <a:srgbClr val="7030A0"/>
                </a:solidFill>
                <a:latin typeface="Calibri" panose="020F0502020204030204" pitchFamily="34" charset="0"/>
                <a:cs typeface="Calibri" panose="020F0502020204030204" pitchFamily="34" charset="0"/>
              </a:rPr>
              <a:t>I also enjoy cheese spread too.</a:t>
            </a:r>
          </a:p>
          <a:p>
            <a:pPr marL="0" marR="0" lvl="0" indent="0" algn="just" defTabSz="914400" rtl="0" eaLnBrk="1" fontAlgn="auto" latinLnBrk="0" hangingPunct="1">
              <a:lnSpc>
                <a:spcPct val="100000"/>
              </a:lnSpc>
              <a:spcBef>
                <a:spcPct val="0"/>
              </a:spcBef>
              <a:spcAft>
                <a:spcPts val="0"/>
              </a:spcAft>
              <a:buClrTx/>
              <a:buSzTx/>
              <a:buFontTx/>
              <a:buNone/>
              <a:tabLst/>
              <a:defRPr/>
            </a:pPr>
            <a:r>
              <a:rPr lang="en-GB" altLang="en-US" dirty="0">
                <a:solidFill>
                  <a:prstClr val="black"/>
                </a:solidFill>
                <a:latin typeface="Calibri" panose="020F0502020204030204" pitchFamily="34" charset="0"/>
                <a:cs typeface="Calibri" panose="020F0502020204030204" pitchFamily="34" charset="0"/>
              </a:rPr>
              <a:t>		</a:t>
            </a:r>
          </a:p>
          <a:p>
            <a:pPr marL="0" marR="0" lvl="0" indent="0" algn="just" defTabSz="914400" rtl="0" eaLnBrk="1" fontAlgn="auto" latinLnBrk="0" hangingPunct="1">
              <a:lnSpc>
                <a:spcPct val="100000"/>
              </a:lnSpc>
              <a:spcBef>
                <a:spcPct val="0"/>
              </a:spcBef>
              <a:spcAft>
                <a:spcPts val="0"/>
              </a:spcAft>
              <a:buClrTx/>
              <a:buSzTx/>
              <a:buFontTx/>
              <a:buNone/>
              <a:tabLst/>
              <a:defRPr/>
            </a:pPr>
            <a:r>
              <a:rPr lang="en-GB" altLang="en-US" dirty="0">
                <a:solidFill>
                  <a:srgbClr val="7030A0"/>
                </a:solidFill>
                <a:latin typeface="Calibri" panose="020F0502020204030204" pitchFamily="34" charset="0"/>
                <a:cs typeface="Calibri" panose="020F0502020204030204" pitchFamily="34" charset="0"/>
              </a:rPr>
              <a:t>The teacher enjoyed the art lesson, </a:t>
            </a:r>
            <a:r>
              <a:rPr lang="en-GB" altLang="en-US" dirty="0">
                <a:solidFill>
                  <a:srgbClr val="FF0000"/>
                </a:solidFill>
                <a:latin typeface="Calibri" panose="020F0502020204030204" pitchFamily="34" charset="0"/>
                <a:cs typeface="Calibri" panose="020F0502020204030204" pitchFamily="34" charset="0"/>
              </a:rPr>
              <a:t>so</a:t>
            </a:r>
            <a:r>
              <a:rPr lang="en-GB" altLang="en-US" dirty="0">
                <a:solidFill>
                  <a:prstClr val="black"/>
                </a:solidFill>
                <a:latin typeface="Calibri" panose="020F0502020204030204" pitchFamily="34" charset="0"/>
                <a:cs typeface="Calibri" panose="020F0502020204030204" pitchFamily="34" charset="0"/>
              </a:rPr>
              <a:t> </a:t>
            </a:r>
            <a:r>
              <a:rPr lang="en-GB" altLang="en-US" dirty="0">
                <a:solidFill>
                  <a:srgbClr val="7030A0"/>
                </a:solidFill>
                <a:latin typeface="Calibri" panose="020F0502020204030204" pitchFamily="34" charset="0"/>
                <a:cs typeface="Calibri" panose="020F0502020204030204" pitchFamily="34" charset="0"/>
              </a:rPr>
              <a:t>did all the children in his class.</a:t>
            </a:r>
          </a:p>
          <a:p>
            <a:pPr marL="0" marR="0" lvl="0" indent="0" algn="just" defTabSz="914400" rtl="0" eaLnBrk="1" fontAlgn="auto" latinLnBrk="0" hangingPunct="1">
              <a:lnSpc>
                <a:spcPct val="100000"/>
              </a:lnSpc>
              <a:spcBef>
                <a:spcPct val="0"/>
              </a:spcBef>
              <a:spcAft>
                <a:spcPts val="0"/>
              </a:spcAft>
              <a:buClrTx/>
              <a:buSzTx/>
              <a:buFontTx/>
              <a:buNone/>
              <a:tabLst/>
              <a:defRPr/>
            </a:pPr>
            <a:endParaRPr lang="en-GB" altLang="en-US" dirty="0">
              <a:solidFill>
                <a:prstClr val="black"/>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en-GB" altLang="en-US" dirty="0">
                <a:solidFill>
                  <a:srgbClr val="7030A0"/>
                </a:solidFill>
                <a:latin typeface="Calibri" panose="020F0502020204030204" pitchFamily="34" charset="0"/>
                <a:cs typeface="Calibri" panose="020F0502020204030204" pitchFamily="34" charset="0"/>
              </a:rPr>
              <a:t>Dad spent all afternoon outside, </a:t>
            </a:r>
            <a:r>
              <a:rPr lang="en-GB" altLang="en-US" dirty="0">
                <a:solidFill>
                  <a:srgbClr val="FF0000"/>
                </a:solidFill>
                <a:latin typeface="Calibri" panose="020F0502020204030204" pitchFamily="34" charset="0"/>
                <a:cs typeface="Calibri" panose="020F0502020204030204" pitchFamily="34" charset="0"/>
              </a:rPr>
              <a:t>for</a:t>
            </a:r>
            <a:r>
              <a:rPr lang="en-GB" altLang="en-US" dirty="0">
                <a:solidFill>
                  <a:prstClr val="black"/>
                </a:solidFill>
                <a:latin typeface="Calibri" panose="020F0502020204030204" pitchFamily="34" charset="0"/>
                <a:cs typeface="Calibri" panose="020F0502020204030204" pitchFamily="34" charset="0"/>
              </a:rPr>
              <a:t> </a:t>
            </a:r>
            <a:r>
              <a:rPr lang="en-GB" altLang="en-US" dirty="0">
                <a:solidFill>
                  <a:srgbClr val="7030A0"/>
                </a:solidFill>
                <a:latin typeface="Calibri" panose="020F0502020204030204" pitchFamily="34" charset="0"/>
                <a:cs typeface="Calibri" panose="020F0502020204030204" pitchFamily="34" charset="0"/>
              </a:rPr>
              <a:t>the snow had covered the drive</a:t>
            </a:r>
            <a:r>
              <a:rPr lang="en-GB" altLang="en-US" sz="2500" b="1" dirty="0">
                <a:solidFill>
                  <a:srgbClr val="7030A0"/>
                </a:solidFill>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312B186E-B572-4378-B4B9-333760E80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EC4E389-FEB8-484A-A710-FB130E0EB9F2}"/>
              </a:ext>
            </a:extLst>
          </p:cNvPr>
          <p:cNvPicPr>
            <a:picLocks noChangeAspect="1"/>
          </p:cNvPicPr>
          <p:nvPr/>
        </p:nvPicPr>
        <p:blipFill>
          <a:blip r:embed="rId3"/>
          <a:stretch>
            <a:fillRect/>
          </a:stretch>
        </p:blipFill>
        <p:spPr>
          <a:xfrm>
            <a:off x="10925666" y="298983"/>
            <a:ext cx="993979" cy="665572"/>
          </a:xfrm>
          <a:prstGeom prst="rect">
            <a:avLst/>
          </a:prstGeom>
        </p:spPr>
      </p:pic>
      <p:pic>
        <p:nvPicPr>
          <p:cNvPr id="3" name="Picture 2">
            <a:extLst>
              <a:ext uri="{FF2B5EF4-FFF2-40B4-BE49-F238E27FC236}">
                <a16:creationId xmlns:a16="http://schemas.microsoft.com/office/drawing/2014/main" id="{1349BB95-33DA-4080-924D-73E7D08373A3}"/>
              </a:ext>
            </a:extLst>
          </p:cNvPr>
          <p:cNvPicPr>
            <a:picLocks noChangeAspect="1"/>
          </p:cNvPicPr>
          <p:nvPr/>
        </p:nvPicPr>
        <p:blipFill>
          <a:blip r:embed="rId4"/>
          <a:stretch>
            <a:fillRect/>
          </a:stretch>
        </p:blipFill>
        <p:spPr>
          <a:xfrm>
            <a:off x="10395856" y="2638183"/>
            <a:ext cx="1251857" cy="998316"/>
          </a:xfrm>
          <a:prstGeom prst="rect">
            <a:avLst/>
          </a:prstGeom>
        </p:spPr>
      </p:pic>
      <p:pic>
        <p:nvPicPr>
          <p:cNvPr id="4" name="Picture 3">
            <a:extLst>
              <a:ext uri="{FF2B5EF4-FFF2-40B4-BE49-F238E27FC236}">
                <a16:creationId xmlns:a16="http://schemas.microsoft.com/office/drawing/2014/main" id="{09AEC2A8-0E6D-44F0-AA89-38AC4FD3D3F6}"/>
              </a:ext>
            </a:extLst>
          </p:cNvPr>
          <p:cNvPicPr>
            <a:picLocks noChangeAspect="1"/>
          </p:cNvPicPr>
          <p:nvPr/>
        </p:nvPicPr>
        <p:blipFill>
          <a:blip r:embed="rId5"/>
          <a:stretch>
            <a:fillRect/>
          </a:stretch>
        </p:blipFill>
        <p:spPr>
          <a:xfrm>
            <a:off x="10567881" y="4391078"/>
            <a:ext cx="715570" cy="979338"/>
          </a:xfrm>
          <a:prstGeom prst="rect">
            <a:avLst/>
          </a:prstGeom>
        </p:spPr>
      </p:pic>
    </p:spTree>
    <p:extLst>
      <p:ext uri="{BB962C8B-B14F-4D97-AF65-F5344CB8AC3E}">
        <p14:creationId xmlns:p14="http://schemas.microsoft.com/office/powerpoint/2010/main" val="1941745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5"/>
            <a:ext cx="8250641" cy="1116565"/>
          </a:xfrm>
          <a:solidFill>
            <a:srgbClr val="FDFEDA"/>
          </a:solidFill>
          <a:ln>
            <a:solidFill>
              <a:schemeClr val="accent1"/>
            </a:solidFill>
          </a:ln>
        </p:spPr>
        <p:txBody>
          <a:bodyPr/>
          <a:lstStyle/>
          <a:p>
            <a:pPr algn="ctr"/>
            <a:r>
              <a:rPr lang="en-GB" dirty="0">
                <a:latin typeface="+mn-lt"/>
              </a:rPr>
              <a:t>Coordinating conjunctions</a:t>
            </a:r>
          </a:p>
        </p:txBody>
      </p:sp>
      <p:sp>
        <p:nvSpPr>
          <p:cNvPr id="14" name="AutoShape 5">
            <a:extLst>
              <a:ext uri="{FF2B5EF4-FFF2-40B4-BE49-F238E27FC236}">
                <a16:creationId xmlns:a16="http://schemas.microsoft.com/office/drawing/2014/main" id="{9AC5550A-F374-48CB-89AF-A6A9E0BC5173}"/>
              </a:ext>
            </a:extLst>
          </p:cNvPr>
          <p:cNvSpPr>
            <a:spLocks noChangeArrowheads="1"/>
          </p:cNvSpPr>
          <p:nvPr/>
        </p:nvSpPr>
        <p:spPr bwMode="auto">
          <a:xfrm>
            <a:off x="387039" y="1493009"/>
            <a:ext cx="11532605" cy="5005626"/>
          </a:xfrm>
          <a:prstGeom prst="roundRect">
            <a:avLst>
              <a:gd name="adj" fmla="val 16667"/>
            </a:avLst>
          </a:prstGeom>
          <a:solidFill>
            <a:srgbClr val="FFFED8"/>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GB" altLang="en-US" dirty="0">
                <a:solidFill>
                  <a:srgbClr val="FF0000"/>
                </a:solidFill>
                <a:latin typeface="Calibri" panose="020F0502020204030204" pitchFamily="34" charset="0"/>
                <a:cs typeface="Calibri" panose="020F0502020204030204" pitchFamily="34" charset="0"/>
              </a:rPr>
              <a:t>Coordinating conjunctions </a:t>
            </a:r>
            <a:r>
              <a:rPr lang="en-GB" altLang="en-US" dirty="0">
                <a:solidFill>
                  <a:prstClr val="black"/>
                </a:solidFill>
                <a:latin typeface="Calibri" panose="020F0502020204030204" pitchFamily="34" charset="0"/>
                <a:cs typeface="Calibri" panose="020F0502020204030204" pitchFamily="34" charset="0"/>
              </a:rPr>
              <a:t>can also </a:t>
            </a:r>
            <a:r>
              <a:rPr lang="en-GB" altLang="en-US" u="sng" dirty="0">
                <a:solidFill>
                  <a:prstClr val="black"/>
                </a:solidFill>
                <a:latin typeface="Calibri" panose="020F0502020204030204" pitchFamily="34" charset="0"/>
                <a:cs typeface="Calibri" panose="020F0502020204030204" pitchFamily="34" charset="0"/>
              </a:rPr>
              <a:t>compare and give opposite ideas</a:t>
            </a:r>
            <a:r>
              <a:rPr lang="en-GB" altLang="en-US" dirty="0">
                <a:solidFill>
                  <a:prstClr val="black"/>
                </a:solidFill>
                <a:latin typeface="Calibri" panose="020F0502020204030204" pitchFamily="34" charset="0"/>
                <a:cs typeface="Calibri" panose="020F0502020204030204" pitchFamily="34" charset="0"/>
              </a:rPr>
              <a:t>.  For example:</a:t>
            </a:r>
          </a:p>
          <a:p>
            <a:pPr marL="0" marR="0" lvl="0" indent="0" algn="just" defTabSz="914400" rtl="0" eaLnBrk="1" fontAlgn="auto" latinLnBrk="0" hangingPunct="1">
              <a:lnSpc>
                <a:spcPct val="100000"/>
              </a:lnSpc>
              <a:spcBef>
                <a:spcPct val="0"/>
              </a:spcBef>
              <a:spcAft>
                <a:spcPts val="0"/>
              </a:spcAft>
              <a:buClrTx/>
              <a:buSzTx/>
              <a:buFontTx/>
              <a:buNone/>
              <a:tabLst/>
              <a:defRPr/>
            </a:pPr>
            <a:r>
              <a:rPr lang="en-GB" altLang="en-US" dirty="0">
                <a:solidFill>
                  <a:srgbClr val="00B050"/>
                </a:solidFill>
                <a:latin typeface="Calibri" panose="020F0502020204030204" pitchFamily="34" charset="0"/>
                <a:cs typeface="Calibri" panose="020F0502020204030204" pitchFamily="34" charset="0"/>
              </a:rPr>
              <a:t>Rosie likes to watch comedy videos </a:t>
            </a:r>
            <a:r>
              <a:rPr lang="en-GB" altLang="en-US" dirty="0">
                <a:solidFill>
                  <a:srgbClr val="FF0000"/>
                </a:solidFill>
                <a:latin typeface="Calibri" panose="020F0502020204030204" pitchFamily="34" charset="0"/>
                <a:cs typeface="Calibri" panose="020F0502020204030204" pitchFamily="34" charset="0"/>
              </a:rPr>
              <a:t>but</a:t>
            </a:r>
            <a:r>
              <a:rPr lang="en-GB" altLang="en-US" dirty="0">
                <a:solidFill>
                  <a:prstClr val="black"/>
                </a:solidFill>
                <a:latin typeface="Calibri" panose="020F0502020204030204" pitchFamily="34" charset="0"/>
                <a:cs typeface="Calibri" panose="020F0502020204030204" pitchFamily="34" charset="0"/>
              </a:rPr>
              <a:t> </a:t>
            </a:r>
            <a:r>
              <a:rPr lang="en-GB" altLang="en-US" dirty="0">
                <a:solidFill>
                  <a:srgbClr val="00B050"/>
                </a:solidFill>
                <a:latin typeface="Calibri" panose="020F0502020204030204" pitchFamily="34" charset="0"/>
                <a:cs typeface="Calibri" panose="020F0502020204030204" pitchFamily="34" charset="0"/>
              </a:rPr>
              <a:t>Ella likes to watch music videos.</a:t>
            </a:r>
          </a:p>
          <a:p>
            <a:pPr marL="0" marR="0" lvl="0" indent="0" algn="just" defTabSz="914400" rtl="0" eaLnBrk="1" fontAlgn="auto" latinLnBrk="0" hangingPunct="1">
              <a:lnSpc>
                <a:spcPct val="100000"/>
              </a:lnSpc>
              <a:spcBef>
                <a:spcPct val="0"/>
              </a:spcBef>
              <a:spcAft>
                <a:spcPts val="0"/>
              </a:spcAft>
              <a:buClrTx/>
              <a:buSzTx/>
              <a:buFontTx/>
              <a:buNone/>
              <a:tabLst/>
              <a:defRPr/>
            </a:pPr>
            <a:r>
              <a:rPr lang="en-GB" altLang="en-US" dirty="0">
                <a:solidFill>
                  <a:prstClr val="black"/>
                </a:solidFill>
                <a:latin typeface="Calibri" panose="020F0502020204030204" pitchFamily="34" charset="0"/>
                <a:cs typeface="Calibri" panose="020F0502020204030204" pitchFamily="34" charset="0"/>
              </a:rPr>
              <a:t>		</a:t>
            </a:r>
          </a:p>
          <a:p>
            <a:pPr marL="0" marR="0" lvl="0" indent="0" algn="just" defTabSz="914400" rtl="0" eaLnBrk="1" fontAlgn="auto" latinLnBrk="0" hangingPunct="1">
              <a:lnSpc>
                <a:spcPct val="100000"/>
              </a:lnSpc>
              <a:spcBef>
                <a:spcPct val="0"/>
              </a:spcBef>
              <a:spcAft>
                <a:spcPts val="0"/>
              </a:spcAft>
              <a:buClrTx/>
              <a:buSzTx/>
              <a:buFontTx/>
              <a:buNone/>
              <a:tabLst/>
              <a:defRPr/>
            </a:pPr>
            <a:r>
              <a:rPr lang="en-GB" altLang="en-US" dirty="0">
                <a:solidFill>
                  <a:srgbClr val="00B050"/>
                </a:solidFill>
                <a:latin typeface="Calibri" panose="020F0502020204030204" pitchFamily="34" charset="0"/>
                <a:cs typeface="Calibri" panose="020F0502020204030204" pitchFamily="34" charset="0"/>
              </a:rPr>
              <a:t>She loves swimming in the pool </a:t>
            </a:r>
            <a:r>
              <a:rPr lang="en-GB" altLang="en-US" dirty="0">
                <a:solidFill>
                  <a:srgbClr val="FF0000"/>
                </a:solidFill>
                <a:latin typeface="Calibri" panose="020F0502020204030204" pitchFamily="34" charset="0"/>
                <a:cs typeface="Calibri" panose="020F0502020204030204" pitchFamily="34" charset="0"/>
              </a:rPr>
              <a:t>yet</a:t>
            </a:r>
            <a:r>
              <a:rPr lang="en-GB" altLang="en-US" dirty="0">
                <a:solidFill>
                  <a:prstClr val="black"/>
                </a:solidFill>
                <a:latin typeface="Calibri" panose="020F0502020204030204" pitchFamily="34" charset="0"/>
                <a:cs typeface="Calibri" panose="020F0502020204030204" pitchFamily="34" charset="0"/>
              </a:rPr>
              <a:t> </a:t>
            </a:r>
            <a:r>
              <a:rPr lang="en-GB" altLang="en-US" dirty="0">
                <a:solidFill>
                  <a:srgbClr val="00B050"/>
                </a:solidFill>
                <a:latin typeface="Calibri" panose="020F0502020204030204" pitchFamily="34" charset="0"/>
                <a:cs typeface="Calibri" panose="020F0502020204030204" pitchFamily="34" charset="0"/>
              </a:rPr>
              <a:t>she doesn’t enjoy swimming in the sea.</a:t>
            </a:r>
          </a:p>
          <a:p>
            <a:pPr marL="0" marR="0" lvl="0" indent="0" algn="just" defTabSz="914400" rtl="0" eaLnBrk="1" fontAlgn="auto" latinLnBrk="0" hangingPunct="1">
              <a:lnSpc>
                <a:spcPct val="100000"/>
              </a:lnSpc>
              <a:spcBef>
                <a:spcPct val="0"/>
              </a:spcBef>
              <a:spcAft>
                <a:spcPts val="0"/>
              </a:spcAft>
              <a:buClrTx/>
              <a:buSzTx/>
              <a:buFontTx/>
              <a:buNone/>
              <a:tabLst/>
              <a:defRPr/>
            </a:pPr>
            <a:endParaRPr lang="en-GB" altLang="en-US" dirty="0">
              <a:solidFill>
                <a:prstClr val="black"/>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en-GB" altLang="en-US" dirty="0">
                <a:solidFill>
                  <a:srgbClr val="00B050"/>
                </a:solidFill>
                <a:latin typeface="Calibri" panose="020F0502020204030204" pitchFamily="34" charset="0"/>
                <a:cs typeface="Calibri" panose="020F0502020204030204" pitchFamily="34" charset="0"/>
              </a:rPr>
              <a:t>We could go to the cinema today </a:t>
            </a:r>
            <a:r>
              <a:rPr lang="en-GB" altLang="en-US" dirty="0">
                <a:solidFill>
                  <a:srgbClr val="FF0000"/>
                </a:solidFill>
                <a:latin typeface="Calibri" panose="020F0502020204030204" pitchFamily="34" charset="0"/>
                <a:cs typeface="Calibri" panose="020F0502020204030204" pitchFamily="34" charset="0"/>
              </a:rPr>
              <a:t>or</a:t>
            </a:r>
            <a:r>
              <a:rPr lang="en-GB" altLang="en-US" dirty="0">
                <a:solidFill>
                  <a:prstClr val="black"/>
                </a:solidFill>
                <a:latin typeface="Calibri" panose="020F0502020204030204" pitchFamily="34" charset="0"/>
                <a:cs typeface="Calibri" panose="020F0502020204030204" pitchFamily="34" charset="0"/>
              </a:rPr>
              <a:t> </a:t>
            </a:r>
            <a:r>
              <a:rPr lang="en-GB" altLang="en-US" dirty="0">
                <a:solidFill>
                  <a:srgbClr val="00B050"/>
                </a:solidFill>
                <a:latin typeface="Calibri" panose="020F0502020204030204" pitchFamily="34" charset="0"/>
                <a:cs typeface="Calibri" panose="020F0502020204030204" pitchFamily="34" charset="0"/>
              </a:rPr>
              <a:t>we could go to the park.</a:t>
            </a:r>
          </a:p>
        </p:txBody>
      </p:sp>
      <p:pic>
        <p:nvPicPr>
          <p:cNvPr id="7" name="Picture 6">
            <a:extLst>
              <a:ext uri="{FF2B5EF4-FFF2-40B4-BE49-F238E27FC236}">
                <a16:creationId xmlns:a16="http://schemas.microsoft.com/office/drawing/2014/main" id="{312B186E-B572-4378-B4B9-333760E80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EC4E389-FEB8-484A-A710-FB130E0EB9F2}"/>
              </a:ext>
            </a:extLst>
          </p:cNvPr>
          <p:cNvPicPr>
            <a:picLocks noChangeAspect="1"/>
          </p:cNvPicPr>
          <p:nvPr/>
        </p:nvPicPr>
        <p:blipFill>
          <a:blip r:embed="rId3"/>
          <a:stretch>
            <a:fillRect/>
          </a:stretch>
        </p:blipFill>
        <p:spPr>
          <a:xfrm>
            <a:off x="10925666" y="298983"/>
            <a:ext cx="993979" cy="665572"/>
          </a:xfrm>
          <a:prstGeom prst="rect">
            <a:avLst/>
          </a:prstGeom>
        </p:spPr>
      </p:pic>
      <p:pic>
        <p:nvPicPr>
          <p:cNvPr id="4" name="Picture 3">
            <a:extLst>
              <a:ext uri="{FF2B5EF4-FFF2-40B4-BE49-F238E27FC236}">
                <a16:creationId xmlns:a16="http://schemas.microsoft.com/office/drawing/2014/main" id="{7DF5E585-AC74-4861-886D-E74686EB43DF}"/>
              </a:ext>
            </a:extLst>
          </p:cNvPr>
          <p:cNvPicPr>
            <a:picLocks noChangeAspect="1"/>
          </p:cNvPicPr>
          <p:nvPr/>
        </p:nvPicPr>
        <p:blipFill>
          <a:blip r:embed="rId4"/>
          <a:stretch>
            <a:fillRect/>
          </a:stretch>
        </p:blipFill>
        <p:spPr>
          <a:xfrm>
            <a:off x="10107667" y="3348719"/>
            <a:ext cx="1253786" cy="844052"/>
          </a:xfrm>
          <a:prstGeom prst="rect">
            <a:avLst/>
          </a:prstGeom>
        </p:spPr>
      </p:pic>
    </p:spTree>
    <p:extLst>
      <p:ext uri="{BB962C8B-B14F-4D97-AF65-F5344CB8AC3E}">
        <p14:creationId xmlns:p14="http://schemas.microsoft.com/office/powerpoint/2010/main" val="2380321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5"/>
            <a:ext cx="8250641" cy="1116565"/>
          </a:xfrm>
          <a:solidFill>
            <a:srgbClr val="FDFEDA"/>
          </a:solidFill>
          <a:ln>
            <a:solidFill>
              <a:schemeClr val="accent1"/>
            </a:solidFill>
          </a:ln>
        </p:spPr>
        <p:txBody>
          <a:bodyPr/>
          <a:lstStyle/>
          <a:p>
            <a:pPr algn="ctr"/>
            <a:r>
              <a:rPr lang="en-GB" dirty="0">
                <a:latin typeface="+mn-lt"/>
              </a:rPr>
              <a:t>Using commas</a:t>
            </a:r>
          </a:p>
        </p:txBody>
      </p:sp>
      <p:pic>
        <p:nvPicPr>
          <p:cNvPr id="7" name="Picture 6">
            <a:extLst>
              <a:ext uri="{FF2B5EF4-FFF2-40B4-BE49-F238E27FC236}">
                <a16:creationId xmlns:a16="http://schemas.microsoft.com/office/drawing/2014/main" id="{312B186E-B572-4378-B4B9-333760E80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EC4E389-FEB8-484A-A710-FB130E0EB9F2}"/>
              </a:ext>
            </a:extLst>
          </p:cNvPr>
          <p:cNvPicPr>
            <a:picLocks noChangeAspect="1"/>
          </p:cNvPicPr>
          <p:nvPr/>
        </p:nvPicPr>
        <p:blipFill>
          <a:blip r:embed="rId3"/>
          <a:stretch>
            <a:fillRect/>
          </a:stretch>
        </p:blipFill>
        <p:spPr>
          <a:xfrm>
            <a:off x="10925666" y="298983"/>
            <a:ext cx="993979" cy="665572"/>
          </a:xfrm>
          <a:prstGeom prst="rect">
            <a:avLst/>
          </a:prstGeom>
        </p:spPr>
      </p:pic>
      <p:sp>
        <p:nvSpPr>
          <p:cNvPr id="9" name="AutoShape 5">
            <a:extLst>
              <a:ext uri="{FF2B5EF4-FFF2-40B4-BE49-F238E27FC236}">
                <a16:creationId xmlns:a16="http://schemas.microsoft.com/office/drawing/2014/main" id="{C92B92B9-F4D1-489F-A8EE-E4F44B349BB4}"/>
              </a:ext>
            </a:extLst>
          </p:cNvPr>
          <p:cNvSpPr>
            <a:spLocks noChangeArrowheads="1"/>
          </p:cNvSpPr>
          <p:nvPr/>
        </p:nvSpPr>
        <p:spPr bwMode="auto">
          <a:xfrm>
            <a:off x="272355" y="2224160"/>
            <a:ext cx="11417920" cy="3677603"/>
          </a:xfrm>
          <a:prstGeom prst="roundRect">
            <a:avLst>
              <a:gd name="adj" fmla="val 16667"/>
            </a:avLst>
          </a:prstGeom>
          <a:solidFill>
            <a:srgbClr val="FFFED8"/>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0"/>
              </a:spcBef>
              <a:buNone/>
              <a:defRPr/>
            </a:pPr>
            <a:r>
              <a:rPr lang="en-GB" altLang="en-US" dirty="0">
                <a:solidFill>
                  <a:prstClr val="black"/>
                </a:solidFill>
                <a:latin typeface="Calibri" panose="020F0502020204030204" pitchFamily="34" charset="0"/>
                <a:cs typeface="Calibri" panose="020F0502020204030204" pitchFamily="34" charset="0"/>
              </a:rPr>
              <a:t>When a </a:t>
            </a:r>
            <a:r>
              <a:rPr lang="en-GB" altLang="en-US" dirty="0">
                <a:solidFill>
                  <a:srgbClr val="FF0000"/>
                </a:solidFill>
                <a:latin typeface="Calibri" panose="020F0502020204030204" pitchFamily="34" charset="0"/>
                <a:cs typeface="Calibri" panose="020F0502020204030204" pitchFamily="34" charset="0"/>
              </a:rPr>
              <a:t>coordinating conjunction</a:t>
            </a:r>
            <a:r>
              <a:rPr lang="en-GB" altLang="en-US" dirty="0">
                <a:solidFill>
                  <a:prstClr val="black"/>
                </a:solidFill>
                <a:latin typeface="Calibri" panose="020F0502020204030204" pitchFamily="34" charset="0"/>
                <a:cs typeface="Calibri" panose="020F0502020204030204" pitchFamily="34" charset="0"/>
              </a:rPr>
              <a:t> connects two independent clauses, it is often accompanied by a comma.  For example:</a:t>
            </a:r>
          </a:p>
          <a:p>
            <a:pPr lvl="0" algn="just">
              <a:spcBef>
                <a:spcPct val="0"/>
              </a:spcBef>
              <a:buNone/>
              <a:defRPr/>
            </a:pPr>
            <a:endParaRPr lang="en-GB" altLang="en-US" dirty="0">
              <a:solidFill>
                <a:prstClr val="black"/>
              </a:solidFill>
              <a:latin typeface="Calibri" panose="020F0502020204030204" pitchFamily="34" charset="0"/>
              <a:cs typeface="Calibri" panose="020F0502020204030204" pitchFamily="34" charset="0"/>
            </a:endParaRPr>
          </a:p>
          <a:p>
            <a:pPr lvl="0" algn="ctr">
              <a:spcBef>
                <a:spcPct val="0"/>
              </a:spcBef>
              <a:buNone/>
              <a:defRPr/>
            </a:pPr>
            <a:r>
              <a:rPr lang="en-GB" altLang="en-US" dirty="0">
                <a:solidFill>
                  <a:prstClr val="black"/>
                </a:solidFill>
                <a:latin typeface="Calibri" panose="020F0502020204030204" pitchFamily="34" charset="0"/>
                <a:cs typeface="Calibri" panose="020F0502020204030204" pitchFamily="34" charset="0"/>
              </a:rPr>
              <a:t>Shall we go swimming</a:t>
            </a:r>
            <a:r>
              <a:rPr lang="en-GB" altLang="en-US" dirty="0">
                <a:solidFill>
                  <a:srgbClr val="FF0000"/>
                </a:solidFill>
                <a:latin typeface="Calibri" panose="020F0502020204030204" pitchFamily="34" charset="0"/>
                <a:cs typeface="Calibri" panose="020F0502020204030204" pitchFamily="34" charset="0"/>
              </a:rPr>
              <a:t>,</a:t>
            </a:r>
            <a:r>
              <a:rPr lang="en-GB" altLang="en-US" dirty="0">
                <a:solidFill>
                  <a:prstClr val="black"/>
                </a:solidFill>
                <a:latin typeface="Calibri" panose="020F0502020204030204" pitchFamily="34" charset="0"/>
                <a:cs typeface="Calibri" panose="020F0502020204030204" pitchFamily="34" charset="0"/>
              </a:rPr>
              <a:t> </a:t>
            </a:r>
            <a:r>
              <a:rPr lang="en-GB" altLang="en-US" dirty="0">
                <a:solidFill>
                  <a:srgbClr val="FF0000"/>
                </a:solidFill>
                <a:latin typeface="Calibri" panose="020F0502020204030204" pitchFamily="34" charset="0"/>
                <a:cs typeface="Calibri" panose="020F0502020204030204" pitchFamily="34" charset="0"/>
              </a:rPr>
              <a:t>or</a:t>
            </a:r>
            <a:r>
              <a:rPr lang="en-GB" altLang="en-US" dirty="0">
                <a:solidFill>
                  <a:prstClr val="black"/>
                </a:solidFill>
                <a:latin typeface="Calibri" panose="020F0502020204030204" pitchFamily="34" charset="0"/>
                <a:cs typeface="Calibri" panose="020F0502020204030204" pitchFamily="34" charset="0"/>
              </a:rPr>
              <a:t> have you got a cold?</a:t>
            </a:r>
          </a:p>
          <a:p>
            <a:pPr lvl="0" algn="ctr">
              <a:spcBef>
                <a:spcPct val="0"/>
              </a:spcBef>
              <a:buNone/>
              <a:defRPr/>
            </a:pPr>
            <a:endParaRPr lang="en-GB" altLang="en-US" dirty="0">
              <a:solidFill>
                <a:prstClr val="black"/>
              </a:solidFill>
              <a:latin typeface="Calibri" panose="020F0502020204030204" pitchFamily="34" charset="0"/>
              <a:cs typeface="Calibri" panose="020F0502020204030204" pitchFamily="34" charset="0"/>
            </a:endParaRPr>
          </a:p>
          <a:p>
            <a:pPr lvl="0" algn="ctr">
              <a:spcBef>
                <a:spcPct val="0"/>
              </a:spcBef>
              <a:buNone/>
              <a:defRPr/>
            </a:pPr>
            <a:endParaRPr lang="en-GB" altLang="en-US" sz="2500" b="1" dirty="0">
              <a:solidFill>
                <a:prstClr val="black"/>
              </a:solidFill>
              <a:latin typeface="Calibri" panose="020F0502020204030204" pitchFamily="34" charset="0"/>
              <a:cs typeface="Calibri" panose="020F0502020204030204" pitchFamily="34" charset="0"/>
            </a:endParaRPr>
          </a:p>
          <a:p>
            <a:pPr lvl="0" algn="ctr">
              <a:spcBef>
                <a:spcPct val="0"/>
              </a:spcBef>
              <a:buNone/>
              <a:defRPr/>
            </a:pPr>
            <a:endParaRPr lang="en-GB" altLang="en-US" sz="2500" b="1" dirty="0">
              <a:solidFill>
                <a:prstClr val="black"/>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22451F4-A4DD-4589-9941-B323C80ED904}"/>
              </a:ext>
            </a:extLst>
          </p:cNvPr>
          <p:cNvPicPr>
            <a:picLocks noChangeAspect="1"/>
          </p:cNvPicPr>
          <p:nvPr/>
        </p:nvPicPr>
        <p:blipFill>
          <a:blip r:embed="rId4"/>
          <a:stretch>
            <a:fillRect/>
          </a:stretch>
        </p:blipFill>
        <p:spPr>
          <a:xfrm>
            <a:off x="9962749" y="4221051"/>
            <a:ext cx="1459906" cy="1459906"/>
          </a:xfrm>
          <a:prstGeom prst="rect">
            <a:avLst/>
          </a:prstGeom>
        </p:spPr>
      </p:pic>
      <p:pic>
        <p:nvPicPr>
          <p:cNvPr id="13" name="Picture 12">
            <a:extLst>
              <a:ext uri="{FF2B5EF4-FFF2-40B4-BE49-F238E27FC236}">
                <a16:creationId xmlns:a16="http://schemas.microsoft.com/office/drawing/2014/main" id="{625AA0EB-0085-46B7-BBF6-6B905A84FF03}"/>
              </a:ext>
            </a:extLst>
          </p:cNvPr>
          <p:cNvPicPr>
            <a:picLocks noChangeAspect="1"/>
          </p:cNvPicPr>
          <p:nvPr/>
        </p:nvPicPr>
        <p:blipFill>
          <a:blip r:embed="rId5"/>
          <a:stretch>
            <a:fillRect/>
          </a:stretch>
        </p:blipFill>
        <p:spPr>
          <a:xfrm>
            <a:off x="501725" y="4221051"/>
            <a:ext cx="1459906" cy="1459906"/>
          </a:xfrm>
          <a:prstGeom prst="rect">
            <a:avLst/>
          </a:prstGeom>
        </p:spPr>
      </p:pic>
    </p:spTree>
    <p:extLst>
      <p:ext uri="{BB962C8B-B14F-4D97-AF65-F5344CB8AC3E}">
        <p14:creationId xmlns:p14="http://schemas.microsoft.com/office/powerpoint/2010/main" val="2690962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6"/>
            <a:ext cx="8250641" cy="994319"/>
          </a:xfrm>
          <a:solidFill>
            <a:srgbClr val="FDFEDA"/>
          </a:solidFill>
          <a:ln>
            <a:solidFill>
              <a:schemeClr val="accent1"/>
            </a:solidFill>
          </a:ln>
        </p:spPr>
        <p:txBody>
          <a:bodyPr>
            <a:normAutofit/>
          </a:bodyPr>
          <a:lstStyle/>
          <a:p>
            <a:pPr algn="ctr"/>
            <a:r>
              <a:rPr lang="en-GB" dirty="0">
                <a:latin typeface="+mn-lt"/>
              </a:rPr>
              <a:t>Your turn</a:t>
            </a:r>
          </a:p>
        </p:txBody>
      </p:sp>
      <p:sp>
        <p:nvSpPr>
          <p:cNvPr id="14" name="AutoShape 5">
            <a:extLst>
              <a:ext uri="{FF2B5EF4-FFF2-40B4-BE49-F238E27FC236}">
                <a16:creationId xmlns:a16="http://schemas.microsoft.com/office/drawing/2014/main" id="{9AC5550A-F374-48CB-89AF-A6A9E0BC5173}"/>
              </a:ext>
            </a:extLst>
          </p:cNvPr>
          <p:cNvSpPr>
            <a:spLocks noChangeArrowheads="1"/>
          </p:cNvSpPr>
          <p:nvPr/>
        </p:nvSpPr>
        <p:spPr bwMode="auto">
          <a:xfrm>
            <a:off x="501725" y="1439240"/>
            <a:ext cx="11417920" cy="1191816"/>
          </a:xfrm>
          <a:prstGeom prst="roundRect">
            <a:avLst>
              <a:gd name="adj" fmla="val 16667"/>
            </a:avLst>
          </a:prstGeom>
          <a:solidFill>
            <a:srgbClr val="FFFED8"/>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0"/>
              </a:spcBef>
              <a:buNone/>
              <a:defRPr/>
            </a:pPr>
            <a:r>
              <a:rPr lang="en-GB" altLang="en-US" dirty="0">
                <a:latin typeface="Calibri" panose="020F0502020204030204" pitchFamily="34" charset="0"/>
                <a:cs typeface="Calibri" panose="020F0502020204030204" pitchFamily="34" charset="0"/>
              </a:rPr>
              <a:t>Join these sentences together using different </a:t>
            </a:r>
            <a:r>
              <a:rPr lang="en-GB" altLang="en-US" dirty="0">
                <a:solidFill>
                  <a:srgbClr val="FF0000"/>
                </a:solidFill>
                <a:latin typeface="Calibri" panose="020F0502020204030204" pitchFamily="34" charset="0"/>
                <a:cs typeface="Calibri" panose="020F0502020204030204" pitchFamily="34" charset="0"/>
              </a:rPr>
              <a:t>coordinating conjunctions</a:t>
            </a:r>
            <a:r>
              <a:rPr lang="en-GB" altLang="en-US" dirty="0">
                <a:latin typeface="Calibri" panose="020F0502020204030204" pitchFamily="34" charset="0"/>
                <a:cs typeface="Calibri" panose="020F0502020204030204" pitchFamily="34" charset="0"/>
              </a:rPr>
              <a:t>.</a:t>
            </a:r>
            <a:endParaRPr kumimoji="0" lang="en-GB" altLang="en-US" i="0"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12B186E-B572-4378-B4B9-333760E80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EC4E389-FEB8-484A-A710-FB130E0EB9F2}"/>
              </a:ext>
            </a:extLst>
          </p:cNvPr>
          <p:cNvPicPr>
            <a:picLocks noChangeAspect="1"/>
          </p:cNvPicPr>
          <p:nvPr/>
        </p:nvPicPr>
        <p:blipFill>
          <a:blip r:embed="rId3"/>
          <a:stretch>
            <a:fillRect/>
          </a:stretch>
        </p:blipFill>
        <p:spPr>
          <a:xfrm>
            <a:off x="10925666" y="298983"/>
            <a:ext cx="993979" cy="665572"/>
          </a:xfrm>
          <a:prstGeom prst="rect">
            <a:avLst/>
          </a:prstGeom>
        </p:spPr>
      </p:pic>
      <p:sp>
        <p:nvSpPr>
          <p:cNvPr id="5" name="Flowchart: Terminator 4">
            <a:extLst>
              <a:ext uri="{FF2B5EF4-FFF2-40B4-BE49-F238E27FC236}">
                <a16:creationId xmlns:a16="http://schemas.microsoft.com/office/drawing/2014/main" id="{60CC2D06-2E34-49B8-B80D-EED8E15868E8}"/>
              </a:ext>
            </a:extLst>
          </p:cNvPr>
          <p:cNvSpPr/>
          <p:nvPr/>
        </p:nvSpPr>
        <p:spPr>
          <a:xfrm>
            <a:off x="501725" y="2979131"/>
            <a:ext cx="11417920" cy="794932"/>
          </a:xfrm>
          <a:prstGeom prst="flowChartTerminator">
            <a:avLst/>
          </a:prstGeom>
          <a:solidFill>
            <a:srgbClr val="FFEBB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She had plenty of money.  She wouldn’t pay for her own food.</a:t>
            </a:r>
          </a:p>
        </p:txBody>
      </p:sp>
      <p:sp>
        <p:nvSpPr>
          <p:cNvPr id="11" name="Flowchart: Terminator 10">
            <a:extLst>
              <a:ext uri="{FF2B5EF4-FFF2-40B4-BE49-F238E27FC236}">
                <a16:creationId xmlns:a16="http://schemas.microsoft.com/office/drawing/2014/main" id="{6F862363-1CC4-469B-8145-86808714FC86}"/>
              </a:ext>
            </a:extLst>
          </p:cNvPr>
          <p:cNvSpPr/>
          <p:nvPr/>
        </p:nvSpPr>
        <p:spPr>
          <a:xfrm>
            <a:off x="387040" y="4122138"/>
            <a:ext cx="11417920" cy="788733"/>
          </a:xfrm>
          <a:prstGeom prst="flowChartTerminator">
            <a:avLst/>
          </a:prstGeom>
          <a:solidFill>
            <a:srgbClr val="FFEBB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I like jam on my toast.  My brother likes marmalade on his.</a:t>
            </a:r>
          </a:p>
        </p:txBody>
      </p:sp>
      <p:sp>
        <p:nvSpPr>
          <p:cNvPr id="12" name="Flowchart: Terminator 11">
            <a:extLst>
              <a:ext uri="{FF2B5EF4-FFF2-40B4-BE49-F238E27FC236}">
                <a16:creationId xmlns:a16="http://schemas.microsoft.com/office/drawing/2014/main" id="{7FB5D7BA-035E-47FD-A1E3-F89EFD5610A8}"/>
              </a:ext>
            </a:extLst>
          </p:cNvPr>
          <p:cNvSpPr/>
          <p:nvPr/>
        </p:nvSpPr>
        <p:spPr>
          <a:xfrm>
            <a:off x="539440" y="5285882"/>
            <a:ext cx="11417920" cy="1116071"/>
          </a:xfrm>
          <a:prstGeom prst="flowChartTerminator">
            <a:avLst/>
          </a:prstGeom>
          <a:solidFill>
            <a:srgbClr val="FFEBB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We enjoyed our trip away with the school.  Our mum and step-dad enjoyed it too!</a:t>
            </a:r>
          </a:p>
        </p:txBody>
      </p:sp>
    </p:spTree>
    <p:extLst>
      <p:ext uri="{BB962C8B-B14F-4D97-AF65-F5344CB8AC3E}">
        <p14:creationId xmlns:p14="http://schemas.microsoft.com/office/powerpoint/2010/main" val="471676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5"/>
            <a:ext cx="8250641" cy="1116565"/>
          </a:xfrm>
          <a:solidFill>
            <a:srgbClr val="FDFEDA"/>
          </a:solidFill>
          <a:ln>
            <a:solidFill>
              <a:schemeClr val="accent1"/>
            </a:solidFill>
          </a:ln>
        </p:spPr>
        <p:txBody>
          <a:bodyPr>
            <a:normAutofit/>
          </a:bodyPr>
          <a:lstStyle/>
          <a:p>
            <a:pPr algn="ctr"/>
            <a:r>
              <a:rPr lang="en-GB" dirty="0">
                <a:latin typeface="+mn-lt"/>
              </a:rPr>
              <a:t>Summary</a:t>
            </a:r>
          </a:p>
        </p:txBody>
      </p:sp>
      <p:sp>
        <p:nvSpPr>
          <p:cNvPr id="14" name="AutoShape 5">
            <a:extLst>
              <a:ext uri="{FF2B5EF4-FFF2-40B4-BE49-F238E27FC236}">
                <a16:creationId xmlns:a16="http://schemas.microsoft.com/office/drawing/2014/main" id="{9AC5550A-F374-48CB-89AF-A6A9E0BC5173}"/>
              </a:ext>
            </a:extLst>
          </p:cNvPr>
          <p:cNvSpPr>
            <a:spLocks noChangeArrowheads="1"/>
          </p:cNvSpPr>
          <p:nvPr/>
        </p:nvSpPr>
        <p:spPr bwMode="auto">
          <a:xfrm>
            <a:off x="196940" y="1657876"/>
            <a:ext cx="11722705" cy="1191816"/>
          </a:xfrm>
          <a:prstGeom prst="roundRect">
            <a:avLst>
              <a:gd name="adj" fmla="val 16667"/>
            </a:avLst>
          </a:prstGeom>
          <a:solidFill>
            <a:srgbClr val="FFFED8"/>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None/>
            </a:pPr>
            <a:r>
              <a:rPr lang="en-GB" altLang="en-US" dirty="0">
                <a:latin typeface="Calibri" panose="020F0502020204030204" pitchFamily="34" charset="0"/>
                <a:cs typeface="Calibri" panose="020F0502020204030204" pitchFamily="34" charset="0"/>
              </a:rPr>
              <a:t>A </a:t>
            </a:r>
            <a:r>
              <a:rPr lang="en-GB" altLang="en-US" dirty="0">
                <a:solidFill>
                  <a:schemeClr val="accent2"/>
                </a:solidFill>
                <a:latin typeface="Calibri" panose="020F0502020204030204" pitchFamily="34" charset="0"/>
                <a:cs typeface="Calibri" panose="020F0502020204030204" pitchFamily="34" charset="0"/>
              </a:rPr>
              <a:t>conjunction</a:t>
            </a:r>
            <a:r>
              <a:rPr lang="en-GB" altLang="en-US" dirty="0">
                <a:latin typeface="Calibri" panose="020F0502020204030204" pitchFamily="34" charset="0"/>
                <a:cs typeface="Calibri" panose="020F0502020204030204" pitchFamily="34" charset="0"/>
              </a:rPr>
              <a:t> is a word that links words or connects ideas </a:t>
            </a:r>
            <a:r>
              <a:rPr lang="en-GB" altLang="en-US" u="sng" dirty="0">
                <a:latin typeface="Calibri" panose="020F0502020204030204" pitchFamily="34" charset="0"/>
                <a:cs typeface="Calibri" panose="020F0502020204030204" pitchFamily="34" charset="0"/>
              </a:rPr>
              <a:t>within</a:t>
            </a:r>
            <a:r>
              <a:rPr lang="en-GB" altLang="en-US" dirty="0">
                <a:latin typeface="Calibri" panose="020F0502020204030204" pitchFamily="34" charset="0"/>
                <a:cs typeface="Calibri" panose="020F0502020204030204" pitchFamily="34" charset="0"/>
              </a:rPr>
              <a:t> a sentence.</a:t>
            </a:r>
          </a:p>
        </p:txBody>
      </p:sp>
      <p:pic>
        <p:nvPicPr>
          <p:cNvPr id="7" name="Picture 6">
            <a:extLst>
              <a:ext uri="{FF2B5EF4-FFF2-40B4-BE49-F238E27FC236}">
                <a16:creationId xmlns:a16="http://schemas.microsoft.com/office/drawing/2014/main" id="{312B186E-B572-4378-B4B9-333760E80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a:extLst>
              <a:ext uri="{FF2B5EF4-FFF2-40B4-BE49-F238E27FC236}">
                <a16:creationId xmlns:a16="http://schemas.microsoft.com/office/drawing/2014/main" id="{BEC4E389-FEB8-484A-A710-FB130E0EB9F2}"/>
              </a:ext>
            </a:extLst>
          </p:cNvPr>
          <p:cNvPicPr>
            <a:picLocks noChangeAspect="1"/>
          </p:cNvPicPr>
          <p:nvPr/>
        </p:nvPicPr>
        <p:blipFill>
          <a:blip r:embed="rId3"/>
          <a:stretch>
            <a:fillRect/>
          </a:stretch>
        </p:blipFill>
        <p:spPr>
          <a:xfrm>
            <a:off x="10925666" y="298983"/>
            <a:ext cx="993979" cy="665572"/>
          </a:xfrm>
          <a:prstGeom prst="rect">
            <a:avLst/>
          </a:prstGeom>
        </p:spPr>
      </p:pic>
      <p:sp>
        <p:nvSpPr>
          <p:cNvPr id="9" name="AutoShape 5">
            <a:extLst>
              <a:ext uri="{FF2B5EF4-FFF2-40B4-BE49-F238E27FC236}">
                <a16:creationId xmlns:a16="http://schemas.microsoft.com/office/drawing/2014/main" id="{4A162957-C93A-4597-BFC2-51A29D97FEEC}"/>
              </a:ext>
            </a:extLst>
          </p:cNvPr>
          <p:cNvSpPr>
            <a:spLocks noChangeArrowheads="1"/>
          </p:cNvSpPr>
          <p:nvPr/>
        </p:nvSpPr>
        <p:spPr bwMode="auto">
          <a:xfrm>
            <a:off x="196940" y="3139986"/>
            <a:ext cx="11722705" cy="1736646"/>
          </a:xfrm>
          <a:prstGeom prst="roundRect">
            <a:avLst>
              <a:gd name="adj" fmla="val 16667"/>
            </a:avLst>
          </a:prstGeom>
          <a:solidFill>
            <a:srgbClr val="FFFED8"/>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0"/>
              </a:spcBef>
              <a:buNone/>
              <a:defRPr/>
            </a:pPr>
            <a:r>
              <a:rPr lang="en-GB" altLang="en-US" dirty="0">
                <a:solidFill>
                  <a:schemeClr val="accent1"/>
                </a:solidFill>
                <a:latin typeface="Calibri" panose="020F0502020204030204" pitchFamily="34" charset="0"/>
                <a:cs typeface="Calibri" panose="020F0502020204030204" pitchFamily="34" charset="0"/>
              </a:rPr>
              <a:t>Subordinating conjunctions </a:t>
            </a:r>
            <a:r>
              <a:rPr lang="en-GB" altLang="en-US" dirty="0">
                <a:solidFill>
                  <a:prstClr val="black"/>
                </a:solidFill>
                <a:latin typeface="Calibri" panose="020F0502020204030204" pitchFamily="34" charset="0"/>
                <a:cs typeface="Calibri" panose="020F0502020204030204" pitchFamily="34" charset="0"/>
              </a:rPr>
              <a:t>are words that link a main clause and a subordinate clause within a sentence and establish a </a:t>
            </a:r>
            <a:r>
              <a:rPr lang="en-GB" altLang="en-US" u="sng" dirty="0">
                <a:solidFill>
                  <a:prstClr val="black"/>
                </a:solidFill>
                <a:latin typeface="Calibri" panose="020F0502020204030204" pitchFamily="34" charset="0"/>
                <a:cs typeface="Calibri" panose="020F0502020204030204" pitchFamily="34" charset="0"/>
              </a:rPr>
              <a:t>relationship</a:t>
            </a:r>
            <a:r>
              <a:rPr lang="en-GB" altLang="en-US" dirty="0">
                <a:solidFill>
                  <a:prstClr val="black"/>
                </a:solidFill>
                <a:latin typeface="Calibri" panose="020F0502020204030204" pitchFamily="34" charset="0"/>
                <a:cs typeface="Calibri" panose="020F0502020204030204" pitchFamily="34" charset="0"/>
              </a:rPr>
              <a:t> between them, for example that one depends on the other.</a:t>
            </a:r>
          </a:p>
        </p:txBody>
      </p:sp>
      <p:sp>
        <p:nvSpPr>
          <p:cNvPr id="13" name="AutoShape 5">
            <a:extLst>
              <a:ext uri="{FF2B5EF4-FFF2-40B4-BE49-F238E27FC236}">
                <a16:creationId xmlns:a16="http://schemas.microsoft.com/office/drawing/2014/main" id="{9F1EDCF3-5F8A-4141-8592-7A5C586EA841}"/>
              </a:ext>
            </a:extLst>
          </p:cNvPr>
          <p:cNvSpPr>
            <a:spLocks noChangeArrowheads="1"/>
          </p:cNvSpPr>
          <p:nvPr/>
        </p:nvSpPr>
        <p:spPr bwMode="auto">
          <a:xfrm>
            <a:off x="196940" y="5137196"/>
            <a:ext cx="11722705" cy="1191816"/>
          </a:xfrm>
          <a:prstGeom prst="roundRect">
            <a:avLst>
              <a:gd name="adj" fmla="val 16667"/>
            </a:avLst>
          </a:prstGeom>
          <a:solidFill>
            <a:srgbClr val="FFFED8"/>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defRPr/>
            </a:pPr>
            <a:r>
              <a:rPr lang="en-GB" altLang="en-US" dirty="0">
                <a:solidFill>
                  <a:srgbClr val="FF0000"/>
                </a:solidFill>
                <a:latin typeface="Calibri" panose="020F0502020204030204" pitchFamily="34" charset="0"/>
                <a:cs typeface="Calibri" panose="020F0502020204030204" pitchFamily="34" charset="0"/>
              </a:rPr>
              <a:t>Coordinating conjunctions </a:t>
            </a:r>
            <a:r>
              <a:rPr lang="en-GB" altLang="en-US" dirty="0">
                <a:latin typeface="Calibri" panose="020F0502020204030204" pitchFamily="34" charset="0"/>
                <a:cs typeface="Calibri" panose="020F0502020204030204" pitchFamily="34" charset="0"/>
              </a:rPr>
              <a:t>join words, phrases and clauses.  They </a:t>
            </a:r>
            <a:r>
              <a:rPr lang="en-GB" altLang="en-US" dirty="0">
                <a:solidFill>
                  <a:prstClr val="black"/>
                </a:solidFill>
                <a:latin typeface="Calibri" panose="020F0502020204030204" pitchFamily="34" charset="0"/>
                <a:cs typeface="Calibri" panose="020F0502020204030204" pitchFamily="34" charset="0"/>
              </a:rPr>
              <a:t>can join things of </a:t>
            </a:r>
            <a:r>
              <a:rPr lang="en-GB" altLang="en-US" u="sng" dirty="0">
                <a:solidFill>
                  <a:prstClr val="black"/>
                </a:solidFill>
                <a:latin typeface="Calibri" panose="020F0502020204030204" pitchFamily="34" charset="0"/>
                <a:cs typeface="Calibri" panose="020F0502020204030204" pitchFamily="34" charset="0"/>
              </a:rPr>
              <a:t>equal importance</a:t>
            </a:r>
            <a:r>
              <a:rPr lang="en-GB" altLang="en-US" dirty="0">
                <a:solidFill>
                  <a:prstClr val="black"/>
                </a:solidFill>
                <a:latin typeface="Calibri" panose="020F0502020204030204" pitchFamily="34" charset="0"/>
                <a:cs typeface="Calibri" panose="020F0502020204030204" pitchFamily="34" charset="0"/>
              </a:rPr>
              <a:t> together in a sentence. </a:t>
            </a:r>
            <a:endParaRPr lang="en-GB"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4403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5"/>
            <a:ext cx="8250641" cy="1116565"/>
          </a:xfrm>
          <a:solidFill>
            <a:srgbClr val="FDFEDA"/>
          </a:solidFill>
          <a:ln>
            <a:solidFill>
              <a:schemeClr val="accent1"/>
            </a:solidFill>
          </a:ln>
        </p:spPr>
        <p:txBody>
          <a:bodyPr/>
          <a:lstStyle/>
          <a:p>
            <a:pPr algn="ctr"/>
            <a:r>
              <a:rPr lang="en-GB" dirty="0">
                <a:latin typeface="+mn-lt"/>
              </a:rPr>
              <a:t>Reflection</a:t>
            </a:r>
          </a:p>
        </p:txBody>
      </p:sp>
      <p:sp>
        <p:nvSpPr>
          <p:cNvPr id="14" name="AutoShape 5">
            <a:extLst>
              <a:ext uri="{FF2B5EF4-FFF2-40B4-BE49-F238E27FC236}">
                <a16:creationId xmlns:a16="http://schemas.microsoft.com/office/drawing/2014/main" id="{9AC5550A-F374-48CB-89AF-A6A9E0BC5173}"/>
              </a:ext>
            </a:extLst>
          </p:cNvPr>
          <p:cNvSpPr>
            <a:spLocks noChangeArrowheads="1"/>
          </p:cNvSpPr>
          <p:nvPr/>
        </p:nvSpPr>
        <p:spPr bwMode="auto">
          <a:xfrm>
            <a:off x="501725" y="1452907"/>
            <a:ext cx="11417920" cy="5005626"/>
          </a:xfrm>
          <a:prstGeom prst="roundRect">
            <a:avLst>
              <a:gd name="adj" fmla="val 16667"/>
            </a:avLst>
          </a:prstGeom>
          <a:solidFill>
            <a:srgbClr val="FFFED8"/>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dirty="0">
                <a:latin typeface="Calibri" panose="020F0502020204030204" pitchFamily="34" charset="0"/>
                <a:cs typeface="Calibri" panose="020F0502020204030204" pitchFamily="34" charset="0"/>
              </a:rPr>
              <a:t>You have learnt about </a:t>
            </a:r>
            <a:r>
              <a:rPr lang="en-GB" altLang="en-US" dirty="0">
                <a:solidFill>
                  <a:srgbClr val="0070C0"/>
                </a:solidFill>
                <a:latin typeface="Calibri" panose="020F0502020204030204" pitchFamily="34" charset="0"/>
                <a:cs typeface="Calibri" panose="020F0502020204030204" pitchFamily="34" charset="0"/>
              </a:rPr>
              <a:t>subordinating</a:t>
            </a:r>
            <a:r>
              <a:rPr lang="en-GB" altLang="en-US" dirty="0">
                <a:latin typeface="Calibri" panose="020F0502020204030204" pitchFamily="34" charset="0"/>
                <a:cs typeface="Calibri" panose="020F0502020204030204" pitchFamily="34" charset="0"/>
              </a:rPr>
              <a:t> and </a:t>
            </a:r>
            <a:r>
              <a:rPr lang="en-GB" altLang="en-US" dirty="0">
                <a:solidFill>
                  <a:srgbClr val="FF0000"/>
                </a:solidFill>
                <a:latin typeface="Calibri" panose="020F0502020204030204" pitchFamily="34" charset="0"/>
                <a:cs typeface="Calibri" panose="020F0502020204030204" pitchFamily="34" charset="0"/>
              </a:rPr>
              <a:t>coordinating</a:t>
            </a:r>
            <a:r>
              <a:rPr lang="en-GB" altLang="en-US" dirty="0">
                <a:latin typeface="Calibri" panose="020F0502020204030204" pitchFamily="34" charset="0"/>
                <a:cs typeface="Calibri" panose="020F0502020204030204" pitchFamily="34" charset="0"/>
              </a:rPr>
              <a:t> </a:t>
            </a:r>
            <a:r>
              <a:rPr lang="en-GB" altLang="en-US" dirty="0">
                <a:solidFill>
                  <a:schemeClr val="accent2"/>
                </a:solidFill>
                <a:latin typeface="Calibri" panose="020F0502020204030204" pitchFamily="34" charset="0"/>
                <a:cs typeface="Calibri" panose="020F0502020204030204" pitchFamily="34" charset="0"/>
              </a:rPr>
              <a:t>conjunctions</a:t>
            </a:r>
            <a:r>
              <a:rPr lang="en-GB" altLang="en-US" dirty="0">
                <a:latin typeface="Calibri" panose="020F0502020204030204" pitchFamily="34" charset="0"/>
                <a:cs typeface="Calibri" panose="020F0502020204030204" pitchFamily="34" charset="0"/>
              </a:rPr>
              <a:t>.</a:t>
            </a:r>
          </a:p>
          <a:p>
            <a:pPr algn="ctr">
              <a:spcBef>
                <a:spcPct val="0"/>
              </a:spcBef>
              <a:buNone/>
            </a:pPr>
            <a:endParaRPr lang="en-GB" altLang="en-US" dirty="0">
              <a:latin typeface="Calibri" panose="020F0502020204030204" pitchFamily="34" charset="0"/>
              <a:cs typeface="Calibri" panose="020F0502020204030204" pitchFamily="34" charset="0"/>
            </a:endParaRPr>
          </a:p>
          <a:p>
            <a:pPr algn="ctr">
              <a:spcBef>
                <a:spcPct val="0"/>
              </a:spcBef>
              <a:buNone/>
            </a:pPr>
            <a:endParaRPr lang="en-GB" altLang="en-US" dirty="0">
              <a:latin typeface="Calibri" panose="020F0502020204030204" pitchFamily="34" charset="0"/>
              <a:cs typeface="Calibri" panose="020F0502020204030204" pitchFamily="34" charset="0"/>
            </a:endParaRPr>
          </a:p>
          <a:p>
            <a:pPr algn="ctr">
              <a:spcBef>
                <a:spcPct val="0"/>
              </a:spcBef>
              <a:buNone/>
            </a:pPr>
            <a:endParaRPr lang="en-GB" altLang="en-US" dirty="0">
              <a:latin typeface="Calibri" panose="020F0502020204030204" pitchFamily="34" charset="0"/>
              <a:cs typeface="Calibri" panose="020F0502020204030204" pitchFamily="34" charset="0"/>
            </a:endParaRPr>
          </a:p>
          <a:p>
            <a:pPr algn="ctr">
              <a:spcBef>
                <a:spcPct val="0"/>
              </a:spcBef>
              <a:buNone/>
            </a:pPr>
            <a:endParaRPr lang="en-GB" altLang="en-US" dirty="0">
              <a:latin typeface="Calibri" panose="020F0502020204030204" pitchFamily="34" charset="0"/>
              <a:cs typeface="Calibri" panose="020F0502020204030204" pitchFamily="34" charset="0"/>
            </a:endParaRPr>
          </a:p>
          <a:p>
            <a:pPr algn="ctr">
              <a:spcBef>
                <a:spcPct val="0"/>
              </a:spcBef>
              <a:buNone/>
            </a:pPr>
            <a:endParaRPr lang="en-GB" altLang="en-US" dirty="0">
              <a:latin typeface="Calibri" panose="020F0502020204030204" pitchFamily="34" charset="0"/>
              <a:cs typeface="Calibri" panose="020F0502020204030204" pitchFamily="34" charset="0"/>
            </a:endParaRPr>
          </a:p>
          <a:p>
            <a:pPr algn="ctr">
              <a:spcBef>
                <a:spcPct val="0"/>
              </a:spcBef>
              <a:buNone/>
            </a:pPr>
            <a:r>
              <a:rPr lang="en-GB" altLang="en-US" dirty="0">
                <a:latin typeface="Calibri" panose="020F0502020204030204" pitchFamily="34" charset="0"/>
                <a:cs typeface="Calibri" panose="020F0502020204030204" pitchFamily="34" charset="0"/>
              </a:rPr>
              <a:t>See if you can spot some in your reading, and use them in your writing to make it more interesting and to add more detail.</a:t>
            </a:r>
          </a:p>
        </p:txBody>
      </p:sp>
      <p:pic>
        <p:nvPicPr>
          <p:cNvPr id="7" name="Picture 6">
            <a:extLst>
              <a:ext uri="{FF2B5EF4-FFF2-40B4-BE49-F238E27FC236}">
                <a16:creationId xmlns:a16="http://schemas.microsoft.com/office/drawing/2014/main" id="{312B186E-B572-4378-B4B9-333760E80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EC4E389-FEB8-484A-A710-FB130E0EB9F2}"/>
              </a:ext>
            </a:extLst>
          </p:cNvPr>
          <p:cNvPicPr>
            <a:picLocks noChangeAspect="1"/>
          </p:cNvPicPr>
          <p:nvPr/>
        </p:nvPicPr>
        <p:blipFill>
          <a:blip r:embed="rId3"/>
          <a:stretch>
            <a:fillRect/>
          </a:stretch>
        </p:blipFill>
        <p:spPr>
          <a:xfrm>
            <a:off x="10925666" y="298983"/>
            <a:ext cx="993979" cy="665572"/>
          </a:xfrm>
          <a:prstGeom prst="rect">
            <a:avLst/>
          </a:prstGeom>
        </p:spPr>
      </p:pic>
      <p:pic>
        <p:nvPicPr>
          <p:cNvPr id="3" name="Picture 2">
            <a:extLst>
              <a:ext uri="{FF2B5EF4-FFF2-40B4-BE49-F238E27FC236}">
                <a16:creationId xmlns:a16="http://schemas.microsoft.com/office/drawing/2014/main" id="{96B3A560-B826-438E-A99B-8987CDD37BA0}"/>
              </a:ext>
            </a:extLst>
          </p:cNvPr>
          <p:cNvPicPr>
            <a:picLocks noChangeAspect="1"/>
          </p:cNvPicPr>
          <p:nvPr/>
        </p:nvPicPr>
        <p:blipFill>
          <a:blip r:embed="rId4"/>
          <a:stretch>
            <a:fillRect/>
          </a:stretch>
        </p:blipFill>
        <p:spPr>
          <a:xfrm>
            <a:off x="8655896" y="2985771"/>
            <a:ext cx="1872985" cy="1456766"/>
          </a:xfrm>
          <a:prstGeom prst="rect">
            <a:avLst/>
          </a:prstGeom>
        </p:spPr>
      </p:pic>
      <p:pic>
        <p:nvPicPr>
          <p:cNvPr id="4" name="Picture 3">
            <a:extLst>
              <a:ext uri="{FF2B5EF4-FFF2-40B4-BE49-F238E27FC236}">
                <a16:creationId xmlns:a16="http://schemas.microsoft.com/office/drawing/2014/main" id="{4C627F4D-1201-4028-B1B2-21C7B20F250C}"/>
              </a:ext>
            </a:extLst>
          </p:cNvPr>
          <p:cNvPicPr>
            <a:picLocks noChangeAspect="1"/>
          </p:cNvPicPr>
          <p:nvPr/>
        </p:nvPicPr>
        <p:blipFill>
          <a:blip r:embed="rId5"/>
          <a:stretch>
            <a:fillRect/>
          </a:stretch>
        </p:blipFill>
        <p:spPr>
          <a:xfrm>
            <a:off x="1663119" y="2985771"/>
            <a:ext cx="1883418" cy="1456766"/>
          </a:xfrm>
          <a:prstGeom prst="rect">
            <a:avLst/>
          </a:prstGeom>
        </p:spPr>
      </p:pic>
      <p:pic>
        <p:nvPicPr>
          <p:cNvPr id="9" name="Picture 8">
            <a:extLst>
              <a:ext uri="{FF2B5EF4-FFF2-40B4-BE49-F238E27FC236}">
                <a16:creationId xmlns:a16="http://schemas.microsoft.com/office/drawing/2014/main" id="{2C9034A4-C1CF-4F25-A5A3-03ACA00960B0}"/>
              </a:ext>
            </a:extLst>
          </p:cNvPr>
          <p:cNvPicPr>
            <a:picLocks noChangeAspect="1"/>
          </p:cNvPicPr>
          <p:nvPr/>
        </p:nvPicPr>
        <p:blipFill>
          <a:blip r:embed="rId6"/>
          <a:stretch>
            <a:fillRect/>
          </a:stretch>
        </p:blipFill>
        <p:spPr>
          <a:xfrm>
            <a:off x="5367617" y="2985771"/>
            <a:ext cx="1456766" cy="1456766"/>
          </a:xfrm>
          <a:prstGeom prst="rect">
            <a:avLst/>
          </a:prstGeom>
        </p:spPr>
      </p:pic>
    </p:spTree>
    <p:extLst>
      <p:ext uri="{BB962C8B-B14F-4D97-AF65-F5344CB8AC3E}">
        <p14:creationId xmlns:p14="http://schemas.microsoft.com/office/powerpoint/2010/main" val="182170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lstStyle/>
          <a:p>
            <a:pPr algn="ctr"/>
            <a:r>
              <a:rPr lang="en-GB" dirty="0">
                <a:latin typeface="+mn-lt"/>
              </a:rPr>
              <a:t>Teacher Notes</a:t>
            </a:r>
          </a:p>
        </p:txBody>
      </p:sp>
      <p:sp>
        <p:nvSpPr>
          <p:cNvPr id="4" name="5-Point Star 4">
            <a:extLst>
              <a:ext uri="{FF2B5EF4-FFF2-40B4-BE49-F238E27FC236}">
                <a16:creationId xmlns:a16="http://schemas.microsoft.com/office/drawing/2014/main" id="{8B3E8FF2-5177-4593-ACA3-98E208BBB75E}"/>
              </a:ext>
            </a:extLst>
          </p:cNvPr>
          <p:cNvSpPr/>
          <p:nvPr/>
        </p:nvSpPr>
        <p:spPr>
          <a:xfrm>
            <a:off x="2938632" y="147061"/>
            <a:ext cx="1269069" cy="1021171"/>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B568B6E-3F89-4A2C-9BB2-32812DF9B678}"/>
              </a:ext>
            </a:extLst>
          </p:cNvPr>
          <p:cNvSpPr txBox="1">
            <a:spLocks/>
          </p:cNvSpPr>
          <p:nvPr/>
        </p:nvSpPr>
        <p:spPr>
          <a:xfrm>
            <a:off x="679352" y="1591814"/>
            <a:ext cx="10833295" cy="4346870"/>
          </a:xfrm>
          <a:prstGeom prst="rect">
            <a:avLst/>
          </a:prstGeom>
          <a:solidFill>
            <a:srgbClr val="FFFED8"/>
          </a:solidFill>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Calibri" panose="020F0502020204030204"/>
                <a:ea typeface="+mn-ea"/>
                <a:cs typeface="+mn-cs"/>
              </a:rPr>
              <a:t>There is a great deal of technical language which can be used when teaching clauses, phrases and conjunctions.  This can sometimes be confusing, particularly for Key </a:t>
            </a:r>
            <a:r>
              <a:rPr lang="en-GB" sz="2500" dirty="0">
                <a:solidFill>
                  <a:prstClr val="black"/>
                </a:solidFill>
                <a:latin typeface="Calibri" panose="020F0502020204030204"/>
              </a:rPr>
              <a:t>M</a:t>
            </a:r>
            <a:r>
              <a:rPr kumimoji="0" lang="en-GB" sz="2500" b="0" i="0" u="none" strike="noStrike" kern="1200" cap="none" spc="0" normalizeH="0" baseline="0" noProof="0" dirty="0" err="1">
                <a:ln>
                  <a:noFill/>
                </a:ln>
                <a:solidFill>
                  <a:prstClr val="black"/>
                </a:solidFill>
                <a:effectLst/>
                <a:uLnTx/>
                <a:uFillTx/>
                <a:latin typeface="Calibri" panose="020F0502020204030204"/>
                <a:ea typeface="+mn-ea"/>
                <a:cs typeface="+mn-cs"/>
              </a:rPr>
              <a:t>arginals</a:t>
            </a:r>
            <a:r>
              <a:rPr kumimoji="0" lang="en-GB" sz="2500" b="0" i="0" u="none" strike="noStrike" kern="1200" cap="none" spc="0" normalizeH="0" baseline="0" noProof="0" dirty="0">
                <a:ln>
                  <a:noFill/>
                </a:ln>
                <a:solidFill>
                  <a:prstClr val="black"/>
                </a:solidFill>
                <a:effectLst/>
                <a:uLnTx/>
                <a:uFillTx/>
                <a:latin typeface="Calibri" panose="020F0502020204030204"/>
                <a:ea typeface="+mn-ea"/>
                <a:cs typeface="+mn-cs"/>
              </a:rPr>
              <a:t>, so how much is actually introduced, especially when teaching different types of phrases, should be at the teacher’s discretion.  We do all share high expectations for all pupils, but the aim is for pupils to have a solid understanding of the core concepts.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2500" dirty="0">
              <a:solidFill>
                <a:prstClr val="black"/>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Calibri" panose="020F0502020204030204"/>
                <a:ea typeface="+mn-ea"/>
                <a:cs typeface="+mn-cs"/>
              </a:rPr>
              <a:t>You may wish to use the GPS Recall Cards as a starter or supporting activity, as well as linking to the </a:t>
            </a:r>
            <a:r>
              <a:rPr kumimoji="0" lang="en-GB" sz="2500" b="0" i="0" u="none" strike="noStrike" kern="1200" cap="none" spc="0" normalizeH="0" baseline="0" noProof="0" dirty="0" err="1">
                <a:ln>
                  <a:noFill/>
                </a:ln>
                <a:solidFill>
                  <a:prstClr val="black"/>
                </a:solidFill>
                <a:effectLst/>
                <a:uLnTx/>
                <a:uFillTx/>
                <a:latin typeface="Calibri" panose="020F0502020204030204"/>
                <a:ea typeface="+mn-ea"/>
                <a:cs typeface="+mn-cs"/>
              </a:rPr>
              <a:t>PiXL</a:t>
            </a:r>
            <a:r>
              <a:rPr kumimoji="0" lang="en-GB" sz="2500" b="0" i="0" u="none" strike="noStrike" kern="1200" cap="none" spc="0" normalizeH="0" baseline="0" noProof="0" dirty="0">
                <a:ln>
                  <a:noFill/>
                </a:ln>
                <a:solidFill>
                  <a:prstClr val="black"/>
                </a:solidFill>
                <a:effectLst/>
                <a:uLnTx/>
                <a:uFillTx/>
                <a:latin typeface="Calibri" panose="020F0502020204030204"/>
                <a:ea typeface="+mn-ea"/>
                <a:cs typeface="+mn-cs"/>
              </a:rPr>
              <a:t> Writing Resources (W2c).</a:t>
            </a:r>
          </a:p>
        </p:txBody>
      </p:sp>
      <p:pic>
        <p:nvPicPr>
          <p:cNvPr id="5" name="Picture 4">
            <a:extLst>
              <a:ext uri="{FF2B5EF4-FFF2-40B4-BE49-F238E27FC236}">
                <a16:creationId xmlns:a16="http://schemas.microsoft.com/office/drawing/2014/main" id="{ED9B8DFF-9D1B-4628-A0A9-BC6D0C65E3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3BD4B8D-98EB-46B0-A3A7-B705BAA6C5C8}"/>
              </a:ext>
            </a:extLst>
          </p:cNvPr>
          <p:cNvPicPr>
            <a:picLocks noChangeAspect="1"/>
          </p:cNvPicPr>
          <p:nvPr/>
        </p:nvPicPr>
        <p:blipFill>
          <a:blip r:embed="rId3"/>
          <a:stretch>
            <a:fillRect/>
          </a:stretch>
        </p:blipFill>
        <p:spPr>
          <a:xfrm>
            <a:off x="10925666" y="298983"/>
            <a:ext cx="993979" cy="665572"/>
          </a:xfrm>
          <a:prstGeom prst="rect">
            <a:avLst/>
          </a:prstGeom>
        </p:spPr>
      </p:pic>
    </p:spTree>
    <p:extLst>
      <p:ext uri="{BB962C8B-B14F-4D97-AF65-F5344CB8AC3E}">
        <p14:creationId xmlns:p14="http://schemas.microsoft.com/office/powerpoint/2010/main" val="39488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0"/>
            <a:ext cx="11112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a:extLst>
              <a:ext uri="{FF2B5EF4-FFF2-40B4-BE49-F238E27FC236}">
                <a16:creationId xmlns:a16="http://schemas.microsoft.com/office/drawing/2014/main" id="{4A3D64F3-D48E-43ED-BDD1-5754AD4A0303}"/>
              </a:ext>
            </a:extLst>
          </p:cNvPr>
          <p:cNvGraphicFramePr/>
          <p:nvPr>
            <p:extLst>
              <p:ext uri="{D42A27DB-BD31-4B8C-83A1-F6EECF244321}">
                <p14:modId xmlns:p14="http://schemas.microsoft.com/office/powerpoint/2010/main" val="4115071735"/>
              </p:ext>
            </p:extLst>
          </p:nvPr>
        </p:nvGraphicFramePr>
        <p:xfrm>
          <a:off x="1244576" y="167593"/>
          <a:ext cx="9918700" cy="6522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a:extLst>
              <a:ext uri="{FF2B5EF4-FFF2-40B4-BE49-F238E27FC236}">
                <a16:creationId xmlns:a16="http://schemas.microsoft.com/office/drawing/2014/main" id="{095610C3-8754-4FCD-9D65-FBE11B810A02}"/>
              </a:ext>
            </a:extLst>
          </p:cNvPr>
          <p:cNvSpPr>
            <a:spLocks noGrp="1"/>
          </p:cNvSpPr>
          <p:nvPr>
            <p:ph type="title"/>
          </p:nvPr>
        </p:nvSpPr>
        <p:spPr>
          <a:xfrm rot="16200000">
            <a:off x="-1576201" y="3767247"/>
            <a:ext cx="4729760" cy="1116565"/>
          </a:xfrm>
          <a:solidFill>
            <a:srgbClr val="FDFEDA"/>
          </a:solidFill>
          <a:ln>
            <a:solidFill>
              <a:schemeClr val="accent1"/>
            </a:solidFill>
          </a:ln>
        </p:spPr>
        <p:txBody>
          <a:bodyPr/>
          <a:lstStyle/>
          <a:p>
            <a:pPr algn="ctr"/>
            <a:r>
              <a:rPr lang="en-GB" dirty="0"/>
              <a:t>Vocabulary Task</a:t>
            </a:r>
          </a:p>
        </p:txBody>
      </p:sp>
      <p:pic>
        <p:nvPicPr>
          <p:cNvPr id="12" name="Picture 11">
            <a:extLst>
              <a:ext uri="{FF2B5EF4-FFF2-40B4-BE49-F238E27FC236}">
                <a16:creationId xmlns:a16="http://schemas.microsoft.com/office/drawing/2014/main" id="{DF825CCF-0B47-4213-B6F2-A4ACC62934C8}"/>
              </a:ext>
            </a:extLst>
          </p:cNvPr>
          <p:cNvPicPr>
            <a:picLocks noChangeAspect="1"/>
          </p:cNvPicPr>
          <p:nvPr/>
        </p:nvPicPr>
        <p:blipFill>
          <a:blip r:embed="rId8"/>
          <a:stretch>
            <a:fillRect/>
          </a:stretch>
        </p:blipFill>
        <p:spPr>
          <a:xfrm>
            <a:off x="10820815" y="227881"/>
            <a:ext cx="1081574" cy="724226"/>
          </a:xfrm>
          <a:prstGeom prst="rect">
            <a:avLst/>
          </a:prstGeom>
        </p:spPr>
      </p:pic>
    </p:spTree>
    <p:extLst>
      <p:ext uri="{BB962C8B-B14F-4D97-AF65-F5344CB8AC3E}">
        <p14:creationId xmlns:p14="http://schemas.microsoft.com/office/powerpoint/2010/main" val="3116155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5"/>
            <a:ext cx="8250641" cy="1116565"/>
          </a:xfrm>
          <a:solidFill>
            <a:srgbClr val="FDFEDA"/>
          </a:solidFill>
          <a:ln>
            <a:solidFill>
              <a:schemeClr val="accent1"/>
            </a:solidFill>
          </a:ln>
        </p:spPr>
        <p:txBody>
          <a:bodyPr/>
          <a:lstStyle/>
          <a:p>
            <a:pPr algn="ctr"/>
            <a:r>
              <a:rPr lang="en-GB" dirty="0">
                <a:latin typeface="+mn-lt"/>
              </a:rPr>
              <a:t>Conjunctions</a:t>
            </a:r>
          </a:p>
        </p:txBody>
      </p:sp>
      <p:sp>
        <p:nvSpPr>
          <p:cNvPr id="14" name="AutoShape 5">
            <a:extLst>
              <a:ext uri="{FF2B5EF4-FFF2-40B4-BE49-F238E27FC236}">
                <a16:creationId xmlns:a16="http://schemas.microsoft.com/office/drawing/2014/main" id="{9AC5550A-F374-48CB-89AF-A6A9E0BC5173}"/>
              </a:ext>
            </a:extLst>
          </p:cNvPr>
          <p:cNvSpPr>
            <a:spLocks noChangeArrowheads="1"/>
          </p:cNvSpPr>
          <p:nvPr/>
        </p:nvSpPr>
        <p:spPr bwMode="auto">
          <a:xfrm>
            <a:off x="387040" y="1724203"/>
            <a:ext cx="11417920" cy="4460796"/>
          </a:xfrm>
          <a:prstGeom prst="roundRect">
            <a:avLst>
              <a:gd name="adj" fmla="val 16667"/>
            </a:avLst>
          </a:prstGeom>
          <a:solidFill>
            <a:srgbClr val="FFFED8"/>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None/>
            </a:pPr>
            <a:r>
              <a:rPr lang="en-GB" altLang="en-US" dirty="0">
                <a:latin typeface="Calibri" panose="020F0502020204030204" pitchFamily="34" charset="0"/>
                <a:cs typeface="Calibri" panose="020F0502020204030204" pitchFamily="34" charset="0"/>
              </a:rPr>
              <a:t>A </a:t>
            </a:r>
            <a:r>
              <a:rPr lang="en-GB" altLang="en-US" dirty="0">
                <a:solidFill>
                  <a:schemeClr val="accent2"/>
                </a:solidFill>
                <a:latin typeface="Calibri" panose="020F0502020204030204" pitchFamily="34" charset="0"/>
                <a:cs typeface="Calibri" panose="020F0502020204030204" pitchFamily="34" charset="0"/>
              </a:rPr>
              <a:t>conjunction</a:t>
            </a:r>
            <a:r>
              <a:rPr lang="en-GB" altLang="en-US" dirty="0">
                <a:latin typeface="Calibri" panose="020F0502020204030204" pitchFamily="34" charset="0"/>
                <a:cs typeface="Calibri" panose="020F0502020204030204" pitchFamily="34" charset="0"/>
              </a:rPr>
              <a:t> is a word that links words or connects ideas </a:t>
            </a:r>
            <a:r>
              <a:rPr lang="en-GB" altLang="en-US" u="sng" dirty="0">
                <a:latin typeface="Calibri" panose="020F0502020204030204" pitchFamily="34" charset="0"/>
                <a:cs typeface="Calibri" panose="020F0502020204030204" pitchFamily="34" charset="0"/>
              </a:rPr>
              <a:t>within</a:t>
            </a:r>
            <a:r>
              <a:rPr lang="en-GB" altLang="en-US" dirty="0">
                <a:latin typeface="Calibri" panose="020F0502020204030204" pitchFamily="34" charset="0"/>
                <a:cs typeface="Calibri" panose="020F0502020204030204" pitchFamily="34" charset="0"/>
              </a:rPr>
              <a:t> a sentence.</a:t>
            </a:r>
          </a:p>
          <a:p>
            <a:pPr algn="just">
              <a:spcBef>
                <a:spcPct val="0"/>
              </a:spcBef>
              <a:buNone/>
            </a:pPr>
            <a:endParaRPr lang="en-GB" altLang="en-US" dirty="0">
              <a:latin typeface="Calibri" panose="020F0502020204030204" pitchFamily="34" charset="0"/>
              <a:cs typeface="Calibri" panose="020F0502020204030204" pitchFamily="34" charset="0"/>
            </a:endParaRPr>
          </a:p>
          <a:p>
            <a:pPr algn="ctr">
              <a:spcBef>
                <a:spcPct val="0"/>
              </a:spcBef>
              <a:buNone/>
            </a:pPr>
            <a:r>
              <a:rPr lang="en-GB" altLang="en-US" dirty="0">
                <a:solidFill>
                  <a:schemeClr val="accent2"/>
                </a:solidFill>
                <a:latin typeface="Calibri" panose="020F0502020204030204" pitchFamily="34" charset="0"/>
                <a:cs typeface="Calibri" panose="020F0502020204030204" pitchFamily="34" charset="0"/>
              </a:rPr>
              <a:t>We were all tired from our day’s activities, </a:t>
            </a:r>
            <a:r>
              <a:rPr lang="en-GB" altLang="en-US" u="sng" dirty="0">
                <a:solidFill>
                  <a:schemeClr val="accent2"/>
                </a:solidFill>
                <a:latin typeface="Calibri" panose="020F0502020204030204" pitchFamily="34" charset="0"/>
                <a:cs typeface="Calibri" panose="020F0502020204030204" pitchFamily="34" charset="0"/>
              </a:rPr>
              <a:t>but</a:t>
            </a:r>
            <a:r>
              <a:rPr lang="en-GB" altLang="en-US" dirty="0">
                <a:solidFill>
                  <a:schemeClr val="accent2"/>
                </a:solidFill>
                <a:latin typeface="Calibri" panose="020F0502020204030204" pitchFamily="34" charset="0"/>
                <a:cs typeface="Calibri" panose="020F0502020204030204" pitchFamily="34" charset="0"/>
              </a:rPr>
              <a:t> we stayed up late round the campfire having fun.</a:t>
            </a:r>
          </a:p>
          <a:p>
            <a:pPr algn="ctr">
              <a:spcBef>
                <a:spcPct val="0"/>
              </a:spcBef>
              <a:buNone/>
            </a:pPr>
            <a:endParaRPr lang="en-GB" altLang="en-US" dirty="0">
              <a:latin typeface="Calibri" panose="020F0502020204030204" pitchFamily="34" charset="0"/>
              <a:cs typeface="Calibri" panose="020F0502020204030204" pitchFamily="34" charset="0"/>
            </a:endParaRPr>
          </a:p>
          <a:p>
            <a:pPr algn="ctr">
              <a:spcBef>
                <a:spcPct val="0"/>
              </a:spcBef>
              <a:buNone/>
            </a:pPr>
            <a:endParaRPr lang="en-GB" altLang="en-US" dirty="0">
              <a:latin typeface="Calibri" panose="020F0502020204030204" pitchFamily="34" charset="0"/>
              <a:cs typeface="Calibri" panose="020F0502020204030204" pitchFamily="34" charset="0"/>
            </a:endParaRPr>
          </a:p>
          <a:p>
            <a:pPr algn="ctr">
              <a:spcBef>
                <a:spcPct val="0"/>
              </a:spcBef>
              <a:buNone/>
            </a:pPr>
            <a:endParaRPr lang="en-GB" altLang="en-US"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12B186E-B572-4378-B4B9-333760E80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EC4E389-FEB8-484A-A710-FB130E0EB9F2}"/>
              </a:ext>
            </a:extLst>
          </p:cNvPr>
          <p:cNvPicPr>
            <a:picLocks noChangeAspect="1"/>
          </p:cNvPicPr>
          <p:nvPr/>
        </p:nvPicPr>
        <p:blipFill>
          <a:blip r:embed="rId3"/>
          <a:stretch>
            <a:fillRect/>
          </a:stretch>
        </p:blipFill>
        <p:spPr>
          <a:xfrm>
            <a:off x="10925666" y="298983"/>
            <a:ext cx="993979" cy="665572"/>
          </a:xfrm>
          <a:prstGeom prst="rect">
            <a:avLst/>
          </a:prstGeom>
        </p:spPr>
      </p:pic>
      <p:pic>
        <p:nvPicPr>
          <p:cNvPr id="3" name="Picture 2">
            <a:extLst>
              <a:ext uri="{FF2B5EF4-FFF2-40B4-BE49-F238E27FC236}">
                <a16:creationId xmlns:a16="http://schemas.microsoft.com/office/drawing/2014/main" id="{6EB82394-3970-4BFB-959D-5ED436417681}"/>
              </a:ext>
            </a:extLst>
          </p:cNvPr>
          <p:cNvPicPr>
            <a:picLocks noChangeAspect="1"/>
          </p:cNvPicPr>
          <p:nvPr/>
        </p:nvPicPr>
        <p:blipFill>
          <a:blip r:embed="rId4"/>
          <a:stretch>
            <a:fillRect/>
          </a:stretch>
        </p:blipFill>
        <p:spPr>
          <a:xfrm>
            <a:off x="5393422" y="4545444"/>
            <a:ext cx="1405156" cy="1379347"/>
          </a:xfrm>
          <a:prstGeom prst="rect">
            <a:avLst/>
          </a:prstGeom>
        </p:spPr>
      </p:pic>
    </p:spTree>
    <p:extLst>
      <p:ext uri="{BB962C8B-B14F-4D97-AF65-F5344CB8AC3E}">
        <p14:creationId xmlns:p14="http://schemas.microsoft.com/office/powerpoint/2010/main" val="251791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5"/>
            <a:ext cx="8250641" cy="1116565"/>
          </a:xfrm>
          <a:solidFill>
            <a:srgbClr val="FDFEDA"/>
          </a:solidFill>
          <a:ln>
            <a:solidFill>
              <a:schemeClr val="accent1"/>
            </a:solidFill>
          </a:ln>
        </p:spPr>
        <p:txBody>
          <a:bodyPr/>
          <a:lstStyle/>
          <a:p>
            <a:pPr algn="ctr"/>
            <a:r>
              <a:rPr lang="en-GB" dirty="0">
                <a:latin typeface="+mn-lt"/>
              </a:rPr>
              <a:t>Types of conjunction</a:t>
            </a:r>
          </a:p>
        </p:txBody>
      </p:sp>
      <p:sp>
        <p:nvSpPr>
          <p:cNvPr id="14" name="AutoShape 5">
            <a:extLst>
              <a:ext uri="{FF2B5EF4-FFF2-40B4-BE49-F238E27FC236}">
                <a16:creationId xmlns:a16="http://schemas.microsoft.com/office/drawing/2014/main" id="{9AC5550A-F374-48CB-89AF-A6A9E0BC5173}"/>
              </a:ext>
            </a:extLst>
          </p:cNvPr>
          <p:cNvSpPr>
            <a:spLocks noChangeArrowheads="1"/>
          </p:cNvSpPr>
          <p:nvPr/>
        </p:nvSpPr>
        <p:spPr bwMode="auto">
          <a:xfrm>
            <a:off x="387040" y="1660992"/>
            <a:ext cx="11417920" cy="1191816"/>
          </a:xfrm>
          <a:prstGeom prst="roundRect">
            <a:avLst>
              <a:gd name="adj" fmla="val 16667"/>
            </a:avLst>
          </a:prstGeom>
          <a:solidFill>
            <a:srgbClr val="FFFED8"/>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None/>
            </a:pPr>
            <a:r>
              <a:rPr lang="en-GB" altLang="en-US" dirty="0">
                <a:latin typeface="Calibri" panose="020F0502020204030204" pitchFamily="34" charset="0"/>
                <a:cs typeface="Calibri" panose="020F0502020204030204" pitchFamily="34" charset="0"/>
              </a:rPr>
              <a:t>There are two different types of conjunction: </a:t>
            </a:r>
            <a:r>
              <a:rPr lang="en-GB" altLang="en-US" dirty="0">
                <a:solidFill>
                  <a:srgbClr val="0070C0"/>
                </a:solidFill>
                <a:latin typeface="Calibri" panose="020F0502020204030204" pitchFamily="34" charset="0"/>
                <a:cs typeface="Calibri" panose="020F0502020204030204" pitchFamily="34" charset="0"/>
              </a:rPr>
              <a:t>subordinating conjunctions</a:t>
            </a:r>
            <a:r>
              <a:rPr lang="en-GB" altLang="en-US" dirty="0">
                <a:latin typeface="Calibri" panose="020F0502020204030204" pitchFamily="34" charset="0"/>
                <a:cs typeface="Calibri" panose="020F0502020204030204" pitchFamily="34" charset="0"/>
              </a:rPr>
              <a:t> and </a:t>
            </a:r>
            <a:r>
              <a:rPr lang="en-GB" altLang="en-US" dirty="0">
                <a:solidFill>
                  <a:srgbClr val="FF0000"/>
                </a:solidFill>
                <a:latin typeface="Calibri" panose="020F0502020204030204" pitchFamily="34" charset="0"/>
                <a:cs typeface="Calibri" panose="020F0502020204030204" pitchFamily="34" charset="0"/>
              </a:rPr>
              <a:t>coordinating </a:t>
            </a:r>
            <a:r>
              <a:rPr lang="en-GB" altLang="en-US" dirty="0">
                <a:solidFill>
                  <a:schemeClr val="accent2"/>
                </a:solidFill>
                <a:latin typeface="Calibri" panose="020F0502020204030204" pitchFamily="34" charset="0"/>
                <a:cs typeface="Calibri" panose="020F0502020204030204" pitchFamily="34" charset="0"/>
              </a:rPr>
              <a:t>conjunctions</a:t>
            </a:r>
            <a:r>
              <a:rPr lang="en-GB" altLang="en-US" dirty="0">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312B186E-B572-4378-B4B9-333760E80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EC4E389-FEB8-484A-A710-FB130E0EB9F2}"/>
              </a:ext>
            </a:extLst>
          </p:cNvPr>
          <p:cNvPicPr>
            <a:picLocks noChangeAspect="1"/>
          </p:cNvPicPr>
          <p:nvPr/>
        </p:nvPicPr>
        <p:blipFill>
          <a:blip r:embed="rId3"/>
          <a:stretch>
            <a:fillRect/>
          </a:stretch>
        </p:blipFill>
        <p:spPr>
          <a:xfrm>
            <a:off x="10925666" y="298983"/>
            <a:ext cx="993979" cy="665572"/>
          </a:xfrm>
          <a:prstGeom prst="rect">
            <a:avLst/>
          </a:prstGeom>
        </p:spPr>
      </p:pic>
      <p:sp>
        <p:nvSpPr>
          <p:cNvPr id="6" name="Flowchart: Process 5">
            <a:extLst>
              <a:ext uri="{FF2B5EF4-FFF2-40B4-BE49-F238E27FC236}">
                <a16:creationId xmlns:a16="http://schemas.microsoft.com/office/drawing/2014/main" id="{AACDB090-7DC3-4115-B909-0E8B85ADF811}"/>
              </a:ext>
            </a:extLst>
          </p:cNvPr>
          <p:cNvSpPr/>
          <p:nvPr/>
        </p:nvSpPr>
        <p:spPr>
          <a:xfrm>
            <a:off x="387040" y="3184510"/>
            <a:ext cx="11417920" cy="3130017"/>
          </a:xfrm>
          <a:prstGeom prst="flowChartProcess">
            <a:avLst/>
          </a:prstGeom>
          <a:solidFill>
            <a:srgbClr val="FFEBB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500" dirty="0">
                <a:solidFill>
                  <a:schemeClr val="tx1"/>
                </a:solidFill>
              </a:rPr>
              <a:t>Soon after that, the tiger crept through the trees </a:t>
            </a:r>
            <a:r>
              <a:rPr lang="en-GB" sz="2500" dirty="0">
                <a:solidFill>
                  <a:srgbClr val="FF0000"/>
                </a:solidFill>
              </a:rPr>
              <a:t>as</a:t>
            </a:r>
            <a:r>
              <a:rPr lang="en-GB" sz="2500" dirty="0">
                <a:solidFill>
                  <a:schemeClr val="tx1"/>
                </a:solidFill>
              </a:rPr>
              <a:t> the monkey grabbed the fruit </a:t>
            </a:r>
            <a:r>
              <a:rPr lang="en-GB" sz="2500" dirty="0">
                <a:solidFill>
                  <a:srgbClr val="FF0000"/>
                </a:solidFill>
              </a:rPr>
              <a:t>and</a:t>
            </a:r>
            <a:r>
              <a:rPr lang="en-GB" sz="2500" dirty="0">
                <a:solidFill>
                  <a:schemeClr val="tx1"/>
                </a:solidFill>
              </a:rPr>
              <a:t> ate it messily.  The tiger spied on the monkey silently </a:t>
            </a:r>
            <a:r>
              <a:rPr lang="en-GB" sz="2500" dirty="0">
                <a:solidFill>
                  <a:srgbClr val="0070C0"/>
                </a:solidFill>
              </a:rPr>
              <a:t>because</a:t>
            </a:r>
            <a:r>
              <a:rPr lang="en-GB" sz="2500" dirty="0">
                <a:solidFill>
                  <a:schemeClr val="tx1"/>
                </a:solidFill>
              </a:rPr>
              <a:t> she didn’t want to frighten it away.</a:t>
            </a:r>
          </a:p>
          <a:p>
            <a:pPr algn="just"/>
            <a:endParaRPr lang="en-GB" sz="2500" dirty="0">
              <a:solidFill>
                <a:schemeClr val="tx1"/>
              </a:solidFill>
            </a:endParaRPr>
          </a:p>
          <a:p>
            <a:pPr marL="342900" indent="-342900" algn="just">
              <a:buFont typeface="Arial" panose="020B0604020202020204" pitchFamily="34" charset="0"/>
              <a:buChar char="•"/>
            </a:pPr>
            <a:r>
              <a:rPr lang="en-GB" sz="2500" u="sng" dirty="0">
                <a:solidFill>
                  <a:srgbClr val="0070C0"/>
                </a:solidFill>
              </a:rPr>
              <a:t>because</a:t>
            </a:r>
            <a:r>
              <a:rPr lang="en-GB" sz="2500" dirty="0">
                <a:solidFill>
                  <a:srgbClr val="0070C0"/>
                </a:solidFill>
              </a:rPr>
              <a:t> is a subordinating conjunction – it is linking words or groups of words that are less important than the rest of the sentence</a:t>
            </a:r>
            <a:endParaRPr lang="en-GB" sz="2500" dirty="0">
              <a:solidFill>
                <a:schemeClr val="tx1"/>
              </a:solidFill>
            </a:endParaRPr>
          </a:p>
          <a:p>
            <a:pPr marL="342900" indent="-342900" algn="just">
              <a:buFont typeface="Arial" panose="020B0604020202020204" pitchFamily="34" charset="0"/>
              <a:buChar char="•"/>
            </a:pPr>
            <a:r>
              <a:rPr lang="en-GB" sz="2500" u="sng" dirty="0">
                <a:solidFill>
                  <a:srgbClr val="FF0000"/>
                </a:solidFill>
              </a:rPr>
              <a:t>and</a:t>
            </a:r>
            <a:r>
              <a:rPr lang="en-GB" sz="2500" dirty="0">
                <a:solidFill>
                  <a:srgbClr val="FF0000"/>
                </a:solidFill>
              </a:rPr>
              <a:t> is a co-ordinating conjunction – it is linking words or ideas in the sentence which are of the same importance</a:t>
            </a:r>
            <a:endParaRPr lang="en-GB" sz="2500" dirty="0">
              <a:solidFill>
                <a:schemeClr val="accent1"/>
              </a:solidFill>
            </a:endParaRPr>
          </a:p>
        </p:txBody>
      </p:sp>
    </p:spTree>
    <p:extLst>
      <p:ext uri="{BB962C8B-B14F-4D97-AF65-F5344CB8AC3E}">
        <p14:creationId xmlns:p14="http://schemas.microsoft.com/office/powerpoint/2010/main" val="2342235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5"/>
            <a:ext cx="8250641" cy="1116565"/>
          </a:xfrm>
          <a:solidFill>
            <a:srgbClr val="FDFEDA"/>
          </a:solidFill>
          <a:ln>
            <a:solidFill>
              <a:schemeClr val="accent1"/>
            </a:solidFill>
          </a:ln>
        </p:spPr>
        <p:txBody>
          <a:bodyPr/>
          <a:lstStyle/>
          <a:p>
            <a:pPr algn="ctr"/>
            <a:r>
              <a:rPr lang="en-GB" dirty="0">
                <a:latin typeface="+mn-lt"/>
              </a:rPr>
              <a:t>Subordinating conjunctions</a:t>
            </a:r>
          </a:p>
        </p:txBody>
      </p:sp>
      <p:sp>
        <p:nvSpPr>
          <p:cNvPr id="14" name="AutoShape 5">
            <a:extLst>
              <a:ext uri="{FF2B5EF4-FFF2-40B4-BE49-F238E27FC236}">
                <a16:creationId xmlns:a16="http://schemas.microsoft.com/office/drawing/2014/main" id="{9AC5550A-F374-48CB-89AF-A6A9E0BC5173}"/>
              </a:ext>
            </a:extLst>
          </p:cNvPr>
          <p:cNvSpPr>
            <a:spLocks noChangeArrowheads="1"/>
          </p:cNvSpPr>
          <p:nvPr/>
        </p:nvSpPr>
        <p:spPr bwMode="auto">
          <a:xfrm>
            <a:off x="387040" y="1591104"/>
            <a:ext cx="11417920" cy="1736646"/>
          </a:xfrm>
          <a:prstGeom prst="roundRect">
            <a:avLst>
              <a:gd name="adj" fmla="val 16667"/>
            </a:avLst>
          </a:prstGeom>
          <a:solidFill>
            <a:srgbClr val="FFFED8"/>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GB" altLang="en-US" dirty="0">
                <a:solidFill>
                  <a:schemeClr val="accent1"/>
                </a:solidFill>
                <a:latin typeface="Calibri" panose="020F0502020204030204" pitchFamily="34" charset="0"/>
                <a:cs typeface="Calibri" panose="020F0502020204030204" pitchFamily="34" charset="0"/>
              </a:rPr>
              <a:t>Subordinating conjunctions </a:t>
            </a:r>
            <a:r>
              <a:rPr lang="en-GB" altLang="en-US" dirty="0">
                <a:solidFill>
                  <a:prstClr val="black"/>
                </a:solidFill>
                <a:latin typeface="Calibri" panose="020F0502020204030204" pitchFamily="34" charset="0"/>
                <a:cs typeface="Calibri" panose="020F0502020204030204" pitchFamily="34" charset="0"/>
              </a:rPr>
              <a:t>are words that link a main clause and a subordinate clause </a:t>
            </a:r>
            <a:r>
              <a:rPr lang="en-GB" altLang="en-US" u="sng" dirty="0">
                <a:solidFill>
                  <a:prstClr val="black"/>
                </a:solidFill>
                <a:latin typeface="Calibri" panose="020F0502020204030204" pitchFamily="34" charset="0"/>
                <a:cs typeface="Calibri" panose="020F0502020204030204" pitchFamily="34" charset="0"/>
              </a:rPr>
              <a:t>within a sentence</a:t>
            </a:r>
            <a:r>
              <a:rPr lang="en-GB" altLang="en-US" dirty="0">
                <a:solidFill>
                  <a:prstClr val="black"/>
                </a:solidFill>
                <a:latin typeface="Calibri" panose="020F0502020204030204" pitchFamily="34" charset="0"/>
                <a:cs typeface="Calibri" panose="020F0502020204030204" pitchFamily="34" charset="0"/>
              </a:rPr>
              <a:t> and establish a relationship between them, for example that one depends on the other.</a:t>
            </a:r>
          </a:p>
        </p:txBody>
      </p:sp>
      <p:pic>
        <p:nvPicPr>
          <p:cNvPr id="7" name="Picture 6">
            <a:extLst>
              <a:ext uri="{FF2B5EF4-FFF2-40B4-BE49-F238E27FC236}">
                <a16:creationId xmlns:a16="http://schemas.microsoft.com/office/drawing/2014/main" id="{312B186E-B572-4378-B4B9-333760E80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EC4E389-FEB8-484A-A710-FB130E0EB9F2}"/>
              </a:ext>
            </a:extLst>
          </p:cNvPr>
          <p:cNvPicPr>
            <a:picLocks noChangeAspect="1"/>
          </p:cNvPicPr>
          <p:nvPr/>
        </p:nvPicPr>
        <p:blipFill>
          <a:blip r:embed="rId3"/>
          <a:stretch>
            <a:fillRect/>
          </a:stretch>
        </p:blipFill>
        <p:spPr>
          <a:xfrm>
            <a:off x="10925666" y="298983"/>
            <a:ext cx="993979" cy="665572"/>
          </a:xfrm>
          <a:prstGeom prst="rect">
            <a:avLst/>
          </a:prstGeom>
        </p:spPr>
      </p:pic>
      <p:sp>
        <p:nvSpPr>
          <p:cNvPr id="9" name="AutoShape 5">
            <a:extLst>
              <a:ext uri="{FF2B5EF4-FFF2-40B4-BE49-F238E27FC236}">
                <a16:creationId xmlns:a16="http://schemas.microsoft.com/office/drawing/2014/main" id="{9916E46C-DC87-4AEF-9D3A-BDE71FCB27BC}"/>
              </a:ext>
            </a:extLst>
          </p:cNvPr>
          <p:cNvSpPr>
            <a:spLocks noChangeArrowheads="1"/>
          </p:cNvSpPr>
          <p:nvPr/>
        </p:nvSpPr>
        <p:spPr bwMode="auto">
          <a:xfrm>
            <a:off x="387040" y="3595074"/>
            <a:ext cx="11417920" cy="2826306"/>
          </a:xfrm>
          <a:prstGeom prst="roundRect">
            <a:avLst>
              <a:gd name="adj" fmla="val 16667"/>
            </a:avLst>
          </a:prstGeom>
          <a:solidFill>
            <a:srgbClr val="FFFED8"/>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altLang="en-US" dirty="0">
                <a:solidFill>
                  <a:prstClr val="black"/>
                </a:solidFill>
                <a:latin typeface="Calibri" panose="020F0502020204030204" pitchFamily="34" charset="0"/>
                <a:cs typeface="Calibri" panose="020F0502020204030204" pitchFamily="34" charset="0"/>
              </a:rPr>
              <a:t>She couldn’t sleep </a:t>
            </a:r>
            <a:r>
              <a:rPr lang="en-GB" altLang="en-US" dirty="0">
                <a:solidFill>
                  <a:schemeClr val="accent1"/>
                </a:solidFill>
                <a:latin typeface="Calibri" panose="020F0502020204030204" pitchFamily="34" charset="0"/>
                <a:cs typeface="Calibri" panose="020F0502020204030204" pitchFamily="34" charset="0"/>
              </a:rPr>
              <a:t>although</a:t>
            </a:r>
            <a:r>
              <a:rPr lang="en-GB" altLang="en-US" dirty="0">
                <a:solidFill>
                  <a:prstClr val="black"/>
                </a:solidFill>
                <a:latin typeface="Calibri" panose="020F0502020204030204" pitchFamily="34" charset="0"/>
                <a:cs typeface="Calibri" panose="020F0502020204030204" pitchFamily="34" charset="0"/>
              </a:rPr>
              <a:t> she was really tired.</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GB" altLang="en-US" dirty="0">
              <a:solidFill>
                <a:prstClr val="black"/>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altLang="en-US" dirty="0">
                <a:solidFill>
                  <a:prstClr val="black"/>
                </a:solidFill>
                <a:latin typeface="Calibri" panose="020F0502020204030204" pitchFamily="34" charset="0"/>
                <a:cs typeface="Calibri" panose="020F0502020204030204" pitchFamily="34" charset="0"/>
              </a:rPr>
              <a:t>It would be fantastic </a:t>
            </a:r>
            <a:r>
              <a:rPr lang="en-GB" altLang="en-US" dirty="0">
                <a:solidFill>
                  <a:schemeClr val="accent1"/>
                </a:solidFill>
                <a:latin typeface="Calibri" panose="020F0502020204030204" pitchFamily="34" charset="0"/>
                <a:cs typeface="Calibri" panose="020F0502020204030204" pitchFamily="34" charset="0"/>
              </a:rPr>
              <a:t>if</a:t>
            </a:r>
            <a:r>
              <a:rPr lang="en-GB" altLang="en-US" dirty="0">
                <a:solidFill>
                  <a:prstClr val="black"/>
                </a:solidFill>
                <a:latin typeface="Calibri" panose="020F0502020204030204" pitchFamily="34" charset="0"/>
                <a:cs typeface="Calibri" panose="020F0502020204030204" pitchFamily="34" charset="0"/>
              </a:rPr>
              <a:t> you could come on holiday with us.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GB" altLang="en-US" dirty="0">
              <a:solidFill>
                <a:prstClr val="black"/>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It snowed heavily </a:t>
            </a:r>
            <a:r>
              <a:rPr kumimoji="0" lang="en-GB" altLang="en-US" i="0"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while</a:t>
            </a:r>
            <a:r>
              <a:rPr kumimoji="0" lang="en-GB" altLang="en-US"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a:t>
            </a:r>
            <a:r>
              <a:rPr lang="en-GB" altLang="en-US" dirty="0">
                <a:solidFill>
                  <a:prstClr val="black"/>
                </a:solidFill>
                <a:latin typeface="Calibri" panose="020F0502020204030204" pitchFamily="34" charset="0"/>
                <a:cs typeface="Calibri" panose="020F0502020204030204" pitchFamily="34" charset="0"/>
              </a:rPr>
              <a:t>e were climbing in Scotland.</a:t>
            </a:r>
          </a:p>
        </p:txBody>
      </p:sp>
      <p:pic>
        <p:nvPicPr>
          <p:cNvPr id="3" name="Picture 2">
            <a:extLst>
              <a:ext uri="{FF2B5EF4-FFF2-40B4-BE49-F238E27FC236}">
                <a16:creationId xmlns:a16="http://schemas.microsoft.com/office/drawing/2014/main" id="{21FF2A1D-2FB1-4340-9E71-ED49DA73C07F}"/>
              </a:ext>
            </a:extLst>
          </p:cNvPr>
          <p:cNvPicPr>
            <a:picLocks noChangeAspect="1"/>
          </p:cNvPicPr>
          <p:nvPr/>
        </p:nvPicPr>
        <p:blipFill>
          <a:blip r:embed="rId4"/>
          <a:stretch>
            <a:fillRect/>
          </a:stretch>
        </p:blipFill>
        <p:spPr>
          <a:xfrm>
            <a:off x="10644130" y="5266896"/>
            <a:ext cx="872068" cy="872068"/>
          </a:xfrm>
          <a:prstGeom prst="rect">
            <a:avLst/>
          </a:prstGeom>
        </p:spPr>
      </p:pic>
      <p:pic>
        <p:nvPicPr>
          <p:cNvPr id="5" name="Picture 4">
            <a:extLst>
              <a:ext uri="{FF2B5EF4-FFF2-40B4-BE49-F238E27FC236}">
                <a16:creationId xmlns:a16="http://schemas.microsoft.com/office/drawing/2014/main" id="{CA08E984-3B46-4665-A60D-FC06590A50FE}"/>
              </a:ext>
            </a:extLst>
          </p:cNvPr>
          <p:cNvPicPr>
            <a:picLocks noChangeAspect="1"/>
          </p:cNvPicPr>
          <p:nvPr/>
        </p:nvPicPr>
        <p:blipFill>
          <a:blip r:embed="rId5"/>
          <a:stretch>
            <a:fillRect/>
          </a:stretch>
        </p:blipFill>
        <p:spPr>
          <a:xfrm>
            <a:off x="675802" y="5267160"/>
            <a:ext cx="871804" cy="871804"/>
          </a:xfrm>
          <a:prstGeom prst="rect">
            <a:avLst/>
          </a:prstGeom>
        </p:spPr>
      </p:pic>
    </p:spTree>
    <p:extLst>
      <p:ext uri="{BB962C8B-B14F-4D97-AF65-F5344CB8AC3E}">
        <p14:creationId xmlns:p14="http://schemas.microsoft.com/office/powerpoint/2010/main" val="2755787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5"/>
            <a:ext cx="8250641" cy="1116565"/>
          </a:xfrm>
          <a:solidFill>
            <a:srgbClr val="FDFEDA"/>
          </a:solidFill>
          <a:ln>
            <a:solidFill>
              <a:schemeClr val="accent1"/>
            </a:solidFill>
          </a:ln>
        </p:spPr>
        <p:txBody>
          <a:bodyPr/>
          <a:lstStyle/>
          <a:p>
            <a:pPr algn="ctr"/>
            <a:r>
              <a:rPr lang="en-GB" dirty="0">
                <a:latin typeface="+mn-lt"/>
              </a:rPr>
              <a:t>Subordinating conjunctions</a:t>
            </a:r>
          </a:p>
        </p:txBody>
      </p:sp>
      <p:sp>
        <p:nvSpPr>
          <p:cNvPr id="14" name="AutoShape 5">
            <a:extLst>
              <a:ext uri="{FF2B5EF4-FFF2-40B4-BE49-F238E27FC236}">
                <a16:creationId xmlns:a16="http://schemas.microsoft.com/office/drawing/2014/main" id="{9AC5550A-F374-48CB-89AF-A6A9E0BC5173}"/>
              </a:ext>
            </a:extLst>
          </p:cNvPr>
          <p:cNvSpPr>
            <a:spLocks noChangeArrowheads="1"/>
          </p:cNvSpPr>
          <p:nvPr/>
        </p:nvSpPr>
        <p:spPr bwMode="auto">
          <a:xfrm>
            <a:off x="387040" y="1516525"/>
            <a:ext cx="11417920" cy="2281476"/>
          </a:xfrm>
          <a:prstGeom prst="roundRect">
            <a:avLst>
              <a:gd name="adj" fmla="val 16667"/>
            </a:avLst>
          </a:prstGeom>
          <a:solidFill>
            <a:srgbClr val="FFFED8"/>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GB" altLang="en-US" dirty="0">
                <a:solidFill>
                  <a:prstClr val="black"/>
                </a:solidFill>
                <a:latin typeface="Calibri" panose="020F0502020204030204" pitchFamily="34" charset="0"/>
                <a:cs typeface="Calibri" panose="020F0502020204030204" pitchFamily="34" charset="0"/>
              </a:rPr>
              <a:t>Sometimes </a:t>
            </a:r>
            <a:r>
              <a:rPr lang="en-GB" altLang="en-US" dirty="0">
                <a:solidFill>
                  <a:schemeClr val="accent1"/>
                </a:solidFill>
                <a:latin typeface="Calibri" panose="020F0502020204030204" pitchFamily="34" charset="0"/>
                <a:cs typeface="Calibri" panose="020F0502020204030204" pitchFamily="34" charset="0"/>
              </a:rPr>
              <a:t>subordinating conjunctions </a:t>
            </a:r>
            <a:r>
              <a:rPr lang="en-GB" altLang="en-US" dirty="0">
                <a:solidFill>
                  <a:prstClr val="black"/>
                </a:solidFill>
                <a:latin typeface="Calibri" panose="020F0502020204030204" pitchFamily="34" charset="0"/>
                <a:cs typeface="Calibri" panose="020F0502020204030204" pitchFamily="34" charset="0"/>
              </a:rPr>
              <a:t>are used at the </a:t>
            </a:r>
            <a:r>
              <a:rPr lang="en-GB" altLang="en-US" u="sng" dirty="0">
                <a:solidFill>
                  <a:prstClr val="black"/>
                </a:solidFill>
                <a:latin typeface="Calibri" panose="020F0502020204030204" pitchFamily="34" charset="0"/>
                <a:cs typeface="Calibri" panose="020F0502020204030204" pitchFamily="34" charset="0"/>
              </a:rPr>
              <a:t>beginning of a sentence</a:t>
            </a:r>
            <a:r>
              <a:rPr lang="en-GB" altLang="en-US" dirty="0">
                <a:solidFill>
                  <a:prstClr val="black"/>
                </a:solidFill>
                <a:latin typeface="Calibri" panose="020F0502020204030204" pitchFamily="34" charset="0"/>
                <a:cs typeface="Calibri" panose="020F0502020204030204" pitchFamily="34" charset="0"/>
              </a:rPr>
              <a:t>.  </a:t>
            </a:r>
            <a:r>
              <a:rPr lang="en-GB" altLang="en-US" u="sng" dirty="0">
                <a:solidFill>
                  <a:prstClr val="black"/>
                </a:solidFill>
                <a:latin typeface="Calibri" panose="020F0502020204030204" pitchFamily="34" charset="0"/>
                <a:cs typeface="Calibri" panose="020F0502020204030204" pitchFamily="34" charset="0"/>
              </a:rPr>
              <a:t>Remember</a:t>
            </a:r>
            <a:r>
              <a:rPr lang="en-GB" altLang="en-US" dirty="0">
                <a:solidFill>
                  <a:prstClr val="black"/>
                </a:solidFill>
                <a:latin typeface="Calibri" panose="020F0502020204030204" pitchFamily="34" charset="0"/>
                <a:cs typeface="Calibri" panose="020F0502020204030204" pitchFamily="34" charset="0"/>
              </a:rPr>
              <a:t> – if the subordinate clause comes first in the sentence it needs a comma to separate it from the main clause.</a:t>
            </a:r>
            <a:endParaRPr lang="en-GB" altLang="en-US" u="sng" dirty="0">
              <a:solidFill>
                <a:prstClr val="black"/>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12B186E-B572-4378-B4B9-333760E80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EC4E389-FEB8-484A-A710-FB130E0EB9F2}"/>
              </a:ext>
            </a:extLst>
          </p:cNvPr>
          <p:cNvPicPr>
            <a:picLocks noChangeAspect="1"/>
          </p:cNvPicPr>
          <p:nvPr/>
        </p:nvPicPr>
        <p:blipFill>
          <a:blip r:embed="rId3"/>
          <a:stretch>
            <a:fillRect/>
          </a:stretch>
        </p:blipFill>
        <p:spPr>
          <a:xfrm>
            <a:off x="10925666" y="298983"/>
            <a:ext cx="993979" cy="665572"/>
          </a:xfrm>
          <a:prstGeom prst="rect">
            <a:avLst/>
          </a:prstGeom>
        </p:spPr>
      </p:pic>
      <p:sp>
        <p:nvSpPr>
          <p:cNvPr id="9" name="AutoShape 5">
            <a:extLst>
              <a:ext uri="{FF2B5EF4-FFF2-40B4-BE49-F238E27FC236}">
                <a16:creationId xmlns:a16="http://schemas.microsoft.com/office/drawing/2014/main" id="{9916E46C-DC87-4AEF-9D3A-BDE71FCB27BC}"/>
              </a:ext>
            </a:extLst>
          </p:cNvPr>
          <p:cNvSpPr>
            <a:spLocks noChangeArrowheads="1"/>
          </p:cNvSpPr>
          <p:nvPr/>
        </p:nvSpPr>
        <p:spPr bwMode="auto">
          <a:xfrm>
            <a:off x="387040" y="3931773"/>
            <a:ext cx="11417920" cy="2826306"/>
          </a:xfrm>
          <a:prstGeom prst="roundRect">
            <a:avLst>
              <a:gd name="adj" fmla="val 16667"/>
            </a:avLst>
          </a:prstGeom>
          <a:solidFill>
            <a:srgbClr val="FFFED8"/>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altLang="en-US" dirty="0">
                <a:solidFill>
                  <a:schemeClr val="accent1"/>
                </a:solidFill>
                <a:latin typeface="Calibri" panose="020F0502020204030204" pitchFamily="34" charset="0"/>
                <a:cs typeface="Calibri" panose="020F0502020204030204" pitchFamily="34" charset="0"/>
              </a:rPr>
              <a:t>Although</a:t>
            </a:r>
            <a:r>
              <a:rPr lang="en-GB" altLang="en-US" dirty="0">
                <a:solidFill>
                  <a:prstClr val="black"/>
                </a:solidFill>
                <a:latin typeface="Calibri" panose="020F0502020204030204" pitchFamily="34" charset="0"/>
                <a:cs typeface="Calibri" panose="020F0502020204030204" pitchFamily="34" charset="0"/>
              </a:rPr>
              <a:t> she was really tired, she couldn’t sleep.</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GB" altLang="en-US" dirty="0">
              <a:solidFill>
                <a:prstClr val="black"/>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altLang="en-US" dirty="0">
                <a:solidFill>
                  <a:schemeClr val="accent1"/>
                </a:solidFill>
                <a:latin typeface="Calibri" panose="020F0502020204030204" pitchFamily="34" charset="0"/>
                <a:cs typeface="Calibri" panose="020F0502020204030204" pitchFamily="34" charset="0"/>
              </a:rPr>
              <a:t>If</a:t>
            </a:r>
            <a:r>
              <a:rPr lang="en-GB" altLang="en-US" dirty="0">
                <a:solidFill>
                  <a:prstClr val="black"/>
                </a:solidFill>
                <a:latin typeface="Calibri" panose="020F0502020204030204" pitchFamily="34" charset="0"/>
                <a:cs typeface="Calibri" panose="020F0502020204030204" pitchFamily="34" charset="0"/>
              </a:rPr>
              <a:t> you could come on holiday with us, it would be fantastic.</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GB" altLang="en-US" dirty="0">
              <a:solidFill>
                <a:prstClr val="black"/>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altLang="en-US" dirty="0">
                <a:solidFill>
                  <a:schemeClr val="accent1"/>
                </a:solidFill>
                <a:latin typeface="Calibri" panose="020F0502020204030204" pitchFamily="34" charset="0"/>
                <a:cs typeface="Calibri" panose="020F0502020204030204" pitchFamily="34" charset="0"/>
              </a:rPr>
              <a:t>While</a:t>
            </a:r>
            <a:r>
              <a:rPr kumimoji="0" lang="en-GB" altLang="en-US"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a:t>
            </a:r>
            <a:r>
              <a:rPr lang="en-GB" altLang="en-US" dirty="0">
                <a:solidFill>
                  <a:prstClr val="black"/>
                </a:solidFill>
                <a:latin typeface="Calibri" panose="020F0502020204030204" pitchFamily="34" charset="0"/>
                <a:cs typeface="Calibri" panose="020F0502020204030204" pitchFamily="34" charset="0"/>
              </a:rPr>
              <a:t>e were climbing in Scotland, it snowed heavily.</a:t>
            </a:r>
          </a:p>
        </p:txBody>
      </p:sp>
      <p:pic>
        <p:nvPicPr>
          <p:cNvPr id="3" name="Picture 2">
            <a:extLst>
              <a:ext uri="{FF2B5EF4-FFF2-40B4-BE49-F238E27FC236}">
                <a16:creationId xmlns:a16="http://schemas.microsoft.com/office/drawing/2014/main" id="{6A1DAECC-7D50-456B-B768-7A647CC48470}"/>
              </a:ext>
            </a:extLst>
          </p:cNvPr>
          <p:cNvPicPr>
            <a:picLocks noChangeAspect="1"/>
          </p:cNvPicPr>
          <p:nvPr/>
        </p:nvPicPr>
        <p:blipFill>
          <a:blip r:embed="rId4"/>
          <a:stretch>
            <a:fillRect/>
          </a:stretch>
        </p:blipFill>
        <p:spPr>
          <a:xfrm>
            <a:off x="584950" y="5601469"/>
            <a:ext cx="715458" cy="888717"/>
          </a:xfrm>
          <a:prstGeom prst="rect">
            <a:avLst/>
          </a:prstGeom>
        </p:spPr>
      </p:pic>
    </p:spTree>
    <p:extLst>
      <p:ext uri="{BB962C8B-B14F-4D97-AF65-F5344CB8AC3E}">
        <p14:creationId xmlns:p14="http://schemas.microsoft.com/office/powerpoint/2010/main" val="126138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5"/>
            <a:ext cx="8250641" cy="1116565"/>
          </a:xfrm>
          <a:solidFill>
            <a:srgbClr val="FDFEDA"/>
          </a:solidFill>
          <a:ln>
            <a:solidFill>
              <a:schemeClr val="accent1"/>
            </a:solidFill>
          </a:ln>
        </p:spPr>
        <p:txBody>
          <a:bodyPr/>
          <a:lstStyle/>
          <a:p>
            <a:pPr algn="ctr"/>
            <a:r>
              <a:rPr lang="en-GB" dirty="0">
                <a:latin typeface="+mn-lt"/>
              </a:rPr>
              <a:t>Subordinating conjunctions</a:t>
            </a:r>
          </a:p>
        </p:txBody>
      </p:sp>
      <p:pic>
        <p:nvPicPr>
          <p:cNvPr id="7" name="Picture 6">
            <a:extLst>
              <a:ext uri="{FF2B5EF4-FFF2-40B4-BE49-F238E27FC236}">
                <a16:creationId xmlns:a16="http://schemas.microsoft.com/office/drawing/2014/main" id="{312B186E-B572-4378-B4B9-333760E80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EC4E389-FEB8-484A-A710-FB130E0EB9F2}"/>
              </a:ext>
            </a:extLst>
          </p:cNvPr>
          <p:cNvPicPr>
            <a:picLocks noChangeAspect="1"/>
          </p:cNvPicPr>
          <p:nvPr/>
        </p:nvPicPr>
        <p:blipFill>
          <a:blip r:embed="rId3"/>
          <a:stretch>
            <a:fillRect/>
          </a:stretch>
        </p:blipFill>
        <p:spPr>
          <a:xfrm>
            <a:off x="10925666" y="298983"/>
            <a:ext cx="993979" cy="665572"/>
          </a:xfrm>
          <a:prstGeom prst="rect">
            <a:avLst/>
          </a:prstGeom>
        </p:spPr>
      </p:pic>
      <p:sp>
        <p:nvSpPr>
          <p:cNvPr id="3" name="Flowchart: Process 2">
            <a:extLst>
              <a:ext uri="{FF2B5EF4-FFF2-40B4-BE49-F238E27FC236}">
                <a16:creationId xmlns:a16="http://schemas.microsoft.com/office/drawing/2014/main" id="{9A3E4CBF-8A46-423B-9465-24290ED6B0A0}"/>
              </a:ext>
            </a:extLst>
          </p:cNvPr>
          <p:cNvSpPr/>
          <p:nvPr/>
        </p:nvSpPr>
        <p:spPr>
          <a:xfrm>
            <a:off x="582378" y="1512864"/>
            <a:ext cx="10972800" cy="5046153"/>
          </a:xfrm>
          <a:prstGeom prst="flowChartProcess">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Here is a list of </a:t>
            </a:r>
            <a:r>
              <a:rPr lang="en-GB" sz="3200" dirty="0">
                <a:solidFill>
                  <a:srgbClr val="0070C0"/>
                </a:solidFill>
              </a:rPr>
              <a:t>subordinating conjunctions</a:t>
            </a:r>
            <a:r>
              <a:rPr lang="en-GB" sz="3200" dirty="0">
                <a:solidFill>
                  <a:schemeClr val="tx1"/>
                </a:solidFill>
              </a:rPr>
              <a:t>:</a:t>
            </a:r>
          </a:p>
          <a:p>
            <a:endParaRPr lang="en-GB" sz="3200" dirty="0">
              <a:solidFill>
                <a:schemeClr val="tx1"/>
              </a:solidFill>
            </a:endParaRPr>
          </a:p>
          <a:p>
            <a:endParaRPr lang="en-GB" sz="3200" dirty="0">
              <a:solidFill>
                <a:schemeClr val="tx1"/>
              </a:solidFill>
            </a:endParaRPr>
          </a:p>
          <a:p>
            <a:endParaRPr lang="en-GB" sz="3200" dirty="0">
              <a:solidFill>
                <a:schemeClr val="tx1"/>
              </a:solidFill>
            </a:endParaRPr>
          </a:p>
          <a:p>
            <a:endParaRPr lang="en-GB" sz="3200" dirty="0">
              <a:solidFill>
                <a:schemeClr val="tx1"/>
              </a:solidFill>
            </a:endParaRPr>
          </a:p>
          <a:p>
            <a:endParaRPr lang="en-GB" sz="3200" dirty="0">
              <a:solidFill>
                <a:schemeClr val="tx1"/>
              </a:solidFill>
            </a:endParaRPr>
          </a:p>
          <a:p>
            <a:endParaRPr lang="en-GB" sz="3200" dirty="0">
              <a:solidFill>
                <a:schemeClr val="tx1"/>
              </a:solidFill>
            </a:endParaRPr>
          </a:p>
          <a:p>
            <a:endParaRPr lang="en-GB" sz="2800" dirty="0">
              <a:solidFill>
                <a:schemeClr val="tx1"/>
              </a:solidFill>
            </a:endParaRPr>
          </a:p>
          <a:p>
            <a:r>
              <a:rPr lang="en-GB" sz="2800" dirty="0">
                <a:solidFill>
                  <a:schemeClr val="tx1"/>
                </a:solidFill>
              </a:rPr>
              <a:t>Have a go at making up sentences that include some of these words.</a:t>
            </a:r>
          </a:p>
        </p:txBody>
      </p:sp>
      <p:graphicFrame>
        <p:nvGraphicFramePr>
          <p:cNvPr id="4" name="Table 4">
            <a:extLst>
              <a:ext uri="{FF2B5EF4-FFF2-40B4-BE49-F238E27FC236}">
                <a16:creationId xmlns:a16="http://schemas.microsoft.com/office/drawing/2014/main" id="{B1B11460-B346-4744-BFE7-A9F0801BB4DB}"/>
              </a:ext>
            </a:extLst>
          </p:cNvPr>
          <p:cNvGraphicFramePr>
            <a:graphicFrameLocks noGrp="1"/>
          </p:cNvGraphicFramePr>
          <p:nvPr>
            <p:extLst>
              <p:ext uri="{D42A27DB-BD31-4B8C-83A1-F6EECF244321}">
                <p14:modId xmlns:p14="http://schemas.microsoft.com/office/powerpoint/2010/main" val="1078431961"/>
              </p:ext>
            </p:extLst>
          </p:nvPr>
        </p:nvGraphicFramePr>
        <p:xfrm>
          <a:off x="1317386" y="2693376"/>
          <a:ext cx="9175116" cy="2651760"/>
        </p:xfrm>
        <a:graphic>
          <a:graphicData uri="http://schemas.openxmlformats.org/drawingml/2006/table">
            <a:tbl>
              <a:tblPr firstRow="1" bandRow="1">
                <a:tableStyleId>{5C22544A-7EE6-4342-B048-85BDC9FD1C3A}</a:tableStyleId>
              </a:tblPr>
              <a:tblGrid>
                <a:gridCol w="1529186">
                  <a:extLst>
                    <a:ext uri="{9D8B030D-6E8A-4147-A177-3AD203B41FA5}">
                      <a16:colId xmlns:a16="http://schemas.microsoft.com/office/drawing/2014/main" val="4232901472"/>
                    </a:ext>
                  </a:extLst>
                </a:gridCol>
                <a:gridCol w="1529186">
                  <a:extLst>
                    <a:ext uri="{9D8B030D-6E8A-4147-A177-3AD203B41FA5}">
                      <a16:colId xmlns:a16="http://schemas.microsoft.com/office/drawing/2014/main" val="3335580821"/>
                    </a:ext>
                  </a:extLst>
                </a:gridCol>
                <a:gridCol w="1529186">
                  <a:extLst>
                    <a:ext uri="{9D8B030D-6E8A-4147-A177-3AD203B41FA5}">
                      <a16:colId xmlns:a16="http://schemas.microsoft.com/office/drawing/2014/main" val="2002510726"/>
                    </a:ext>
                  </a:extLst>
                </a:gridCol>
                <a:gridCol w="1529186">
                  <a:extLst>
                    <a:ext uri="{9D8B030D-6E8A-4147-A177-3AD203B41FA5}">
                      <a16:colId xmlns:a16="http://schemas.microsoft.com/office/drawing/2014/main" val="4039518022"/>
                    </a:ext>
                  </a:extLst>
                </a:gridCol>
                <a:gridCol w="1529186">
                  <a:extLst>
                    <a:ext uri="{9D8B030D-6E8A-4147-A177-3AD203B41FA5}">
                      <a16:colId xmlns:a16="http://schemas.microsoft.com/office/drawing/2014/main" val="3897250620"/>
                    </a:ext>
                  </a:extLst>
                </a:gridCol>
                <a:gridCol w="1529186">
                  <a:extLst>
                    <a:ext uri="{9D8B030D-6E8A-4147-A177-3AD203B41FA5}">
                      <a16:colId xmlns:a16="http://schemas.microsoft.com/office/drawing/2014/main" val="136504907"/>
                    </a:ext>
                  </a:extLst>
                </a:gridCol>
              </a:tblGrid>
              <a:tr h="370840">
                <a:tc>
                  <a:txBody>
                    <a:bodyPr/>
                    <a:lstStyle/>
                    <a:p>
                      <a:r>
                        <a:rPr lang="en-GB" sz="2500" b="0" dirty="0">
                          <a:solidFill>
                            <a:srgbClr val="0070C0"/>
                          </a:solidFill>
                        </a:rPr>
                        <a:t>after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500" b="0" dirty="0">
                          <a:solidFill>
                            <a:srgbClr val="0070C0"/>
                          </a:solidFill>
                        </a:rPr>
                        <a:t>although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500" b="0" dirty="0">
                          <a:solidFill>
                            <a:srgbClr val="0070C0"/>
                          </a:solidFill>
                        </a:rPr>
                        <a:t>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500" b="0" dirty="0">
                          <a:solidFill>
                            <a:srgbClr val="0070C0"/>
                          </a:solidFill>
                        </a:rPr>
                        <a:t>as soon 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500" b="0" dirty="0">
                          <a:solidFill>
                            <a:srgbClr val="0070C0"/>
                          </a:solidFill>
                        </a:rPr>
                        <a:t>because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500" b="0" dirty="0">
                          <a:solidFill>
                            <a:srgbClr val="0070C0"/>
                          </a:solidFill>
                        </a:rPr>
                        <a:t>before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2554034"/>
                  </a:ext>
                </a:extLst>
              </a:tr>
              <a:tr h="370840">
                <a:tc>
                  <a:txBody>
                    <a:bodyPr/>
                    <a:lstStyle/>
                    <a:p>
                      <a:r>
                        <a:rPr lang="en-GB" sz="2500" dirty="0">
                          <a:solidFill>
                            <a:srgbClr val="0070C0"/>
                          </a:solidFill>
                        </a:rPr>
                        <a:t>by the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500" dirty="0">
                          <a:solidFill>
                            <a:srgbClr val="0070C0"/>
                          </a:solidFill>
                        </a:rPr>
                        <a:t>even though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500" dirty="0">
                          <a:solidFill>
                            <a:srgbClr val="0070C0"/>
                          </a:solidFill>
                        </a:rPr>
                        <a:t>every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500" dirty="0">
                          <a:solidFill>
                            <a:srgbClr val="0070C0"/>
                          </a:solidFill>
                        </a:rPr>
                        <a: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500" dirty="0">
                          <a:solidFill>
                            <a:srgbClr val="0070C0"/>
                          </a:solidFill>
                        </a:rPr>
                        <a:t>just in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500" dirty="0">
                          <a:solidFill>
                            <a:srgbClr val="0070C0"/>
                          </a:solidFill>
                        </a:rPr>
                        <a:t>now that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06821406"/>
                  </a:ext>
                </a:extLst>
              </a:tr>
              <a:tr h="370840">
                <a:tc>
                  <a:txBody>
                    <a:bodyPr/>
                    <a:lstStyle/>
                    <a:p>
                      <a:r>
                        <a:rPr lang="en-GB" sz="2500" dirty="0">
                          <a:solidFill>
                            <a:srgbClr val="0070C0"/>
                          </a:solidFill>
                        </a:rPr>
                        <a:t>once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500" dirty="0">
                          <a:solidFill>
                            <a:srgbClr val="0070C0"/>
                          </a:solidFill>
                        </a:rPr>
                        <a:t>only 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500" dirty="0">
                          <a:solidFill>
                            <a:srgbClr val="0070C0"/>
                          </a:solidFill>
                        </a:rPr>
                        <a:t>since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500" dirty="0">
                          <a:solidFill>
                            <a:srgbClr val="0070C0"/>
                          </a:solidFill>
                        </a:rPr>
                        <a:t>the first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500" dirty="0">
                          <a:solidFill>
                            <a:srgbClr val="0070C0"/>
                          </a:solidFill>
                        </a:rPr>
                        <a:t>though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500" dirty="0">
                          <a:solidFill>
                            <a:srgbClr val="0070C0"/>
                          </a:solidFill>
                        </a:rPr>
                        <a:t>unless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09748225"/>
                  </a:ext>
                </a:extLst>
              </a:tr>
              <a:tr h="370840">
                <a:tc>
                  <a:txBody>
                    <a:bodyPr/>
                    <a:lstStyle/>
                    <a:p>
                      <a:r>
                        <a:rPr lang="en-GB" sz="2500" dirty="0">
                          <a:solidFill>
                            <a:srgbClr val="0070C0"/>
                          </a:solidFill>
                        </a:rPr>
                        <a:t>until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500" dirty="0">
                          <a:solidFill>
                            <a:srgbClr val="0070C0"/>
                          </a:solidFill>
                        </a:rPr>
                        <a:t>when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500" dirty="0">
                          <a:solidFill>
                            <a:srgbClr val="0070C0"/>
                          </a:solidFill>
                        </a:rPr>
                        <a:t>whenever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500" dirty="0">
                          <a:solidFill>
                            <a:srgbClr val="0070C0"/>
                          </a:solidFill>
                        </a:rPr>
                        <a:t>whereas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500" dirty="0">
                          <a:solidFill>
                            <a:srgbClr val="0070C0"/>
                          </a:solidFill>
                        </a:rPr>
                        <a:t>whether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500" dirty="0">
                          <a:solidFill>
                            <a:srgbClr val="0070C0"/>
                          </a:solidFill>
                        </a:rPr>
                        <a:t>while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0415735"/>
                  </a:ext>
                </a:extLst>
              </a:tr>
            </a:tbl>
          </a:graphicData>
        </a:graphic>
      </p:graphicFrame>
      <p:sp>
        <p:nvSpPr>
          <p:cNvPr id="6" name="Speech Bubble: Oval 5">
            <a:extLst>
              <a:ext uri="{FF2B5EF4-FFF2-40B4-BE49-F238E27FC236}">
                <a16:creationId xmlns:a16="http://schemas.microsoft.com/office/drawing/2014/main" id="{AB656678-3E29-44D9-A7FD-D54913F24217}"/>
              </a:ext>
            </a:extLst>
          </p:cNvPr>
          <p:cNvSpPr/>
          <p:nvPr/>
        </p:nvSpPr>
        <p:spPr>
          <a:xfrm>
            <a:off x="10504944" y="5223367"/>
            <a:ext cx="945002" cy="665572"/>
          </a:xfrm>
          <a:prstGeom prst="wedgeEllipseCallout">
            <a:avLst>
              <a:gd name="adj1" fmla="val -45352"/>
              <a:gd name="adj2" fmla="val 6461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855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6"/>
            <a:ext cx="8250641" cy="994319"/>
          </a:xfrm>
          <a:solidFill>
            <a:srgbClr val="FDFEDA"/>
          </a:solidFill>
          <a:ln>
            <a:solidFill>
              <a:schemeClr val="accent1"/>
            </a:solidFill>
          </a:ln>
        </p:spPr>
        <p:txBody>
          <a:bodyPr>
            <a:normAutofit/>
          </a:bodyPr>
          <a:lstStyle/>
          <a:p>
            <a:pPr algn="ctr"/>
            <a:r>
              <a:rPr lang="en-GB" dirty="0">
                <a:latin typeface="+mn-lt"/>
              </a:rPr>
              <a:t>Your turn</a:t>
            </a:r>
          </a:p>
        </p:txBody>
      </p:sp>
      <p:sp>
        <p:nvSpPr>
          <p:cNvPr id="14" name="AutoShape 5">
            <a:extLst>
              <a:ext uri="{FF2B5EF4-FFF2-40B4-BE49-F238E27FC236}">
                <a16:creationId xmlns:a16="http://schemas.microsoft.com/office/drawing/2014/main" id="{9AC5550A-F374-48CB-89AF-A6A9E0BC5173}"/>
              </a:ext>
            </a:extLst>
          </p:cNvPr>
          <p:cNvSpPr>
            <a:spLocks noChangeArrowheads="1"/>
          </p:cNvSpPr>
          <p:nvPr/>
        </p:nvSpPr>
        <p:spPr bwMode="auto">
          <a:xfrm>
            <a:off x="501725" y="1557324"/>
            <a:ext cx="11417920" cy="1191816"/>
          </a:xfrm>
          <a:prstGeom prst="roundRect">
            <a:avLst>
              <a:gd name="adj" fmla="val 16667"/>
            </a:avLst>
          </a:prstGeom>
          <a:solidFill>
            <a:srgbClr val="FFFED8"/>
          </a:solidFill>
          <a:ln w="9525">
            <a:solidFill>
              <a:schemeClr val="accent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GB" altLang="en-US" i="0" u="none" strike="noStrike" kern="1200" cap="none" spc="0" normalizeH="0" baseline="0" noProof="0" dirty="0">
                <a:ln>
                  <a:noFill/>
                </a:ln>
                <a:effectLst/>
                <a:uLnTx/>
                <a:uFillTx/>
                <a:latin typeface="Calibri" panose="020F0502020204030204" pitchFamily="34" charset="0"/>
                <a:cs typeface="Calibri" panose="020F0502020204030204" pitchFamily="34" charset="0"/>
              </a:rPr>
              <a:t>Join these sentences together using a </a:t>
            </a:r>
            <a:r>
              <a:rPr kumimoji="0" lang="en-GB" altLang="en-US"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subordinating conjunction </a:t>
            </a:r>
            <a:r>
              <a:rPr kumimoji="0" lang="en-GB" altLang="en-US" i="0" u="sng" strike="noStrike" kern="1200" cap="none" spc="0" normalizeH="0" baseline="0" noProof="0" dirty="0">
                <a:ln>
                  <a:noFill/>
                </a:ln>
                <a:effectLst/>
                <a:uLnTx/>
                <a:uFillTx/>
                <a:latin typeface="Calibri" panose="020F0502020204030204" pitchFamily="34" charset="0"/>
                <a:cs typeface="Calibri" panose="020F0502020204030204" pitchFamily="34" charset="0"/>
              </a:rPr>
              <a:t>within the sentence</a:t>
            </a:r>
            <a:r>
              <a:rPr kumimoji="0" lang="en-GB" altLang="en-US" i="0" strike="noStrike" kern="1200" cap="none" spc="0" normalizeH="0" baseline="0" noProof="0" dirty="0">
                <a:ln>
                  <a:noFill/>
                </a:ln>
                <a:effectLst/>
                <a:uLnTx/>
                <a:uFillTx/>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312B186E-B572-4378-B4B9-333760E80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EC4E389-FEB8-484A-A710-FB130E0EB9F2}"/>
              </a:ext>
            </a:extLst>
          </p:cNvPr>
          <p:cNvPicPr>
            <a:picLocks noChangeAspect="1"/>
          </p:cNvPicPr>
          <p:nvPr/>
        </p:nvPicPr>
        <p:blipFill>
          <a:blip r:embed="rId3"/>
          <a:stretch>
            <a:fillRect/>
          </a:stretch>
        </p:blipFill>
        <p:spPr>
          <a:xfrm>
            <a:off x="10925666" y="298983"/>
            <a:ext cx="993979" cy="665572"/>
          </a:xfrm>
          <a:prstGeom prst="rect">
            <a:avLst/>
          </a:prstGeom>
        </p:spPr>
      </p:pic>
      <p:sp>
        <p:nvSpPr>
          <p:cNvPr id="5" name="Flowchart: Terminator 4">
            <a:extLst>
              <a:ext uri="{FF2B5EF4-FFF2-40B4-BE49-F238E27FC236}">
                <a16:creationId xmlns:a16="http://schemas.microsoft.com/office/drawing/2014/main" id="{60CC2D06-2E34-49B8-B80D-EED8E15868E8}"/>
              </a:ext>
            </a:extLst>
          </p:cNvPr>
          <p:cNvSpPr/>
          <p:nvPr/>
        </p:nvSpPr>
        <p:spPr>
          <a:xfrm>
            <a:off x="501725" y="3182886"/>
            <a:ext cx="11417920" cy="788733"/>
          </a:xfrm>
          <a:prstGeom prst="flowChartTerminator">
            <a:avLst/>
          </a:prstGeom>
          <a:solidFill>
            <a:srgbClr val="FFEBB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buNone/>
              <a:defRPr/>
            </a:pPr>
            <a:r>
              <a:rPr lang="en-GB" altLang="en-US" sz="2800" dirty="0">
                <a:solidFill>
                  <a:prstClr val="black"/>
                </a:solidFill>
                <a:latin typeface="Calibri" panose="020F0502020204030204" pitchFamily="34" charset="0"/>
                <a:cs typeface="Calibri" panose="020F0502020204030204" pitchFamily="34" charset="0"/>
              </a:rPr>
              <a:t>I went swimming on Thursday.  I needed to practise for the race.</a:t>
            </a:r>
          </a:p>
        </p:txBody>
      </p:sp>
      <p:sp>
        <p:nvSpPr>
          <p:cNvPr id="11" name="Flowchart: Terminator 10">
            <a:extLst>
              <a:ext uri="{FF2B5EF4-FFF2-40B4-BE49-F238E27FC236}">
                <a16:creationId xmlns:a16="http://schemas.microsoft.com/office/drawing/2014/main" id="{6F862363-1CC4-469B-8145-86808714FC86}"/>
              </a:ext>
            </a:extLst>
          </p:cNvPr>
          <p:cNvSpPr/>
          <p:nvPr/>
        </p:nvSpPr>
        <p:spPr>
          <a:xfrm>
            <a:off x="387040" y="4340140"/>
            <a:ext cx="11417920" cy="788733"/>
          </a:xfrm>
          <a:prstGeom prst="flowChartTerminator">
            <a:avLst/>
          </a:prstGeom>
          <a:solidFill>
            <a:srgbClr val="FFEBB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buNone/>
              <a:defRPr/>
            </a:pPr>
            <a:r>
              <a:rPr lang="en-GB" altLang="en-US" sz="2800" dirty="0">
                <a:solidFill>
                  <a:prstClr val="black"/>
                </a:solidFill>
                <a:latin typeface="Calibri" panose="020F0502020204030204" pitchFamily="34" charset="0"/>
                <a:cs typeface="Calibri" panose="020F0502020204030204" pitchFamily="34" charset="0"/>
              </a:rPr>
              <a:t>He was a good swimmer.  He didn’t like to swim in the sea.</a:t>
            </a:r>
          </a:p>
        </p:txBody>
      </p:sp>
      <p:sp>
        <p:nvSpPr>
          <p:cNvPr id="12" name="Flowchart: Terminator 11">
            <a:extLst>
              <a:ext uri="{FF2B5EF4-FFF2-40B4-BE49-F238E27FC236}">
                <a16:creationId xmlns:a16="http://schemas.microsoft.com/office/drawing/2014/main" id="{7FB5D7BA-035E-47FD-A1E3-F89EFD5610A8}"/>
              </a:ext>
            </a:extLst>
          </p:cNvPr>
          <p:cNvSpPr/>
          <p:nvPr/>
        </p:nvSpPr>
        <p:spPr>
          <a:xfrm>
            <a:off x="539440" y="5489373"/>
            <a:ext cx="11417920" cy="788733"/>
          </a:xfrm>
          <a:prstGeom prst="flowChartTerminator">
            <a:avLst/>
          </a:prstGeom>
          <a:solidFill>
            <a:srgbClr val="FFEBB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0"/>
              </a:spcBef>
              <a:buNone/>
              <a:defRPr/>
            </a:pPr>
            <a:r>
              <a:rPr lang="en-GB" altLang="en-US" sz="2800" dirty="0">
                <a:solidFill>
                  <a:prstClr val="black"/>
                </a:solidFill>
                <a:latin typeface="Calibri" panose="020F0502020204030204" pitchFamily="34" charset="0"/>
                <a:cs typeface="Calibri" panose="020F0502020204030204" pitchFamily="34" charset="0"/>
              </a:rPr>
              <a:t>You can stay at my house.  Your mum and dad are going away.</a:t>
            </a:r>
          </a:p>
        </p:txBody>
      </p:sp>
    </p:spTree>
    <p:extLst>
      <p:ext uri="{BB962C8B-B14F-4D97-AF65-F5344CB8AC3E}">
        <p14:creationId xmlns:p14="http://schemas.microsoft.com/office/powerpoint/2010/main" val="1538589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TotalTime>
  <Words>993</Words>
  <Application>Microsoft Office PowerPoint</Application>
  <PresentationFormat>Widescreen</PresentationFormat>
  <Paragraphs>134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Y6 Therapy </vt:lpstr>
      <vt:lpstr>Teacher Notes</vt:lpstr>
      <vt:lpstr>Vocabulary Task</vt:lpstr>
      <vt:lpstr>Conjunctions</vt:lpstr>
      <vt:lpstr>Types of conjunction</vt:lpstr>
      <vt:lpstr>Subordinating conjunctions</vt:lpstr>
      <vt:lpstr>Subordinating conjunctions</vt:lpstr>
      <vt:lpstr>Subordinating conjunctions</vt:lpstr>
      <vt:lpstr>Your turn</vt:lpstr>
      <vt:lpstr>Challenge</vt:lpstr>
      <vt:lpstr>Coordinating conjunctions</vt:lpstr>
      <vt:lpstr>Coordinating conjunctions</vt:lpstr>
      <vt:lpstr>Coordinating conjunctions</vt:lpstr>
      <vt:lpstr>Using commas</vt:lpstr>
      <vt:lpstr>Your turn</vt:lpstr>
      <vt:lpstr>Summary</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Natasha Robertson</cp:lastModifiedBy>
  <cp:revision>124</cp:revision>
  <dcterms:created xsi:type="dcterms:W3CDTF">2017-03-29T13:14:03Z</dcterms:created>
  <dcterms:modified xsi:type="dcterms:W3CDTF">2019-10-28T16:36:04Z</dcterms:modified>
</cp:coreProperties>
</file>