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48" r:id="rId2"/>
    <p:sldId id="366" r:id="rId3"/>
    <p:sldId id="520" r:id="rId4"/>
    <p:sldId id="368" r:id="rId5"/>
    <p:sldId id="530" r:id="rId6"/>
    <p:sldId id="531" r:id="rId7"/>
    <p:sldId id="378" r:id="rId8"/>
    <p:sldId id="371" r:id="rId9"/>
    <p:sldId id="379" r:id="rId10"/>
    <p:sldId id="387" r:id="rId11"/>
    <p:sldId id="392" r:id="rId12"/>
    <p:sldId id="39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1A332-5663-4631-95B6-BB517CB81207}" v="15" dt="2018-09-15T11:39:30.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7" autoAdjust="0"/>
    <p:restoredTop sz="94660"/>
  </p:normalViewPr>
  <p:slideViewPr>
    <p:cSldViewPr>
      <p:cViewPr varScale="1">
        <p:scale>
          <a:sx n="41" d="100"/>
          <a:sy n="41" d="100"/>
        </p:scale>
        <p:origin x="141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01933-C731-4C19-A075-5C8FA15C582F}" type="datetimeFigureOut">
              <a:rPr lang="en-GB" smtClean="0"/>
              <a:pPr/>
              <a:t>12/04/2020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B141C-FC77-4E7D-87A8-3BEBA94F3A61}" type="slidenum">
              <a:rPr lang="en-GB" smtClean="0"/>
              <a:pPr/>
              <a:t>‹#›</a:t>
            </a:fld>
            <a:endParaRPr lang="en-GB" dirty="0"/>
          </a:p>
        </p:txBody>
      </p:sp>
    </p:spTree>
    <p:extLst>
      <p:ext uri="{BB962C8B-B14F-4D97-AF65-F5344CB8AC3E}">
        <p14:creationId xmlns:p14="http://schemas.microsoft.com/office/powerpoint/2010/main" val="392896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C55ED38-9A60-4A47-B490-B073C02FDF9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B5C089-B2F7-490C-A835-A7451C5880F4}" type="slidenum">
              <a:rPr lang="en-GB" altLang="en-US" smtClean="0"/>
              <a:pPr/>
              <a:t>3</a:t>
            </a:fld>
            <a:endParaRPr lang="en-GB" altLang="en-US"/>
          </a:p>
        </p:txBody>
      </p:sp>
      <p:sp>
        <p:nvSpPr>
          <p:cNvPr id="12291" name="Rectangle 2">
            <a:extLst>
              <a:ext uri="{FF2B5EF4-FFF2-40B4-BE49-F238E27FC236}">
                <a16:creationId xmlns:a16="http://schemas.microsoft.com/office/drawing/2014/main" id="{9D59C6D4-2958-404A-B7A0-9C095CE0B76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9F84A8F-E220-4F54-B9C8-0397E3D15FE0}"/>
              </a:ext>
            </a:extLst>
          </p:cNvPr>
          <p:cNvSpPr>
            <a:spLocks noGrp="1" noChangeArrowheads="1"/>
          </p:cNvSpPr>
          <p:nvPr>
            <p:ph type="body" idx="1"/>
          </p:nvPr>
        </p:nvSpPr>
        <p:spPr>
          <a:noFill/>
        </p:spPr>
        <p:txBody>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69428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364708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371835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fld id="{F64EBB57-2290-41B5-944F-98DD4AA4B514}" type="slidenum">
              <a:rPr lang="en-GB" altLang="en-US"/>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21488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15672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354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161405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118807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156220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17529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346812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291434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19578" y="1268760"/>
            <a:ext cx="7704844" cy="2369880"/>
          </a:xfrm>
          <a:prstGeom prst="rect">
            <a:avLst/>
          </a:prstGeom>
          <a:noFill/>
        </p:spPr>
        <p:txBody>
          <a:bodyPr wrap="square" rtlCol="0">
            <a:spAutoFit/>
          </a:bodyPr>
          <a:lstStyle/>
          <a:p>
            <a:pPr algn="ctr"/>
            <a:endParaRPr lang="en-US" sz="3600" dirty="0"/>
          </a:p>
          <a:p>
            <a:pPr algn="ctr"/>
            <a:r>
              <a:rPr lang="en-US" sz="3600" dirty="0"/>
              <a:t>W2c. Can use conjunctions to extend sentences with more than one clause</a:t>
            </a:r>
          </a:p>
          <a:p>
            <a:pPr algn="ctr"/>
            <a:endParaRPr lang="en-US" sz="2000" dirty="0"/>
          </a:p>
          <a:p>
            <a:pPr algn="ctr"/>
            <a:r>
              <a:rPr lang="en-US" sz="2000" dirty="0"/>
              <a:t>e.g. when, although, if, because</a:t>
            </a:r>
          </a:p>
        </p:txBody>
      </p:sp>
      <p:sp>
        <p:nvSpPr>
          <p:cNvPr id="11" name="Text Box 4">
            <a:extLst>
              <a:ext uri="{FF2B5EF4-FFF2-40B4-BE49-F238E27FC236}">
                <a16:creationId xmlns:a16="http://schemas.microsoft.com/office/drawing/2014/main" id="{BC349D2A-A984-4A01-85EA-49F23B611F80}"/>
              </a:ext>
            </a:extLst>
          </p:cNvPr>
          <p:cNvSpPr txBox="1">
            <a:spLocks noChangeArrowheads="1"/>
          </p:cNvSpPr>
          <p:nvPr/>
        </p:nvSpPr>
        <p:spPr bwMode="auto">
          <a:xfrm>
            <a:off x="1799431" y="5154643"/>
            <a:ext cx="5545138" cy="936625"/>
          </a:xfrm>
          <a:prstGeom prst="rect">
            <a:avLst/>
          </a:prstGeom>
          <a:solidFill>
            <a:srgbClr val="FFFFFF"/>
          </a:solidFill>
          <a:ln w="38100" cmpd="dbl">
            <a:solidFill>
              <a:srgbClr val="000000"/>
            </a:solidFill>
            <a:miter lim="800000"/>
            <a:headEnd/>
            <a:tailEnd/>
          </a:ln>
        </p:spPr>
        <p:txBody>
          <a:bodyPr/>
          <a:lstStyle/>
          <a:p>
            <a:pPr algn="just"/>
            <a:r>
              <a:rPr lang="en-GB" sz="1000" dirty="0">
                <a:solidFill>
                  <a:srgbClr val="000000"/>
                </a:solidFill>
                <a:cs typeface="Times New Roman" pitchFamily="18" charset="0"/>
              </a:rPr>
              <a:t>This resource is strictly for the use of member schools for as long as they remain members of The </a:t>
            </a:r>
            <a:r>
              <a:rPr lang="en-GB" sz="1000" dirty="0" err="1">
                <a:solidFill>
                  <a:srgbClr val="000000"/>
                </a:solidFill>
                <a:cs typeface="Times New Roman" pitchFamily="18" charset="0"/>
              </a:rPr>
              <a:t>PiXL</a:t>
            </a:r>
            <a:r>
              <a:rPr lang="en-GB" sz="1000" dirty="0">
                <a:solidFill>
                  <a:srgbClr val="000000"/>
                </a:solidFill>
                <a:cs typeface="Times New Roman" pitchFamily="18" charset="0"/>
              </a:rPr>
              <a:t> Club. It may not be copied, sold nor transferred to a third party or used by the school after membership ceases. Until such time it may be freely used within the member school.</a:t>
            </a:r>
            <a:endParaRPr lang="en-US" sz="1000" dirty="0">
              <a:latin typeface="Times New Roman" pitchFamily="18" charset="0"/>
              <a:cs typeface="Times New Roman" pitchFamily="18" charset="0"/>
            </a:endParaRPr>
          </a:p>
          <a:p>
            <a:pPr algn="just"/>
            <a:r>
              <a:rPr lang="en-GB" sz="1000" dirty="0">
                <a:solidFill>
                  <a:srgbClr val="000000"/>
                </a:solidFill>
                <a:cs typeface="Times New Roman" pitchFamily="18" charset="0"/>
              </a:rPr>
              <a:t>All opinions and contributions are those of the authors. The contents of this resource are not connected with nor endorsed by any other company, organisation or institution.</a:t>
            </a:r>
            <a:endParaRPr lang="en-US" sz="1000" dirty="0">
              <a:latin typeface="Times New Roman" pitchFamily="18" charset="0"/>
              <a:cs typeface="Times New Roman" pitchFamily="18" charset="0"/>
            </a:endParaRPr>
          </a:p>
        </p:txBody>
      </p:sp>
      <p:sp>
        <p:nvSpPr>
          <p:cNvPr id="12" name="TextBox 6">
            <a:extLst>
              <a:ext uri="{FF2B5EF4-FFF2-40B4-BE49-F238E27FC236}">
                <a16:creationId xmlns:a16="http://schemas.microsoft.com/office/drawing/2014/main" id="{0B90E962-CE98-44B8-97A8-2F6ED2E0195D}"/>
              </a:ext>
            </a:extLst>
          </p:cNvPr>
          <p:cNvSpPr txBox="1">
            <a:spLocks noChangeArrowheads="1"/>
          </p:cNvSpPr>
          <p:nvPr/>
        </p:nvSpPr>
        <p:spPr bwMode="auto">
          <a:xfrm>
            <a:off x="2771800" y="6309320"/>
            <a:ext cx="3816350" cy="336550"/>
          </a:xfrm>
          <a:prstGeom prst="rect">
            <a:avLst/>
          </a:prstGeom>
          <a:noFill/>
          <a:ln w="9525">
            <a:noFill/>
            <a:miter lim="800000"/>
            <a:headEnd/>
            <a:tailEnd/>
          </a:ln>
        </p:spPr>
        <p:txBody>
          <a:bodyPr>
            <a:spAutoFit/>
          </a:bodyPr>
          <a:lstStyle/>
          <a:p>
            <a:r>
              <a:rPr lang="en-GB" sz="1600" dirty="0">
                <a:latin typeface="Calibri" pitchFamily="34" charset="0"/>
              </a:rPr>
              <a:t>© Copyright The </a:t>
            </a:r>
            <a:r>
              <a:rPr lang="en-GB" sz="1600" dirty="0" err="1">
                <a:latin typeface="Calibri" pitchFamily="34" charset="0"/>
              </a:rPr>
              <a:t>PiXL</a:t>
            </a:r>
            <a:r>
              <a:rPr lang="en-GB" sz="1600" dirty="0">
                <a:latin typeface="Calibri" pitchFamily="34" charset="0"/>
              </a:rPr>
              <a:t> Club Limited, 2018</a:t>
            </a:r>
            <a:r>
              <a:rPr lang="en-US" sz="1600" dirty="0">
                <a:latin typeface="Calibri" pitchFamily="34" charset="0"/>
              </a:rPr>
              <a:t> </a:t>
            </a:r>
          </a:p>
        </p:txBody>
      </p:sp>
      <p:sp>
        <p:nvSpPr>
          <p:cNvPr id="13" name="Rectangle 12">
            <a:extLst>
              <a:ext uri="{FF2B5EF4-FFF2-40B4-BE49-F238E27FC236}">
                <a16:creationId xmlns:a16="http://schemas.microsoft.com/office/drawing/2014/main" id="{EB8CD3C6-ABC1-49A2-BD8E-AE7A9DE1383E}"/>
              </a:ext>
            </a:extLst>
          </p:cNvPr>
          <p:cNvSpPr/>
          <p:nvPr/>
        </p:nvSpPr>
        <p:spPr>
          <a:xfrm>
            <a:off x="2286000" y="4429701"/>
            <a:ext cx="4572000" cy="646331"/>
          </a:xfrm>
          <a:prstGeom prst="rect">
            <a:avLst/>
          </a:prstGeom>
        </p:spPr>
        <p:txBody>
          <a:bodyPr>
            <a:spAutoFit/>
          </a:bodyPr>
          <a:lstStyle/>
          <a:p>
            <a:pPr algn="ctr"/>
            <a:r>
              <a:rPr lang="en-US" dirty="0">
                <a:latin typeface="Calibri" pitchFamily="34" charset="0"/>
              </a:rPr>
              <a:t>Commissioned by The </a:t>
            </a:r>
            <a:r>
              <a:rPr lang="en-US" dirty="0" err="1">
                <a:latin typeface="Calibri" pitchFamily="34" charset="0"/>
              </a:rPr>
              <a:t>PiXL</a:t>
            </a:r>
            <a:r>
              <a:rPr lang="en-US" dirty="0">
                <a:latin typeface="Calibri" pitchFamily="34" charset="0"/>
              </a:rPr>
              <a:t> Club Ltd.</a:t>
            </a:r>
          </a:p>
          <a:p>
            <a:pPr algn="ctr"/>
            <a:r>
              <a:rPr lang="en-US" dirty="0">
                <a:latin typeface="Calibri" pitchFamily="34" charset="0"/>
              </a:rPr>
              <a:t>August 2018</a:t>
            </a:r>
          </a:p>
        </p:txBody>
      </p:sp>
      <p:pic>
        <p:nvPicPr>
          <p:cNvPr id="14" name="Picture 4">
            <a:extLst>
              <a:ext uri="{FF2B5EF4-FFF2-40B4-BE49-F238E27FC236}">
                <a16:creationId xmlns:a16="http://schemas.microsoft.com/office/drawing/2014/main" id="{AD3A4989-DC6F-46CD-B1CF-1502BFBC2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80DE6955-A6A8-4076-87E7-340FBC0494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56" y="157732"/>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03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562183" y="207007"/>
            <a:ext cx="6120009" cy="646331"/>
          </a:xfrm>
          <a:prstGeom prst="rect">
            <a:avLst/>
          </a:prstGeom>
          <a:noFill/>
        </p:spPr>
        <p:txBody>
          <a:bodyPr wrap="none" rtlCol="0">
            <a:spAutoFit/>
          </a:bodyPr>
          <a:lstStyle/>
          <a:p>
            <a:r>
              <a:rPr lang="en-GB" sz="3600" dirty="0"/>
              <a:t>Extending sentences - your turn</a:t>
            </a:r>
          </a:p>
        </p:txBody>
      </p:sp>
      <p:sp>
        <p:nvSpPr>
          <p:cNvPr id="5" name="Rounded Rectangle 4">
            <a:extLst>
              <a:ext uri="{FF2B5EF4-FFF2-40B4-BE49-F238E27FC236}">
                <a16:creationId xmlns:a16="http://schemas.microsoft.com/office/drawing/2014/main" id="{6B1CBED8-13D2-48F7-A68C-132FB641732E}"/>
              </a:ext>
            </a:extLst>
          </p:cNvPr>
          <p:cNvSpPr/>
          <p:nvPr/>
        </p:nvSpPr>
        <p:spPr>
          <a:xfrm>
            <a:off x="971600" y="2962376"/>
            <a:ext cx="2232248" cy="3531270"/>
          </a:xfrm>
          <a:prstGeom prst="roundRect">
            <a:avLst>
              <a:gd name="adj" fmla="val 1028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as soon as                          before                       </a:t>
            </a:r>
          </a:p>
          <a:p>
            <a:pPr algn="ctr"/>
            <a:r>
              <a:rPr lang="en-GB" sz="2400" dirty="0">
                <a:solidFill>
                  <a:schemeClr val="tx1"/>
                </a:solidFill>
              </a:rPr>
              <a:t>as if</a:t>
            </a:r>
          </a:p>
          <a:p>
            <a:pPr algn="ctr"/>
            <a:r>
              <a:rPr lang="en-GB" sz="2400" dirty="0">
                <a:solidFill>
                  <a:schemeClr val="tx1"/>
                </a:solidFill>
              </a:rPr>
              <a:t>as long as                         after that                                             </a:t>
            </a:r>
          </a:p>
          <a:p>
            <a:pPr algn="ctr"/>
            <a:r>
              <a:rPr lang="en-GB" sz="2400" dirty="0">
                <a:solidFill>
                  <a:schemeClr val="tx1"/>
                </a:solidFill>
              </a:rPr>
              <a:t>even though                      wherever                   whenever       </a:t>
            </a:r>
          </a:p>
          <a:p>
            <a:pPr algn="ctr"/>
            <a:r>
              <a:rPr lang="en-GB" sz="2400" dirty="0">
                <a:solidFill>
                  <a:schemeClr val="tx1"/>
                </a:solidFill>
              </a:rPr>
              <a:t>although        </a:t>
            </a:r>
          </a:p>
        </p:txBody>
      </p:sp>
      <p:sp>
        <p:nvSpPr>
          <p:cNvPr id="6" name="Rounded Rectangle 5">
            <a:extLst>
              <a:ext uri="{FF2B5EF4-FFF2-40B4-BE49-F238E27FC236}">
                <a16:creationId xmlns:a16="http://schemas.microsoft.com/office/drawing/2014/main" id="{1F8AB63B-BADA-4D99-824C-560B2288B917}"/>
              </a:ext>
            </a:extLst>
          </p:cNvPr>
          <p:cNvSpPr/>
          <p:nvPr/>
        </p:nvSpPr>
        <p:spPr>
          <a:xfrm>
            <a:off x="395536" y="1193874"/>
            <a:ext cx="8352928" cy="1605770"/>
          </a:xfrm>
          <a:prstGeom prst="roundRect">
            <a:avLst>
              <a:gd name="adj" fmla="val 806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Write a sentence about this image for each of the subordinating conjunctions below. Vary your sentences so that the conjunction comes both in the middle and at the beginning. Punctuate your sentences correctly.</a:t>
            </a:r>
          </a:p>
        </p:txBody>
      </p:sp>
      <p:pic>
        <p:nvPicPr>
          <p:cNvPr id="10" name="Picture 9">
            <a:extLst>
              <a:ext uri="{FF2B5EF4-FFF2-40B4-BE49-F238E27FC236}">
                <a16:creationId xmlns:a16="http://schemas.microsoft.com/office/drawing/2014/main" id="{9CC4FCAA-78BB-46C2-8DC7-7F8905BE1B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56" y="157732"/>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327ABAB0-7B50-482E-BA2A-717BE33158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8A7C48B-0DD9-4B3A-AC4B-C5713B06938D}"/>
              </a:ext>
            </a:extLst>
          </p:cNvPr>
          <p:cNvPicPr>
            <a:picLocks noChangeAspect="1"/>
          </p:cNvPicPr>
          <p:nvPr/>
        </p:nvPicPr>
        <p:blipFill>
          <a:blip r:embed="rId4"/>
          <a:stretch>
            <a:fillRect/>
          </a:stretch>
        </p:blipFill>
        <p:spPr>
          <a:xfrm>
            <a:off x="4211960" y="3140180"/>
            <a:ext cx="4674759" cy="31165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F8AB63B-BADA-4D99-824C-560B2288B917}"/>
              </a:ext>
            </a:extLst>
          </p:cNvPr>
          <p:cNvSpPr/>
          <p:nvPr/>
        </p:nvSpPr>
        <p:spPr>
          <a:xfrm>
            <a:off x="899592" y="1196752"/>
            <a:ext cx="7150760" cy="938075"/>
          </a:xfrm>
          <a:prstGeom prst="roundRect">
            <a:avLst>
              <a:gd name="adj" fmla="val 806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a:solidFill>
                  <a:schemeClr val="tx1"/>
                </a:solidFill>
              </a:rPr>
              <a:t>Some </a:t>
            </a:r>
            <a:r>
              <a:rPr lang="en-GB" sz="2300" b="1" dirty="0">
                <a:solidFill>
                  <a:schemeClr val="tx1"/>
                </a:solidFill>
              </a:rPr>
              <a:t>conjunctions</a:t>
            </a:r>
            <a:r>
              <a:rPr lang="en-GB" sz="2300" b="1" dirty="0">
                <a:solidFill>
                  <a:srgbClr val="FF0000"/>
                </a:solidFill>
              </a:rPr>
              <a:t> </a:t>
            </a:r>
            <a:r>
              <a:rPr lang="en-GB" sz="2300" dirty="0">
                <a:solidFill>
                  <a:schemeClr val="tx1"/>
                </a:solidFill>
              </a:rPr>
              <a:t>do the same job that other conjunctions do except that they are always used in </a:t>
            </a:r>
            <a:r>
              <a:rPr lang="en-GB" sz="2300" b="1" dirty="0">
                <a:solidFill>
                  <a:schemeClr val="tx1"/>
                </a:solidFill>
              </a:rPr>
              <a:t>pairs</a:t>
            </a:r>
            <a:r>
              <a:rPr lang="en-GB" sz="2300" dirty="0">
                <a:solidFill>
                  <a:schemeClr val="tx1"/>
                </a:solidFill>
              </a:rPr>
              <a:t>.</a:t>
            </a:r>
          </a:p>
        </p:txBody>
      </p:sp>
      <p:sp>
        <p:nvSpPr>
          <p:cNvPr id="9" name="TextBox 8">
            <a:extLst>
              <a:ext uri="{FF2B5EF4-FFF2-40B4-BE49-F238E27FC236}">
                <a16:creationId xmlns:a16="http://schemas.microsoft.com/office/drawing/2014/main" id="{95BC33CD-2DBB-4AFC-A0EB-692F51946D88}"/>
              </a:ext>
            </a:extLst>
          </p:cNvPr>
          <p:cNvSpPr txBox="1"/>
          <p:nvPr/>
        </p:nvSpPr>
        <p:spPr>
          <a:xfrm>
            <a:off x="1835697" y="251302"/>
            <a:ext cx="5472607" cy="646331"/>
          </a:xfrm>
          <a:prstGeom prst="rect">
            <a:avLst/>
          </a:prstGeom>
          <a:noFill/>
        </p:spPr>
        <p:txBody>
          <a:bodyPr wrap="square" rtlCol="0">
            <a:spAutoFit/>
          </a:bodyPr>
          <a:lstStyle/>
          <a:p>
            <a:pPr algn="ctr"/>
            <a:r>
              <a:rPr lang="en-GB" sz="3600" dirty="0"/>
              <a:t>Pairs of conjunctions</a:t>
            </a:r>
          </a:p>
        </p:txBody>
      </p:sp>
      <p:sp>
        <p:nvSpPr>
          <p:cNvPr id="10" name="Rounded Rectangle 4">
            <a:extLst>
              <a:ext uri="{FF2B5EF4-FFF2-40B4-BE49-F238E27FC236}">
                <a16:creationId xmlns:a16="http://schemas.microsoft.com/office/drawing/2014/main" id="{63E79405-E8CF-429A-9BE2-8B5CC35B77BF}"/>
              </a:ext>
            </a:extLst>
          </p:cNvPr>
          <p:cNvSpPr/>
          <p:nvPr/>
        </p:nvSpPr>
        <p:spPr>
          <a:xfrm>
            <a:off x="236056" y="2311735"/>
            <a:ext cx="4788532" cy="4329826"/>
          </a:xfrm>
          <a:prstGeom prst="roundRect">
            <a:avLst>
              <a:gd name="adj" fmla="val 5971"/>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r>
              <a:rPr lang="en-GB" sz="2000" dirty="0">
                <a:solidFill>
                  <a:schemeClr val="tx1"/>
                </a:solidFill>
              </a:rPr>
              <a:t> </a:t>
            </a:r>
          </a:p>
          <a:p>
            <a:endParaRPr lang="en-GB" sz="2000" dirty="0">
              <a:solidFill>
                <a:schemeClr val="tx1"/>
              </a:solidFill>
            </a:endParaRPr>
          </a:p>
          <a:p>
            <a:r>
              <a:rPr lang="en-GB" sz="2000" b="1">
                <a:solidFill>
                  <a:schemeClr val="tx1"/>
                </a:solidFill>
              </a:rPr>
              <a:t>not   but   </a:t>
            </a:r>
            <a:r>
              <a:rPr lang="en-GB" sz="2000" dirty="0">
                <a:solidFill>
                  <a:schemeClr val="tx1"/>
                </a:solidFill>
              </a:rPr>
              <a:t>It was </a:t>
            </a:r>
            <a:r>
              <a:rPr lang="en-GB" sz="2000" u="sng" dirty="0">
                <a:solidFill>
                  <a:schemeClr val="tx1"/>
                </a:solidFill>
              </a:rPr>
              <a:t>not</a:t>
            </a:r>
            <a:r>
              <a:rPr lang="en-GB" sz="2000" dirty="0">
                <a:solidFill>
                  <a:schemeClr val="tx1"/>
                </a:solidFill>
              </a:rPr>
              <a:t> that he had to complete his homework that annoyed him, </a:t>
            </a:r>
            <a:r>
              <a:rPr lang="en-GB" sz="2000" u="sng" dirty="0">
                <a:solidFill>
                  <a:schemeClr val="tx1"/>
                </a:solidFill>
              </a:rPr>
              <a:t>but</a:t>
            </a:r>
            <a:r>
              <a:rPr lang="en-GB" sz="2000" dirty="0">
                <a:solidFill>
                  <a:schemeClr val="tx1"/>
                </a:solidFill>
              </a:rPr>
              <a:t> rather that he didn’t understand what he had to do.        </a:t>
            </a:r>
            <a:endParaRPr lang="en-GB" sz="2000" b="1" dirty="0">
              <a:solidFill>
                <a:srgbClr val="FF0000"/>
              </a:solidFill>
            </a:endParaRPr>
          </a:p>
          <a:p>
            <a:endParaRPr lang="en-GB" sz="2000" dirty="0">
              <a:solidFill>
                <a:schemeClr val="tx1"/>
              </a:solidFill>
            </a:endParaRPr>
          </a:p>
          <a:p>
            <a:r>
              <a:rPr lang="en-GB" sz="2000" b="1" dirty="0">
                <a:solidFill>
                  <a:schemeClr val="tx1"/>
                </a:solidFill>
              </a:rPr>
              <a:t>whether   or  </a:t>
            </a:r>
            <a:r>
              <a:rPr lang="en-GB" sz="2000" dirty="0">
                <a:solidFill>
                  <a:schemeClr val="tx1"/>
                </a:solidFill>
              </a:rPr>
              <a:t>The farmer couldn’t decide </a:t>
            </a:r>
            <a:r>
              <a:rPr lang="en-GB" sz="2000" u="sng" dirty="0">
                <a:solidFill>
                  <a:schemeClr val="tx1"/>
                </a:solidFill>
              </a:rPr>
              <a:t>whether</a:t>
            </a:r>
            <a:r>
              <a:rPr lang="en-GB" sz="2000" dirty="0">
                <a:solidFill>
                  <a:schemeClr val="tx1"/>
                </a:solidFill>
              </a:rPr>
              <a:t> it was going to rain </a:t>
            </a:r>
            <a:r>
              <a:rPr lang="en-GB" sz="2000" u="sng" dirty="0">
                <a:solidFill>
                  <a:schemeClr val="tx1"/>
                </a:solidFill>
              </a:rPr>
              <a:t>or</a:t>
            </a:r>
            <a:r>
              <a:rPr lang="en-GB" sz="2000" dirty="0">
                <a:solidFill>
                  <a:schemeClr val="tx1"/>
                </a:solidFill>
              </a:rPr>
              <a:t> if it was cold enough to snow.   </a:t>
            </a:r>
          </a:p>
          <a:p>
            <a:r>
              <a:rPr lang="en-GB" sz="2000" dirty="0">
                <a:solidFill>
                  <a:schemeClr val="tx1"/>
                </a:solidFill>
              </a:rPr>
              <a:t>       </a:t>
            </a:r>
            <a:endParaRPr lang="en-GB" sz="2000" b="1" dirty="0">
              <a:solidFill>
                <a:srgbClr val="FF0000"/>
              </a:solidFill>
            </a:endParaRPr>
          </a:p>
          <a:p>
            <a:r>
              <a:rPr lang="en-GB" sz="2000" b="1" dirty="0">
                <a:solidFill>
                  <a:schemeClr val="tx1"/>
                </a:solidFill>
              </a:rPr>
              <a:t>both  and  </a:t>
            </a:r>
            <a:r>
              <a:rPr lang="en-GB" sz="2000" dirty="0">
                <a:solidFill>
                  <a:schemeClr val="tx1"/>
                </a:solidFill>
              </a:rPr>
              <a:t>We all know that eating </a:t>
            </a:r>
            <a:r>
              <a:rPr lang="en-GB" sz="2000" u="sng" dirty="0">
                <a:solidFill>
                  <a:schemeClr val="tx1"/>
                </a:solidFill>
              </a:rPr>
              <a:t>both</a:t>
            </a:r>
            <a:r>
              <a:rPr lang="en-GB" sz="2000" dirty="0">
                <a:solidFill>
                  <a:schemeClr val="tx1"/>
                </a:solidFill>
              </a:rPr>
              <a:t> fruit and vegetables </a:t>
            </a:r>
            <a:r>
              <a:rPr lang="en-GB" sz="2000" u="sng" dirty="0">
                <a:solidFill>
                  <a:schemeClr val="tx1"/>
                </a:solidFill>
              </a:rPr>
              <a:t>and</a:t>
            </a:r>
            <a:r>
              <a:rPr lang="en-GB" sz="2000" dirty="0">
                <a:solidFill>
                  <a:schemeClr val="tx1"/>
                </a:solidFill>
              </a:rPr>
              <a:t> drinking plenty of water ensures a healthy diet.      </a:t>
            </a:r>
          </a:p>
          <a:p>
            <a:endParaRPr lang="en-GB" sz="2000" dirty="0">
              <a:solidFill>
                <a:schemeClr val="tx1"/>
              </a:solidFill>
            </a:endParaRPr>
          </a:p>
          <a:p>
            <a:endParaRPr lang="en-GB" sz="2000" dirty="0">
              <a:solidFill>
                <a:schemeClr val="tx1"/>
              </a:solidFill>
            </a:endParaRPr>
          </a:p>
          <a:p>
            <a:endParaRPr lang="en-GB" sz="2000" b="1" dirty="0">
              <a:solidFill>
                <a:schemeClr val="tx1"/>
              </a:solidFill>
            </a:endParaRPr>
          </a:p>
          <a:p>
            <a:r>
              <a:rPr lang="en-GB" sz="2000" dirty="0">
                <a:solidFill>
                  <a:schemeClr val="tx1"/>
                </a:solidFill>
              </a:rPr>
              <a:t>  </a:t>
            </a:r>
            <a:endParaRPr lang="en-GB" sz="2000" b="1" dirty="0">
              <a:solidFill>
                <a:schemeClr val="tx1"/>
              </a:solidFill>
            </a:endParaRPr>
          </a:p>
          <a:p>
            <a:endParaRPr lang="en-GB" sz="2000" dirty="0">
              <a:solidFill>
                <a:schemeClr val="tx1"/>
              </a:solidFill>
            </a:endParaRPr>
          </a:p>
        </p:txBody>
      </p:sp>
      <p:sp>
        <p:nvSpPr>
          <p:cNvPr id="11" name="Rounded Rectangle 4">
            <a:extLst>
              <a:ext uri="{FF2B5EF4-FFF2-40B4-BE49-F238E27FC236}">
                <a16:creationId xmlns:a16="http://schemas.microsoft.com/office/drawing/2014/main" id="{60F9DFA5-CBCA-4CDE-8045-B6BB3089F8E0}"/>
              </a:ext>
            </a:extLst>
          </p:cNvPr>
          <p:cNvSpPr/>
          <p:nvPr/>
        </p:nvSpPr>
        <p:spPr>
          <a:xfrm>
            <a:off x="5256076" y="3828418"/>
            <a:ext cx="3564396" cy="2768934"/>
          </a:xfrm>
          <a:prstGeom prst="roundRect">
            <a:avLst>
              <a:gd name="adj" fmla="val 5971"/>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r>
              <a:rPr lang="en-GB" sz="2000" dirty="0">
                <a:solidFill>
                  <a:schemeClr val="tx1"/>
                </a:solidFill>
              </a:rPr>
              <a:t> </a:t>
            </a:r>
          </a:p>
          <a:p>
            <a:endParaRPr lang="en-GB" sz="2000" dirty="0">
              <a:solidFill>
                <a:schemeClr val="tx1"/>
              </a:solidFill>
            </a:endParaRPr>
          </a:p>
          <a:p>
            <a:endParaRPr lang="en-GB" sz="2000" dirty="0">
              <a:solidFill>
                <a:schemeClr val="tx1"/>
              </a:solidFill>
            </a:endParaRPr>
          </a:p>
          <a:p>
            <a:r>
              <a:rPr lang="en-GB" sz="2000" b="1" dirty="0">
                <a:solidFill>
                  <a:schemeClr val="tx1"/>
                </a:solidFill>
              </a:rPr>
              <a:t>neither  nor     </a:t>
            </a:r>
            <a:r>
              <a:rPr lang="en-GB" sz="2000" dirty="0">
                <a:solidFill>
                  <a:schemeClr val="tx1"/>
                </a:solidFill>
              </a:rPr>
              <a:t>In the football match against Chelsea, </a:t>
            </a:r>
            <a:r>
              <a:rPr lang="en-GB" sz="2000" u="sng" dirty="0">
                <a:solidFill>
                  <a:schemeClr val="tx1"/>
                </a:solidFill>
              </a:rPr>
              <a:t>neither</a:t>
            </a:r>
            <a:r>
              <a:rPr lang="en-GB" sz="2000" dirty="0">
                <a:solidFill>
                  <a:schemeClr val="tx1"/>
                </a:solidFill>
              </a:rPr>
              <a:t> the striker </a:t>
            </a:r>
            <a:r>
              <a:rPr lang="en-GB" sz="2000" u="sng" dirty="0">
                <a:solidFill>
                  <a:schemeClr val="tx1"/>
                </a:solidFill>
              </a:rPr>
              <a:t>nor</a:t>
            </a:r>
            <a:r>
              <a:rPr lang="en-GB" sz="2000" dirty="0">
                <a:solidFill>
                  <a:schemeClr val="tx1"/>
                </a:solidFill>
              </a:rPr>
              <a:t> the midfielder managed to score a goal.    </a:t>
            </a:r>
            <a:endParaRPr lang="en-GB" sz="2000" b="1" dirty="0">
              <a:solidFill>
                <a:srgbClr val="FF0000"/>
              </a:solidFill>
            </a:endParaRPr>
          </a:p>
          <a:p>
            <a:endParaRPr lang="en-GB" sz="2000" dirty="0">
              <a:solidFill>
                <a:schemeClr val="tx1"/>
              </a:solidFill>
            </a:endParaRPr>
          </a:p>
          <a:p>
            <a:r>
              <a:rPr lang="en-GB" sz="2000" b="1" dirty="0">
                <a:solidFill>
                  <a:schemeClr val="tx1"/>
                </a:solidFill>
              </a:rPr>
              <a:t>either  or    </a:t>
            </a:r>
            <a:r>
              <a:rPr lang="en-GB" sz="2000" dirty="0">
                <a:solidFill>
                  <a:schemeClr val="tx1"/>
                </a:solidFill>
              </a:rPr>
              <a:t>“</a:t>
            </a:r>
            <a:r>
              <a:rPr lang="en-GB" sz="2000" u="sng" dirty="0">
                <a:solidFill>
                  <a:schemeClr val="tx1"/>
                </a:solidFill>
              </a:rPr>
              <a:t>Either</a:t>
            </a:r>
            <a:r>
              <a:rPr lang="en-GB" sz="2000" dirty="0">
                <a:solidFill>
                  <a:schemeClr val="tx1"/>
                </a:solidFill>
              </a:rPr>
              <a:t> you tidy your room </a:t>
            </a:r>
            <a:r>
              <a:rPr lang="en-GB" sz="2000" u="sng" dirty="0">
                <a:solidFill>
                  <a:schemeClr val="tx1"/>
                </a:solidFill>
              </a:rPr>
              <a:t>or</a:t>
            </a:r>
            <a:r>
              <a:rPr lang="en-GB" sz="2000" dirty="0">
                <a:solidFill>
                  <a:schemeClr val="tx1"/>
                </a:solidFill>
              </a:rPr>
              <a:t> you’ll be grounded!” shouted Luke’s mum.   </a:t>
            </a:r>
          </a:p>
          <a:p>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endParaRPr lang="en-GB" sz="2000" b="1" dirty="0">
              <a:solidFill>
                <a:schemeClr val="tx1"/>
              </a:solidFill>
            </a:endParaRPr>
          </a:p>
          <a:p>
            <a:r>
              <a:rPr lang="en-GB" sz="2000" dirty="0">
                <a:solidFill>
                  <a:schemeClr val="tx1"/>
                </a:solidFill>
              </a:rPr>
              <a:t>  </a:t>
            </a:r>
            <a:endParaRPr lang="en-GB" sz="2000" b="1" dirty="0">
              <a:solidFill>
                <a:schemeClr val="tx1"/>
              </a:solidFill>
            </a:endParaRPr>
          </a:p>
          <a:p>
            <a:endParaRPr lang="en-GB" sz="2000" dirty="0">
              <a:solidFill>
                <a:schemeClr val="tx1"/>
              </a:solidFill>
            </a:endParaRPr>
          </a:p>
        </p:txBody>
      </p:sp>
      <p:pic>
        <p:nvPicPr>
          <p:cNvPr id="12" name="Picture 11">
            <a:extLst>
              <a:ext uri="{FF2B5EF4-FFF2-40B4-BE49-F238E27FC236}">
                <a16:creationId xmlns:a16="http://schemas.microsoft.com/office/drawing/2014/main" id="{BC4A92BE-0C39-4403-8C1E-539FBC58CD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56" y="157732"/>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83D9EB78-E250-4F7C-85B2-F93705BDA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445638" y="221069"/>
            <a:ext cx="6480720" cy="646331"/>
          </a:xfrm>
          <a:prstGeom prst="rect">
            <a:avLst/>
          </a:prstGeom>
          <a:noFill/>
        </p:spPr>
        <p:txBody>
          <a:bodyPr wrap="square" rtlCol="0">
            <a:spAutoFit/>
          </a:bodyPr>
          <a:lstStyle/>
          <a:p>
            <a:r>
              <a:rPr lang="en-GB" sz="3600" dirty="0"/>
              <a:t>Pairs of conjunctions - your turn</a:t>
            </a:r>
          </a:p>
        </p:txBody>
      </p:sp>
      <p:sp>
        <p:nvSpPr>
          <p:cNvPr id="6" name="Rounded Rectangle 5">
            <a:extLst>
              <a:ext uri="{FF2B5EF4-FFF2-40B4-BE49-F238E27FC236}">
                <a16:creationId xmlns:a16="http://schemas.microsoft.com/office/drawing/2014/main" id="{6B1CBED8-13D2-48F7-A68C-132FB641732E}"/>
              </a:ext>
            </a:extLst>
          </p:cNvPr>
          <p:cNvSpPr/>
          <p:nvPr/>
        </p:nvSpPr>
        <p:spPr>
          <a:xfrm>
            <a:off x="668698" y="2493838"/>
            <a:ext cx="7806604" cy="3906501"/>
          </a:xfrm>
          <a:prstGeom prst="roundRect">
            <a:avLst>
              <a:gd name="adj" fmla="val 6735"/>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It was not that ________  but ________  .</a:t>
            </a:r>
          </a:p>
          <a:p>
            <a:endParaRPr lang="en-GB" sz="2400" dirty="0">
              <a:solidFill>
                <a:schemeClr val="tx1"/>
              </a:solidFill>
            </a:endParaRPr>
          </a:p>
          <a:p>
            <a:r>
              <a:rPr lang="en-GB" sz="2400" dirty="0">
                <a:solidFill>
                  <a:schemeClr val="tx1"/>
                </a:solidFill>
              </a:rPr>
              <a:t>He didn’t know whether to ________   or ________ .</a:t>
            </a:r>
          </a:p>
          <a:p>
            <a:endParaRPr lang="en-GB" sz="2400" dirty="0">
              <a:solidFill>
                <a:schemeClr val="tx1"/>
              </a:solidFill>
            </a:endParaRPr>
          </a:p>
          <a:p>
            <a:r>
              <a:rPr lang="en-GB" sz="2400" dirty="0">
                <a:solidFill>
                  <a:schemeClr val="tx1"/>
                </a:solidFill>
              </a:rPr>
              <a:t>The bridge looked both ________  and ________ .</a:t>
            </a:r>
          </a:p>
          <a:p>
            <a:endParaRPr lang="en-GB" sz="2400" dirty="0">
              <a:solidFill>
                <a:schemeClr val="tx1"/>
              </a:solidFill>
            </a:endParaRPr>
          </a:p>
          <a:p>
            <a:r>
              <a:rPr lang="en-GB" sz="2400" dirty="0">
                <a:solidFill>
                  <a:schemeClr val="tx1"/>
                </a:solidFill>
              </a:rPr>
              <a:t>As he stood at the fork in the </a:t>
            </a:r>
            <a:r>
              <a:rPr lang="en-GB" sz="2400">
                <a:solidFill>
                  <a:schemeClr val="tx1"/>
                </a:solidFill>
              </a:rPr>
              <a:t>road, neither ________ nor ________ .</a:t>
            </a:r>
            <a:endParaRPr lang="en-GB" sz="2400" dirty="0">
              <a:solidFill>
                <a:schemeClr val="tx1"/>
              </a:solidFill>
            </a:endParaRPr>
          </a:p>
          <a:p>
            <a:endParaRPr lang="en-GB" sz="2400" dirty="0">
              <a:solidFill>
                <a:schemeClr val="tx1"/>
              </a:solidFill>
            </a:endParaRPr>
          </a:p>
          <a:p>
            <a:r>
              <a:rPr lang="en-GB" sz="2400" dirty="0">
                <a:solidFill>
                  <a:schemeClr val="tx1"/>
                </a:solidFill>
              </a:rPr>
              <a:t>It seemed to him now that either ________  or ________ . </a:t>
            </a:r>
          </a:p>
        </p:txBody>
      </p:sp>
      <p:sp>
        <p:nvSpPr>
          <p:cNvPr id="11" name="Rounded Rectangle 4">
            <a:extLst>
              <a:ext uri="{FF2B5EF4-FFF2-40B4-BE49-F238E27FC236}">
                <a16:creationId xmlns:a16="http://schemas.microsoft.com/office/drawing/2014/main" id="{CD890C10-C63A-4518-9C0A-BDC0C0014F4C}"/>
              </a:ext>
            </a:extLst>
          </p:cNvPr>
          <p:cNvSpPr/>
          <p:nvPr/>
        </p:nvSpPr>
        <p:spPr>
          <a:xfrm>
            <a:off x="668698" y="1196662"/>
            <a:ext cx="7806604" cy="873410"/>
          </a:xfrm>
          <a:prstGeom prst="roundRect">
            <a:avLst>
              <a:gd name="adj" fmla="val 16667"/>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rPr>
              <a:t>Complete the sentences below which contain </a:t>
            </a:r>
            <a:r>
              <a:rPr lang="en-GB" sz="2200" b="1" dirty="0">
                <a:solidFill>
                  <a:schemeClr val="tx1"/>
                </a:solidFill>
              </a:rPr>
              <a:t>pairs </a:t>
            </a:r>
            <a:r>
              <a:rPr lang="en-GB" sz="2200" dirty="0">
                <a:solidFill>
                  <a:schemeClr val="tx1"/>
                </a:solidFill>
              </a:rPr>
              <a:t>of</a:t>
            </a:r>
            <a:r>
              <a:rPr lang="en-GB" sz="2200" b="1" dirty="0">
                <a:solidFill>
                  <a:schemeClr val="tx1"/>
                </a:solidFill>
              </a:rPr>
              <a:t> </a:t>
            </a:r>
            <a:r>
              <a:rPr lang="en-GB" sz="2200" dirty="0">
                <a:solidFill>
                  <a:schemeClr val="tx1"/>
                </a:solidFill>
              </a:rPr>
              <a:t>conjunctions. </a:t>
            </a:r>
          </a:p>
        </p:txBody>
      </p:sp>
      <p:pic>
        <p:nvPicPr>
          <p:cNvPr id="9" name="Picture 8">
            <a:extLst>
              <a:ext uri="{FF2B5EF4-FFF2-40B4-BE49-F238E27FC236}">
                <a16:creationId xmlns:a16="http://schemas.microsoft.com/office/drawing/2014/main" id="{BB11CC75-B393-412A-8B64-6CB7AE96DA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56" y="157732"/>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F372B9F8-B2B0-4D94-AAD4-4633D6474A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D4C8CF-0867-49E8-A8A9-987BD3CEFD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56" y="157732"/>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D31F95F-8CE9-4937-AD5A-252CED83B834}"/>
              </a:ext>
            </a:extLst>
          </p:cNvPr>
          <p:cNvSpPr txBox="1"/>
          <p:nvPr/>
        </p:nvSpPr>
        <p:spPr>
          <a:xfrm>
            <a:off x="1511660" y="468487"/>
            <a:ext cx="6120679" cy="64633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600" dirty="0"/>
              <a:t>Teachers’ Notes</a:t>
            </a:r>
          </a:p>
        </p:txBody>
      </p:sp>
      <p:pic>
        <p:nvPicPr>
          <p:cNvPr id="7" name="Picture 4">
            <a:extLst>
              <a:ext uri="{FF2B5EF4-FFF2-40B4-BE49-F238E27FC236}">
                <a16:creationId xmlns:a16="http://schemas.microsoft.com/office/drawing/2014/main" id="{FC2E54CE-BA11-479C-855D-0A7D84D60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3214D94C-0026-42C1-8CC9-E8531317A7B1}"/>
              </a:ext>
            </a:extLst>
          </p:cNvPr>
          <p:cNvSpPr>
            <a:spLocks noGrp="1"/>
          </p:cNvSpPr>
          <p:nvPr>
            <p:ph idx="1"/>
          </p:nvPr>
        </p:nvSpPr>
        <p:spPr>
          <a:xfrm>
            <a:off x="457200" y="1844824"/>
            <a:ext cx="8229600" cy="4525963"/>
          </a:xfrm>
          <a:solidFill>
            <a:schemeClr val="accent5">
              <a:lumMod val="20000"/>
              <a:lumOff val="80000"/>
            </a:schemeClr>
          </a:solidFill>
          <a:ln>
            <a:solidFill>
              <a:schemeClr val="accent1">
                <a:lumMod val="75000"/>
              </a:schemeClr>
            </a:solidFill>
          </a:ln>
        </p:spPr>
        <p:txBody>
          <a:bodyPr>
            <a:noAutofit/>
          </a:bodyPr>
          <a:lstStyle/>
          <a:p>
            <a:pPr>
              <a:buFont typeface="Wingdings" panose="05000000000000000000" pitchFamily="2" charset="2"/>
              <a:buChar char="q"/>
            </a:pPr>
            <a:r>
              <a:rPr lang="en-GB" sz="2500" dirty="0"/>
              <a:t>Pupils will learn how to use conjunctions to extend sentences with more than one clause.</a:t>
            </a:r>
          </a:p>
          <a:p>
            <a:pPr>
              <a:buFont typeface="Wingdings" panose="05000000000000000000" pitchFamily="2" charset="2"/>
              <a:buChar char="q"/>
            </a:pPr>
            <a:r>
              <a:rPr lang="en-GB" sz="2500" dirty="0"/>
              <a:t>Pupils will be shown the two different types of conjunction and examples of each.</a:t>
            </a:r>
          </a:p>
          <a:p>
            <a:pPr>
              <a:buFont typeface="Wingdings" panose="05000000000000000000" pitchFamily="2" charset="2"/>
              <a:buChar char="q"/>
            </a:pPr>
            <a:r>
              <a:rPr lang="en-GB" sz="2500" dirty="0"/>
              <a:t>This therapy will model the functions of different conjunctions.</a:t>
            </a:r>
          </a:p>
          <a:p>
            <a:pPr>
              <a:buFont typeface="Wingdings" panose="05000000000000000000" pitchFamily="2" charset="2"/>
              <a:buChar char="q"/>
            </a:pPr>
            <a:r>
              <a:rPr lang="en-GB" sz="2500" dirty="0"/>
              <a:t>The use of subordinating conjunctions at the beginning and in the middle of sentences will be discussed.</a:t>
            </a:r>
          </a:p>
          <a:p>
            <a:pPr>
              <a:buFont typeface="Wingdings" panose="05000000000000000000" pitchFamily="2" charset="2"/>
              <a:buChar char="q"/>
            </a:pPr>
            <a:r>
              <a:rPr lang="en-GB" sz="2500" dirty="0"/>
              <a:t>Throughout the therapy, pupils are provided with opportunities to practise what they have learned.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AutoShape 8">
            <a:extLst>
              <a:ext uri="{FF2B5EF4-FFF2-40B4-BE49-F238E27FC236}">
                <a16:creationId xmlns:a16="http://schemas.microsoft.com/office/drawing/2014/main" id="{E528D9BC-DCFF-4852-A44F-4AE1F8AAA77D}"/>
              </a:ext>
            </a:extLst>
          </p:cNvPr>
          <p:cNvSpPr>
            <a:spLocks noChangeArrowheads="1"/>
          </p:cNvSpPr>
          <p:nvPr/>
        </p:nvSpPr>
        <p:spPr bwMode="auto">
          <a:xfrm>
            <a:off x="410780" y="1191023"/>
            <a:ext cx="8340725" cy="2009061"/>
          </a:xfrm>
          <a:prstGeom prst="roundRect">
            <a:avLst>
              <a:gd name="adj" fmla="val 16667"/>
            </a:avLst>
          </a:prstGeom>
          <a:solidFill>
            <a:schemeClr val="accent1">
              <a:lumMod val="40000"/>
              <a:lumOff val="60000"/>
            </a:schemeClr>
          </a:solidFill>
          <a:ln w="9525">
            <a:solidFill>
              <a:schemeClr val="tx1"/>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b="1" dirty="0">
                <a:latin typeface="Calibri" panose="020F0502020204030204" pitchFamily="34" charset="0"/>
                <a:cs typeface="Calibri" panose="020F0502020204030204" pitchFamily="34" charset="0"/>
              </a:rPr>
              <a:t>Conjunctions</a:t>
            </a:r>
            <a:r>
              <a:rPr lang="en-GB" altLang="en-US" sz="2800" dirty="0">
                <a:latin typeface="Calibri" panose="020F0502020204030204" pitchFamily="34" charset="0"/>
                <a:cs typeface="Calibri" panose="020F0502020204030204" pitchFamily="34" charset="0"/>
              </a:rPr>
              <a:t> link words, phrases and clauses so that sentences can be extended to make them more detailed for the reader. There are two types of conjunction.</a:t>
            </a:r>
          </a:p>
        </p:txBody>
      </p:sp>
      <p:sp>
        <p:nvSpPr>
          <p:cNvPr id="11269" name="Title 1">
            <a:extLst>
              <a:ext uri="{FF2B5EF4-FFF2-40B4-BE49-F238E27FC236}">
                <a16:creationId xmlns:a16="http://schemas.microsoft.com/office/drawing/2014/main" id="{C6683C6B-8346-48E1-AC99-AD0B5ABCD752}"/>
              </a:ext>
            </a:extLst>
          </p:cNvPr>
          <p:cNvSpPr txBox="1">
            <a:spLocks noChangeArrowheads="1"/>
          </p:cNvSpPr>
          <p:nvPr/>
        </p:nvSpPr>
        <p:spPr bwMode="auto">
          <a:xfrm>
            <a:off x="1116013" y="282575"/>
            <a:ext cx="6840537" cy="74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3600" dirty="0">
                <a:latin typeface="Calibri" panose="020F0502020204030204" pitchFamily="34" charset="0"/>
                <a:cs typeface="Calibri" panose="020F0502020204030204" pitchFamily="34" charset="0"/>
              </a:rPr>
              <a:t>What is a conjunction?</a:t>
            </a:r>
          </a:p>
          <a:p>
            <a:pPr algn="ctr">
              <a:spcBef>
                <a:spcPct val="0"/>
              </a:spcBef>
              <a:buFontTx/>
              <a:buNone/>
            </a:pPr>
            <a:endParaRPr lang="en-GB" altLang="en-US" sz="3600" dirty="0">
              <a:latin typeface="Calibri" panose="020F0502020204030204" pitchFamily="34" charset="0"/>
              <a:cs typeface="Calibri" panose="020F0502020204030204" pitchFamily="34" charset="0"/>
            </a:endParaRPr>
          </a:p>
        </p:txBody>
      </p:sp>
      <p:sp>
        <p:nvSpPr>
          <p:cNvPr id="11271" name="AutoShape 8">
            <a:extLst>
              <a:ext uri="{FF2B5EF4-FFF2-40B4-BE49-F238E27FC236}">
                <a16:creationId xmlns:a16="http://schemas.microsoft.com/office/drawing/2014/main" id="{3DE20779-50A7-4998-9E8D-DA14E5F2F80F}"/>
              </a:ext>
            </a:extLst>
          </p:cNvPr>
          <p:cNvSpPr>
            <a:spLocks noChangeArrowheads="1"/>
          </p:cNvSpPr>
          <p:nvPr/>
        </p:nvSpPr>
        <p:spPr bwMode="auto">
          <a:xfrm>
            <a:off x="410780" y="3296344"/>
            <a:ext cx="8340725" cy="3371136"/>
          </a:xfrm>
          <a:prstGeom prst="roundRect">
            <a:avLst>
              <a:gd name="adj" fmla="val 16667"/>
            </a:avLst>
          </a:prstGeom>
          <a:solidFill>
            <a:srgbClr val="FFFFCC"/>
          </a:solidFill>
          <a:ln w="9525">
            <a:solidFill>
              <a:schemeClr val="tx1"/>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GB" altLang="en-US" sz="2400" b="1" dirty="0">
                <a:latin typeface="Calibri" panose="020F0502020204030204" pitchFamily="34" charset="0"/>
              </a:rPr>
              <a:t>Co-ordinating</a:t>
            </a:r>
            <a:r>
              <a:rPr lang="en-GB" altLang="en-US" sz="2400" dirty="0">
                <a:latin typeface="Calibri" panose="020F0502020204030204" pitchFamily="34" charset="0"/>
              </a:rPr>
              <a:t> conjunctions link main clauses (which make sense alone) together to form compound sentences.</a:t>
            </a:r>
          </a:p>
          <a:p>
            <a:pPr algn="ctr">
              <a:buFontTx/>
              <a:buNone/>
            </a:pPr>
            <a:r>
              <a:rPr lang="en-GB" altLang="en-US" sz="2400" i="1" dirty="0">
                <a:latin typeface="Calibri" panose="020F0502020204030204" pitchFamily="34" charset="0"/>
              </a:rPr>
              <a:t>The rain was hammering down. We couldn’t go to the park.</a:t>
            </a:r>
          </a:p>
          <a:p>
            <a:pPr algn="ctr">
              <a:buFontTx/>
              <a:buNone/>
            </a:pPr>
            <a:r>
              <a:rPr lang="en-GB" altLang="en-US" sz="2400" i="1" dirty="0">
                <a:latin typeface="Calibri" panose="020F0502020204030204" pitchFamily="34" charset="0"/>
              </a:rPr>
              <a:t>The rain was hammering down </a:t>
            </a:r>
            <a:r>
              <a:rPr lang="en-GB" altLang="en-US" sz="2400" b="1" i="1" dirty="0">
                <a:latin typeface="Calibri" panose="020F0502020204030204" pitchFamily="34" charset="0"/>
              </a:rPr>
              <a:t>so</a:t>
            </a:r>
            <a:r>
              <a:rPr lang="en-GB" altLang="en-US" sz="2400" i="1" dirty="0">
                <a:latin typeface="Calibri" panose="020F0502020204030204" pitchFamily="34" charset="0"/>
              </a:rPr>
              <a:t> we couldn’t go to the park.</a:t>
            </a:r>
          </a:p>
          <a:p>
            <a:pPr algn="ctr">
              <a:buFontTx/>
              <a:buNone/>
            </a:pPr>
            <a:endParaRPr lang="en-GB" altLang="en-US" sz="2400" i="1" dirty="0">
              <a:latin typeface="Calibri" panose="020F0502020204030204" pitchFamily="34" charset="0"/>
            </a:endParaRPr>
          </a:p>
          <a:p>
            <a:pPr algn="ctr">
              <a:buFontTx/>
              <a:buNone/>
            </a:pPr>
            <a:r>
              <a:rPr lang="en-GB" altLang="en-US" sz="2400" i="1" dirty="0">
                <a:latin typeface="Calibri" panose="020F0502020204030204" pitchFamily="34" charset="0"/>
              </a:rPr>
              <a:t>Jenni was scared. We still needed to walk down the alley.</a:t>
            </a:r>
          </a:p>
          <a:p>
            <a:pPr algn="ctr">
              <a:buFontTx/>
              <a:buNone/>
            </a:pPr>
            <a:r>
              <a:rPr lang="en-GB" altLang="en-US" sz="2400" i="1" dirty="0">
                <a:latin typeface="Calibri" panose="020F0502020204030204" pitchFamily="34" charset="0"/>
              </a:rPr>
              <a:t>Jenni was scared </a:t>
            </a:r>
            <a:r>
              <a:rPr lang="en-GB" altLang="en-US" sz="2400" b="1" i="1" dirty="0">
                <a:latin typeface="Calibri" panose="020F0502020204030204" pitchFamily="34" charset="0"/>
              </a:rPr>
              <a:t>but </a:t>
            </a:r>
            <a:r>
              <a:rPr lang="en-GB" altLang="en-US" sz="2400" i="1" dirty="0">
                <a:latin typeface="Calibri" panose="020F0502020204030204" pitchFamily="34" charset="0"/>
              </a:rPr>
              <a:t>we still needed to walk down the alley.</a:t>
            </a:r>
          </a:p>
        </p:txBody>
      </p:sp>
      <p:pic>
        <p:nvPicPr>
          <p:cNvPr id="12" name="Picture 11">
            <a:extLst>
              <a:ext uri="{FF2B5EF4-FFF2-40B4-BE49-F238E27FC236}">
                <a16:creationId xmlns:a16="http://schemas.microsoft.com/office/drawing/2014/main" id="{5BE4CAE7-A3ED-4F86-8960-6F5F99C8B4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56" y="157732"/>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85339B46-7DBC-41D9-9DE9-52F37DEC0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1F8AB63B-BADA-4D99-824C-560B2288B917}"/>
              </a:ext>
            </a:extLst>
          </p:cNvPr>
          <p:cNvSpPr/>
          <p:nvPr/>
        </p:nvSpPr>
        <p:spPr>
          <a:xfrm>
            <a:off x="401637" y="3212976"/>
            <a:ext cx="8340725" cy="3384376"/>
          </a:xfrm>
          <a:prstGeom prst="roundRect">
            <a:avLst>
              <a:gd name="adj" fmla="val 9511"/>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endParaRPr>
          </a:p>
          <a:p>
            <a:endParaRPr lang="en-GB" sz="2000" dirty="0">
              <a:solidFill>
                <a:schemeClr val="tx1"/>
              </a:solidFill>
            </a:endParaRPr>
          </a:p>
          <a:p>
            <a:pPr algn="ctr"/>
            <a:r>
              <a:rPr lang="en-GB" sz="2400" dirty="0">
                <a:solidFill>
                  <a:schemeClr val="tx1"/>
                </a:solidFill>
              </a:rPr>
              <a:t>Wearily, he reached the bridge </a:t>
            </a:r>
            <a:r>
              <a:rPr lang="en-GB" sz="2400" b="1" dirty="0">
                <a:solidFill>
                  <a:schemeClr val="tx1"/>
                </a:solidFill>
              </a:rPr>
              <a:t>but</a:t>
            </a:r>
            <a:r>
              <a:rPr lang="en-GB" sz="2400" dirty="0">
                <a:solidFill>
                  <a:schemeClr val="tx1"/>
                </a:solidFill>
              </a:rPr>
              <a:t> it seemed that his journey wouldn’t end there.</a:t>
            </a:r>
          </a:p>
          <a:p>
            <a:pPr algn="ctr"/>
            <a:r>
              <a:rPr lang="en-GB" sz="2400" dirty="0" err="1">
                <a:solidFill>
                  <a:schemeClr val="tx1"/>
                </a:solidFill>
              </a:rPr>
              <a:t>Forlock</a:t>
            </a:r>
            <a:r>
              <a:rPr lang="en-GB" sz="2400" dirty="0">
                <a:solidFill>
                  <a:schemeClr val="tx1"/>
                </a:solidFill>
              </a:rPr>
              <a:t> took down one of the strange wall-hangings </a:t>
            </a:r>
            <a:r>
              <a:rPr lang="en-GB" sz="2400" b="1" dirty="0">
                <a:solidFill>
                  <a:schemeClr val="tx1"/>
                </a:solidFill>
              </a:rPr>
              <a:t>and</a:t>
            </a:r>
            <a:r>
              <a:rPr lang="en-GB" sz="2400" dirty="0">
                <a:solidFill>
                  <a:schemeClr val="tx1"/>
                </a:solidFill>
              </a:rPr>
              <a:t> handed it to him.</a:t>
            </a:r>
          </a:p>
          <a:p>
            <a:pPr algn="ctr"/>
            <a:r>
              <a:rPr lang="en-GB" sz="2400" dirty="0">
                <a:solidFill>
                  <a:schemeClr val="tx1"/>
                </a:solidFill>
              </a:rPr>
              <a:t>One was an image of a spikey-winged dragon; it was brutal </a:t>
            </a:r>
            <a:r>
              <a:rPr lang="en-GB" sz="2400" b="1">
                <a:solidFill>
                  <a:schemeClr val="tx1"/>
                </a:solidFill>
              </a:rPr>
              <a:t>yet</a:t>
            </a:r>
            <a:r>
              <a:rPr lang="en-GB" sz="2400">
                <a:solidFill>
                  <a:schemeClr val="tx1"/>
                </a:solidFill>
              </a:rPr>
              <a:t> it was </a:t>
            </a:r>
            <a:r>
              <a:rPr lang="en-GB" sz="2400" dirty="0">
                <a:solidFill>
                  <a:schemeClr val="tx1"/>
                </a:solidFill>
              </a:rPr>
              <a:t>impressive.</a:t>
            </a:r>
          </a:p>
          <a:p>
            <a:pPr algn="ctr"/>
            <a:r>
              <a:rPr lang="en-GB" sz="2400" dirty="0">
                <a:solidFill>
                  <a:schemeClr val="tx1"/>
                </a:solidFill>
              </a:rPr>
              <a:t>It was hard to know whether the mushrooms were good to eat </a:t>
            </a:r>
            <a:r>
              <a:rPr lang="en-GB" sz="2400" b="1" dirty="0">
                <a:solidFill>
                  <a:schemeClr val="tx1"/>
                </a:solidFill>
              </a:rPr>
              <a:t>or</a:t>
            </a:r>
            <a:r>
              <a:rPr lang="en-GB" sz="2400" dirty="0">
                <a:solidFill>
                  <a:schemeClr val="tx1"/>
                </a:solidFill>
              </a:rPr>
              <a:t> whether they would make him extremely sick.</a:t>
            </a:r>
          </a:p>
          <a:p>
            <a:pPr algn="ctr"/>
            <a:endParaRPr lang="en-GB" sz="2400" dirty="0">
              <a:solidFill>
                <a:schemeClr val="tx1"/>
              </a:solidFill>
            </a:endParaRPr>
          </a:p>
          <a:p>
            <a:endParaRPr lang="en-GB" sz="2000" dirty="0">
              <a:solidFill>
                <a:schemeClr val="tx1"/>
              </a:solidFill>
            </a:endParaRPr>
          </a:p>
        </p:txBody>
      </p:sp>
      <p:pic>
        <p:nvPicPr>
          <p:cNvPr id="10" name="Picture 9">
            <a:extLst>
              <a:ext uri="{FF2B5EF4-FFF2-40B4-BE49-F238E27FC236}">
                <a16:creationId xmlns:a16="http://schemas.microsoft.com/office/drawing/2014/main" id="{98ABFFF6-0892-4E66-9687-21C4ADEE7C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56" y="157732"/>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57D344C1-F9E6-41AA-B87E-C92549F700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920E8F-A1C0-4E12-80BF-5E6A389B747E}"/>
              </a:ext>
            </a:extLst>
          </p:cNvPr>
          <p:cNvSpPr txBox="1"/>
          <p:nvPr/>
        </p:nvSpPr>
        <p:spPr>
          <a:xfrm>
            <a:off x="1862045" y="247506"/>
            <a:ext cx="5472608" cy="646331"/>
          </a:xfrm>
          <a:prstGeom prst="rect">
            <a:avLst/>
          </a:prstGeom>
          <a:noFill/>
        </p:spPr>
        <p:txBody>
          <a:bodyPr wrap="square" rtlCol="0">
            <a:spAutoFit/>
          </a:bodyPr>
          <a:lstStyle/>
          <a:p>
            <a:pPr algn="ctr"/>
            <a:r>
              <a:rPr lang="en-GB" sz="3600" dirty="0"/>
              <a:t>Co-ordinating conjunctions</a:t>
            </a:r>
          </a:p>
        </p:txBody>
      </p:sp>
      <p:sp>
        <p:nvSpPr>
          <p:cNvPr id="12" name="AutoShape 8">
            <a:extLst>
              <a:ext uri="{FF2B5EF4-FFF2-40B4-BE49-F238E27FC236}">
                <a16:creationId xmlns:a16="http://schemas.microsoft.com/office/drawing/2014/main" id="{9DA2D5B0-61B5-4232-AD1C-9280B1965EEF}"/>
              </a:ext>
            </a:extLst>
          </p:cNvPr>
          <p:cNvSpPr>
            <a:spLocks noChangeArrowheads="1"/>
          </p:cNvSpPr>
          <p:nvPr/>
        </p:nvSpPr>
        <p:spPr bwMode="auto">
          <a:xfrm>
            <a:off x="401637" y="1185632"/>
            <a:ext cx="8340725" cy="1872853"/>
          </a:xfrm>
          <a:prstGeom prst="roundRect">
            <a:avLst>
              <a:gd name="adj" fmla="val 16667"/>
            </a:avLst>
          </a:prstGeom>
          <a:solidFill>
            <a:schemeClr val="accent1">
              <a:lumMod val="40000"/>
              <a:lumOff val="60000"/>
            </a:schemeClr>
          </a:solidFill>
          <a:ln w="9525">
            <a:solidFill>
              <a:schemeClr val="tx1"/>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600" dirty="0">
                <a:latin typeface="Calibri" panose="020F0502020204030204" pitchFamily="34" charset="0"/>
                <a:cs typeface="Calibri" panose="020F0502020204030204" pitchFamily="34" charset="0"/>
              </a:rPr>
              <a:t>Use FANBOYS to remember all the co-ordinating conjunctions: </a:t>
            </a:r>
            <a:r>
              <a:rPr lang="en-GB" altLang="en-US" sz="2600" i="1" dirty="0">
                <a:latin typeface="Calibri" panose="020F0502020204030204" pitchFamily="34" charset="0"/>
                <a:cs typeface="Calibri" panose="020F0502020204030204" pitchFamily="34" charset="0"/>
              </a:rPr>
              <a:t>for, and, nor, but, or, yet, so</a:t>
            </a:r>
            <a:r>
              <a:rPr lang="en-GB" altLang="en-US" sz="2600" dirty="0">
                <a:latin typeface="Calibri" panose="020F0502020204030204" pitchFamily="34" charset="0"/>
                <a:cs typeface="Calibri" panose="020F0502020204030204" pitchFamily="34" charset="0"/>
              </a:rPr>
              <a:t>. Use them if you want to extend your sentence with another main clause or to add detail.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1F8AB63B-BADA-4D99-824C-560B2288B917}"/>
              </a:ext>
            </a:extLst>
          </p:cNvPr>
          <p:cNvSpPr/>
          <p:nvPr/>
        </p:nvSpPr>
        <p:spPr>
          <a:xfrm>
            <a:off x="401637" y="4041285"/>
            <a:ext cx="8340725" cy="2426679"/>
          </a:xfrm>
          <a:prstGeom prst="roundRect">
            <a:avLst>
              <a:gd name="adj" fmla="val 9511"/>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It all sounded quite exciting </a:t>
            </a:r>
            <a:r>
              <a:rPr lang="en-GB" sz="2400" b="1" dirty="0">
                <a:solidFill>
                  <a:schemeClr val="tx1"/>
                </a:solidFill>
              </a:rPr>
              <a:t>even though </a:t>
            </a:r>
            <a:r>
              <a:rPr lang="en-GB" sz="2400" dirty="0">
                <a:solidFill>
                  <a:schemeClr val="tx1"/>
                </a:solidFill>
              </a:rPr>
              <a:t>it involved having to remember so many things!</a:t>
            </a:r>
          </a:p>
          <a:p>
            <a:pPr algn="ctr"/>
            <a:r>
              <a:rPr lang="en-GB" sz="2400" b="1" dirty="0">
                <a:solidFill>
                  <a:schemeClr val="tx1"/>
                </a:solidFill>
              </a:rPr>
              <a:t>As </a:t>
            </a:r>
            <a:r>
              <a:rPr lang="en-GB" sz="2400" dirty="0">
                <a:solidFill>
                  <a:schemeClr val="tx1"/>
                </a:solidFill>
              </a:rPr>
              <a:t>she glanced back through the trees</a:t>
            </a:r>
            <a:r>
              <a:rPr lang="en-GB" sz="2400" b="1" dirty="0">
                <a:solidFill>
                  <a:schemeClr val="tx1"/>
                </a:solidFill>
              </a:rPr>
              <a:t>,</a:t>
            </a:r>
            <a:r>
              <a:rPr lang="en-GB" sz="2400" dirty="0">
                <a:solidFill>
                  <a:schemeClr val="tx1"/>
                </a:solidFill>
              </a:rPr>
              <a:t> Jaz thought she saw a flash of silver.</a:t>
            </a:r>
          </a:p>
          <a:p>
            <a:pPr algn="ctr"/>
            <a:r>
              <a:rPr lang="en-GB" sz="2400" dirty="0">
                <a:solidFill>
                  <a:schemeClr val="tx1"/>
                </a:solidFill>
              </a:rPr>
              <a:t> </a:t>
            </a:r>
            <a:r>
              <a:rPr lang="en-GB" sz="2400" b="1" dirty="0">
                <a:solidFill>
                  <a:schemeClr val="tx1"/>
                </a:solidFill>
              </a:rPr>
              <a:t>Although </a:t>
            </a:r>
            <a:r>
              <a:rPr lang="en-GB" sz="2400" dirty="0">
                <a:solidFill>
                  <a:schemeClr val="tx1"/>
                </a:solidFill>
              </a:rPr>
              <a:t>there was not a shred of fight left in them</a:t>
            </a:r>
            <a:r>
              <a:rPr lang="en-GB" sz="2400" b="1" dirty="0">
                <a:solidFill>
                  <a:schemeClr val="tx1"/>
                </a:solidFill>
              </a:rPr>
              <a:t>, </a:t>
            </a:r>
            <a:r>
              <a:rPr lang="en-GB" sz="2400" dirty="0">
                <a:solidFill>
                  <a:schemeClr val="tx1"/>
                </a:solidFill>
              </a:rPr>
              <a:t>they ploughed on through the barren landscape.</a:t>
            </a:r>
          </a:p>
        </p:txBody>
      </p:sp>
      <p:pic>
        <p:nvPicPr>
          <p:cNvPr id="10" name="Picture 9">
            <a:extLst>
              <a:ext uri="{FF2B5EF4-FFF2-40B4-BE49-F238E27FC236}">
                <a16:creationId xmlns:a16="http://schemas.microsoft.com/office/drawing/2014/main" id="{98ABFFF6-0892-4E66-9687-21C4ADEE7C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56" y="157732"/>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57D344C1-F9E6-41AA-B87E-C92549F700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920E8F-A1C0-4E12-80BF-5E6A389B747E}"/>
              </a:ext>
            </a:extLst>
          </p:cNvPr>
          <p:cNvSpPr txBox="1"/>
          <p:nvPr/>
        </p:nvSpPr>
        <p:spPr>
          <a:xfrm>
            <a:off x="1862045" y="247506"/>
            <a:ext cx="5472608" cy="646331"/>
          </a:xfrm>
          <a:prstGeom prst="rect">
            <a:avLst/>
          </a:prstGeom>
          <a:noFill/>
        </p:spPr>
        <p:txBody>
          <a:bodyPr wrap="square" rtlCol="0">
            <a:spAutoFit/>
          </a:bodyPr>
          <a:lstStyle/>
          <a:p>
            <a:pPr algn="ctr"/>
            <a:r>
              <a:rPr lang="en-GB" sz="3600" dirty="0"/>
              <a:t>Subordinating conjunctions</a:t>
            </a:r>
          </a:p>
        </p:txBody>
      </p:sp>
      <p:sp>
        <p:nvSpPr>
          <p:cNvPr id="12" name="AutoShape 8">
            <a:extLst>
              <a:ext uri="{FF2B5EF4-FFF2-40B4-BE49-F238E27FC236}">
                <a16:creationId xmlns:a16="http://schemas.microsoft.com/office/drawing/2014/main" id="{9DA2D5B0-61B5-4232-AD1C-9280B1965EEF}"/>
              </a:ext>
            </a:extLst>
          </p:cNvPr>
          <p:cNvSpPr>
            <a:spLocks noChangeArrowheads="1"/>
          </p:cNvSpPr>
          <p:nvPr/>
        </p:nvSpPr>
        <p:spPr bwMode="auto">
          <a:xfrm>
            <a:off x="400432" y="1215950"/>
            <a:ext cx="8340725" cy="2553891"/>
          </a:xfrm>
          <a:prstGeom prst="roundRect">
            <a:avLst>
              <a:gd name="adj" fmla="val 16667"/>
            </a:avLst>
          </a:prstGeom>
          <a:solidFill>
            <a:schemeClr val="accent1">
              <a:lumMod val="40000"/>
              <a:lumOff val="60000"/>
            </a:schemeClr>
          </a:solidFill>
          <a:ln w="9525">
            <a:solidFill>
              <a:schemeClr val="tx1"/>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400" dirty="0">
                <a:latin typeface="Calibri" panose="020F0502020204030204" pitchFamily="34" charset="0"/>
                <a:cs typeface="Calibri" panose="020F0502020204030204" pitchFamily="34" charset="0"/>
              </a:rPr>
              <a:t>A </a:t>
            </a:r>
            <a:r>
              <a:rPr lang="en-GB" altLang="en-US" sz="2400" b="1" dirty="0">
                <a:latin typeface="Calibri" panose="020F0502020204030204" pitchFamily="34" charset="0"/>
                <a:cs typeface="Calibri" panose="020F0502020204030204" pitchFamily="34" charset="0"/>
              </a:rPr>
              <a:t>subordinating</a:t>
            </a:r>
            <a:r>
              <a:rPr lang="en-GB" altLang="en-US" sz="2400" dirty="0">
                <a:latin typeface="Calibri" panose="020F0502020204030204" pitchFamily="34" charset="0"/>
                <a:cs typeface="Calibri" panose="020F0502020204030204" pitchFamily="34" charset="0"/>
              </a:rPr>
              <a:t> conjunction joins a main clause and a subordinate clause (dependent on the main clause because it does not make sense on its own) to form a complex sentence. If the subordinate clause begins the sentence, the end of the clause is signalled by a comma but if the main clause comes first, then the comma is optional.</a:t>
            </a:r>
          </a:p>
        </p:txBody>
      </p:sp>
    </p:spTree>
    <p:extLst>
      <p:ext uri="{BB962C8B-B14F-4D97-AF65-F5344CB8AC3E}">
        <p14:creationId xmlns:p14="http://schemas.microsoft.com/office/powerpoint/2010/main" val="167703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1F8AB63B-BADA-4D99-824C-560B2288B917}"/>
              </a:ext>
            </a:extLst>
          </p:cNvPr>
          <p:cNvSpPr/>
          <p:nvPr/>
        </p:nvSpPr>
        <p:spPr>
          <a:xfrm>
            <a:off x="401637" y="2475301"/>
            <a:ext cx="8340725" cy="3992663"/>
          </a:xfrm>
          <a:prstGeom prst="roundRect">
            <a:avLst>
              <a:gd name="adj" fmla="val 9511"/>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even though		unless		because	since</a:t>
            </a:r>
          </a:p>
          <a:p>
            <a:pPr algn="ctr"/>
            <a:endParaRPr lang="en-GB" sz="2800" dirty="0">
              <a:solidFill>
                <a:schemeClr val="tx1"/>
              </a:solidFill>
            </a:endParaRPr>
          </a:p>
          <a:p>
            <a:pPr algn="ctr"/>
            <a:r>
              <a:rPr lang="en-GB" sz="2800" dirty="0">
                <a:solidFill>
                  <a:schemeClr val="tx1"/>
                </a:solidFill>
              </a:rPr>
              <a:t>until		if		as soon as		as</a:t>
            </a:r>
          </a:p>
          <a:p>
            <a:pPr algn="ctr"/>
            <a:endParaRPr lang="en-GB" sz="2800" dirty="0">
              <a:solidFill>
                <a:schemeClr val="tx1"/>
              </a:solidFill>
            </a:endParaRPr>
          </a:p>
          <a:p>
            <a:pPr algn="ctr"/>
            <a:r>
              <a:rPr lang="en-GB" sz="2800" dirty="0">
                <a:solidFill>
                  <a:schemeClr val="tx1"/>
                </a:solidFill>
              </a:rPr>
              <a:t>although  	while		whether		after</a:t>
            </a:r>
          </a:p>
          <a:p>
            <a:pPr algn="ctr"/>
            <a:endParaRPr lang="en-GB" sz="2800" dirty="0">
              <a:solidFill>
                <a:schemeClr val="tx1"/>
              </a:solidFill>
            </a:endParaRPr>
          </a:p>
          <a:p>
            <a:pPr algn="ctr"/>
            <a:r>
              <a:rPr lang="en-GB" sz="2800" dirty="0">
                <a:solidFill>
                  <a:schemeClr val="tx1"/>
                </a:solidFill>
              </a:rPr>
              <a:t>when 		before	after		though</a:t>
            </a:r>
          </a:p>
        </p:txBody>
      </p:sp>
      <p:pic>
        <p:nvPicPr>
          <p:cNvPr id="10" name="Picture 9">
            <a:extLst>
              <a:ext uri="{FF2B5EF4-FFF2-40B4-BE49-F238E27FC236}">
                <a16:creationId xmlns:a16="http://schemas.microsoft.com/office/drawing/2014/main" id="{98ABFFF6-0892-4E66-9687-21C4ADEE7C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56" y="157732"/>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57D344C1-F9E6-41AA-B87E-C92549F700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920E8F-A1C0-4E12-80BF-5E6A389B747E}"/>
              </a:ext>
            </a:extLst>
          </p:cNvPr>
          <p:cNvSpPr txBox="1"/>
          <p:nvPr/>
        </p:nvSpPr>
        <p:spPr>
          <a:xfrm>
            <a:off x="1862045" y="247506"/>
            <a:ext cx="5472608" cy="646331"/>
          </a:xfrm>
          <a:prstGeom prst="rect">
            <a:avLst/>
          </a:prstGeom>
          <a:noFill/>
        </p:spPr>
        <p:txBody>
          <a:bodyPr wrap="square" rtlCol="0">
            <a:spAutoFit/>
          </a:bodyPr>
          <a:lstStyle/>
          <a:p>
            <a:pPr algn="ctr"/>
            <a:r>
              <a:rPr lang="en-GB" sz="3600" dirty="0"/>
              <a:t>Subordinating conjunctions</a:t>
            </a:r>
          </a:p>
        </p:txBody>
      </p:sp>
      <p:sp>
        <p:nvSpPr>
          <p:cNvPr id="12" name="AutoShape 8">
            <a:extLst>
              <a:ext uri="{FF2B5EF4-FFF2-40B4-BE49-F238E27FC236}">
                <a16:creationId xmlns:a16="http://schemas.microsoft.com/office/drawing/2014/main" id="{9DA2D5B0-61B5-4232-AD1C-9280B1965EEF}"/>
              </a:ext>
            </a:extLst>
          </p:cNvPr>
          <p:cNvSpPr>
            <a:spLocks noChangeArrowheads="1"/>
          </p:cNvSpPr>
          <p:nvPr/>
        </p:nvSpPr>
        <p:spPr bwMode="auto">
          <a:xfrm>
            <a:off x="401636" y="1157112"/>
            <a:ext cx="8340725" cy="919401"/>
          </a:xfrm>
          <a:prstGeom prst="roundRect">
            <a:avLst>
              <a:gd name="adj" fmla="val 16667"/>
            </a:avLst>
          </a:prstGeom>
          <a:solidFill>
            <a:schemeClr val="accent1">
              <a:lumMod val="40000"/>
              <a:lumOff val="60000"/>
            </a:schemeClr>
          </a:solidFill>
          <a:ln w="9525">
            <a:solidFill>
              <a:schemeClr val="tx1"/>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400" dirty="0">
                <a:latin typeface="Calibri" panose="020F0502020204030204" pitchFamily="34" charset="0"/>
                <a:cs typeface="Calibri" panose="020F0502020204030204" pitchFamily="34" charset="0"/>
              </a:rPr>
              <a:t>Here are just some of the more challenging subordinating conjunctions that you could use in your own writing.</a:t>
            </a:r>
          </a:p>
        </p:txBody>
      </p:sp>
    </p:spTree>
    <p:extLst>
      <p:ext uri="{BB962C8B-B14F-4D97-AF65-F5344CB8AC3E}">
        <p14:creationId xmlns:p14="http://schemas.microsoft.com/office/powerpoint/2010/main" val="295507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724113E-35C3-471F-AE52-0199C2B95D6E}"/>
              </a:ext>
            </a:extLst>
          </p:cNvPr>
          <p:cNvSpPr txBox="1"/>
          <p:nvPr/>
        </p:nvSpPr>
        <p:spPr>
          <a:xfrm>
            <a:off x="1694671" y="271271"/>
            <a:ext cx="6044796" cy="646331"/>
          </a:xfrm>
          <a:prstGeom prst="rect">
            <a:avLst/>
          </a:prstGeom>
          <a:noFill/>
        </p:spPr>
        <p:txBody>
          <a:bodyPr wrap="none" rtlCol="0">
            <a:spAutoFit/>
          </a:bodyPr>
          <a:lstStyle/>
          <a:p>
            <a:r>
              <a:rPr lang="en-GB" sz="3600" dirty="0"/>
              <a:t>Why do we need conjunctions?</a:t>
            </a:r>
          </a:p>
        </p:txBody>
      </p:sp>
      <p:pic>
        <p:nvPicPr>
          <p:cNvPr id="7" name="Picture 6">
            <a:extLst>
              <a:ext uri="{FF2B5EF4-FFF2-40B4-BE49-F238E27FC236}">
                <a16:creationId xmlns:a16="http://schemas.microsoft.com/office/drawing/2014/main" id="{49DA9530-5F57-4FE4-8F1A-0028B66B2D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56" y="157732"/>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92BEF6FE-6455-4703-8DB5-7C0893E1D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8">
            <a:extLst>
              <a:ext uri="{FF2B5EF4-FFF2-40B4-BE49-F238E27FC236}">
                <a16:creationId xmlns:a16="http://schemas.microsoft.com/office/drawing/2014/main" id="{D5154502-BED7-4798-9E5E-01D91F0A42A7}"/>
              </a:ext>
            </a:extLst>
          </p:cNvPr>
          <p:cNvSpPr>
            <a:spLocks noChangeArrowheads="1"/>
          </p:cNvSpPr>
          <p:nvPr/>
        </p:nvSpPr>
        <p:spPr bwMode="auto">
          <a:xfrm>
            <a:off x="401637" y="1240585"/>
            <a:ext cx="8340725" cy="5346144"/>
          </a:xfrm>
          <a:prstGeom prst="roundRect">
            <a:avLst>
              <a:gd name="adj" fmla="val 16667"/>
            </a:avLst>
          </a:prstGeom>
          <a:solidFill>
            <a:schemeClr val="accent1">
              <a:lumMod val="40000"/>
              <a:lumOff val="60000"/>
            </a:schemeClr>
          </a:solidFill>
          <a:ln w="9525">
            <a:solidFill>
              <a:schemeClr val="tx1"/>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200" dirty="0">
                <a:latin typeface="Calibri" panose="020F0502020204030204" pitchFamily="34" charset="0"/>
                <a:cs typeface="Calibri" panose="020F0502020204030204" pitchFamily="34" charset="0"/>
              </a:rPr>
              <a:t>There are several different reasons for using conjunctions in our writing. </a:t>
            </a:r>
          </a:p>
          <a:p>
            <a:pPr>
              <a:spcBef>
                <a:spcPct val="50000"/>
              </a:spcBef>
              <a:buFontTx/>
              <a:buNone/>
              <a:defRPr/>
            </a:pPr>
            <a:r>
              <a:rPr lang="en-GB" altLang="en-US" sz="2200" dirty="0">
                <a:latin typeface="Calibri" panose="020F0502020204030204" pitchFamily="34" charset="0"/>
                <a:cs typeface="Calibri" panose="020F0502020204030204" pitchFamily="34" charset="0"/>
              </a:rPr>
              <a:t>To </a:t>
            </a:r>
            <a:r>
              <a:rPr lang="en-GB" altLang="en-US" sz="2200" b="1" dirty="0">
                <a:latin typeface="Calibri" panose="020F0502020204030204" pitchFamily="34" charset="0"/>
                <a:cs typeface="Calibri" panose="020F0502020204030204" pitchFamily="34" charset="0"/>
              </a:rPr>
              <a:t>explain</a:t>
            </a:r>
            <a:r>
              <a:rPr lang="en-GB" altLang="en-US" sz="2200" dirty="0">
                <a:latin typeface="Calibri" panose="020F0502020204030204" pitchFamily="34" charset="0"/>
                <a:cs typeface="Calibri" panose="020F0502020204030204" pitchFamily="34" charset="0"/>
              </a:rPr>
              <a:t> why something happens:</a:t>
            </a:r>
          </a:p>
          <a:p>
            <a:pPr>
              <a:spcBef>
                <a:spcPct val="50000"/>
              </a:spcBef>
              <a:buFontTx/>
              <a:buNone/>
              <a:defRPr/>
            </a:pPr>
            <a:r>
              <a:rPr lang="en-GB" altLang="en-US" sz="2200" i="1" dirty="0">
                <a:latin typeface="Calibri" panose="020F0502020204030204" pitchFamily="34" charset="0"/>
                <a:cs typeface="Calibri" panose="020F0502020204030204" pitchFamily="34" charset="0"/>
              </a:rPr>
              <a:t>Pitkin offered to help with the sword cleaning because ...</a:t>
            </a:r>
          </a:p>
          <a:p>
            <a:pPr>
              <a:spcBef>
                <a:spcPct val="50000"/>
              </a:spcBef>
              <a:buFontTx/>
              <a:buNone/>
              <a:defRPr/>
            </a:pPr>
            <a:r>
              <a:rPr lang="en-GB" altLang="en-US" sz="2200" dirty="0">
                <a:latin typeface="Calibri" panose="020F0502020204030204" pitchFamily="34" charset="0"/>
                <a:cs typeface="Calibri" panose="020F0502020204030204" pitchFamily="34" charset="0"/>
              </a:rPr>
              <a:t>To </a:t>
            </a:r>
            <a:r>
              <a:rPr lang="en-GB" altLang="en-US" sz="2200" b="1" dirty="0">
                <a:latin typeface="Calibri" panose="020F0502020204030204" pitchFamily="34" charset="0"/>
                <a:cs typeface="Calibri" panose="020F0502020204030204" pitchFamily="34" charset="0"/>
              </a:rPr>
              <a:t>add</a:t>
            </a:r>
            <a:r>
              <a:rPr lang="en-GB" altLang="en-US" sz="2200" dirty="0">
                <a:latin typeface="Calibri" panose="020F0502020204030204" pitchFamily="34" charset="0"/>
                <a:cs typeface="Calibri" panose="020F0502020204030204" pitchFamily="34" charset="0"/>
              </a:rPr>
              <a:t> extra information:</a:t>
            </a:r>
          </a:p>
          <a:p>
            <a:pPr>
              <a:spcBef>
                <a:spcPct val="50000"/>
              </a:spcBef>
              <a:buFontTx/>
              <a:buNone/>
              <a:defRPr/>
            </a:pPr>
            <a:r>
              <a:rPr lang="en-GB" altLang="en-US" sz="2200" i="1" dirty="0">
                <a:latin typeface="Calibri" panose="020F0502020204030204" pitchFamily="34" charset="0"/>
                <a:cs typeface="Calibri" panose="020F0502020204030204" pitchFamily="34" charset="0"/>
              </a:rPr>
              <a:t>Pitkin offered to help with the sword cleaning and ...</a:t>
            </a:r>
          </a:p>
          <a:p>
            <a:pPr>
              <a:spcBef>
                <a:spcPct val="50000"/>
              </a:spcBef>
              <a:buFontTx/>
              <a:buNone/>
              <a:defRPr/>
            </a:pPr>
            <a:r>
              <a:rPr lang="en-GB" altLang="en-US" sz="2200" dirty="0">
                <a:latin typeface="Calibri" panose="020F0502020204030204" pitchFamily="34" charset="0"/>
                <a:cs typeface="Calibri" panose="020F0502020204030204" pitchFamily="34" charset="0"/>
              </a:rPr>
              <a:t>To </a:t>
            </a:r>
            <a:r>
              <a:rPr lang="en-GB" altLang="en-US" sz="2200" b="1" dirty="0">
                <a:latin typeface="Calibri" panose="020F0502020204030204" pitchFamily="34" charset="0"/>
                <a:cs typeface="Calibri" panose="020F0502020204030204" pitchFamily="34" charset="0"/>
              </a:rPr>
              <a:t>introduce </a:t>
            </a:r>
            <a:r>
              <a:rPr lang="en-GB" altLang="en-US" sz="2200" dirty="0">
                <a:latin typeface="Calibri" panose="020F0502020204030204" pitchFamily="34" charset="0"/>
                <a:cs typeface="Calibri" panose="020F0502020204030204" pitchFamily="34" charset="0"/>
              </a:rPr>
              <a:t>an opposite idea:</a:t>
            </a:r>
          </a:p>
          <a:p>
            <a:pPr>
              <a:spcBef>
                <a:spcPct val="50000"/>
              </a:spcBef>
              <a:buFontTx/>
              <a:buNone/>
              <a:defRPr/>
            </a:pPr>
            <a:r>
              <a:rPr lang="en-GB" altLang="en-US" sz="2200" i="1" dirty="0">
                <a:latin typeface="Calibri" panose="020F0502020204030204" pitchFamily="34" charset="0"/>
                <a:cs typeface="Calibri" panose="020F0502020204030204" pitchFamily="34" charset="0"/>
              </a:rPr>
              <a:t>Pitkin offered to help with the sword cleaning although ...</a:t>
            </a:r>
          </a:p>
          <a:p>
            <a:pPr>
              <a:spcBef>
                <a:spcPct val="50000"/>
              </a:spcBef>
              <a:buFontTx/>
              <a:buNone/>
              <a:defRPr/>
            </a:pPr>
            <a:r>
              <a:rPr lang="en-GB" altLang="en-US" sz="2200" dirty="0">
                <a:latin typeface="Calibri" panose="020F0502020204030204" pitchFamily="34" charset="0"/>
                <a:cs typeface="Calibri" panose="020F0502020204030204" pitchFamily="34" charset="0"/>
              </a:rPr>
              <a:t>To suggest a </a:t>
            </a:r>
            <a:r>
              <a:rPr lang="en-GB" altLang="en-US" sz="2200" b="1" dirty="0">
                <a:latin typeface="Calibri" panose="020F0502020204030204" pitchFamily="34" charset="0"/>
                <a:cs typeface="Calibri" panose="020F0502020204030204" pitchFamily="34" charset="0"/>
              </a:rPr>
              <a:t>possibility</a:t>
            </a:r>
            <a:r>
              <a:rPr lang="en-GB" altLang="en-US" sz="2200" dirty="0">
                <a:latin typeface="Calibri" panose="020F0502020204030204" pitchFamily="34" charset="0"/>
                <a:cs typeface="Calibri" panose="020F0502020204030204" pitchFamily="34" charset="0"/>
              </a:rPr>
              <a:t>:</a:t>
            </a:r>
          </a:p>
          <a:p>
            <a:pPr>
              <a:spcBef>
                <a:spcPct val="50000"/>
              </a:spcBef>
              <a:buFontTx/>
              <a:buNone/>
              <a:defRPr/>
            </a:pPr>
            <a:r>
              <a:rPr lang="en-GB" altLang="en-US" sz="2200" i="1" dirty="0">
                <a:latin typeface="Calibri" panose="020F0502020204030204" pitchFamily="34" charset="0"/>
                <a:cs typeface="Calibri" panose="020F0502020204030204" pitchFamily="34" charset="0"/>
              </a:rPr>
              <a:t>Pitkin offered to help with the sword cleaning if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3FFC28F-B124-45F5-AE58-E3F44D3A8150}"/>
              </a:ext>
            </a:extLst>
          </p:cNvPr>
          <p:cNvSpPr/>
          <p:nvPr/>
        </p:nvSpPr>
        <p:spPr>
          <a:xfrm>
            <a:off x="326374" y="1392544"/>
            <a:ext cx="8494098" cy="1398595"/>
          </a:xfrm>
          <a:prstGeom prst="roundRect">
            <a:avLst>
              <a:gd name="adj" fmla="val 16667"/>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rPr>
              <a:t>Constructing longer sentences can also help our writing to </a:t>
            </a:r>
            <a:r>
              <a:rPr lang="en-GB" sz="2100" b="1" dirty="0">
                <a:solidFill>
                  <a:schemeClr val="tx1"/>
                </a:solidFill>
              </a:rPr>
              <a:t>flow</a:t>
            </a:r>
            <a:r>
              <a:rPr lang="en-GB" sz="2100" dirty="0">
                <a:solidFill>
                  <a:schemeClr val="tx1"/>
                </a:solidFill>
              </a:rPr>
              <a:t> better, making it easier for the reader to read and understand what is happening in the text. Compare the two texts below; look at how the conjunctions have improved the flow.</a:t>
            </a:r>
            <a:endParaRPr lang="en-GB" sz="2100" u="sng" dirty="0">
              <a:solidFill>
                <a:schemeClr val="tx1"/>
              </a:solidFill>
            </a:endParaRPr>
          </a:p>
        </p:txBody>
      </p:sp>
      <p:sp>
        <p:nvSpPr>
          <p:cNvPr id="5" name="Rounded Rectangle 4">
            <a:extLst>
              <a:ext uri="{FF2B5EF4-FFF2-40B4-BE49-F238E27FC236}">
                <a16:creationId xmlns:a16="http://schemas.microsoft.com/office/drawing/2014/main" id="{A3FFC28F-B124-45F5-AE58-E3F44D3A8150}"/>
              </a:ext>
            </a:extLst>
          </p:cNvPr>
          <p:cNvSpPr/>
          <p:nvPr/>
        </p:nvSpPr>
        <p:spPr>
          <a:xfrm>
            <a:off x="323528" y="3089337"/>
            <a:ext cx="8496944" cy="1512168"/>
          </a:xfrm>
          <a:prstGeom prst="roundRect">
            <a:avLst>
              <a:gd name="adj"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David went to the park. He didn’t stay long. He had promised his mum that he would be home by five. He kept a close eye on the time. He didn’t mind going home early. They were having pizza for tea. It was his favourite food.</a:t>
            </a:r>
            <a:endParaRPr lang="en-GB" sz="2400" u="sng" dirty="0">
              <a:solidFill>
                <a:schemeClr val="tx1"/>
              </a:solidFill>
            </a:endParaRPr>
          </a:p>
        </p:txBody>
      </p:sp>
      <p:sp>
        <p:nvSpPr>
          <p:cNvPr id="8" name="Rounded Rectangle 7">
            <a:extLst>
              <a:ext uri="{FF2B5EF4-FFF2-40B4-BE49-F238E27FC236}">
                <a16:creationId xmlns:a16="http://schemas.microsoft.com/office/drawing/2014/main" id="{A3FFC28F-B124-45F5-AE58-E3F44D3A8150}"/>
              </a:ext>
            </a:extLst>
          </p:cNvPr>
          <p:cNvSpPr/>
          <p:nvPr/>
        </p:nvSpPr>
        <p:spPr>
          <a:xfrm>
            <a:off x="323528" y="4891286"/>
            <a:ext cx="8496944" cy="1512168"/>
          </a:xfrm>
          <a:prstGeom prst="roundRect">
            <a:avLst>
              <a:gd name="adj"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David went to the park </a:t>
            </a:r>
            <a:r>
              <a:rPr lang="en-GB" sz="2400" b="1" dirty="0">
                <a:solidFill>
                  <a:schemeClr val="tx1"/>
                </a:solidFill>
              </a:rPr>
              <a:t>but</a:t>
            </a:r>
            <a:r>
              <a:rPr lang="en-GB" sz="2400" dirty="0">
                <a:solidFill>
                  <a:schemeClr val="tx1"/>
                </a:solidFill>
              </a:rPr>
              <a:t> he didn’t stay long. He had promised his mum that he would be home by five </a:t>
            </a:r>
            <a:r>
              <a:rPr lang="en-GB" sz="2400" b="1" dirty="0">
                <a:solidFill>
                  <a:schemeClr val="tx1"/>
                </a:solidFill>
              </a:rPr>
              <a:t>so</a:t>
            </a:r>
            <a:r>
              <a:rPr lang="en-GB" sz="2400" dirty="0">
                <a:solidFill>
                  <a:schemeClr val="tx1"/>
                </a:solidFill>
              </a:rPr>
              <a:t> he kept a close eye on the time. He didn’t mind going home early </a:t>
            </a:r>
            <a:r>
              <a:rPr lang="en-GB" sz="2400" b="1" dirty="0">
                <a:solidFill>
                  <a:schemeClr val="tx1"/>
                </a:solidFill>
              </a:rPr>
              <a:t>as</a:t>
            </a:r>
            <a:r>
              <a:rPr lang="en-GB" sz="2400" dirty="0">
                <a:solidFill>
                  <a:schemeClr val="tx1"/>
                </a:solidFill>
              </a:rPr>
              <a:t> they were having pizza for tea </a:t>
            </a:r>
            <a:r>
              <a:rPr lang="en-GB" sz="2400" b="1" dirty="0">
                <a:solidFill>
                  <a:schemeClr val="tx1"/>
                </a:solidFill>
              </a:rPr>
              <a:t>and</a:t>
            </a:r>
            <a:r>
              <a:rPr lang="en-GB" sz="2400" dirty="0">
                <a:solidFill>
                  <a:schemeClr val="tx1"/>
                </a:solidFill>
              </a:rPr>
              <a:t> it was his favourite food.</a:t>
            </a:r>
            <a:endParaRPr lang="en-GB" sz="2400" u="sng" dirty="0">
              <a:solidFill>
                <a:schemeClr val="tx1"/>
              </a:solidFill>
            </a:endParaRPr>
          </a:p>
        </p:txBody>
      </p:sp>
      <p:pic>
        <p:nvPicPr>
          <p:cNvPr id="12" name="Picture 11">
            <a:extLst>
              <a:ext uri="{FF2B5EF4-FFF2-40B4-BE49-F238E27FC236}">
                <a16:creationId xmlns:a16="http://schemas.microsoft.com/office/drawing/2014/main" id="{8C10CF78-5B90-467E-A9AF-738215C6580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56" y="179326"/>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AFC05491-AE55-40F0-9309-965825CB9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3E14BA-5340-49C0-9550-8C40B3A9940B}"/>
              </a:ext>
            </a:extLst>
          </p:cNvPr>
          <p:cNvSpPr txBox="1"/>
          <p:nvPr/>
        </p:nvSpPr>
        <p:spPr>
          <a:xfrm>
            <a:off x="1511660" y="292865"/>
            <a:ext cx="6120680" cy="646331"/>
          </a:xfrm>
          <a:prstGeom prst="rect">
            <a:avLst/>
          </a:prstGeom>
          <a:noFill/>
        </p:spPr>
        <p:txBody>
          <a:bodyPr wrap="square" rtlCol="0">
            <a:spAutoFit/>
          </a:bodyPr>
          <a:lstStyle/>
          <a:p>
            <a:pPr algn="ctr"/>
            <a:r>
              <a:rPr lang="en-GB" sz="3600" dirty="0"/>
              <a:t>Why do we need conjunctions?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3FFC28F-B124-45F5-AE58-E3F44D3A8150}"/>
              </a:ext>
            </a:extLst>
          </p:cNvPr>
          <p:cNvSpPr/>
          <p:nvPr/>
        </p:nvSpPr>
        <p:spPr>
          <a:xfrm>
            <a:off x="395536" y="1231532"/>
            <a:ext cx="8352928" cy="1066906"/>
          </a:xfrm>
          <a:prstGeom prst="roundRect">
            <a:avLst>
              <a:gd name="adj" fmla="val 16667"/>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Complete each of the sentences below with an appropriate ending, using the conjunction to extend the sentence.</a:t>
            </a:r>
            <a:endParaRPr lang="en-GB" sz="2400" u="sng" dirty="0">
              <a:solidFill>
                <a:schemeClr val="tx1"/>
              </a:solidFill>
            </a:endParaRPr>
          </a:p>
        </p:txBody>
      </p:sp>
      <p:sp>
        <p:nvSpPr>
          <p:cNvPr id="5" name="TextBox 4"/>
          <p:cNvSpPr txBox="1"/>
          <p:nvPr/>
        </p:nvSpPr>
        <p:spPr>
          <a:xfrm>
            <a:off x="1629291" y="271271"/>
            <a:ext cx="6106928" cy="646331"/>
          </a:xfrm>
          <a:prstGeom prst="rect">
            <a:avLst/>
          </a:prstGeom>
          <a:noFill/>
        </p:spPr>
        <p:txBody>
          <a:bodyPr wrap="none" rtlCol="0">
            <a:spAutoFit/>
          </a:bodyPr>
          <a:lstStyle/>
          <a:p>
            <a:pPr algn="ctr"/>
            <a:r>
              <a:rPr lang="en-GB" sz="3600" dirty="0"/>
              <a:t>Extending sentences - your turn</a:t>
            </a:r>
          </a:p>
        </p:txBody>
      </p:sp>
      <p:sp>
        <p:nvSpPr>
          <p:cNvPr id="6" name="Rounded Rectangle 5">
            <a:extLst>
              <a:ext uri="{FF2B5EF4-FFF2-40B4-BE49-F238E27FC236}">
                <a16:creationId xmlns:a16="http://schemas.microsoft.com/office/drawing/2014/main" id="{1F8AB63B-BADA-4D99-824C-560B2288B917}"/>
              </a:ext>
            </a:extLst>
          </p:cNvPr>
          <p:cNvSpPr/>
          <p:nvPr/>
        </p:nvSpPr>
        <p:spPr>
          <a:xfrm>
            <a:off x="395536" y="2498828"/>
            <a:ext cx="8352928" cy="4065556"/>
          </a:xfrm>
          <a:prstGeom prst="roundRect">
            <a:avLst>
              <a:gd name="adj" fmla="val 5195"/>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a:p>
            <a:r>
              <a:rPr lang="en-GB" sz="2600" dirty="0">
                <a:solidFill>
                  <a:schemeClr val="tx1"/>
                </a:solidFill>
              </a:rPr>
              <a:t>Jaz felt she couldn’t go any further because ...</a:t>
            </a:r>
          </a:p>
          <a:p>
            <a:endParaRPr lang="en-GB" sz="2600" dirty="0">
              <a:solidFill>
                <a:schemeClr val="tx1"/>
              </a:solidFill>
            </a:endParaRPr>
          </a:p>
          <a:p>
            <a:r>
              <a:rPr lang="en-GB" sz="2600" dirty="0">
                <a:solidFill>
                  <a:schemeClr val="tx1"/>
                </a:solidFill>
              </a:rPr>
              <a:t>Jaz felt she couldn’t go any further when ...</a:t>
            </a:r>
          </a:p>
          <a:p>
            <a:endParaRPr lang="en-GB" sz="2600" dirty="0">
              <a:solidFill>
                <a:schemeClr val="tx1"/>
              </a:solidFill>
            </a:endParaRPr>
          </a:p>
          <a:p>
            <a:r>
              <a:rPr lang="en-GB" sz="2600" dirty="0">
                <a:solidFill>
                  <a:schemeClr val="tx1"/>
                </a:solidFill>
              </a:rPr>
              <a:t>Jaz felt she couldn’t go any further although ...</a:t>
            </a:r>
          </a:p>
          <a:p>
            <a:endParaRPr lang="en-GB" sz="2600" dirty="0">
              <a:solidFill>
                <a:schemeClr val="tx1"/>
              </a:solidFill>
            </a:endParaRPr>
          </a:p>
          <a:p>
            <a:r>
              <a:rPr lang="en-GB" sz="2600" dirty="0">
                <a:solidFill>
                  <a:schemeClr val="tx1"/>
                </a:solidFill>
              </a:rPr>
              <a:t>Jaz felt she couldn’t go any further yet ...</a:t>
            </a:r>
          </a:p>
          <a:p>
            <a:endParaRPr lang="en-GB" sz="2600" dirty="0">
              <a:solidFill>
                <a:schemeClr val="tx1"/>
              </a:solidFill>
            </a:endParaRPr>
          </a:p>
          <a:p>
            <a:r>
              <a:rPr lang="en-GB" sz="2600" dirty="0">
                <a:solidFill>
                  <a:schemeClr val="tx1"/>
                </a:solidFill>
              </a:rPr>
              <a:t>Jaz felt she couldn’t go any further so...</a:t>
            </a:r>
          </a:p>
          <a:p>
            <a:endParaRPr lang="en-GB" sz="2000" u="sng" dirty="0">
              <a:solidFill>
                <a:schemeClr val="tx1"/>
              </a:solidFill>
            </a:endParaRPr>
          </a:p>
        </p:txBody>
      </p:sp>
      <p:pic>
        <p:nvPicPr>
          <p:cNvPr id="9" name="Picture 8">
            <a:extLst>
              <a:ext uri="{FF2B5EF4-FFF2-40B4-BE49-F238E27FC236}">
                <a16:creationId xmlns:a16="http://schemas.microsoft.com/office/drawing/2014/main" id="{B1449F82-0DB1-41C5-B838-1663EB8A71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056" y="157732"/>
            <a:ext cx="860251" cy="87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BC4F7022-4578-42C5-8284-46E54BEDA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00392" y="157732"/>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ln>
          <a:solidFill>
            <a:schemeClr val="tx1"/>
          </a:solidFill>
        </a:ln>
      </a:spPr>
      <a:bodyPr rtlCol="0" anchor="ctr"/>
      <a:lstStyle>
        <a:defPP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5479</TotalTime>
  <Words>1168</Words>
  <Application>Microsoft Office PowerPoint</Application>
  <PresentationFormat>On-screen Show (4:3)</PresentationFormat>
  <Paragraphs>120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slides - Calibri 40, bold, dark grey</dc:title>
  <dc:creator>LUrquhart</dc:creator>
  <cp:lastModifiedBy>Jessica Flisher</cp:lastModifiedBy>
  <cp:revision>475</cp:revision>
  <dcterms:created xsi:type="dcterms:W3CDTF">2016-08-09T10:05:30Z</dcterms:created>
  <dcterms:modified xsi:type="dcterms:W3CDTF">2020-04-12T14:35:23Z</dcterms:modified>
</cp:coreProperties>
</file>