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62" r:id="rId5"/>
    <p:sldId id="268" r:id="rId6"/>
    <p:sldId id="269" r:id="rId7"/>
    <p:sldId id="270" r:id="rId8"/>
    <p:sldId id="271" r:id="rId9"/>
    <p:sldId id="272" r:id="rId10"/>
    <p:sldId id="273" r:id="rId11"/>
    <p:sldId id="263" r:id="rId12"/>
    <p:sldId id="264" r:id="rId13"/>
    <p:sldId id="274" r:id="rId14"/>
    <p:sldId id="275" r:id="rId15"/>
    <p:sldId id="267" r:id="rId16"/>
    <p:sldId id="280" r:id="rId17"/>
    <p:sldId id="265" r:id="rId18"/>
    <p:sldId id="266" r:id="rId19"/>
    <p:sldId id="276"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18"/>
  </p:normalViewPr>
  <p:slideViewPr>
    <p:cSldViewPr snapToGrid="0" snapToObjects="1">
      <p:cViewPr varScale="1">
        <p:scale>
          <a:sx n="41" d="100"/>
          <a:sy n="41" d="100"/>
        </p:scale>
        <p:origin x="96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4/12/2020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887" y="1111347"/>
            <a:ext cx="9144000" cy="1969477"/>
          </a:xfrm>
          <a:solidFill>
            <a:schemeClr val="accent2">
              <a:lumMod val="40000"/>
              <a:lumOff val="60000"/>
            </a:schemeClr>
          </a:solidFill>
          <a:ln>
            <a:solidFill>
              <a:schemeClr val="accent1">
                <a:lumMod val="75000"/>
              </a:schemeClr>
            </a:solidFill>
          </a:ln>
        </p:spPr>
        <p:txBody>
          <a:bodyPr>
            <a:noAutofit/>
          </a:bodyPr>
          <a:lstStyle/>
          <a:p>
            <a:pPr algn="l"/>
            <a:r>
              <a:rPr lang="en-GB" sz="3600" dirty="0">
                <a:latin typeface="+mn-lt"/>
              </a:rPr>
              <a:t>W2d. Uses a wide range of co-ordinating and subordinating conjunctions to develop and extend their ideas. </a:t>
            </a:r>
            <a:endParaRPr lang="en-US" sz="3600" dirty="0">
              <a:latin typeface="+mn-lt"/>
            </a:endParaRPr>
          </a:p>
        </p:txBody>
      </p:sp>
      <p:sp>
        <p:nvSpPr>
          <p:cNvPr id="4" name="Text Box 4"/>
          <p:cNvSpPr txBox="1">
            <a:spLocks noChangeArrowheads="1"/>
          </p:cNvSpPr>
          <p:nvPr/>
        </p:nvSpPr>
        <p:spPr bwMode="auto">
          <a:xfrm>
            <a:off x="2933700" y="5170953"/>
            <a:ext cx="6324600" cy="100012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algn="just" fontAlgn="base">
              <a:spcBef>
                <a:spcPts val="0"/>
              </a:spcBef>
              <a:spcAft>
                <a:spcPts val="0"/>
              </a:spcAft>
            </a:pPr>
            <a:r>
              <a:rPr lang="en-GB" sz="1000" kern="1200">
                <a:solidFill>
                  <a:srgbClr val="000000"/>
                </a:solidFill>
                <a:effectLst/>
                <a:latin typeface="Arial" charset="0"/>
                <a:ea typeface="Times New Roman"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endParaRPr lang="en-US" sz="1200">
              <a:effectLst/>
              <a:latin typeface="Times New Roman" charset="0"/>
              <a:ea typeface="Times New Roman" charset="0"/>
            </a:endParaRPr>
          </a:p>
          <a:p>
            <a:pPr marL="0" marR="0" algn="just" fontAlgn="base">
              <a:spcBef>
                <a:spcPts val="0"/>
              </a:spcBef>
              <a:spcAft>
                <a:spcPts val="0"/>
              </a:spcAft>
            </a:pPr>
            <a:r>
              <a:rPr lang="en-GB" sz="1000" kern="1200">
                <a:solidFill>
                  <a:srgbClr val="000000"/>
                </a:solidFill>
                <a:effectLst/>
                <a:latin typeface="Arial" charset="0"/>
                <a:ea typeface="Times New Roman" charset="0"/>
              </a:rPr>
              <a:t>All opinions and contributions are those of the authors. The contents of this resource are not connected with nor endorsed by any other company, organisation or institution.</a:t>
            </a:r>
            <a:endParaRPr lang="en-US" sz="1200">
              <a:effectLst/>
              <a:latin typeface="Times New Roman" charset="0"/>
              <a:ea typeface="Times New Roman" charset="0"/>
            </a:endParaRPr>
          </a:p>
        </p:txBody>
      </p:sp>
      <p:sp>
        <p:nvSpPr>
          <p:cNvPr id="6" name="TextBox 5"/>
          <p:cNvSpPr txBox="1"/>
          <p:nvPr/>
        </p:nvSpPr>
        <p:spPr>
          <a:xfrm>
            <a:off x="4356847" y="4444712"/>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dirty="0"/>
              <a:t>Example 2017</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2017</a:t>
            </a:r>
            <a:r>
              <a:rPr lang="en-US" sz="1600" dirty="0">
                <a:effectLst/>
              </a:rPr>
              <a:t> </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0C70-C5AA-4C66-93A4-CD987049D731}"/>
              </a:ext>
            </a:extLst>
          </p:cNvPr>
          <p:cNvSpPr>
            <a:spLocks noGrp="1"/>
          </p:cNvSpPr>
          <p:nvPr>
            <p:ph type="title"/>
          </p:nvPr>
        </p:nvSpPr>
        <p:spPr>
          <a:xfrm>
            <a:off x="717451" y="352547"/>
            <a:ext cx="11211951" cy="1034609"/>
          </a:xfrm>
          <a:solidFill>
            <a:schemeClr val="accent2">
              <a:lumMod val="40000"/>
              <a:lumOff val="60000"/>
            </a:schemeClr>
          </a:solidFill>
          <a:ln>
            <a:solidFill>
              <a:schemeClr val="tx1"/>
            </a:solidFill>
          </a:ln>
        </p:spPr>
        <p:txBody>
          <a:bodyPr>
            <a:normAutofit fontScale="90000"/>
          </a:bodyPr>
          <a:lstStyle/>
          <a:p>
            <a:r>
              <a:rPr lang="en-GB" sz="3600" b="1" dirty="0">
                <a:latin typeface="+mn-lt"/>
              </a:rPr>
              <a:t>Your turn:</a:t>
            </a:r>
            <a:r>
              <a:rPr lang="en-GB" sz="3600" dirty="0">
                <a:latin typeface="+mn-lt"/>
              </a:rPr>
              <a:t> identify the conjunctions in each sentence. Decide if they are co-ordinating or subordinating.</a:t>
            </a:r>
          </a:p>
        </p:txBody>
      </p:sp>
      <p:sp>
        <p:nvSpPr>
          <p:cNvPr id="3" name="Rectangle 2">
            <a:extLst>
              <a:ext uri="{FF2B5EF4-FFF2-40B4-BE49-F238E27FC236}">
                <a16:creationId xmlns:a16="http://schemas.microsoft.com/office/drawing/2014/main" id="{89445C9F-E28C-4CD4-8006-D8A059084CD0}"/>
              </a:ext>
            </a:extLst>
          </p:cNvPr>
          <p:cNvSpPr/>
          <p:nvPr/>
        </p:nvSpPr>
        <p:spPr>
          <a:xfrm>
            <a:off x="604910" y="1684495"/>
            <a:ext cx="8201466" cy="9425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FF0000"/>
                </a:solidFill>
              </a:rPr>
              <a:t>Although</a:t>
            </a:r>
            <a:r>
              <a:rPr lang="en-GB" sz="2400" b="1" dirty="0">
                <a:solidFill>
                  <a:schemeClr val="tx1"/>
                </a:solidFill>
              </a:rPr>
              <a:t> </a:t>
            </a:r>
            <a:r>
              <a:rPr lang="en-GB" sz="2400" dirty="0">
                <a:solidFill>
                  <a:schemeClr val="tx1"/>
                </a:solidFill>
              </a:rPr>
              <a:t>the creature looked terrifying, James approached it.</a:t>
            </a:r>
          </a:p>
        </p:txBody>
      </p:sp>
      <p:sp>
        <p:nvSpPr>
          <p:cNvPr id="12" name="Rectangle 11">
            <a:extLst>
              <a:ext uri="{FF2B5EF4-FFF2-40B4-BE49-F238E27FC236}">
                <a16:creationId xmlns:a16="http://schemas.microsoft.com/office/drawing/2014/main" id="{0D3900D8-2A8C-4F2E-ACD2-C5A3CAE8D719}"/>
              </a:ext>
            </a:extLst>
          </p:cNvPr>
          <p:cNvSpPr/>
          <p:nvPr/>
        </p:nvSpPr>
        <p:spPr>
          <a:xfrm>
            <a:off x="604910" y="2839744"/>
            <a:ext cx="8201466" cy="9425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She had worked hard </a:t>
            </a:r>
            <a:r>
              <a:rPr lang="en-GB" sz="2400" b="1" dirty="0">
                <a:solidFill>
                  <a:srgbClr val="FF0000"/>
                </a:solidFill>
              </a:rPr>
              <a:t>so</a:t>
            </a:r>
            <a:r>
              <a:rPr lang="en-GB" sz="2400" dirty="0">
                <a:solidFill>
                  <a:schemeClr val="tx1"/>
                </a:solidFill>
              </a:rPr>
              <a:t> she felt she deserved a treat!</a:t>
            </a:r>
          </a:p>
        </p:txBody>
      </p:sp>
      <p:sp>
        <p:nvSpPr>
          <p:cNvPr id="13" name="Rectangle 12">
            <a:extLst>
              <a:ext uri="{FF2B5EF4-FFF2-40B4-BE49-F238E27FC236}">
                <a16:creationId xmlns:a16="http://schemas.microsoft.com/office/drawing/2014/main" id="{4B34C107-F2A8-45BC-9071-82C7B67675DB}"/>
              </a:ext>
            </a:extLst>
          </p:cNvPr>
          <p:cNvSpPr/>
          <p:nvPr/>
        </p:nvSpPr>
        <p:spPr>
          <a:xfrm>
            <a:off x="604910" y="4036160"/>
            <a:ext cx="8201466" cy="9425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FF0000"/>
                </a:solidFill>
              </a:rPr>
              <a:t>Unless</a:t>
            </a:r>
            <a:r>
              <a:rPr lang="en-GB" sz="2400" dirty="0">
                <a:solidFill>
                  <a:schemeClr val="tx1"/>
                </a:solidFill>
              </a:rPr>
              <a:t> he concentrated harder, he would never solve the puzzle.</a:t>
            </a:r>
          </a:p>
        </p:txBody>
      </p:sp>
      <p:sp>
        <p:nvSpPr>
          <p:cNvPr id="14" name="Rectangle 13">
            <a:extLst>
              <a:ext uri="{FF2B5EF4-FFF2-40B4-BE49-F238E27FC236}">
                <a16:creationId xmlns:a16="http://schemas.microsoft.com/office/drawing/2014/main" id="{6C2DA2B7-6AF2-4A6D-8925-710DFC17AAA8}"/>
              </a:ext>
            </a:extLst>
          </p:cNvPr>
          <p:cNvSpPr/>
          <p:nvPr/>
        </p:nvSpPr>
        <p:spPr>
          <a:xfrm>
            <a:off x="604910" y="5232576"/>
            <a:ext cx="8201466" cy="9425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It was raining hard </a:t>
            </a:r>
            <a:r>
              <a:rPr lang="en-GB" sz="2400" b="1" dirty="0">
                <a:solidFill>
                  <a:srgbClr val="FF0000"/>
                </a:solidFill>
              </a:rPr>
              <a:t>yet</a:t>
            </a:r>
            <a:r>
              <a:rPr lang="en-GB" sz="2400" dirty="0">
                <a:solidFill>
                  <a:schemeClr val="tx1"/>
                </a:solidFill>
              </a:rPr>
              <a:t> it was sunny at the same time.</a:t>
            </a:r>
          </a:p>
        </p:txBody>
      </p:sp>
      <p:sp>
        <p:nvSpPr>
          <p:cNvPr id="4" name="Rectangle 3">
            <a:extLst>
              <a:ext uri="{FF2B5EF4-FFF2-40B4-BE49-F238E27FC236}">
                <a16:creationId xmlns:a16="http://schemas.microsoft.com/office/drawing/2014/main" id="{F29EEACD-0E9B-46E4-B572-E4B7F533AD2A}"/>
              </a:ext>
            </a:extLst>
          </p:cNvPr>
          <p:cNvSpPr/>
          <p:nvPr/>
        </p:nvSpPr>
        <p:spPr>
          <a:xfrm>
            <a:off x="9087729" y="1684495"/>
            <a:ext cx="2841673"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subordinating</a:t>
            </a:r>
          </a:p>
          <a:p>
            <a:pPr algn="ctr"/>
            <a:r>
              <a:rPr lang="en-GB" sz="2400" dirty="0">
                <a:solidFill>
                  <a:schemeClr val="tx1"/>
                </a:solidFill>
              </a:rPr>
              <a:t>conjunction</a:t>
            </a:r>
          </a:p>
        </p:txBody>
      </p:sp>
      <p:sp>
        <p:nvSpPr>
          <p:cNvPr id="8" name="Rectangle 7">
            <a:extLst>
              <a:ext uri="{FF2B5EF4-FFF2-40B4-BE49-F238E27FC236}">
                <a16:creationId xmlns:a16="http://schemas.microsoft.com/office/drawing/2014/main" id="{767303F9-83BF-482A-B2F7-18B2105C0EDB}"/>
              </a:ext>
            </a:extLst>
          </p:cNvPr>
          <p:cNvSpPr/>
          <p:nvPr/>
        </p:nvSpPr>
        <p:spPr>
          <a:xfrm>
            <a:off x="9087728" y="4036159"/>
            <a:ext cx="2841673"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subordinating</a:t>
            </a:r>
          </a:p>
          <a:p>
            <a:pPr algn="ctr"/>
            <a:r>
              <a:rPr lang="en-GB" sz="2400" dirty="0">
                <a:solidFill>
                  <a:schemeClr val="tx1"/>
                </a:solidFill>
              </a:rPr>
              <a:t>conjunction</a:t>
            </a:r>
          </a:p>
        </p:txBody>
      </p:sp>
      <p:sp>
        <p:nvSpPr>
          <p:cNvPr id="9" name="Rectangle 8">
            <a:extLst>
              <a:ext uri="{FF2B5EF4-FFF2-40B4-BE49-F238E27FC236}">
                <a16:creationId xmlns:a16="http://schemas.microsoft.com/office/drawing/2014/main" id="{3E32F38C-0C90-4AE2-85B6-D3745D9638EF}"/>
              </a:ext>
            </a:extLst>
          </p:cNvPr>
          <p:cNvSpPr/>
          <p:nvPr/>
        </p:nvSpPr>
        <p:spPr>
          <a:xfrm>
            <a:off x="9087727" y="2812151"/>
            <a:ext cx="2841673"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co-ordinating</a:t>
            </a:r>
          </a:p>
          <a:p>
            <a:pPr algn="ctr"/>
            <a:r>
              <a:rPr lang="en-GB" sz="2400" dirty="0">
                <a:solidFill>
                  <a:schemeClr val="tx1"/>
                </a:solidFill>
              </a:rPr>
              <a:t>conjunction</a:t>
            </a:r>
          </a:p>
        </p:txBody>
      </p:sp>
      <p:sp>
        <p:nvSpPr>
          <p:cNvPr id="11" name="Rectangle 10">
            <a:extLst>
              <a:ext uri="{FF2B5EF4-FFF2-40B4-BE49-F238E27FC236}">
                <a16:creationId xmlns:a16="http://schemas.microsoft.com/office/drawing/2014/main" id="{4F5E0CD0-7A41-486B-AEEC-E5C97C207131}"/>
              </a:ext>
            </a:extLst>
          </p:cNvPr>
          <p:cNvSpPr/>
          <p:nvPr/>
        </p:nvSpPr>
        <p:spPr>
          <a:xfrm>
            <a:off x="9087726" y="5179681"/>
            <a:ext cx="2841673"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co-ordinating</a:t>
            </a:r>
          </a:p>
          <a:p>
            <a:pPr algn="ctr"/>
            <a:r>
              <a:rPr lang="en-GB" sz="2400" dirty="0">
                <a:solidFill>
                  <a:schemeClr val="tx1"/>
                </a:solidFill>
              </a:rPr>
              <a:t>conjunction</a:t>
            </a:r>
          </a:p>
        </p:txBody>
      </p:sp>
    </p:spTree>
    <p:extLst>
      <p:ext uri="{BB962C8B-B14F-4D97-AF65-F5344CB8AC3E}">
        <p14:creationId xmlns:p14="http://schemas.microsoft.com/office/powerpoint/2010/main" val="63432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1119554" y="365125"/>
            <a:ext cx="10007991" cy="830629"/>
          </a:xfrm>
          <a:solidFill>
            <a:schemeClr val="accent2">
              <a:lumMod val="40000"/>
              <a:lumOff val="60000"/>
            </a:schemeClr>
          </a:solidFill>
          <a:ln>
            <a:solidFill>
              <a:schemeClr val="accent1"/>
            </a:solidFill>
          </a:ln>
        </p:spPr>
        <p:txBody>
          <a:bodyPr>
            <a:normAutofit/>
          </a:bodyPr>
          <a:lstStyle/>
          <a:p>
            <a:pPr algn="ctr"/>
            <a:r>
              <a:rPr lang="en-GB" sz="3600" dirty="0">
                <a:latin typeface="+mn-lt"/>
              </a:rPr>
              <a:t>Using the comma with subordinating conjunctions</a:t>
            </a:r>
          </a:p>
        </p:txBody>
      </p:sp>
      <p:sp>
        <p:nvSpPr>
          <p:cNvPr id="2" name="Rectangle 1">
            <a:extLst>
              <a:ext uri="{FF2B5EF4-FFF2-40B4-BE49-F238E27FC236}">
                <a16:creationId xmlns:a16="http://schemas.microsoft.com/office/drawing/2014/main" id="{7027359C-3BFB-48F1-895E-86A6B356B9BD}"/>
              </a:ext>
            </a:extLst>
          </p:cNvPr>
          <p:cNvSpPr/>
          <p:nvPr/>
        </p:nvSpPr>
        <p:spPr>
          <a:xfrm>
            <a:off x="1119554" y="1329395"/>
            <a:ext cx="10007991" cy="157558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If a subordinate clause begins a sentence, a comma is placed at the end of the clause. However, if the subordinate clause follows the main clause, there is no comma (the conjunction takes its place).</a:t>
            </a:r>
          </a:p>
        </p:txBody>
      </p:sp>
      <p:sp>
        <p:nvSpPr>
          <p:cNvPr id="3" name="Rectangle 2">
            <a:extLst>
              <a:ext uri="{FF2B5EF4-FFF2-40B4-BE49-F238E27FC236}">
                <a16:creationId xmlns:a16="http://schemas.microsoft.com/office/drawing/2014/main" id="{3DC59C5E-9D5A-4FC4-BA5B-DEA7D321D9B3}"/>
              </a:ext>
            </a:extLst>
          </p:cNvPr>
          <p:cNvSpPr/>
          <p:nvPr/>
        </p:nvSpPr>
        <p:spPr>
          <a:xfrm>
            <a:off x="1822938" y="3207432"/>
            <a:ext cx="8601221" cy="109728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FF0000"/>
                </a:solidFill>
              </a:rPr>
              <a:t>Unless he concentrated harder</a:t>
            </a:r>
            <a:r>
              <a:rPr lang="en-GB" sz="2400" b="1" dirty="0">
                <a:solidFill>
                  <a:schemeClr val="tx1"/>
                </a:solidFill>
              </a:rPr>
              <a:t>,</a:t>
            </a:r>
            <a:r>
              <a:rPr lang="en-GB" sz="2400" dirty="0">
                <a:solidFill>
                  <a:schemeClr val="tx1"/>
                </a:solidFill>
              </a:rPr>
              <a:t> </a:t>
            </a:r>
            <a:r>
              <a:rPr lang="en-GB" sz="2400" b="1" dirty="0">
                <a:solidFill>
                  <a:srgbClr val="0070C0"/>
                </a:solidFill>
              </a:rPr>
              <a:t>he would never solve the puzzle</a:t>
            </a:r>
            <a:r>
              <a:rPr lang="en-GB" sz="2400" dirty="0">
                <a:solidFill>
                  <a:schemeClr val="tx1"/>
                </a:solidFill>
              </a:rPr>
              <a:t>.</a:t>
            </a:r>
          </a:p>
        </p:txBody>
      </p:sp>
      <p:sp>
        <p:nvSpPr>
          <p:cNvPr id="8" name="Rectangle 7">
            <a:extLst>
              <a:ext uri="{FF2B5EF4-FFF2-40B4-BE49-F238E27FC236}">
                <a16:creationId xmlns:a16="http://schemas.microsoft.com/office/drawing/2014/main" id="{27023833-99A7-4F67-97E8-D15FF257A88F}"/>
              </a:ext>
            </a:extLst>
          </p:cNvPr>
          <p:cNvSpPr/>
          <p:nvPr/>
        </p:nvSpPr>
        <p:spPr>
          <a:xfrm>
            <a:off x="1822938" y="4614200"/>
            <a:ext cx="8601221" cy="109728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rgbClr val="0070C0"/>
                </a:solidFill>
              </a:rPr>
              <a:t>He would never solve the puzzle</a:t>
            </a:r>
            <a:r>
              <a:rPr lang="en-GB" sz="2400" b="1" dirty="0">
                <a:solidFill>
                  <a:schemeClr val="tx1"/>
                </a:solidFill>
              </a:rPr>
              <a:t> unless </a:t>
            </a:r>
            <a:r>
              <a:rPr lang="en-GB" sz="2400" b="1" dirty="0">
                <a:solidFill>
                  <a:srgbClr val="FF0000"/>
                </a:solidFill>
              </a:rPr>
              <a:t>he concentrated harder.</a:t>
            </a:r>
            <a:endParaRPr lang="en-GB" sz="2400" dirty="0">
              <a:solidFill>
                <a:srgbClr val="FF0000"/>
              </a:solidFill>
            </a:endParaRPr>
          </a:p>
        </p:txBody>
      </p:sp>
    </p:spTree>
    <p:extLst>
      <p:ext uri="{BB962C8B-B14F-4D97-AF65-F5344CB8AC3E}">
        <p14:creationId xmlns:p14="http://schemas.microsoft.com/office/powerpoint/2010/main" val="100377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5"/>
            <a:ext cx="10515600" cy="1168253"/>
          </a:xfrm>
          <a:solidFill>
            <a:schemeClr val="accent2">
              <a:lumMod val="40000"/>
              <a:lumOff val="60000"/>
            </a:schemeClr>
          </a:solidFill>
          <a:ln>
            <a:solidFill>
              <a:schemeClr val="accent1"/>
            </a:solidFill>
          </a:ln>
        </p:spPr>
        <p:txBody>
          <a:bodyPr>
            <a:normAutofit/>
          </a:bodyPr>
          <a:lstStyle/>
          <a:p>
            <a:r>
              <a:rPr lang="en-GB" sz="3200" b="1" dirty="0">
                <a:latin typeface="+mn-lt"/>
              </a:rPr>
              <a:t>Your turn</a:t>
            </a:r>
            <a:r>
              <a:rPr lang="en-GB" sz="3200" dirty="0">
                <a:latin typeface="+mn-lt"/>
              </a:rPr>
              <a:t>: swap the clauses around in these sentences. Decide whether or not a comma is needed.</a:t>
            </a:r>
          </a:p>
        </p:txBody>
      </p:sp>
      <p:sp>
        <p:nvSpPr>
          <p:cNvPr id="2" name="Rectangle 1">
            <a:extLst>
              <a:ext uri="{FF2B5EF4-FFF2-40B4-BE49-F238E27FC236}">
                <a16:creationId xmlns:a16="http://schemas.microsoft.com/office/drawing/2014/main" id="{57F546E5-506C-47C0-8B9E-F9BE13ACB02C}"/>
              </a:ext>
            </a:extLst>
          </p:cNvPr>
          <p:cNvSpPr/>
          <p:nvPr/>
        </p:nvSpPr>
        <p:spPr>
          <a:xfrm>
            <a:off x="2146496" y="1716258"/>
            <a:ext cx="7405468" cy="98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Although it was raining, she went outside.</a:t>
            </a:r>
          </a:p>
        </p:txBody>
      </p:sp>
      <p:sp>
        <p:nvSpPr>
          <p:cNvPr id="8" name="Rectangle 7">
            <a:extLst>
              <a:ext uri="{FF2B5EF4-FFF2-40B4-BE49-F238E27FC236}">
                <a16:creationId xmlns:a16="http://schemas.microsoft.com/office/drawing/2014/main" id="{0B3BE764-D258-46D1-8067-602E79974F52}"/>
              </a:ext>
            </a:extLst>
          </p:cNvPr>
          <p:cNvSpPr/>
          <p:nvPr/>
        </p:nvSpPr>
        <p:spPr>
          <a:xfrm>
            <a:off x="2146496" y="2853397"/>
            <a:ext cx="7405468" cy="98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Shall we have one more turn before we go home?</a:t>
            </a:r>
          </a:p>
        </p:txBody>
      </p:sp>
      <p:sp>
        <p:nvSpPr>
          <p:cNvPr id="9" name="Rectangle 8">
            <a:extLst>
              <a:ext uri="{FF2B5EF4-FFF2-40B4-BE49-F238E27FC236}">
                <a16:creationId xmlns:a16="http://schemas.microsoft.com/office/drawing/2014/main" id="{79BAB1D3-FC87-437A-8734-E5E6E7DE0A9F}"/>
              </a:ext>
            </a:extLst>
          </p:cNvPr>
          <p:cNvSpPr/>
          <p:nvPr/>
        </p:nvSpPr>
        <p:spPr>
          <a:xfrm>
            <a:off x="2146496" y="3990536"/>
            <a:ext cx="7405468" cy="98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During break time, Kate played basketball.</a:t>
            </a:r>
          </a:p>
        </p:txBody>
      </p:sp>
      <p:sp>
        <p:nvSpPr>
          <p:cNvPr id="10" name="Rectangle 9">
            <a:extLst>
              <a:ext uri="{FF2B5EF4-FFF2-40B4-BE49-F238E27FC236}">
                <a16:creationId xmlns:a16="http://schemas.microsoft.com/office/drawing/2014/main" id="{745292D9-99AA-4583-8CBF-761AE7E951E9}"/>
              </a:ext>
            </a:extLst>
          </p:cNvPr>
          <p:cNvSpPr/>
          <p:nvPr/>
        </p:nvSpPr>
        <p:spPr>
          <a:xfrm>
            <a:off x="2146496" y="5240215"/>
            <a:ext cx="7405468" cy="98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Can you go to the school council meeting after your lunch?</a:t>
            </a:r>
          </a:p>
        </p:txBody>
      </p:sp>
    </p:spTree>
    <p:extLst>
      <p:ext uri="{BB962C8B-B14F-4D97-AF65-F5344CB8AC3E}">
        <p14:creationId xmlns:p14="http://schemas.microsoft.com/office/powerpoint/2010/main" val="199266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4065563" y="283066"/>
            <a:ext cx="3227363" cy="954892"/>
          </a:xfrm>
          <a:solidFill>
            <a:schemeClr val="accent2">
              <a:lumMod val="40000"/>
              <a:lumOff val="60000"/>
            </a:schemeClr>
          </a:solidFill>
          <a:ln>
            <a:solidFill>
              <a:schemeClr val="accent1"/>
            </a:solidFill>
          </a:ln>
        </p:spPr>
        <p:txBody>
          <a:bodyPr>
            <a:normAutofit/>
          </a:bodyPr>
          <a:lstStyle/>
          <a:p>
            <a:r>
              <a:rPr lang="en-GB" sz="3200" dirty="0">
                <a:latin typeface="+mn-lt"/>
              </a:rPr>
              <a:t>How did you do?</a:t>
            </a:r>
          </a:p>
        </p:txBody>
      </p:sp>
      <p:sp>
        <p:nvSpPr>
          <p:cNvPr id="2" name="Rectangle 1">
            <a:extLst>
              <a:ext uri="{FF2B5EF4-FFF2-40B4-BE49-F238E27FC236}">
                <a16:creationId xmlns:a16="http://schemas.microsoft.com/office/drawing/2014/main" id="{57F546E5-506C-47C0-8B9E-F9BE13ACB02C}"/>
              </a:ext>
            </a:extLst>
          </p:cNvPr>
          <p:cNvSpPr/>
          <p:nvPr/>
        </p:nvSpPr>
        <p:spPr>
          <a:xfrm>
            <a:off x="1976510" y="1502898"/>
            <a:ext cx="7405468" cy="98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She went outside although it was raining.</a:t>
            </a:r>
          </a:p>
        </p:txBody>
      </p:sp>
      <p:sp>
        <p:nvSpPr>
          <p:cNvPr id="8" name="Rectangle 7">
            <a:extLst>
              <a:ext uri="{FF2B5EF4-FFF2-40B4-BE49-F238E27FC236}">
                <a16:creationId xmlns:a16="http://schemas.microsoft.com/office/drawing/2014/main" id="{0B3BE764-D258-46D1-8067-602E79974F52}"/>
              </a:ext>
            </a:extLst>
          </p:cNvPr>
          <p:cNvSpPr/>
          <p:nvPr/>
        </p:nvSpPr>
        <p:spPr>
          <a:xfrm>
            <a:off x="1976510" y="2740857"/>
            <a:ext cx="7405468" cy="98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Before we go home, shall we have one last go?</a:t>
            </a:r>
          </a:p>
        </p:txBody>
      </p:sp>
      <p:sp>
        <p:nvSpPr>
          <p:cNvPr id="9" name="Rectangle 8">
            <a:extLst>
              <a:ext uri="{FF2B5EF4-FFF2-40B4-BE49-F238E27FC236}">
                <a16:creationId xmlns:a16="http://schemas.microsoft.com/office/drawing/2014/main" id="{79BAB1D3-FC87-437A-8734-E5E6E7DE0A9F}"/>
              </a:ext>
            </a:extLst>
          </p:cNvPr>
          <p:cNvSpPr/>
          <p:nvPr/>
        </p:nvSpPr>
        <p:spPr>
          <a:xfrm>
            <a:off x="1976510" y="3978816"/>
            <a:ext cx="7405468" cy="98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Kate played basketball during break time.</a:t>
            </a:r>
          </a:p>
        </p:txBody>
      </p:sp>
      <p:sp>
        <p:nvSpPr>
          <p:cNvPr id="10" name="Rectangle 9">
            <a:extLst>
              <a:ext uri="{FF2B5EF4-FFF2-40B4-BE49-F238E27FC236}">
                <a16:creationId xmlns:a16="http://schemas.microsoft.com/office/drawing/2014/main" id="{745292D9-99AA-4583-8CBF-761AE7E951E9}"/>
              </a:ext>
            </a:extLst>
          </p:cNvPr>
          <p:cNvSpPr/>
          <p:nvPr/>
        </p:nvSpPr>
        <p:spPr>
          <a:xfrm>
            <a:off x="1976510" y="5216775"/>
            <a:ext cx="7405468" cy="98473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After your lunch, can you go to the school council meeting? </a:t>
            </a:r>
          </a:p>
        </p:txBody>
      </p:sp>
    </p:spTree>
    <p:extLst>
      <p:ext uri="{BB962C8B-B14F-4D97-AF65-F5344CB8AC3E}">
        <p14:creationId xmlns:p14="http://schemas.microsoft.com/office/powerpoint/2010/main" val="219512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0C70-C5AA-4C66-93A4-CD987049D731}"/>
              </a:ext>
            </a:extLst>
          </p:cNvPr>
          <p:cNvSpPr>
            <a:spLocks noGrp="1"/>
          </p:cNvSpPr>
          <p:nvPr>
            <p:ph type="title"/>
          </p:nvPr>
        </p:nvSpPr>
        <p:spPr>
          <a:xfrm>
            <a:off x="1037492" y="352547"/>
            <a:ext cx="10592972" cy="1417638"/>
          </a:xfrm>
          <a:solidFill>
            <a:schemeClr val="accent2">
              <a:lumMod val="40000"/>
              <a:lumOff val="60000"/>
            </a:schemeClr>
          </a:solidFill>
          <a:ln>
            <a:solidFill>
              <a:schemeClr val="tx1"/>
            </a:solidFill>
          </a:ln>
        </p:spPr>
        <p:txBody>
          <a:bodyPr>
            <a:normAutofit/>
          </a:bodyPr>
          <a:lstStyle/>
          <a:p>
            <a:r>
              <a:rPr lang="en-GB" sz="2800" b="1" dirty="0">
                <a:latin typeface="+mn-lt"/>
              </a:rPr>
              <a:t>Your turn:</a:t>
            </a:r>
            <a:r>
              <a:rPr lang="en-GB" sz="2800" dirty="0">
                <a:latin typeface="+mn-lt"/>
              </a:rPr>
              <a:t> use </a:t>
            </a:r>
            <a:r>
              <a:rPr lang="en-GB" sz="2800" b="1" dirty="0">
                <a:latin typeface="+mn-lt"/>
              </a:rPr>
              <a:t>four </a:t>
            </a:r>
            <a:r>
              <a:rPr lang="en-GB" sz="2800" dirty="0">
                <a:latin typeface="+mn-lt"/>
              </a:rPr>
              <a:t>of these conjunctions in sentences of your own. Two of them need to </a:t>
            </a:r>
            <a:r>
              <a:rPr lang="en-GB" sz="2800" b="1" dirty="0">
                <a:latin typeface="+mn-lt"/>
              </a:rPr>
              <a:t>begin </a:t>
            </a:r>
            <a:r>
              <a:rPr lang="en-GB" sz="2800" dirty="0">
                <a:latin typeface="+mn-lt"/>
              </a:rPr>
              <a:t>with the conjunction (place a comma). In the other two, the conjunction </a:t>
            </a:r>
            <a:r>
              <a:rPr lang="en-GB" sz="2800" b="1" dirty="0">
                <a:latin typeface="+mn-lt"/>
              </a:rPr>
              <a:t>follows </a:t>
            </a:r>
            <a:r>
              <a:rPr lang="en-GB" sz="2800" dirty="0">
                <a:latin typeface="+mn-lt"/>
              </a:rPr>
              <a:t>the main clause (no comma).</a:t>
            </a:r>
          </a:p>
        </p:txBody>
      </p:sp>
      <p:grpSp>
        <p:nvGrpSpPr>
          <p:cNvPr id="11" name="Group 10">
            <a:extLst>
              <a:ext uri="{FF2B5EF4-FFF2-40B4-BE49-F238E27FC236}">
                <a16:creationId xmlns:a16="http://schemas.microsoft.com/office/drawing/2014/main" id="{576A0A4F-3401-4A69-85D9-3EB0B896D3BE}"/>
              </a:ext>
            </a:extLst>
          </p:cNvPr>
          <p:cNvGrpSpPr/>
          <p:nvPr/>
        </p:nvGrpSpPr>
        <p:grpSpPr>
          <a:xfrm>
            <a:off x="1682261" y="1959465"/>
            <a:ext cx="8653976" cy="4574978"/>
            <a:chOff x="1682261" y="1770184"/>
            <a:chExt cx="8653976" cy="4574978"/>
          </a:xfrm>
        </p:grpSpPr>
        <p:sp>
          <p:nvSpPr>
            <p:cNvPr id="3" name="Rectangle 2">
              <a:extLst>
                <a:ext uri="{FF2B5EF4-FFF2-40B4-BE49-F238E27FC236}">
                  <a16:creationId xmlns:a16="http://schemas.microsoft.com/office/drawing/2014/main" id="{89445C9F-E28C-4CD4-8006-D8A059084CD0}"/>
                </a:ext>
              </a:extLst>
            </p:cNvPr>
            <p:cNvSpPr/>
            <p:nvPr/>
          </p:nvSpPr>
          <p:spPr>
            <a:xfrm>
              <a:off x="1682261" y="1770184"/>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Although …</a:t>
              </a:r>
            </a:p>
          </p:txBody>
        </p:sp>
        <p:sp>
          <p:nvSpPr>
            <p:cNvPr id="4" name="Rectangle 3">
              <a:extLst>
                <a:ext uri="{FF2B5EF4-FFF2-40B4-BE49-F238E27FC236}">
                  <a16:creationId xmlns:a16="http://schemas.microsoft.com/office/drawing/2014/main" id="{6F3D3307-2EA5-47E3-AFCE-2CDB0E6EA415}"/>
                </a:ext>
              </a:extLst>
            </p:cNvPr>
            <p:cNvSpPr/>
            <p:nvPr/>
          </p:nvSpPr>
          <p:spPr>
            <a:xfrm>
              <a:off x="6222609" y="1770185"/>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Even though …</a:t>
              </a:r>
            </a:p>
          </p:txBody>
        </p:sp>
        <p:sp>
          <p:nvSpPr>
            <p:cNvPr id="5" name="Rectangle 4">
              <a:extLst>
                <a:ext uri="{FF2B5EF4-FFF2-40B4-BE49-F238E27FC236}">
                  <a16:creationId xmlns:a16="http://schemas.microsoft.com/office/drawing/2014/main" id="{49BA34E3-F62C-43F8-A85E-EB6B05D5261E}"/>
                </a:ext>
              </a:extLst>
            </p:cNvPr>
            <p:cNvSpPr/>
            <p:nvPr/>
          </p:nvSpPr>
          <p:spPr>
            <a:xfrm>
              <a:off x="6222609" y="4183425"/>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While …</a:t>
              </a:r>
            </a:p>
          </p:txBody>
        </p:sp>
        <p:sp>
          <p:nvSpPr>
            <p:cNvPr id="6" name="Rectangle 5">
              <a:extLst>
                <a:ext uri="{FF2B5EF4-FFF2-40B4-BE49-F238E27FC236}">
                  <a16:creationId xmlns:a16="http://schemas.microsoft.com/office/drawing/2014/main" id="{2EC71CB6-8E73-46A9-8172-AFCCE9A75F29}"/>
                </a:ext>
              </a:extLst>
            </p:cNvPr>
            <p:cNvSpPr/>
            <p:nvPr/>
          </p:nvSpPr>
          <p:spPr>
            <a:xfrm>
              <a:off x="1682261" y="4155292"/>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When …</a:t>
              </a:r>
            </a:p>
          </p:txBody>
        </p:sp>
        <p:sp>
          <p:nvSpPr>
            <p:cNvPr id="7" name="Rectangle 6">
              <a:extLst>
                <a:ext uri="{FF2B5EF4-FFF2-40B4-BE49-F238E27FC236}">
                  <a16:creationId xmlns:a16="http://schemas.microsoft.com/office/drawing/2014/main" id="{985F973C-0633-4493-99C8-D278EF087DE7}"/>
                </a:ext>
              </a:extLst>
            </p:cNvPr>
            <p:cNvSpPr/>
            <p:nvPr/>
          </p:nvSpPr>
          <p:spPr>
            <a:xfrm>
              <a:off x="1682261" y="2962738"/>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Unless…</a:t>
              </a:r>
            </a:p>
          </p:txBody>
        </p:sp>
        <p:sp>
          <p:nvSpPr>
            <p:cNvPr id="8" name="Rectangle 7">
              <a:extLst>
                <a:ext uri="{FF2B5EF4-FFF2-40B4-BE49-F238E27FC236}">
                  <a16:creationId xmlns:a16="http://schemas.microsoft.com/office/drawing/2014/main" id="{D8190E35-0AC8-4383-A916-E02606DB7797}"/>
                </a:ext>
              </a:extLst>
            </p:cNvPr>
            <p:cNvSpPr/>
            <p:nvPr/>
          </p:nvSpPr>
          <p:spPr>
            <a:xfrm>
              <a:off x="6222609" y="2976805"/>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Because …</a:t>
              </a:r>
            </a:p>
          </p:txBody>
        </p:sp>
        <p:sp>
          <p:nvSpPr>
            <p:cNvPr id="9" name="Rectangle 8">
              <a:extLst>
                <a:ext uri="{FF2B5EF4-FFF2-40B4-BE49-F238E27FC236}">
                  <a16:creationId xmlns:a16="http://schemas.microsoft.com/office/drawing/2014/main" id="{F329ADBF-23B6-493E-80D2-AB604708A64D}"/>
                </a:ext>
              </a:extLst>
            </p:cNvPr>
            <p:cNvSpPr/>
            <p:nvPr/>
          </p:nvSpPr>
          <p:spPr>
            <a:xfrm>
              <a:off x="1682261" y="5402627"/>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During …</a:t>
              </a:r>
            </a:p>
          </p:txBody>
        </p:sp>
        <p:sp>
          <p:nvSpPr>
            <p:cNvPr id="10" name="Rectangle 9">
              <a:extLst>
                <a:ext uri="{FF2B5EF4-FFF2-40B4-BE49-F238E27FC236}">
                  <a16:creationId xmlns:a16="http://schemas.microsoft.com/office/drawing/2014/main" id="{8913286C-2C8B-475E-BB01-2EF4C04D158A}"/>
                </a:ext>
              </a:extLst>
            </p:cNvPr>
            <p:cNvSpPr/>
            <p:nvPr/>
          </p:nvSpPr>
          <p:spPr>
            <a:xfrm>
              <a:off x="6222609" y="5402627"/>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After …</a:t>
              </a:r>
            </a:p>
          </p:txBody>
        </p:sp>
      </p:grpSp>
    </p:spTree>
    <p:extLst>
      <p:ext uri="{BB962C8B-B14F-4D97-AF65-F5344CB8AC3E}">
        <p14:creationId xmlns:p14="http://schemas.microsoft.com/office/powerpoint/2010/main" val="3293140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19E19-7774-4949-A2C2-9831657F90B2}"/>
              </a:ext>
            </a:extLst>
          </p:cNvPr>
          <p:cNvSpPr>
            <a:spLocks noGrp="1"/>
          </p:cNvSpPr>
          <p:nvPr>
            <p:ph type="title"/>
          </p:nvPr>
        </p:nvSpPr>
        <p:spPr>
          <a:xfrm>
            <a:off x="838200" y="365126"/>
            <a:ext cx="10515600" cy="971305"/>
          </a:xfrm>
          <a:solidFill>
            <a:schemeClr val="accent2">
              <a:lumMod val="40000"/>
              <a:lumOff val="60000"/>
            </a:schemeClr>
          </a:solidFill>
          <a:ln>
            <a:solidFill>
              <a:schemeClr val="tx1"/>
            </a:solidFill>
          </a:ln>
        </p:spPr>
        <p:txBody>
          <a:bodyPr>
            <a:normAutofit/>
          </a:bodyPr>
          <a:lstStyle/>
          <a:p>
            <a:r>
              <a:rPr lang="en-GB" sz="2800" dirty="0">
                <a:latin typeface="+mn-lt"/>
              </a:rPr>
              <a:t>Sometimes we can use the same conjunction repetitively. Interesting writing uses a variety of conjunctions.</a:t>
            </a:r>
          </a:p>
        </p:txBody>
      </p:sp>
      <p:sp>
        <p:nvSpPr>
          <p:cNvPr id="3" name="Rectangle: Rounded Corners 2">
            <a:extLst>
              <a:ext uri="{FF2B5EF4-FFF2-40B4-BE49-F238E27FC236}">
                <a16:creationId xmlns:a16="http://schemas.microsoft.com/office/drawing/2014/main" id="{0263D7F6-5D95-47C1-8B9F-37AE727C07A1}"/>
              </a:ext>
            </a:extLst>
          </p:cNvPr>
          <p:cNvSpPr/>
          <p:nvPr/>
        </p:nvSpPr>
        <p:spPr>
          <a:xfrm>
            <a:off x="2405575" y="1505243"/>
            <a:ext cx="6752493" cy="118168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Discussion</a:t>
            </a:r>
          </a:p>
          <a:p>
            <a:pPr algn="ctr"/>
            <a:r>
              <a:rPr lang="en-GB" sz="2400" dirty="0">
                <a:solidFill>
                  <a:schemeClr val="tx1"/>
                </a:solidFill>
              </a:rPr>
              <a:t>What is wrong with this writing? How would you improve it?</a:t>
            </a:r>
          </a:p>
        </p:txBody>
      </p:sp>
      <p:sp>
        <p:nvSpPr>
          <p:cNvPr id="4" name="Rectangle 3">
            <a:extLst>
              <a:ext uri="{FF2B5EF4-FFF2-40B4-BE49-F238E27FC236}">
                <a16:creationId xmlns:a16="http://schemas.microsoft.com/office/drawing/2014/main" id="{26EF54E9-DA02-43B1-8792-B7FB240B7201}"/>
              </a:ext>
            </a:extLst>
          </p:cNvPr>
          <p:cNvSpPr/>
          <p:nvPr/>
        </p:nvSpPr>
        <p:spPr>
          <a:xfrm>
            <a:off x="1350497" y="2982351"/>
            <a:ext cx="9200271" cy="21101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When we visited the Roman fort, we started off looking at the ruins of the great hall. Then we went to see the site of the Roman toilets! Then we were shown the foundations of the soldiers’ sleeping quarters. Then we went to the shop.</a:t>
            </a:r>
          </a:p>
        </p:txBody>
      </p:sp>
      <p:sp>
        <p:nvSpPr>
          <p:cNvPr id="5" name="Rectangle: Rounded Corners 4">
            <a:extLst>
              <a:ext uri="{FF2B5EF4-FFF2-40B4-BE49-F238E27FC236}">
                <a16:creationId xmlns:a16="http://schemas.microsoft.com/office/drawing/2014/main" id="{DBC22F0B-02F6-4F1A-9DD8-E60E87C8E72E}"/>
              </a:ext>
            </a:extLst>
          </p:cNvPr>
          <p:cNvSpPr/>
          <p:nvPr/>
        </p:nvSpPr>
        <p:spPr>
          <a:xfrm>
            <a:off x="2124222" y="5317588"/>
            <a:ext cx="7666892" cy="112541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Clearly, this writer has used conjunctions but the repetition of ‘then’ makes it very dull to read! Can you think of some alternative conjunctions?</a:t>
            </a:r>
          </a:p>
        </p:txBody>
      </p:sp>
    </p:spTree>
    <p:extLst>
      <p:ext uri="{BB962C8B-B14F-4D97-AF65-F5344CB8AC3E}">
        <p14:creationId xmlns:p14="http://schemas.microsoft.com/office/powerpoint/2010/main" val="258613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EF54E9-DA02-43B1-8792-B7FB240B7201}"/>
              </a:ext>
            </a:extLst>
          </p:cNvPr>
          <p:cNvSpPr/>
          <p:nvPr/>
        </p:nvSpPr>
        <p:spPr>
          <a:xfrm>
            <a:off x="1357532" y="1083213"/>
            <a:ext cx="9200271" cy="211015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When we visited the Roman fort, we started off looking at the ruins of the great hall. </a:t>
            </a:r>
            <a:r>
              <a:rPr lang="en-GB" sz="2800" b="1" dirty="0">
                <a:solidFill>
                  <a:srgbClr val="FF0000"/>
                </a:solidFill>
              </a:rPr>
              <a:t>After that</a:t>
            </a:r>
            <a:r>
              <a:rPr lang="en-GB" sz="2800" dirty="0">
                <a:solidFill>
                  <a:schemeClr val="tx1"/>
                </a:solidFill>
              </a:rPr>
              <a:t>, we went to see the site of the Roman toilets! </a:t>
            </a:r>
            <a:r>
              <a:rPr lang="en-GB" sz="2800" b="1" dirty="0">
                <a:solidFill>
                  <a:srgbClr val="FF0000"/>
                </a:solidFill>
              </a:rPr>
              <a:t>Next</a:t>
            </a:r>
            <a:r>
              <a:rPr lang="en-GB" sz="2800" dirty="0">
                <a:solidFill>
                  <a:schemeClr val="tx1"/>
                </a:solidFill>
              </a:rPr>
              <a:t>, we were shown the foundations of the soldiers’ sleeping quarters. </a:t>
            </a:r>
            <a:r>
              <a:rPr lang="en-GB" sz="2800" b="1" dirty="0">
                <a:solidFill>
                  <a:srgbClr val="FF0000"/>
                </a:solidFill>
              </a:rPr>
              <a:t>Finally</a:t>
            </a:r>
            <a:r>
              <a:rPr lang="en-GB" sz="2800" dirty="0">
                <a:solidFill>
                  <a:schemeClr val="tx1"/>
                </a:solidFill>
              </a:rPr>
              <a:t>, we went to the shop.</a:t>
            </a:r>
          </a:p>
        </p:txBody>
      </p:sp>
      <p:sp>
        <p:nvSpPr>
          <p:cNvPr id="5" name="Rectangle: Rounded Corners 4">
            <a:extLst>
              <a:ext uri="{FF2B5EF4-FFF2-40B4-BE49-F238E27FC236}">
                <a16:creationId xmlns:a16="http://schemas.microsoft.com/office/drawing/2014/main" id="{DBC22F0B-02F6-4F1A-9DD8-E60E87C8E72E}"/>
              </a:ext>
            </a:extLst>
          </p:cNvPr>
          <p:cNvSpPr/>
          <p:nvPr/>
        </p:nvSpPr>
        <p:spPr>
          <a:xfrm>
            <a:off x="1357532" y="3629465"/>
            <a:ext cx="9200271" cy="1505243"/>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Your turn</a:t>
            </a:r>
            <a:r>
              <a:rPr lang="en-GB" sz="2800" dirty="0">
                <a:solidFill>
                  <a:schemeClr val="tx1"/>
                </a:solidFill>
              </a:rPr>
              <a:t>: write a short paragraph about the sequence of events you went through before you came to school this morning. Use a variety of conjunctions.</a:t>
            </a:r>
          </a:p>
        </p:txBody>
      </p:sp>
    </p:spTree>
    <p:extLst>
      <p:ext uri="{BB962C8B-B14F-4D97-AF65-F5344CB8AC3E}">
        <p14:creationId xmlns:p14="http://schemas.microsoft.com/office/powerpoint/2010/main" val="3644145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1636542" y="252583"/>
            <a:ext cx="9107658" cy="915035"/>
          </a:xfrm>
          <a:solidFill>
            <a:schemeClr val="accent2">
              <a:lumMod val="40000"/>
              <a:lumOff val="60000"/>
            </a:schemeClr>
          </a:solidFill>
          <a:ln>
            <a:solidFill>
              <a:schemeClr val="accent1"/>
            </a:solidFill>
          </a:ln>
        </p:spPr>
        <p:txBody>
          <a:bodyPr>
            <a:normAutofit/>
          </a:bodyPr>
          <a:lstStyle/>
          <a:p>
            <a:r>
              <a:rPr lang="en-GB" sz="3600" dirty="0">
                <a:latin typeface="+mn-lt"/>
              </a:rPr>
              <a:t>Conjunctions can also be used to develop ideas.</a:t>
            </a:r>
          </a:p>
        </p:txBody>
      </p:sp>
      <p:sp>
        <p:nvSpPr>
          <p:cNvPr id="2" name="Rectangle 1">
            <a:extLst>
              <a:ext uri="{FF2B5EF4-FFF2-40B4-BE49-F238E27FC236}">
                <a16:creationId xmlns:a16="http://schemas.microsoft.com/office/drawing/2014/main" id="{268899D7-88F8-408F-AF94-094FED1A4093}"/>
              </a:ext>
            </a:extLst>
          </p:cNvPr>
          <p:cNvSpPr/>
          <p:nvPr/>
        </p:nvSpPr>
        <p:spPr>
          <a:xfrm>
            <a:off x="682869" y="1392703"/>
            <a:ext cx="4662854" cy="479708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highlight>
                  <a:srgbClr val="FF00FF"/>
                </a:highlight>
              </a:rPr>
              <a:t>One reason</a:t>
            </a:r>
            <a:r>
              <a:rPr lang="en-GB" dirty="0"/>
              <a:t> </a:t>
            </a:r>
            <a:r>
              <a:rPr lang="en-GB" sz="2400" dirty="0">
                <a:solidFill>
                  <a:schemeClr val="tx1"/>
                </a:solidFill>
              </a:rPr>
              <a:t>why cars should be banned from city centres is that they cause congestion. </a:t>
            </a:r>
            <a:r>
              <a:rPr lang="en-GB" sz="2400" dirty="0">
                <a:solidFill>
                  <a:schemeClr val="tx1"/>
                </a:solidFill>
                <a:highlight>
                  <a:srgbClr val="FF00FF"/>
                </a:highlight>
              </a:rPr>
              <a:t>Furthermore</a:t>
            </a:r>
            <a:r>
              <a:rPr lang="en-GB" sz="2400" dirty="0">
                <a:solidFill>
                  <a:schemeClr val="tx1"/>
                </a:solidFill>
              </a:rPr>
              <a:t>, the slow-moving traffic means a great deal of wasted fuel, which is bad for the environment. </a:t>
            </a:r>
            <a:r>
              <a:rPr lang="en-GB" sz="2400" dirty="0">
                <a:solidFill>
                  <a:schemeClr val="tx1"/>
                </a:solidFill>
                <a:highlight>
                  <a:srgbClr val="FF00FF"/>
                </a:highlight>
              </a:rPr>
              <a:t>In addition</a:t>
            </a:r>
            <a:r>
              <a:rPr lang="en-GB" sz="2400" dirty="0">
                <a:solidFill>
                  <a:schemeClr val="tx1"/>
                </a:solidFill>
              </a:rPr>
              <a:t>, the pollution caused by numerous vehicles is the cause of increased illnesses, especially for cyclists and pedestrians.</a:t>
            </a:r>
          </a:p>
        </p:txBody>
      </p:sp>
      <p:sp>
        <p:nvSpPr>
          <p:cNvPr id="3" name="Rectangle 2">
            <a:extLst>
              <a:ext uri="{FF2B5EF4-FFF2-40B4-BE49-F238E27FC236}">
                <a16:creationId xmlns:a16="http://schemas.microsoft.com/office/drawing/2014/main" id="{1A5E27C8-544B-4757-A536-721AF08FF2AF}"/>
              </a:ext>
            </a:extLst>
          </p:cNvPr>
          <p:cNvSpPr/>
          <p:nvPr/>
        </p:nvSpPr>
        <p:spPr>
          <a:xfrm>
            <a:off x="5711483" y="1392703"/>
            <a:ext cx="5187462" cy="326370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In this paragraph, </a:t>
            </a:r>
            <a:r>
              <a:rPr lang="en-GB" sz="2400" dirty="0">
                <a:solidFill>
                  <a:schemeClr val="tx1"/>
                </a:solidFill>
                <a:highlight>
                  <a:srgbClr val="FF00FF"/>
                </a:highlight>
              </a:rPr>
              <a:t>conjunctions</a:t>
            </a:r>
            <a:r>
              <a:rPr lang="en-GB" sz="2400" dirty="0">
                <a:solidFill>
                  <a:schemeClr val="tx1"/>
                </a:solidFill>
              </a:rPr>
              <a:t> have been used both to link ideas and to add further points. The use of the conjunctions ‘</a:t>
            </a:r>
            <a:r>
              <a:rPr lang="en-GB" sz="2400" i="1" dirty="0">
                <a:solidFill>
                  <a:schemeClr val="tx1"/>
                </a:solidFill>
              </a:rPr>
              <a:t>furthermore</a:t>
            </a:r>
            <a:r>
              <a:rPr lang="en-GB" sz="2400" dirty="0">
                <a:solidFill>
                  <a:schemeClr val="tx1"/>
                </a:solidFill>
              </a:rPr>
              <a:t>’ and ‘</a:t>
            </a:r>
            <a:r>
              <a:rPr lang="en-GB" sz="2400" i="1" dirty="0">
                <a:solidFill>
                  <a:schemeClr val="tx1"/>
                </a:solidFill>
              </a:rPr>
              <a:t>in addition</a:t>
            </a:r>
            <a:r>
              <a:rPr lang="en-GB" sz="2400" dirty="0">
                <a:solidFill>
                  <a:schemeClr val="tx1"/>
                </a:solidFill>
              </a:rPr>
              <a:t>’ are more formal ways of saying ‘and another thing is …’. The conjunctions allow the writer to develop the points in detail, in a formal way.</a:t>
            </a:r>
          </a:p>
        </p:txBody>
      </p:sp>
    </p:spTree>
    <p:extLst>
      <p:ext uri="{BB962C8B-B14F-4D97-AF65-F5344CB8AC3E}">
        <p14:creationId xmlns:p14="http://schemas.microsoft.com/office/powerpoint/2010/main" val="1723053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5"/>
            <a:ext cx="10515600" cy="1477743"/>
          </a:xfrm>
          <a:solidFill>
            <a:schemeClr val="accent2">
              <a:lumMod val="40000"/>
              <a:lumOff val="60000"/>
            </a:schemeClr>
          </a:solidFill>
          <a:ln>
            <a:solidFill>
              <a:schemeClr val="accent1"/>
            </a:solidFill>
          </a:ln>
        </p:spPr>
        <p:txBody>
          <a:bodyPr>
            <a:normAutofit/>
          </a:bodyPr>
          <a:lstStyle/>
          <a:p>
            <a:r>
              <a:rPr lang="en-GB" sz="2800" b="1" dirty="0">
                <a:latin typeface="+mn-lt"/>
              </a:rPr>
              <a:t>Your turn</a:t>
            </a:r>
            <a:r>
              <a:rPr lang="en-GB" sz="2800" dirty="0">
                <a:latin typeface="+mn-lt"/>
              </a:rPr>
              <a:t>: imagine you are writing to persuade your Headteacher to have more trips for Year 5 pupils. Write a paragraph using a variety of conjunctions to link and develop ideas. Here are some ideas: </a:t>
            </a:r>
          </a:p>
        </p:txBody>
      </p:sp>
      <p:sp>
        <p:nvSpPr>
          <p:cNvPr id="2" name="Rectangle 1">
            <a:extLst>
              <a:ext uri="{FF2B5EF4-FFF2-40B4-BE49-F238E27FC236}">
                <a16:creationId xmlns:a16="http://schemas.microsoft.com/office/drawing/2014/main" id="{037943FE-8EC6-4443-A9FD-CE5E119DC78D}"/>
              </a:ext>
            </a:extLst>
          </p:cNvPr>
          <p:cNvSpPr/>
          <p:nvPr/>
        </p:nvSpPr>
        <p:spPr>
          <a:xfrm>
            <a:off x="978877" y="2225040"/>
            <a:ext cx="416989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 Although …</a:t>
            </a:r>
          </a:p>
        </p:txBody>
      </p:sp>
      <p:sp>
        <p:nvSpPr>
          <p:cNvPr id="8" name="Rectangle 7">
            <a:extLst>
              <a:ext uri="{FF2B5EF4-FFF2-40B4-BE49-F238E27FC236}">
                <a16:creationId xmlns:a16="http://schemas.microsoft.com/office/drawing/2014/main" id="{57413F54-8B82-4014-AA24-A224390CCFAC}"/>
              </a:ext>
            </a:extLst>
          </p:cNvPr>
          <p:cNvSpPr/>
          <p:nvPr/>
        </p:nvSpPr>
        <p:spPr>
          <a:xfrm>
            <a:off x="6753665" y="3484094"/>
            <a:ext cx="416989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 Despite the fact that …</a:t>
            </a:r>
          </a:p>
        </p:txBody>
      </p:sp>
      <p:sp>
        <p:nvSpPr>
          <p:cNvPr id="9" name="Rectangle 8">
            <a:extLst>
              <a:ext uri="{FF2B5EF4-FFF2-40B4-BE49-F238E27FC236}">
                <a16:creationId xmlns:a16="http://schemas.microsoft.com/office/drawing/2014/main" id="{BEEF21EE-06CF-4C01-A756-85483D0D06C5}"/>
              </a:ext>
            </a:extLst>
          </p:cNvPr>
          <p:cNvSpPr/>
          <p:nvPr/>
        </p:nvSpPr>
        <p:spPr>
          <a:xfrm>
            <a:off x="978877" y="3484095"/>
            <a:ext cx="416989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Because …</a:t>
            </a:r>
          </a:p>
        </p:txBody>
      </p:sp>
      <p:sp>
        <p:nvSpPr>
          <p:cNvPr id="10" name="Rectangle 9">
            <a:extLst>
              <a:ext uri="{FF2B5EF4-FFF2-40B4-BE49-F238E27FC236}">
                <a16:creationId xmlns:a16="http://schemas.microsoft.com/office/drawing/2014/main" id="{13025383-8C47-48EC-8795-A306F09CC721}"/>
              </a:ext>
            </a:extLst>
          </p:cNvPr>
          <p:cNvSpPr/>
          <p:nvPr/>
        </p:nvSpPr>
        <p:spPr>
          <a:xfrm>
            <a:off x="6753665" y="2225039"/>
            <a:ext cx="416989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 Unless …</a:t>
            </a:r>
          </a:p>
        </p:txBody>
      </p:sp>
      <p:sp>
        <p:nvSpPr>
          <p:cNvPr id="3" name="Rectangle: Rounded Corners 2">
            <a:extLst>
              <a:ext uri="{FF2B5EF4-FFF2-40B4-BE49-F238E27FC236}">
                <a16:creationId xmlns:a16="http://schemas.microsoft.com/office/drawing/2014/main" id="{DA49BE0E-4759-4F4A-9A46-D7B039C12A08}"/>
              </a:ext>
            </a:extLst>
          </p:cNvPr>
          <p:cNvSpPr/>
          <p:nvPr/>
        </p:nvSpPr>
        <p:spPr>
          <a:xfrm>
            <a:off x="2574387" y="4923693"/>
            <a:ext cx="6443003" cy="113948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highlight>
                  <a:srgbClr val="FF00FF"/>
                </a:highlight>
              </a:rPr>
              <a:t>Highlight</a:t>
            </a:r>
            <a:r>
              <a:rPr lang="en-GB" sz="2400" dirty="0">
                <a:solidFill>
                  <a:schemeClr val="tx1"/>
                </a:solidFill>
              </a:rPr>
              <a:t> the subordinating and co-ordinating conjunctions. Is there a variety?</a:t>
            </a:r>
          </a:p>
        </p:txBody>
      </p:sp>
    </p:spTree>
    <p:extLst>
      <p:ext uri="{BB962C8B-B14F-4D97-AF65-F5344CB8AC3E}">
        <p14:creationId xmlns:p14="http://schemas.microsoft.com/office/powerpoint/2010/main" val="3085624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5"/>
            <a:ext cx="10515600" cy="1477743"/>
          </a:xfrm>
          <a:solidFill>
            <a:schemeClr val="accent2">
              <a:lumMod val="40000"/>
              <a:lumOff val="60000"/>
            </a:schemeClr>
          </a:solidFill>
          <a:ln>
            <a:solidFill>
              <a:schemeClr val="accent1"/>
            </a:solidFill>
          </a:ln>
        </p:spPr>
        <p:txBody>
          <a:bodyPr>
            <a:normAutofit/>
          </a:bodyPr>
          <a:lstStyle/>
          <a:p>
            <a:r>
              <a:rPr lang="en-GB" sz="2800" dirty="0">
                <a:latin typeface="+mn-lt"/>
              </a:rPr>
              <a:t> Subordinating conjunctions can also be </a:t>
            </a:r>
            <a:r>
              <a:rPr lang="en-GB" sz="2800" b="1" dirty="0">
                <a:latin typeface="+mn-lt"/>
              </a:rPr>
              <a:t>relative pronouns</a:t>
            </a:r>
            <a:r>
              <a:rPr lang="en-GB" sz="2800" dirty="0">
                <a:latin typeface="+mn-lt"/>
              </a:rPr>
              <a:t>. For example, </a:t>
            </a:r>
            <a:r>
              <a:rPr lang="en-GB" sz="2800" i="1" dirty="0">
                <a:latin typeface="+mn-lt"/>
              </a:rPr>
              <a:t>which, who, where, when </a:t>
            </a:r>
            <a:r>
              <a:rPr lang="en-GB" sz="2800" dirty="0">
                <a:latin typeface="+mn-lt"/>
              </a:rPr>
              <a:t>and </a:t>
            </a:r>
            <a:r>
              <a:rPr lang="en-GB" sz="2800" i="1" dirty="0">
                <a:latin typeface="+mn-lt"/>
              </a:rPr>
              <a:t>that. </a:t>
            </a:r>
            <a:r>
              <a:rPr lang="en-GB" sz="2800" dirty="0">
                <a:latin typeface="+mn-lt"/>
              </a:rPr>
              <a:t>Sometimes they are used in a relative clause (the extra information between the commas).</a:t>
            </a:r>
          </a:p>
        </p:txBody>
      </p:sp>
      <p:sp>
        <p:nvSpPr>
          <p:cNvPr id="2" name="Rectangle 1">
            <a:extLst>
              <a:ext uri="{FF2B5EF4-FFF2-40B4-BE49-F238E27FC236}">
                <a16:creationId xmlns:a16="http://schemas.microsoft.com/office/drawing/2014/main" id="{037943FE-8EC6-4443-A9FD-CE5E119DC78D}"/>
              </a:ext>
            </a:extLst>
          </p:cNvPr>
          <p:cNvSpPr/>
          <p:nvPr/>
        </p:nvSpPr>
        <p:spPr>
          <a:xfrm>
            <a:off x="1016975" y="2026921"/>
            <a:ext cx="9979855"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rPr>
              <a:t> </a:t>
            </a:r>
            <a:r>
              <a:rPr lang="en-GB" sz="2400" b="1" dirty="0">
                <a:solidFill>
                  <a:srgbClr val="FF0000"/>
                </a:solidFill>
              </a:rPr>
              <a:t>When</a:t>
            </a:r>
            <a:r>
              <a:rPr lang="en-GB" sz="2400" dirty="0">
                <a:solidFill>
                  <a:srgbClr val="FF0000"/>
                </a:solidFill>
              </a:rPr>
              <a:t> </a:t>
            </a:r>
            <a:r>
              <a:rPr lang="en-GB" sz="2400" dirty="0">
                <a:solidFill>
                  <a:schemeClr val="tx1"/>
                </a:solidFill>
              </a:rPr>
              <a:t>I tackled the player, I fell over.</a:t>
            </a:r>
          </a:p>
        </p:txBody>
      </p:sp>
      <p:sp>
        <p:nvSpPr>
          <p:cNvPr id="9" name="Rectangle 8">
            <a:extLst>
              <a:ext uri="{FF2B5EF4-FFF2-40B4-BE49-F238E27FC236}">
                <a16:creationId xmlns:a16="http://schemas.microsoft.com/office/drawing/2014/main" id="{BEEF21EE-06CF-4C01-A756-85483D0D06C5}"/>
              </a:ext>
            </a:extLst>
          </p:cNvPr>
          <p:cNvSpPr/>
          <p:nvPr/>
        </p:nvSpPr>
        <p:spPr>
          <a:xfrm>
            <a:off x="1016975" y="3153509"/>
            <a:ext cx="9979855"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noticed the strange figure </a:t>
            </a:r>
            <a:r>
              <a:rPr lang="en-GB" sz="2400" b="1" dirty="0">
                <a:solidFill>
                  <a:srgbClr val="FF0000"/>
                </a:solidFill>
              </a:rPr>
              <a:t>who </a:t>
            </a:r>
            <a:r>
              <a:rPr lang="en-GB" sz="2400" dirty="0">
                <a:solidFill>
                  <a:schemeClr val="tx1"/>
                </a:solidFill>
              </a:rPr>
              <a:t>was standing in the doorway.</a:t>
            </a:r>
          </a:p>
        </p:txBody>
      </p:sp>
      <p:sp>
        <p:nvSpPr>
          <p:cNvPr id="11" name="Rectangle 10">
            <a:extLst>
              <a:ext uri="{FF2B5EF4-FFF2-40B4-BE49-F238E27FC236}">
                <a16:creationId xmlns:a16="http://schemas.microsoft.com/office/drawing/2014/main" id="{1568906A-2904-4C6E-AD6D-14D830DC02C2}"/>
              </a:ext>
            </a:extLst>
          </p:cNvPr>
          <p:cNvSpPr/>
          <p:nvPr/>
        </p:nvSpPr>
        <p:spPr>
          <a:xfrm>
            <a:off x="1016974" y="4280097"/>
            <a:ext cx="9979855"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It was obvious that the crocodiles, </a:t>
            </a:r>
            <a:r>
              <a:rPr lang="en-GB" sz="2400" b="1" dirty="0">
                <a:solidFill>
                  <a:srgbClr val="FF0000"/>
                </a:solidFill>
              </a:rPr>
              <a:t>which</a:t>
            </a:r>
            <a:r>
              <a:rPr lang="en-GB" sz="2400" dirty="0">
                <a:solidFill>
                  <a:schemeClr val="tx1"/>
                </a:solidFill>
              </a:rPr>
              <a:t> were snapping hungrily, were dangerous.</a:t>
            </a:r>
          </a:p>
        </p:txBody>
      </p:sp>
      <p:sp>
        <p:nvSpPr>
          <p:cNvPr id="12" name="Rectangle 11">
            <a:extLst>
              <a:ext uri="{FF2B5EF4-FFF2-40B4-BE49-F238E27FC236}">
                <a16:creationId xmlns:a16="http://schemas.microsoft.com/office/drawing/2014/main" id="{46B71A27-6EBA-4E48-BC03-DD200E97FFB0}"/>
              </a:ext>
            </a:extLst>
          </p:cNvPr>
          <p:cNvSpPr/>
          <p:nvPr/>
        </p:nvSpPr>
        <p:spPr>
          <a:xfrm>
            <a:off x="1016975" y="5444203"/>
            <a:ext cx="9979855"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 Antarctica, </a:t>
            </a:r>
            <a:r>
              <a:rPr lang="en-GB" sz="2400" b="1" dirty="0">
                <a:solidFill>
                  <a:srgbClr val="FF0000"/>
                </a:solidFill>
              </a:rPr>
              <a:t>where</a:t>
            </a:r>
            <a:r>
              <a:rPr lang="en-GB" sz="2400" dirty="0">
                <a:solidFill>
                  <a:schemeClr val="tx1"/>
                </a:solidFill>
              </a:rPr>
              <a:t> it is very cold, very few plant species survive.</a:t>
            </a:r>
          </a:p>
        </p:txBody>
      </p:sp>
    </p:spTree>
    <p:extLst>
      <p:ext uri="{BB962C8B-B14F-4D97-AF65-F5344CB8AC3E}">
        <p14:creationId xmlns:p14="http://schemas.microsoft.com/office/powerpoint/2010/main" val="56825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sp>
        <p:nvSpPr>
          <p:cNvPr id="6" name="TextBox 5"/>
          <p:cNvSpPr txBox="1"/>
          <p:nvPr/>
        </p:nvSpPr>
        <p:spPr>
          <a:xfrm>
            <a:off x="2681964" y="530085"/>
            <a:ext cx="6669741" cy="707886"/>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4000" dirty="0"/>
              <a:t>Teachers’ Notes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solidFill>
            <a:schemeClr val="accent5">
              <a:lumMod val="20000"/>
              <a:lumOff val="80000"/>
            </a:schemeClr>
          </a:solidFill>
          <a:ln>
            <a:solidFill>
              <a:schemeClr val="accent1">
                <a:lumMod val="75000"/>
              </a:schemeClr>
            </a:solidFill>
          </a:ln>
        </p:spPr>
        <p:txBody>
          <a:bodyPr>
            <a:normAutofit/>
          </a:bodyPr>
          <a:lstStyle/>
          <a:p>
            <a:pPr>
              <a:buFont typeface="Wingdings" panose="05000000000000000000" pitchFamily="2" charset="2"/>
              <a:buChar char="q"/>
            </a:pPr>
            <a:r>
              <a:rPr lang="en-GB" dirty="0"/>
              <a:t>This therapy begins by clarifying types of co-ordinating and subordinating conjunctions.</a:t>
            </a:r>
          </a:p>
          <a:p>
            <a:pPr>
              <a:buFont typeface="Wingdings" panose="05000000000000000000" pitchFamily="2" charset="2"/>
              <a:buChar char="q"/>
            </a:pPr>
            <a:r>
              <a:rPr lang="en-GB" dirty="0"/>
              <a:t>The use of the comma with subordinating conjunctions is exemplified with a reminder that no comma is needed if the subordinating conjunction follows the main clause.</a:t>
            </a:r>
          </a:p>
          <a:p>
            <a:pPr>
              <a:buFont typeface="Wingdings" panose="05000000000000000000" pitchFamily="2" charset="2"/>
              <a:buChar char="q"/>
            </a:pPr>
            <a:r>
              <a:rPr lang="en-GB" dirty="0"/>
              <a:t>An extract with the repetitive use of ‘then’ is used to exemplify the need for variety in conjunction selection.</a:t>
            </a:r>
          </a:p>
          <a:p>
            <a:pPr>
              <a:buFont typeface="Wingdings" panose="05000000000000000000" pitchFamily="2" charset="2"/>
              <a:buChar char="q"/>
            </a:pPr>
            <a:r>
              <a:rPr lang="en-GB" dirty="0"/>
              <a:t>Finally, reference is made to relative pronouns as a further form of conjunction.</a:t>
            </a:r>
          </a:p>
          <a:p>
            <a:pPr marL="0" indent="0">
              <a:buNone/>
            </a:pPr>
            <a:endParaRPr lang="en-GB" dirty="0"/>
          </a:p>
        </p:txBody>
      </p:sp>
    </p:spTree>
    <p:extLst>
      <p:ext uri="{BB962C8B-B14F-4D97-AF65-F5344CB8AC3E}">
        <p14:creationId xmlns:p14="http://schemas.microsoft.com/office/powerpoint/2010/main" val="452468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5"/>
            <a:ext cx="10515600" cy="1477743"/>
          </a:xfrm>
          <a:solidFill>
            <a:schemeClr val="accent2">
              <a:lumMod val="40000"/>
              <a:lumOff val="60000"/>
            </a:schemeClr>
          </a:solidFill>
          <a:ln>
            <a:solidFill>
              <a:schemeClr val="accent1"/>
            </a:solidFill>
          </a:ln>
        </p:spPr>
        <p:txBody>
          <a:bodyPr>
            <a:normAutofit/>
          </a:bodyPr>
          <a:lstStyle/>
          <a:p>
            <a:r>
              <a:rPr lang="en-GB" sz="2800" b="1" dirty="0">
                <a:latin typeface="+mn-lt"/>
              </a:rPr>
              <a:t>Your turn:  </a:t>
            </a:r>
            <a:r>
              <a:rPr lang="en-GB" sz="2800" dirty="0">
                <a:latin typeface="+mn-lt"/>
              </a:rPr>
              <a:t>write your own version of sentences which use these relative pronouns as conjunctions. Remember to place commas where they are needed.</a:t>
            </a:r>
          </a:p>
        </p:txBody>
      </p:sp>
      <p:sp>
        <p:nvSpPr>
          <p:cNvPr id="2" name="Rectangle 1">
            <a:extLst>
              <a:ext uri="{FF2B5EF4-FFF2-40B4-BE49-F238E27FC236}">
                <a16:creationId xmlns:a16="http://schemas.microsoft.com/office/drawing/2014/main" id="{037943FE-8EC6-4443-A9FD-CE5E119DC78D}"/>
              </a:ext>
            </a:extLst>
          </p:cNvPr>
          <p:cNvSpPr/>
          <p:nvPr/>
        </p:nvSpPr>
        <p:spPr>
          <a:xfrm>
            <a:off x="1016975" y="2026921"/>
            <a:ext cx="9979855"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rPr>
              <a:t> </a:t>
            </a:r>
            <a:r>
              <a:rPr lang="en-GB" sz="2400" b="1" dirty="0">
                <a:solidFill>
                  <a:srgbClr val="FF0000"/>
                </a:solidFill>
              </a:rPr>
              <a:t>When </a:t>
            </a:r>
            <a:r>
              <a:rPr lang="en-GB" sz="2400" dirty="0">
                <a:solidFill>
                  <a:schemeClr val="tx1"/>
                </a:solidFill>
              </a:rPr>
              <a:t>…</a:t>
            </a:r>
          </a:p>
        </p:txBody>
      </p:sp>
      <p:sp>
        <p:nvSpPr>
          <p:cNvPr id="9" name="Rectangle 8">
            <a:extLst>
              <a:ext uri="{FF2B5EF4-FFF2-40B4-BE49-F238E27FC236}">
                <a16:creationId xmlns:a16="http://schemas.microsoft.com/office/drawing/2014/main" id="{BEEF21EE-06CF-4C01-A756-85483D0D06C5}"/>
              </a:ext>
            </a:extLst>
          </p:cNvPr>
          <p:cNvSpPr/>
          <p:nvPr/>
        </p:nvSpPr>
        <p:spPr>
          <a:xfrm>
            <a:off x="1016975" y="3153509"/>
            <a:ext cx="9979855"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noticed ___________________ </a:t>
            </a:r>
            <a:r>
              <a:rPr lang="en-GB" sz="2400" b="1" dirty="0">
                <a:solidFill>
                  <a:srgbClr val="FF0000"/>
                </a:solidFill>
              </a:rPr>
              <a:t>who </a:t>
            </a:r>
            <a:r>
              <a:rPr lang="en-GB" sz="2400" dirty="0">
                <a:solidFill>
                  <a:schemeClr val="tx1"/>
                </a:solidFill>
              </a:rPr>
              <a:t>_______________________.</a:t>
            </a:r>
          </a:p>
        </p:txBody>
      </p:sp>
      <p:sp>
        <p:nvSpPr>
          <p:cNvPr id="11" name="Rectangle 10">
            <a:extLst>
              <a:ext uri="{FF2B5EF4-FFF2-40B4-BE49-F238E27FC236}">
                <a16:creationId xmlns:a16="http://schemas.microsoft.com/office/drawing/2014/main" id="{1568906A-2904-4C6E-AD6D-14D830DC02C2}"/>
              </a:ext>
            </a:extLst>
          </p:cNvPr>
          <p:cNvSpPr/>
          <p:nvPr/>
        </p:nvSpPr>
        <p:spPr>
          <a:xfrm>
            <a:off x="1016974" y="4280097"/>
            <a:ext cx="9979855"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_________________ ,</a:t>
            </a:r>
            <a:r>
              <a:rPr lang="en-GB" sz="2400" b="1" dirty="0">
                <a:solidFill>
                  <a:srgbClr val="FF0000"/>
                </a:solidFill>
              </a:rPr>
              <a:t>which </a:t>
            </a:r>
            <a:r>
              <a:rPr lang="en-GB" sz="2400" dirty="0">
                <a:solidFill>
                  <a:schemeClr val="tx1"/>
                </a:solidFill>
              </a:rPr>
              <a:t>were dangerous, ___________________. </a:t>
            </a:r>
          </a:p>
        </p:txBody>
      </p:sp>
      <p:sp>
        <p:nvSpPr>
          <p:cNvPr id="12" name="Rectangle 11">
            <a:extLst>
              <a:ext uri="{FF2B5EF4-FFF2-40B4-BE49-F238E27FC236}">
                <a16:creationId xmlns:a16="http://schemas.microsoft.com/office/drawing/2014/main" id="{46B71A27-6EBA-4E48-BC03-DD200E97FFB0}"/>
              </a:ext>
            </a:extLst>
          </p:cNvPr>
          <p:cNvSpPr/>
          <p:nvPr/>
        </p:nvSpPr>
        <p:spPr>
          <a:xfrm>
            <a:off x="1016975" y="5444203"/>
            <a:ext cx="9979855"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 the desert, </a:t>
            </a:r>
            <a:r>
              <a:rPr lang="en-GB" sz="2400" b="1" dirty="0">
                <a:solidFill>
                  <a:srgbClr val="FF0000"/>
                </a:solidFill>
              </a:rPr>
              <a:t>where</a:t>
            </a:r>
            <a:r>
              <a:rPr lang="en-GB" sz="2400" dirty="0">
                <a:solidFill>
                  <a:schemeClr val="tx1"/>
                </a:solidFill>
              </a:rPr>
              <a:t> it is very hot, _____________________.</a:t>
            </a:r>
          </a:p>
        </p:txBody>
      </p:sp>
    </p:spTree>
    <p:extLst>
      <p:ext uri="{BB962C8B-B14F-4D97-AF65-F5344CB8AC3E}">
        <p14:creationId xmlns:p14="http://schemas.microsoft.com/office/powerpoint/2010/main" val="3791165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19E19-7774-4949-A2C2-9831657F90B2}"/>
              </a:ext>
            </a:extLst>
          </p:cNvPr>
          <p:cNvSpPr>
            <a:spLocks noGrp="1"/>
          </p:cNvSpPr>
          <p:nvPr>
            <p:ph type="title"/>
          </p:nvPr>
        </p:nvSpPr>
        <p:spPr>
          <a:xfrm>
            <a:off x="838200" y="365126"/>
            <a:ext cx="10515600" cy="1210456"/>
          </a:xfrm>
          <a:solidFill>
            <a:schemeClr val="accent2">
              <a:lumMod val="40000"/>
              <a:lumOff val="60000"/>
            </a:schemeClr>
          </a:solidFill>
          <a:ln>
            <a:solidFill>
              <a:schemeClr val="tx1"/>
            </a:solidFill>
          </a:ln>
        </p:spPr>
        <p:txBody>
          <a:bodyPr>
            <a:normAutofit fontScale="90000"/>
          </a:bodyPr>
          <a:lstStyle/>
          <a:p>
            <a:r>
              <a:rPr lang="en-GB" sz="2800" b="1" dirty="0">
                <a:latin typeface="+mn-lt"/>
              </a:rPr>
              <a:t>Your turn</a:t>
            </a:r>
            <a:r>
              <a:rPr lang="en-GB" sz="2800" dirty="0">
                <a:latin typeface="+mn-lt"/>
              </a:rPr>
              <a:t>: use one of the pictures as a stimulus to write a description. In your writing, try to use a range of co-ordinating and subordinating conjunctions. Highlight them.</a:t>
            </a:r>
          </a:p>
        </p:txBody>
      </p:sp>
      <p:pic>
        <p:nvPicPr>
          <p:cNvPr id="8" name="Picture 2" descr="A man standing under the Dark Hedges. : Stock Photo">
            <a:extLst>
              <a:ext uri="{FF2B5EF4-FFF2-40B4-BE49-F238E27FC236}">
                <a16:creationId xmlns:a16="http://schemas.microsoft.com/office/drawing/2014/main" id="{9E1447DF-B330-4989-91AE-B1FC12B12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071" y="1853797"/>
            <a:ext cx="3371210" cy="47534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talian boy imagining contents of book : Stock Photo">
            <a:extLst>
              <a:ext uri="{FF2B5EF4-FFF2-40B4-BE49-F238E27FC236}">
                <a16:creationId xmlns:a16="http://schemas.microsoft.com/office/drawing/2014/main" id="{C205C11A-CDE1-43C6-A954-32C19D2A3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1853797"/>
            <a:ext cx="3671857" cy="475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705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146E-24B8-422B-932F-15657A34FE78}"/>
              </a:ext>
            </a:extLst>
          </p:cNvPr>
          <p:cNvSpPr>
            <a:spLocks noGrp="1"/>
          </p:cNvSpPr>
          <p:nvPr>
            <p:ph type="title"/>
          </p:nvPr>
        </p:nvSpPr>
        <p:spPr>
          <a:xfrm>
            <a:off x="838200" y="365125"/>
            <a:ext cx="10515600" cy="1646555"/>
          </a:xfrm>
          <a:solidFill>
            <a:schemeClr val="accent2">
              <a:lumMod val="40000"/>
              <a:lumOff val="60000"/>
            </a:schemeClr>
          </a:solidFill>
          <a:ln>
            <a:solidFill>
              <a:schemeClr val="tx1"/>
            </a:solidFill>
          </a:ln>
        </p:spPr>
        <p:txBody>
          <a:bodyPr>
            <a:normAutofit/>
          </a:bodyPr>
          <a:lstStyle/>
          <a:p>
            <a:r>
              <a:rPr lang="en-GB" sz="3200" dirty="0">
                <a:latin typeface="+mn-lt"/>
              </a:rPr>
              <a:t>So, remember that conjunctions can be used to link your ideas, as well as to add detail to your writing.</a:t>
            </a:r>
          </a:p>
        </p:txBody>
      </p:sp>
      <p:sp>
        <p:nvSpPr>
          <p:cNvPr id="3" name="Rectangle: Rounded Corners 2">
            <a:extLst>
              <a:ext uri="{FF2B5EF4-FFF2-40B4-BE49-F238E27FC236}">
                <a16:creationId xmlns:a16="http://schemas.microsoft.com/office/drawing/2014/main" id="{1794510A-A50E-42D4-928C-02DF5262198A}"/>
              </a:ext>
            </a:extLst>
          </p:cNvPr>
          <p:cNvSpPr/>
          <p:nvPr/>
        </p:nvSpPr>
        <p:spPr>
          <a:xfrm>
            <a:off x="1885071" y="2419643"/>
            <a:ext cx="8046720" cy="379827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pPr>
            <a:r>
              <a:rPr lang="en-GB" sz="2400" dirty="0">
                <a:solidFill>
                  <a:schemeClr val="tx1"/>
                </a:solidFill>
              </a:rPr>
              <a:t>Co-ordinating conjunctions link two main clauses.</a:t>
            </a:r>
          </a:p>
          <a:p>
            <a:pPr marL="457200" indent="-457200">
              <a:buFont typeface="Wingdings" panose="05000000000000000000" pitchFamily="2" charset="2"/>
              <a:buChar char="q"/>
            </a:pPr>
            <a:r>
              <a:rPr lang="en-GB" sz="2400" dirty="0">
                <a:solidFill>
                  <a:schemeClr val="tx1"/>
                </a:solidFill>
              </a:rPr>
              <a:t>Subordinating conjunctions link a main clause and a subordinate clause.</a:t>
            </a:r>
          </a:p>
          <a:p>
            <a:pPr marL="457200" indent="-457200">
              <a:buFont typeface="Wingdings" panose="05000000000000000000" pitchFamily="2" charset="2"/>
              <a:buChar char="q"/>
            </a:pPr>
            <a:r>
              <a:rPr lang="en-GB" sz="2400" dirty="0">
                <a:solidFill>
                  <a:schemeClr val="tx1"/>
                </a:solidFill>
              </a:rPr>
              <a:t>A comma is placed after the subordinate clause if it comes before the main clause.</a:t>
            </a:r>
          </a:p>
          <a:p>
            <a:pPr marL="457200" indent="-457200">
              <a:buFont typeface="Wingdings" panose="05000000000000000000" pitchFamily="2" charset="2"/>
              <a:buChar char="q"/>
            </a:pPr>
            <a:r>
              <a:rPr lang="en-GB" sz="2400" dirty="0">
                <a:solidFill>
                  <a:schemeClr val="tx1"/>
                </a:solidFill>
              </a:rPr>
              <a:t>Relative pronouns (such as which, who and where) can be used as conjunctions.</a:t>
            </a:r>
          </a:p>
        </p:txBody>
      </p:sp>
    </p:spTree>
    <p:extLst>
      <p:ext uri="{BB962C8B-B14F-4D97-AF65-F5344CB8AC3E}">
        <p14:creationId xmlns:p14="http://schemas.microsoft.com/office/powerpoint/2010/main" val="407769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38200" y="365126"/>
            <a:ext cx="10515600" cy="788426"/>
          </a:xfrm>
          <a:solidFill>
            <a:schemeClr val="accent2">
              <a:lumMod val="40000"/>
              <a:lumOff val="60000"/>
            </a:schemeClr>
          </a:solidFill>
          <a:ln>
            <a:solidFill>
              <a:schemeClr val="accent1"/>
            </a:solidFill>
          </a:ln>
        </p:spPr>
        <p:txBody>
          <a:bodyPr>
            <a:normAutofit/>
          </a:bodyPr>
          <a:lstStyle/>
          <a:p>
            <a:pPr algn="ctr"/>
            <a:r>
              <a:rPr lang="en-GB" sz="3600" dirty="0">
                <a:latin typeface="+mn-lt"/>
              </a:rPr>
              <a:t>Conjunctions are used to join clauses in a sentence. </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1246164" y="1378635"/>
            <a:ext cx="9779390" cy="815925"/>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We can think of them as LINKING ideas.</a:t>
            </a:r>
          </a:p>
        </p:txBody>
      </p:sp>
      <p:pic>
        <p:nvPicPr>
          <p:cNvPr id="1026" name="Picture 2" descr="Chains Made From Red And White Paper Clips Against White Background : Stock Photo">
            <a:extLst>
              <a:ext uri="{FF2B5EF4-FFF2-40B4-BE49-F238E27FC236}">
                <a16:creationId xmlns:a16="http://schemas.microsoft.com/office/drawing/2014/main" id="{B1AFB0E8-86BE-46C3-AA21-DE2AC0587D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25" y="2419643"/>
            <a:ext cx="4084321" cy="27176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474B14A0-C1AC-4297-97B2-D9C74F52AFB9}"/>
              </a:ext>
            </a:extLst>
          </p:cNvPr>
          <p:cNvSpPr/>
          <p:nvPr/>
        </p:nvSpPr>
        <p:spPr>
          <a:xfrm>
            <a:off x="1246164" y="5362355"/>
            <a:ext cx="9779390" cy="815925"/>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By using them, our writing flows better and the reader can make connections between ideas.</a:t>
            </a:r>
          </a:p>
        </p:txBody>
      </p:sp>
    </p:spTree>
    <p:extLst>
      <p:ext uri="{BB962C8B-B14F-4D97-AF65-F5344CB8AC3E}">
        <p14:creationId xmlns:p14="http://schemas.microsoft.com/office/powerpoint/2010/main" val="83785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solidFill>
            <a:schemeClr val="accent2">
              <a:lumMod val="40000"/>
              <a:lumOff val="60000"/>
            </a:schemeClr>
          </a:solidFill>
          <a:ln>
            <a:solidFill>
              <a:schemeClr val="accent1"/>
            </a:solidFill>
          </a:ln>
        </p:spPr>
        <p:txBody>
          <a:bodyPr>
            <a:normAutofit/>
          </a:bodyPr>
          <a:lstStyle/>
          <a:p>
            <a:pPr algn="ctr"/>
            <a:r>
              <a:rPr lang="en-GB" sz="3200" dirty="0">
                <a:latin typeface="+mn-lt"/>
              </a:rPr>
              <a:t>Conjunctions can link ideas between two main clauses. In this case, they are called </a:t>
            </a:r>
            <a:r>
              <a:rPr lang="en-GB" sz="3200" b="1" dirty="0">
                <a:latin typeface="+mn-lt"/>
              </a:rPr>
              <a:t>co-ordinating conjunctions</a:t>
            </a:r>
            <a:r>
              <a:rPr lang="en-GB" sz="3200" dirty="0">
                <a:latin typeface="+mn-lt"/>
              </a:rPr>
              <a:t>.</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1110174" y="1969477"/>
            <a:ext cx="9679745" cy="67524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Remember – a main clause makes sense on its own.</a:t>
            </a:r>
          </a:p>
        </p:txBody>
      </p:sp>
      <p:sp>
        <p:nvSpPr>
          <p:cNvPr id="2" name="Rectangle 1">
            <a:extLst>
              <a:ext uri="{FF2B5EF4-FFF2-40B4-BE49-F238E27FC236}">
                <a16:creationId xmlns:a16="http://schemas.microsoft.com/office/drawing/2014/main" id="{06CED59A-D106-404F-9BE4-5409FC2BD782}"/>
              </a:ext>
            </a:extLst>
          </p:cNvPr>
          <p:cNvSpPr/>
          <p:nvPr/>
        </p:nvSpPr>
        <p:spPr>
          <a:xfrm>
            <a:off x="1158240" y="2834639"/>
            <a:ext cx="4937760" cy="84406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The brown cat was scared.</a:t>
            </a:r>
          </a:p>
        </p:txBody>
      </p:sp>
      <p:sp>
        <p:nvSpPr>
          <p:cNvPr id="8" name="Rectangle 7">
            <a:extLst>
              <a:ext uri="{FF2B5EF4-FFF2-40B4-BE49-F238E27FC236}">
                <a16:creationId xmlns:a16="http://schemas.microsoft.com/office/drawing/2014/main" id="{85745B60-EC15-4382-8D90-B4109DB8CDF4}"/>
              </a:ext>
            </a:extLst>
          </p:cNvPr>
          <p:cNvSpPr/>
          <p:nvPr/>
        </p:nvSpPr>
        <p:spPr>
          <a:xfrm>
            <a:off x="6200334" y="2844237"/>
            <a:ext cx="4937760" cy="84406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It hid behind the sofa.</a:t>
            </a:r>
          </a:p>
        </p:txBody>
      </p:sp>
      <p:sp>
        <p:nvSpPr>
          <p:cNvPr id="3" name="Rectangle 2">
            <a:extLst>
              <a:ext uri="{FF2B5EF4-FFF2-40B4-BE49-F238E27FC236}">
                <a16:creationId xmlns:a16="http://schemas.microsoft.com/office/drawing/2014/main" id="{489DD69A-29B0-4EEA-B363-9916C6967BBC}"/>
              </a:ext>
            </a:extLst>
          </p:cNvPr>
          <p:cNvSpPr/>
          <p:nvPr/>
        </p:nvSpPr>
        <p:spPr>
          <a:xfrm>
            <a:off x="1772292" y="3805310"/>
            <a:ext cx="8371451" cy="81592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rPr>
              <a:t>The brown cat was scared </a:t>
            </a:r>
            <a:r>
              <a:rPr lang="en-GB" sz="2800" b="1" dirty="0">
                <a:solidFill>
                  <a:srgbClr val="0070C0"/>
                </a:solidFill>
              </a:rPr>
              <a:t>SO </a:t>
            </a:r>
            <a:r>
              <a:rPr lang="en-GB" sz="2800" b="1" dirty="0">
                <a:solidFill>
                  <a:srgbClr val="FF0000"/>
                </a:solidFill>
              </a:rPr>
              <a:t>it hid behind the sofa.</a:t>
            </a:r>
          </a:p>
        </p:txBody>
      </p:sp>
      <p:sp>
        <p:nvSpPr>
          <p:cNvPr id="9" name="Arrow: Up 8">
            <a:extLst>
              <a:ext uri="{FF2B5EF4-FFF2-40B4-BE49-F238E27FC236}">
                <a16:creationId xmlns:a16="http://schemas.microsoft.com/office/drawing/2014/main" id="{AEA2A82A-1B09-4A77-86F6-AB4741B89D99}"/>
              </a:ext>
            </a:extLst>
          </p:cNvPr>
          <p:cNvSpPr/>
          <p:nvPr/>
        </p:nvSpPr>
        <p:spPr>
          <a:xfrm>
            <a:off x="6007607" y="4454987"/>
            <a:ext cx="484632" cy="1125415"/>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0" name="Rectangle 9">
            <a:extLst>
              <a:ext uri="{FF2B5EF4-FFF2-40B4-BE49-F238E27FC236}">
                <a16:creationId xmlns:a16="http://schemas.microsoft.com/office/drawing/2014/main" id="{65B33CC0-07B1-4FEB-8D12-AA7F3A3C4360}"/>
              </a:ext>
            </a:extLst>
          </p:cNvPr>
          <p:cNvSpPr/>
          <p:nvPr/>
        </p:nvSpPr>
        <p:spPr>
          <a:xfrm>
            <a:off x="1772292" y="5669280"/>
            <a:ext cx="8371451" cy="6752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Two main clauses linked by</a:t>
            </a:r>
            <a:r>
              <a:rPr lang="en-GB" sz="2800" b="1" dirty="0">
                <a:solidFill>
                  <a:schemeClr val="tx1"/>
                </a:solidFill>
              </a:rPr>
              <a:t> </a:t>
            </a:r>
            <a:r>
              <a:rPr lang="en-GB" sz="2800" dirty="0">
                <a:solidFill>
                  <a:schemeClr val="tx1"/>
                </a:solidFill>
              </a:rPr>
              <a:t>a</a:t>
            </a:r>
            <a:r>
              <a:rPr lang="en-GB" sz="2800" b="1" dirty="0">
                <a:solidFill>
                  <a:schemeClr val="tx1"/>
                </a:solidFill>
              </a:rPr>
              <a:t> </a:t>
            </a:r>
            <a:r>
              <a:rPr lang="en-GB" sz="2800" b="1" dirty="0">
                <a:solidFill>
                  <a:srgbClr val="0070C0"/>
                </a:solidFill>
              </a:rPr>
              <a:t>co-ordinating conjunction</a:t>
            </a:r>
            <a:r>
              <a:rPr lang="en-GB" sz="2800" dirty="0">
                <a:solidFill>
                  <a:schemeClr val="tx1"/>
                </a:solidFill>
              </a:rPr>
              <a:t>.</a:t>
            </a:r>
          </a:p>
        </p:txBody>
      </p:sp>
    </p:spTree>
    <p:extLst>
      <p:ext uri="{BB962C8B-B14F-4D97-AF65-F5344CB8AC3E}">
        <p14:creationId xmlns:p14="http://schemas.microsoft.com/office/powerpoint/2010/main" val="1939318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416171" y="541282"/>
            <a:ext cx="5332826" cy="1104638"/>
          </a:xfrm>
          <a:solidFill>
            <a:schemeClr val="accent2">
              <a:lumMod val="40000"/>
              <a:lumOff val="60000"/>
            </a:schemeClr>
          </a:solidFill>
          <a:ln>
            <a:solidFill>
              <a:schemeClr val="accent1"/>
            </a:solidFill>
          </a:ln>
        </p:spPr>
        <p:txBody>
          <a:bodyPr>
            <a:normAutofit/>
          </a:bodyPr>
          <a:lstStyle/>
          <a:p>
            <a:pPr algn="ctr"/>
            <a:r>
              <a:rPr lang="en-GB" sz="2800" dirty="0">
                <a:latin typeface="+mn-lt"/>
              </a:rPr>
              <a:t>CO-ORDINATING CONJUNCTIONS</a:t>
            </a:r>
          </a:p>
        </p:txBody>
      </p:sp>
      <p:sp>
        <p:nvSpPr>
          <p:cNvPr id="3" name="Rectangle 2">
            <a:extLst>
              <a:ext uri="{FF2B5EF4-FFF2-40B4-BE49-F238E27FC236}">
                <a16:creationId xmlns:a16="http://schemas.microsoft.com/office/drawing/2014/main" id="{4AE5AB2E-66D3-4287-A764-E4ADFDFB6A79}"/>
              </a:ext>
            </a:extLst>
          </p:cNvPr>
          <p:cNvSpPr/>
          <p:nvPr/>
        </p:nvSpPr>
        <p:spPr>
          <a:xfrm>
            <a:off x="6217920" y="498450"/>
            <a:ext cx="1744394" cy="6477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F</a:t>
            </a:r>
          </a:p>
        </p:txBody>
      </p:sp>
      <p:sp>
        <p:nvSpPr>
          <p:cNvPr id="17" name="Rectangle 16">
            <a:extLst>
              <a:ext uri="{FF2B5EF4-FFF2-40B4-BE49-F238E27FC236}">
                <a16:creationId xmlns:a16="http://schemas.microsoft.com/office/drawing/2014/main" id="{01C9EB74-7C4E-4180-9252-F596F070D9B2}"/>
              </a:ext>
            </a:extLst>
          </p:cNvPr>
          <p:cNvSpPr/>
          <p:nvPr/>
        </p:nvSpPr>
        <p:spPr>
          <a:xfrm>
            <a:off x="6217920" y="1347176"/>
            <a:ext cx="1744394" cy="6477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a:t>
            </a:r>
          </a:p>
        </p:txBody>
      </p:sp>
      <p:sp>
        <p:nvSpPr>
          <p:cNvPr id="18" name="Rectangle 17">
            <a:extLst>
              <a:ext uri="{FF2B5EF4-FFF2-40B4-BE49-F238E27FC236}">
                <a16:creationId xmlns:a16="http://schemas.microsoft.com/office/drawing/2014/main" id="{02FA4C45-2E61-4AB3-8BEC-2B6D3FC4213E}"/>
              </a:ext>
            </a:extLst>
          </p:cNvPr>
          <p:cNvSpPr/>
          <p:nvPr/>
        </p:nvSpPr>
        <p:spPr>
          <a:xfrm>
            <a:off x="6217920" y="2246690"/>
            <a:ext cx="1744394" cy="6477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N</a:t>
            </a:r>
          </a:p>
        </p:txBody>
      </p:sp>
      <p:sp>
        <p:nvSpPr>
          <p:cNvPr id="19" name="Rectangle 18">
            <a:extLst>
              <a:ext uri="{FF2B5EF4-FFF2-40B4-BE49-F238E27FC236}">
                <a16:creationId xmlns:a16="http://schemas.microsoft.com/office/drawing/2014/main" id="{787D0EB4-45B9-481F-BF87-6D67C0B11492}"/>
              </a:ext>
            </a:extLst>
          </p:cNvPr>
          <p:cNvSpPr/>
          <p:nvPr/>
        </p:nvSpPr>
        <p:spPr>
          <a:xfrm>
            <a:off x="6217920" y="3146204"/>
            <a:ext cx="1744394" cy="6477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B</a:t>
            </a:r>
          </a:p>
        </p:txBody>
      </p:sp>
      <p:sp>
        <p:nvSpPr>
          <p:cNvPr id="20" name="Rectangle 19">
            <a:extLst>
              <a:ext uri="{FF2B5EF4-FFF2-40B4-BE49-F238E27FC236}">
                <a16:creationId xmlns:a16="http://schemas.microsoft.com/office/drawing/2014/main" id="{6E18FA45-C6A7-431A-9BC6-B1B878B6573B}"/>
              </a:ext>
            </a:extLst>
          </p:cNvPr>
          <p:cNvSpPr/>
          <p:nvPr/>
        </p:nvSpPr>
        <p:spPr>
          <a:xfrm>
            <a:off x="6217920" y="4058454"/>
            <a:ext cx="1744394" cy="6477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O</a:t>
            </a:r>
          </a:p>
        </p:txBody>
      </p:sp>
      <p:sp>
        <p:nvSpPr>
          <p:cNvPr id="21" name="Rectangle 20">
            <a:extLst>
              <a:ext uri="{FF2B5EF4-FFF2-40B4-BE49-F238E27FC236}">
                <a16:creationId xmlns:a16="http://schemas.microsoft.com/office/drawing/2014/main" id="{F79ACFEA-4A24-4226-BCD5-1B70DB8E4124}"/>
              </a:ext>
            </a:extLst>
          </p:cNvPr>
          <p:cNvSpPr/>
          <p:nvPr/>
        </p:nvSpPr>
        <p:spPr>
          <a:xfrm>
            <a:off x="6217920" y="4945232"/>
            <a:ext cx="1744394" cy="6477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Y</a:t>
            </a:r>
          </a:p>
        </p:txBody>
      </p:sp>
      <p:sp>
        <p:nvSpPr>
          <p:cNvPr id="22" name="Rectangle 21">
            <a:extLst>
              <a:ext uri="{FF2B5EF4-FFF2-40B4-BE49-F238E27FC236}">
                <a16:creationId xmlns:a16="http://schemas.microsoft.com/office/drawing/2014/main" id="{1176532A-F8B2-4D00-A914-972DF2279DB4}"/>
              </a:ext>
            </a:extLst>
          </p:cNvPr>
          <p:cNvSpPr/>
          <p:nvPr/>
        </p:nvSpPr>
        <p:spPr>
          <a:xfrm>
            <a:off x="6217920" y="5832010"/>
            <a:ext cx="1744394" cy="64774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a:t>
            </a:r>
          </a:p>
        </p:txBody>
      </p:sp>
      <p:sp>
        <p:nvSpPr>
          <p:cNvPr id="10" name="Rectangle 9">
            <a:extLst>
              <a:ext uri="{FF2B5EF4-FFF2-40B4-BE49-F238E27FC236}">
                <a16:creationId xmlns:a16="http://schemas.microsoft.com/office/drawing/2014/main" id="{734A055F-79BA-41C5-9A50-FEEAA66CC972}"/>
              </a:ext>
            </a:extLst>
          </p:cNvPr>
          <p:cNvSpPr/>
          <p:nvPr/>
        </p:nvSpPr>
        <p:spPr>
          <a:xfrm>
            <a:off x="8384345" y="1385953"/>
            <a:ext cx="1744394" cy="6477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and</a:t>
            </a:r>
          </a:p>
        </p:txBody>
      </p:sp>
      <p:sp>
        <p:nvSpPr>
          <p:cNvPr id="23" name="Rectangle 22">
            <a:extLst>
              <a:ext uri="{FF2B5EF4-FFF2-40B4-BE49-F238E27FC236}">
                <a16:creationId xmlns:a16="http://schemas.microsoft.com/office/drawing/2014/main" id="{885580F5-124E-4A79-BA65-FA21B0343247}"/>
              </a:ext>
            </a:extLst>
          </p:cNvPr>
          <p:cNvSpPr/>
          <p:nvPr/>
        </p:nvSpPr>
        <p:spPr>
          <a:xfrm>
            <a:off x="8384345" y="511804"/>
            <a:ext cx="1744394" cy="6477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for</a:t>
            </a:r>
          </a:p>
        </p:txBody>
      </p:sp>
      <p:sp>
        <p:nvSpPr>
          <p:cNvPr id="25" name="Rectangle 24">
            <a:extLst>
              <a:ext uri="{FF2B5EF4-FFF2-40B4-BE49-F238E27FC236}">
                <a16:creationId xmlns:a16="http://schemas.microsoft.com/office/drawing/2014/main" id="{A0DC69AD-0D28-4846-890A-6E9C404ECFE2}"/>
              </a:ext>
            </a:extLst>
          </p:cNvPr>
          <p:cNvSpPr/>
          <p:nvPr/>
        </p:nvSpPr>
        <p:spPr>
          <a:xfrm>
            <a:off x="8384345" y="2273557"/>
            <a:ext cx="1744394" cy="6477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nor</a:t>
            </a:r>
          </a:p>
        </p:txBody>
      </p:sp>
      <p:sp>
        <p:nvSpPr>
          <p:cNvPr id="26" name="Rectangle 25">
            <a:extLst>
              <a:ext uri="{FF2B5EF4-FFF2-40B4-BE49-F238E27FC236}">
                <a16:creationId xmlns:a16="http://schemas.microsoft.com/office/drawing/2014/main" id="{7B3CD3F9-96D4-4ABE-AD91-2497CCC72999}"/>
              </a:ext>
            </a:extLst>
          </p:cNvPr>
          <p:cNvSpPr/>
          <p:nvPr/>
        </p:nvSpPr>
        <p:spPr>
          <a:xfrm>
            <a:off x="8384345" y="3150701"/>
            <a:ext cx="1744394" cy="6477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but</a:t>
            </a:r>
          </a:p>
        </p:txBody>
      </p:sp>
      <p:sp>
        <p:nvSpPr>
          <p:cNvPr id="27" name="Rectangle 26">
            <a:extLst>
              <a:ext uri="{FF2B5EF4-FFF2-40B4-BE49-F238E27FC236}">
                <a16:creationId xmlns:a16="http://schemas.microsoft.com/office/drawing/2014/main" id="{098333A5-2C72-4BA7-B42C-8E5012748BB7}"/>
              </a:ext>
            </a:extLst>
          </p:cNvPr>
          <p:cNvSpPr/>
          <p:nvPr/>
        </p:nvSpPr>
        <p:spPr>
          <a:xfrm>
            <a:off x="8384345" y="4057627"/>
            <a:ext cx="1744394" cy="6477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or</a:t>
            </a:r>
          </a:p>
        </p:txBody>
      </p:sp>
      <p:sp>
        <p:nvSpPr>
          <p:cNvPr id="28" name="Rectangle 27">
            <a:extLst>
              <a:ext uri="{FF2B5EF4-FFF2-40B4-BE49-F238E27FC236}">
                <a16:creationId xmlns:a16="http://schemas.microsoft.com/office/drawing/2014/main" id="{55CE142F-CC21-47BC-AF24-F84A11880BF7}"/>
              </a:ext>
            </a:extLst>
          </p:cNvPr>
          <p:cNvSpPr/>
          <p:nvPr/>
        </p:nvSpPr>
        <p:spPr>
          <a:xfrm>
            <a:off x="8384345" y="4945231"/>
            <a:ext cx="1744394" cy="6477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yet</a:t>
            </a:r>
          </a:p>
        </p:txBody>
      </p:sp>
      <p:sp>
        <p:nvSpPr>
          <p:cNvPr id="29" name="Rectangle 28">
            <a:extLst>
              <a:ext uri="{FF2B5EF4-FFF2-40B4-BE49-F238E27FC236}">
                <a16:creationId xmlns:a16="http://schemas.microsoft.com/office/drawing/2014/main" id="{AF835B93-6E07-4EB2-ADBE-FDF31F1CEF2D}"/>
              </a:ext>
            </a:extLst>
          </p:cNvPr>
          <p:cNvSpPr/>
          <p:nvPr/>
        </p:nvSpPr>
        <p:spPr>
          <a:xfrm>
            <a:off x="8384345" y="5832010"/>
            <a:ext cx="1744394" cy="64774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so</a:t>
            </a:r>
          </a:p>
        </p:txBody>
      </p:sp>
      <p:sp>
        <p:nvSpPr>
          <p:cNvPr id="4" name="Explosion: 8 Points 3">
            <a:extLst>
              <a:ext uri="{FF2B5EF4-FFF2-40B4-BE49-F238E27FC236}">
                <a16:creationId xmlns:a16="http://schemas.microsoft.com/office/drawing/2014/main" id="{564F0AEA-2F0C-46D4-806E-59BD0F2B7F07}"/>
              </a:ext>
            </a:extLst>
          </p:cNvPr>
          <p:cNvSpPr/>
          <p:nvPr/>
        </p:nvSpPr>
        <p:spPr>
          <a:xfrm>
            <a:off x="641839" y="1744394"/>
            <a:ext cx="4881489" cy="4710112"/>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 good way to remember what these are is </a:t>
            </a:r>
            <a:r>
              <a:rPr lang="en-GB" sz="2400" b="1" dirty="0">
                <a:solidFill>
                  <a:schemeClr val="tx1"/>
                </a:solidFill>
              </a:rPr>
              <a:t>FANBOYS.</a:t>
            </a:r>
          </a:p>
        </p:txBody>
      </p:sp>
    </p:spTree>
    <p:extLst>
      <p:ext uri="{BB962C8B-B14F-4D97-AF65-F5344CB8AC3E}">
        <p14:creationId xmlns:p14="http://schemas.microsoft.com/office/powerpoint/2010/main" val="9152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25" grpId="0" animBg="1"/>
      <p:bldP spid="26"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740312" y="273195"/>
            <a:ext cx="10711375" cy="898412"/>
          </a:xfrm>
          <a:solidFill>
            <a:schemeClr val="accent2">
              <a:lumMod val="40000"/>
              <a:lumOff val="60000"/>
            </a:schemeClr>
          </a:solidFill>
          <a:ln>
            <a:solidFill>
              <a:schemeClr val="accent1"/>
            </a:solidFill>
          </a:ln>
        </p:spPr>
        <p:txBody>
          <a:bodyPr>
            <a:normAutofit fontScale="90000"/>
          </a:bodyPr>
          <a:lstStyle/>
          <a:p>
            <a:pPr algn="ctr"/>
            <a:r>
              <a:rPr lang="en-GB" sz="3600" dirty="0">
                <a:latin typeface="+mn-lt"/>
              </a:rPr>
              <a:t>Now we are going to look at SUBORDINATING CONJUNCTIONS.</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576775" y="1406777"/>
            <a:ext cx="11127545" cy="91696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These are conjunctions which join a MAIN CLAUSE and a SUBORDINATE CLAUSE.</a:t>
            </a:r>
          </a:p>
        </p:txBody>
      </p:sp>
      <p:sp>
        <p:nvSpPr>
          <p:cNvPr id="3" name="Rectangle: Rounded Corners 2">
            <a:extLst>
              <a:ext uri="{FF2B5EF4-FFF2-40B4-BE49-F238E27FC236}">
                <a16:creationId xmlns:a16="http://schemas.microsoft.com/office/drawing/2014/main" id="{65237514-E83A-4838-80D0-B39D105B66F1}"/>
              </a:ext>
            </a:extLst>
          </p:cNvPr>
          <p:cNvSpPr/>
          <p:nvPr/>
        </p:nvSpPr>
        <p:spPr>
          <a:xfrm>
            <a:off x="1992337" y="2466979"/>
            <a:ext cx="8677421" cy="8299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Even though it was raining, we went outside.</a:t>
            </a:r>
          </a:p>
        </p:txBody>
      </p:sp>
      <p:sp>
        <p:nvSpPr>
          <p:cNvPr id="4" name="Rectangle 3">
            <a:extLst>
              <a:ext uri="{FF2B5EF4-FFF2-40B4-BE49-F238E27FC236}">
                <a16:creationId xmlns:a16="http://schemas.microsoft.com/office/drawing/2014/main" id="{03BB59BE-2B34-4F6E-9FB1-9F963CD82C1A}"/>
              </a:ext>
            </a:extLst>
          </p:cNvPr>
          <p:cNvSpPr/>
          <p:nvPr/>
        </p:nvSpPr>
        <p:spPr>
          <a:xfrm>
            <a:off x="2913184" y="3543295"/>
            <a:ext cx="2594903" cy="8299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Even though</a:t>
            </a:r>
          </a:p>
        </p:txBody>
      </p:sp>
      <p:sp>
        <p:nvSpPr>
          <p:cNvPr id="7" name="Rectangle 6">
            <a:extLst>
              <a:ext uri="{FF2B5EF4-FFF2-40B4-BE49-F238E27FC236}">
                <a16:creationId xmlns:a16="http://schemas.microsoft.com/office/drawing/2014/main" id="{AF3B8BF4-5C67-4BF6-B625-829C1508F31C}"/>
              </a:ext>
            </a:extLst>
          </p:cNvPr>
          <p:cNvSpPr/>
          <p:nvPr/>
        </p:nvSpPr>
        <p:spPr>
          <a:xfrm>
            <a:off x="5698588" y="4613525"/>
            <a:ext cx="5289452" cy="836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This is the subordinate clause (it doesn’t make sense on its own).</a:t>
            </a:r>
          </a:p>
        </p:txBody>
      </p:sp>
      <p:sp>
        <p:nvSpPr>
          <p:cNvPr id="9" name="Rectangle 8">
            <a:extLst>
              <a:ext uri="{FF2B5EF4-FFF2-40B4-BE49-F238E27FC236}">
                <a16:creationId xmlns:a16="http://schemas.microsoft.com/office/drawing/2014/main" id="{A969DBF2-4162-46A1-A0CA-234ABC7C713D}"/>
              </a:ext>
            </a:extLst>
          </p:cNvPr>
          <p:cNvSpPr/>
          <p:nvPr/>
        </p:nvSpPr>
        <p:spPr>
          <a:xfrm>
            <a:off x="1992337" y="4619611"/>
            <a:ext cx="3545058" cy="8299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Even though it was raining</a:t>
            </a:r>
          </a:p>
        </p:txBody>
      </p:sp>
      <p:sp>
        <p:nvSpPr>
          <p:cNvPr id="10" name="Rectangle 9">
            <a:extLst>
              <a:ext uri="{FF2B5EF4-FFF2-40B4-BE49-F238E27FC236}">
                <a16:creationId xmlns:a16="http://schemas.microsoft.com/office/drawing/2014/main" id="{9E9CD770-8ED8-4236-9F23-92384DB4C075}"/>
              </a:ext>
            </a:extLst>
          </p:cNvPr>
          <p:cNvSpPr/>
          <p:nvPr/>
        </p:nvSpPr>
        <p:spPr>
          <a:xfrm>
            <a:off x="5698588" y="3599566"/>
            <a:ext cx="5289452" cy="77372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This is the subordinating conjunction.</a:t>
            </a:r>
          </a:p>
        </p:txBody>
      </p:sp>
      <p:sp>
        <p:nvSpPr>
          <p:cNvPr id="11" name="Rectangle 10">
            <a:extLst>
              <a:ext uri="{FF2B5EF4-FFF2-40B4-BE49-F238E27FC236}">
                <a16:creationId xmlns:a16="http://schemas.microsoft.com/office/drawing/2014/main" id="{BE65E62E-0C8A-4A1F-8D59-9855E010E150}"/>
              </a:ext>
            </a:extLst>
          </p:cNvPr>
          <p:cNvSpPr/>
          <p:nvPr/>
        </p:nvSpPr>
        <p:spPr>
          <a:xfrm>
            <a:off x="1992337" y="5695927"/>
            <a:ext cx="3545058" cy="82999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we went outside</a:t>
            </a:r>
          </a:p>
        </p:txBody>
      </p:sp>
      <p:sp>
        <p:nvSpPr>
          <p:cNvPr id="12" name="Rectangle 11">
            <a:extLst>
              <a:ext uri="{FF2B5EF4-FFF2-40B4-BE49-F238E27FC236}">
                <a16:creationId xmlns:a16="http://schemas.microsoft.com/office/drawing/2014/main" id="{A5B77811-267B-421F-8AEE-BAC5B758DF99}"/>
              </a:ext>
            </a:extLst>
          </p:cNvPr>
          <p:cNvSpPr/>
          <p:nvPr/>
        </p:nvSpPr>
        <p:spPr>
          <a:xfrm>
            <a:off x="5698588" y="5724062"/>
            <a:ext cx="5289452" cy="77372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This is the main clause (it makes sense on its own).</a:t>
            </a:r>
          </a:p>
        </p:txBody>
      </p:sp>
    </p:spTree>
    <p:extLst>
      <p:ext uri="{BB962C8B-B14F-4D97-AF65-F5344CB8AC3E}">
        <p14:creationId xmlns:p14="http://schemas.microsoft.com/office/powerpoint/2010/main" val="36178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1747611" y="544300"/>
            <a:ext cx="8326326" cy="898412"/>
          </a:xfrm>
          <a:solidFill>
            <a:schemeClr val="accent2">
              <a:lumMod val="40000"/>
              <a:lumOff val="60000"/>
            </a:schemeClr>
          </a:solidFill>
          <a:ln>
            <a:solidFill>
              <a:schemeClr val="accent1"/>
            </a:solidFill>
          </a:ln>
        </p:spPr>
        <p:txBody>
          <a:bodyPr>
            <a:normAutofit/>
          </a:bodyPr>
          <a:lstStyle/>
          <a:p>
            <a:pPr algn="ctr"/>
            <a:r>
              <a:rPr lang="en-GB" sz="3600" dirty="0">
                <a:latin typeface="+mn-lt"/>
              </a:rPr>
              <a:t>So our multi-clause sentence looks like this:</a:t>
            </a:r>
          </a:p>
        </p:txBody>
      </p:sp>
      <p:sp>
        <p:nvSpPr>
          <p:cNvPr id="14" name="Rectangle 13">
            <a:extLst>
              <a:ext uri="{FF2B5EF4-FFF2-40B4-BE49-F238E27FC236}">
                <a16:creationId xmlns:a16="http://schemas.microsoft.com/office/drawing/2014/main" id="{4268B23A-ACF6-4E7E-BAA1-01EDC8AB2B85}"/>
              </a:ext>
            </a:extLst>
          </p:cNvPr>
          <p:cNvSpPr/>
          <p:nvPr/>
        </p:nvSpPr>
        <p:spPr>
          <a:xfrm>
            <a:off x="761412" y="1823987"/>
            <a:ext cx="4345160" cy="85945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SUBORDINATE CLAUSE</a:t>
            </a:r>
          </a:p>
        </p:txBody>
      </p:sp>
      <p:sp>
        <p:nvSpPr>
          <p:cNvPr id="2" name="Rectangle 1">
            <a:extLst>
              <a:ext uri="{FF2B5EF4-FFF2-40B4-BE49-F238E27FC236}">
                <a16:creationId xmlns:a16="http://schemas.microsoft.com/office/drawing/2014/main" id="{3F64ED98-7A15-4492-951A-72A59E2A8F8E}"/>
              </a:ext>
            </a:extLst>
          </p:cNvPr>
          <p:cNvSpPr/>
          <p:nvPr/>
        </p:nvSpPr>
        <p:spPr>
          <a:xfrm>
            <a:off x="5338689" y="1823987"/>
            <a:ext cx="886264" cy="87335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t>
            </a:r>
          </a:p>
        </p:txBody>
      </p:sp>
      <p:sp>
        <p:nvSpPr>
          <p:cNvPr id="15" name="Rectangle 14">
            <a:extLst>
              <a:ext uri="{FF2B5EF4-FFF2-40B4-BE49-F238E27FC236}">
                <a16:creationId xmlns:a16="http://schemas.microsoft.com/office/drawing/2014/main" id="{A1DF90EB-E491-4240-88A9-0A597C40ED20}"/>
              </a:ext>
            </a:extLst>
          </p:cNvPr>
          <p:cNvSpPr/>
          <p:nvPr/>
        </p:nvSpPr>
        <p:spPr>
          <a:xfrm>
            <a:off x="6457070" y="1812596"/>
            <a:ext cx="3897923" cy="88474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MAIN CLAUSE</a:t>
            </a:r>
          </a:p>
        </p:txBody>
      </p:sp>
      <p:sp>
        <p:nvSpPr>
          <p:cNvPr id="17" name="Rectangle 16">
            <a:extLst>
              <a:ext uri="{FF2B5EF4-FFF2-40B4-BE49-F238E27FC236}">
                <a16:creationId xmlns:a16="http://schemas.microsoft.com/office/drawing/2014/main" id="{6962B4E6-C433-431D-9A62-292A58B90A29}"/>
              </a:ext>
            </a:extLst>
          </p:cNvPr>
          <p:cNvSpPr/>
          <p:nvPr/>
        </p:nvSpPr>
        <p:spPr>
          <a:xfrm>
            <a:off x="10510910" y="1812596"/>
            <a:ext cx="886264" cy="8847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 ? or !</a:t>
            </a:r>
          </a:p>
        </p:txBody>
      </p:sp>
      <p:sp>
        <p:nvSpPr>
          <p:cNvPr id="8" name="Rectangle 7">
            <a:extLst>
              <a:ext uri="{FF2B5EF4-FFF2-40B4-BE49-F238E27FC236}">
                <a16:creationId xmlns:a16="http://schemas.microsoft.com/office/drawing/2014/main" id="{041BF9CF-9573-4944-B78E-FA6214DBD84B}"/>
              </a:ext>
            </a:extLst>
          </p:cNvPr>
          <p:cNvSpPr/>
          <p:nvPr/>
        </p:nvSpPr>
        <p:spPr>
          <a:xfrm>
            <a:off x="1310639" y="3080825"/>
            <a:ext cx="9200271" cy="10972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highlight>
                  <a:srgbClr val="FFFF00"/>
                </a:highlight>
              </a:rPr>
              <a:t>Although</a:t>
            </a:r>
            <a:r>
              <a:rPr lang="en-GB" sz="2400" b="1" dirty="0">
                <a:solidFill>
                  <a:srgbClr val="FF0000"/>
                </a:solidFill>
              </a:rPr>
              <a:t> the skill was difficult</a:t>
            </a:r>
            <a:r>
              <a:rPr lang="en-GB" sz="2400" dirty="0">
                <a:solidFill>
                  <a:schemeClr val="tx1"/>
                </a:solidFill>
              </a:rPr>
              <a:t>, </a:t>
            </a:r>
            <a:r>
              <a:rPr lang="en-GB" sz="2400" b="1" dirty="0">
                <a:solidFill>
                  <a:srgbClr val="002060"/>
                </a:solidFill>
              </a:rPr>
              <a:t>she practised it again and again</a:t>
            </a:r>
            <a:r>
              <a:rPr lang="en-GB" sz="2400" dirty="0">
                <a:solidFill>
                  <a:schemeClr val="tx1"/>
                </a:solidFill>
              </a:rPr>
              <a:t>.</a:t>
            </a:r>
          </a:p>
        </p:txBody>
      </p:sp>
      <p:sp>
        <p:nvSpPr>
          <p:cNvPr id="18" name="Arrow: Up 17">
            <a:extLst>
              <a:ext uri="{FF2B5EF4-FFF2-40B4-BE49-F238E27FC236}">
                <a16:creationId xmlns:a16="http://schemas.microsoft.com/office/drawing/2014/main" id="{10C240B3-E488-4863-B3E8-875E0B3D491C}"/>
              </a:ext>
            </a:extLst>
          </p:cNvPr>
          <p:cNvSpPr/>
          <p:nvPr/>
        </p:nvSpPr>
        <p:spPr>
          <a:xfrm>
            <a:off x="1955121" y="4297680"/>
            <a:ext cx="844062" cy="11816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9" name="Arrow: Up 18">
            <a:extLst>
              <a:ext uri="{FF2B5EF4-FFF2-40B4-BE49-F238E27FC236}">
                <a16:creationId xmlns:a16="http://schemas.microsoft.com/office/drawing/2014/main" id="{D2A0B9DB-3249-4E70-AF20-D73B5821ECA7}"/>
              </a:ext>
            </a:extLst>
          </p:cNvPr>
          <p:cNvSpPr/>
          <p:nvPr/>
        </p:nvSpPr>
        <p:spPr>
          <a:xfrm>
            <a:off x="8609426" y="4297680"/>
            <a:ext cx="844062" cy="11816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20" name="Arrow: Up 19">
            <a:extLst>
              <a:ext uri="{FF2B5EF4-FFF2-40B4-BE49-F238E27FC236}">
                <a16:creationId xmlns:a16="http://schemas.microsoft.com/office/drawing/2014/main" id="{686ABA36-1E4A-49E7-AEF0-2C7A99FA6D95}"/>
              </a:ext>
            </a:extLst>
          </p:cNvPr>
          <p:cNvSpPr/>
          <p:nvPr/>
        </p:nvSpPr>
        <p:spPr>
          <a:xfrm>
            <a:off x="4937759" y="4297680"/>
            <a:ext cx="844062" cy="11816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21" name="Rectangle 20">
            <a:extLst>
              <a:ext uri="{FF2B5EF4-FFF2-40B4-BE49-F238E27FC236}">
                <a16:creationId xmlns:a16="http://schemas.microsoft.com/office/drawing/2014/main" id="{F5041FE3-9D0E-4B39-BB59-4C44463FF434}"/>
              </a:ext>
            </a:extLst>
          </p:cNvPr>
          <p:cNvSpPr/>
          <p:nvPr/>
        </p:nvSpPr>
        <p:spPr>
          <a:xfrm>
            <a:off x="1210849" y="5598942"/>
            <a:ext cx="2232816"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highlight>
                  <a:srgbClr val="FFFF00"/>
                </a:highlight>
              </a:rPr>
              <a:t>Subordinating conjunction</a:t>
            </a:r>
          </a:p>
        </p:txBody>
      </p:sp>
      <p:sp>
        <p:nvSpPr>
          <p:cNvPr id="22" name="Rectangle 21">
            <a:extLst>
              <a:ext uri="{FF2B5EF4-FFF2-40B4-BE49-F238E27FC236}">
                <a16:creationId xmlns:a16="http://schemas.microsoft.com/office/drawing/2014/main" id="{C245C885-45CE-4E8D-BEFF-48FDD770C61E}"/>
              </a:ext>
            </a:extLst>
          </p:cNvPr>
          <p:cNvSpPr/>
          <p:nvPr/>
        </p:nvSpPr>
        <p:spPr>
          <a:xfrm>
            <a:off x="4243382" y="5598942"/>
            <a:ext cx="2232816"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rPr>
              <a:t>Subordinate clause</a:t>
            </a:r>
          </a:p>
        </p:txBody>
      </p:sp>
      <p:sp>
        <p:nvSpPr>
          <p:cNvPr id="23" name="Rectangle 22">
            <a:extLst>
              <a:ext uri="{FF2B5EF4-FFF2-40B4-BE49-F238E27FC236}">
                <a16:creationId xmlns:a16="http://schemas.microsoft.com/office/drawing/2014/main" id="{793DAD7A-DB9B-41DA-A9B7-59AC84B9FF23}"/>
              </a:ext>
            </a:extLst>
          </p:cNvPr>
          <p:cNvSpPr/>
          <p:nvPr/>
        </p:nvSpPr>
        <p:spPr>
          <a:xfrm>
            <a:off x="7841121" y="5598942"/>
            <a:ext cx="2232816" cy="8581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2060"/>
                </a:solidFill>
              </a:rPr>
              <a:t>Main clause</a:t>
            </a:r>
          </a:p>
        </p:txBody>
      </p:sp>
    </p:spTree>
    <p:extLst>
      <p:ext uri="{BB962C8B-B14F-4D97-AF65-F5344CB8AC3E}">
        <p14:creationId xmlns:p14="http://schemas.microsoft.com/office/powerpoint/2010/main" val="120163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ppt_x"/>
                                          </p:val>
                                        </p:tav>
                                        <p:tav tm="100000">
                                          <p:val>
                                            <p:strVal val="#ppt_x"/>
                                          </p:val>
                                        </p:tav>
                                      </p:tavLst>
                                    </p:anim>
                                    <p:anim calcmode="lin" valueType="num">
                                      <p:cBhvr additive="base">
                                        <p:cTn id="3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0C70-C5AA-4C66-93A4-CD987049D731}"/>
              </a:ext>
            </a:extLst>
          </p:cNvPr>
          <p:cNvSpPr>
            <a:spLocks noGrp="1"/>
          </p:cNvSpPr>
          <p:nvPr>
            <p:ph type="title"/>
          </p:nvPr>
        </p:nvSpPr>
        <p:spPr>
          <a:xfrm>
            <a:off x="2043918" y="352547"/>
            <a:ext cx="7503942" cy="1034609"/>
          </a:xfrm>
          <a:solidFill>
            <a:schemeClr val="accent2">
              <a:lumMod val="40000"/>
              <a:lumOff val="60000"/>
            </a:schemeClr>
          </a:solidFill>
          <a:ln>
            <a:solidFill>
              <a:schemeClr val="tx1"/>
            </a:solidFill>
          </a:ln>
        </p:spPr>
        <p:txBody>
          <a:bodyPr>
            <a:normAutofit/>
          </a:bodyPr>
          <a:lstStyle/>
          <a:p>
            <a:pPr algn="ctr"/>
            <a:r>
              <a:rPr lang="en-GB" sz="3600" dirty="0">
                <a:latin typeface="+mn-lt"/>
              </a:rPr>
              <a:t>Some subordinating conjunctions are:</a:t>
            </a:r>
          </a:p>
        </p:txBody>
      </p:sp>
      <p:grpSp>
        <p:nvGrpSpPr>
          <p:cNvPr id="11" name="Group 10">
            <a:extLst>
              <a:ext uri="{FF2B5EF4-FFF2-40B4-BE49-F238E27FC236}">
                <a16:creationId xmlns:a16="http://schemas.microsoft.com/office/drawing/2014/main" id="{576A0A4F-3401-4A69-85D9-3EB0B896D3BE}"/>
              </a:ext>
            </a:extLst>
          </p:cNvPr>
          <p:cNvGrpSpPr/>
          <p:nvPr/>
        </p:nvGrpSpPr>
        <p:grpSpPr>
          <a:xfrm>
            <a:off x="1682261" y="1770184"/>
            <a:ext cx="8653976" cy="4574978"/>
            <a:chOff x="1682261" y="1770184"/>
            <a:chExt cx="8653976" cy="4574978"/>
          </a:xfrm>
        </p:grpSpPr>
        <p:sp>
          <p:nvSpPr>
            <p:cNvPr id="3" name="Rectangle 2">
              <a:extLst>
                <a:ext uri="{FF2B5EF4-FFF2-40B4-BE49-F238E27FC236}">
                  <a16:creationId xmlns:a16="http://schemas.microsoft.com/office/drawing/2014/main" id="{89445C9F-E28C-4CD4-8006-D8A059084CD0}"/>
                </a:ext>
              </a:extLst>
            </p:cNvPr>
            <p:cNvSpPr/>
            <p:nvPr/>
          </p:nvSpPr>
          <p:spPr>
            <a:xfrm>
              <a:off x="1682261" y="1770184"/>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Although …</a:t>
              </a:r>
            </a:p>
          </p:txBody>
        </p:sp>
        <p:sp>
          <p:nvSpPr>
            <p:cNvPr id="4" name="Rectangle 3">
              <a:extLst>
                <a:ext uri="{FF2B5EF4-FFF2-40B4-BE49-F238E27FC236}">
                  <a16:creationId xmlns:a16="http://schemas.microsoft.com/office/drawing/2014/main" id="{6F3D3307-2EA5-47E3-AFCE-2CDB0E6EA415}"/>
                </a:ext>
              </a:extLst>
            </p:cNvPr>
            <p:cNvSpPr/>
            <p:nvPr/>
          </p:nvSpPr>
          <p:spPr>
            <a:xfrm>
              <a:off x="6222609" y="1770185"/>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Even though …</a:t>
              </a:r>
            </a:p>
          </p:txBody>
        </p:sp>
        <p:sp>
          <p:nvSpPr>
            <p:cNvPr id="5" name="Rectangle 4">
              <a:extLst>
                <a:ext uri="{FF2B5EF4-FFF2-40B4-BE49-F238E27FC236}">
                  <a16:creationId xmlns:a16="http://schemas.microsoft.com/office/drawing/2014/main" id="{49BA34E3-F62C-43F8-A85E-EB6B05D5261E}"/>
                </a:ext>
              </a:extLst>
            </p:cNvPr>
            <p:cNvSpPr/>
            <p:nvPr/>
          </p:nvSpPr>
          <p:spPr>
            <a:xfrm>
              <a:off x="6222609" y="4183425"/>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While …</a:t>
              </a:r>
            </a:p>
          </p:txBody>
        </p:sp>
        <p:sp>
          <p:nvSpPr>
            <p:cNvPr id="6" name="Rectangle 5">
              <a:extLst>
                <a:ext uri="{FF2B5EF4-FFF2-40B4-BE49-F238E27FC236}">
                  <a16:creationId xmlns:a16="http://schemas.microsoft.com/office/drawing/2014/main" id="{2EC71CB6-8E73-46A9-8172-AFCCE9A75F29}"/>
                </a:ext>
              </a:extLst>
            </p:cNvPr>
            <p:cNvSpPr/>
            <p:nvPr/>
          </p:nvSpPr>
          <p:spPr>
            <a:xfrm>
              <a:off x="1682261" y="4155292"/>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When …</a:t>
              </a:r>
            </a:p>
          </p:txBody>
        </p:sp>
        <p:sp>
          <p:nvSpPr>
            <p:cNvPr id="7" name="Rectangle 6">
              <a:extLst>
                <a:ext uri="{FF2B5EF4-FFF2-40B4-BE49-F238E27FC236}">
                  <a16:creationId xmlns:a16="http://schemas.microsoft.com/office/drawing/2014/main" id="{985F973C-0633-4493-99C8-D278EF087DE7}"/>
                </a:ext>
              </a:extLst>
            </p:cNvPr>
            <p:cNvSpPr/>
            <p:nvPr/>
          </p:nvSpPr>
          <p:spPr>
            <a:xfrm>
              <a:off x="1682261" y="2962738"/>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Unless…</a:t>
              </a:r>
            </a:p>
          </p:txBody>
        </p:sp>
        <p:sp>
          <p:nvSpPr>
            <p:cNvPr id="8" name="Rectangle 7">
              <a:extLst>
                <a:ext uri="{FF2B5EF4-FFF2-40B4-BE49-F238E27FC236}">
                  <a16:creationId xmlns:a16="http://schemas.microsoft.com/office/drawing/2014/main" id="{D8190E35-0AC8-4383-A916-E02606DB7797}"/>
                </a:ext>
              </a:extLst>
            </p:cNvPr>
            <p:cNvSpPr/>
            <p:nvPr/>
          </p:nvSpPr>
          <p:spPr>
            <a:xfrm>
              <a:off x="6222609" y="2976805"/>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Because …</a:t>
              </a:r>
            </a:p>
          </p:txBody>
        </p:sp>
        <p:sp>
          <p:nvSpPr>
            <p:cNvPr id="9" name="Rectangle 8">
              <a:extLst>
                <a:ext uri="{FF2B5EF4-FFF2-40B4-BE49-F238E27FC236}">
                  <a16:creationId xmlns:a16="http://schemas.microsoft.com/office/drawing/2014/main" id="{F329ADBF-23B6-493E-80D2-AB604708A64D}"/>
                </a:ext>
              </a:extLst>
            </p:cNvPr>
            <p:cNvSpPr/>
            <p:nvPr/>
          </p:nvSpPr>
          <p:spPr>
            <a:xfrm>
              <a:off x="1682261" y="5402627"/>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Firstly …</a:t>
              </a:r>
            </a:p>
          </p:txBody>
        </p:sp>
        <p:sp>
          <p:nvSpPr>
            <p:cNvPr id="10" name="Rectangle 9">
              <a:extLst>
                <a:ext uri="{FF2B5EF4-FFF2-40B4-BE49-F238E27FC236}">
                  <a16:creationId xmlns:a16="http://schemas.microsoft.com/office/drawing/2014/main" id="{8913286C-2C8B-475E-BB01-2EF4C04D158A}"/>
                </a:ext>
              </a:extLst>
            </p:cNvPr>
            <p:cNvSpPr/>
            <p:nvPr/>
          </p:nvSpPr>
          <p:spPr>
            <a:xfrm>
              <a:off x="6222609" y="5402627"/>
              <a:ext cx="4113628" cy="94253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After …</a:t>
              </a:r>
            </a:p>
          </p:txBody>
        </p:sp>
      </p:grpSp>
    </p:spTree>
    <p:extLst>
      <p:ext uri="{BB962C8B-B14F-4D97-AF65-F5344CB8AC3E}">
        <p14:creationId xmlns:p14="http://schemas.microsoft.com/office/powerpoint/2010/main" val="3029591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A0C70-C5AA-4C66-93A4-CD987049D731}"/>
              </a:ext>
            </a:extLst>
          </p:cNvPr>
          <p:cNvSpPr>
            <a:spLocks noGrp="1"/>
          </p:cNvSpPr>
          <p:nvPr>
            <p:ph type="title"/>
          </p:nvPr>
        </p:nvSpPr>
        <p:spPr>
          <a:xfrm>
            <a:off x="717451" y="352547"/>
            <a:ext cx="11211951" cy="1034609"/>
          </a:xfrm>
          <a:solidFill>
            <a:schemeClr val="accent2">
              <a:lumMod val="40000"/>
              <a:lumOff val="60000"/>
            </a:schemeClr>
          </a:solidFill>
          <a:ln>
            <a:solidFill>
              <a:schemeClr val="tx1"/>
            </a:solidFill>
          </a:ln>
        </p:spPr>
        <p:txBody>
          <a:bodyPr>
            <a:normAutofit fontScale="90000"/>
          </a:bodyPr>
          <a:lstStyle/>
          <a:p>
            <a:r>
              <a:rPr lang="en-GB" sz="3600" b="1" dirty="0">
                <a:latin typeface="+mn-lt"/>
              </a:rPr>
              <a:t>Your turn:</a:t>
            </a:r>
            <a:r>
              <a:rPr lang="en-GB" sz="3600" dirty="0">
                <a:latin typeface="+mn-lt"/>
              </a:rPr>
              <a:t> identify the conjunctions in each sentence. Decide if they are co-ordinating or subordinating.</a:t>
            </a:r>
          </a:p>
        </p:txBody>
      </p:sp>
      <p:sp>
        <p:nvSpPr>
          <p:cNvPr id="3" name="Rectangle 2">
            <a:extLst>
              <a:ext uri="{FF2B5EF4-FFF2-40B4-BE49-F238E27FC236}">
                <a16:creationId xmlns:a16="http://schemas.microsoft.com/office/drawing/2014/main" id="{89445C9F-E28C-4CD4-8006-D8A059084CD0}"/>
              </a:ext>
            </a:extLst>
          </p:cNvPr>
          <p:cNvSpPr/>
          <p:nvPr/>
        </p:nvSpPr>
        <p:spPr>
          <a:xfrm>
            <a:off x="2180491" y="1613616"/>
            <a:ext cx="8201466" cy="9425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Although the creature looked terrifying, James approached it.</a:t>
            </a:r>
          </a:p>
        </p:txBody>
      </p:sp>
      <p:sp>
        <p:nvSpPr>
          <p:cNvPr id="12" name="Rectangle 11">
            <a:extLst>
              <a:ext uri="{FF2B5EF4-FFF2-40B4-BE49-F238E27FC236}">
                <a16:creationId xmlns:a16="http://schemas.microsoft.com/office/drawing/2014/main" id="{0D3900D8-2A8C-4F2E-ACD2-C5A3CAE8D719}"/>
              </a:ext>
            </a:extLst>
          </p:cNvPr>
          <p:cNvSpPr/>
          <p:nvPr/>
        </p:nvSpPr>
        <p:spPr>
          <a:xfrm>
            <a:off x="2180491" y="2755117"/>
            <a:ext cx="8201466" cy="9425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She had worked hard so she felt she deserved a treat!</a:t>
            </a:r>
          </a:p>
        </p:txBody>
      </p:sp>
      <p:sp>
        <p:nvSpPr>
          <p:cNvPr id="13" name="Rectangle 12">
            <a:extLst>
              <a:ext uri="{FF2B5EF4-FFF2-40B4-BE49-F238E27FC236}">
                <a16:creationId xmlns:a16="http://schemas.microsoft.com/office/drawing/2014/main" id="{4B34C107-F2A8-45BC-9071-82C7B67675DB}"/>
              </a:ext>
            </a:extLst>
          </p:cNvPr>
          <p:cNvSpPr/>
          <p:nvPr/>
        </p:nvSpPr>
        <p:spPr>
          <a:xfrm>
            <a:off x="2180491" y="3866906"/>
            <a:ext cx="8201466" cy="9425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Unless he concentrated harder, he would never solve the puzzle.</a:t>
            </a:r>
          </a:p>
        </p:txBody>
      </p:sp>
      <p:sp>
        <p:nvSpPr>
          <p:cNvPr id="14" name="Rectangle 13">
            <a:extLst>
              <a:ext uri="{FF2B5EF4-FFF2-40B4-BE49-F238E27FC236}">
                <a16:creationId xmlns:a16="http://schemas.microsoft.com/office/drawing/2014/main" id="{6C2DA2B7-6AF2-4A6D-8925-710DFC17AAA8}"/>
              </a:ext>
            </a:extLst>
          </p:cNvPr>
          <p:cNvSpPr/>
          <p:nvPr/>
        </p:nvSpPr>
        <p:spPr>
          <a:xfrm>
            <a:off x="2180491" y="4978695"/>
            <a:ext cx="8201466" cy="94253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It was raining hard yet it was sunny at the same time.</a:t>
            </a:r>
          </a:p>
        </p:txBody>
      </p:sp>
    </p:spTree>
    <p:extLst>
      <p:ext uri="{BB962C8B-B14F-4D97-AF65-F5344CB8AC3E}">
        <p14:creationId xmlns:p14="http://schemas.microsoft.com/office/powerpoint/2010/main" val="3247033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spPr>
      <a:bodyPr rtlCol="0" anchor="ctr"/>
      <a:lstStyle>
        <a:defPPr algn="ctr">
          <a:defRPr sz="2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1472</Words>
  <Application>Microsoft Office PowerPoint</Application>
  <PresentationFormat>Widescreen</PresentationFormat>
  <Paragraphs>136</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vt:lpstr>
      <vt:lpstr>Office Theme</vt:lpstr>
      <vt:lpstr>W2d. Uses a wide range of co-ordinating and subordinating conjunctions to develop and extend their ideas. </vt:lpstr>
      <vt:lpstr>PowerPoint Presentation</vt:lpstr>
      <vt:lpstr>Conjunctions are used to join clauses in a sentence. </vt:lpstr>
      <vt:lpstr>Conjunctions can link ideas between two main clauses. In this case, they are called co-ordinating conjunctions.</vt:lpstr>
      <vt:lpstr>CO-ORDINATING CONJUNCTIONS</vt:lpstr>
      <vt:lpstr>Now we are going to look at SUBORDINATING CONJUNCTIONS.</vt:lpstr>
      <vt:lpstr>So our multi-clause sentence looks like this:</vt:lpstr>
      <vt:lpstr>Some subordinating conjunctions are:</vt:lpstr>
      <vt:lpstr>Your turn: identify the conjunctions in each sentence. Decide if they are co-ordinating or subordinating.</vt:lpstr>
      <vt:lpstr>Your turn: identify the conjunctions in each sentence. Decide if they are co-ordinating or subordinating.</vt:lpstr>
      <vt:lpstr>Using the comma with subordinating conjunctions</vt:lpstr>
      <vt:lpstr>Your turn: swap the clauses around in these sentences. Decide whether or not a comma is needed.</vt:lpstr>
      <vt:lpstr>How did you do?</vt:lpstr>
      <vt:lpstr>Your turn: use four of these conjunctions in sentences of your own. Two of them need to begin with the conjunction (place a comma). In the other two, the conjunction follows the main clause (no comma).</vt:lpstr>
      <vt:lpstr>Sometimes we can use the same conjunction repetitively. Interesting writing uses a variety of conjunctions.</vt:lpstr>
      <vt:lpstr>PowerPoint Presentation</vt:lpstr>
      <vt:lpstr>Conjunctions can also be used to develop ideas.</vt:lpstr>
      <vt:lpstr>Your turn: imagine you are writing to persuade your Headteacher to have more trips for Year 5 pupils. Write a paragraph using a variety of conjunctions to link and develop ideas. Here are some ideas: </vt:lpstr>
      <vt:lpstr> Subordinating conjunctions can also be relative pronouns. For example, which, who, where, when and that. Sometimes they are used in a relative clause (the extra information between the commas).</vt:lpstr>
      <vt:lpstr>Your turn:  write your own version of sentences which use these relative pronouns as conjunctions. Remember to place commas where they are needed.</vt:lpstr>
      <vt:lpstr>Your turn: use one of the pictures as a stimulus to write a description. In your writing, try to use a range of co-ordinating and subordinating conjunctions. Highlight them.</vt:lpstr>
      <vt:lpstr>So, remember that conjunctions can be used to link your ideas, as well as to add detail to your writing.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37</cp:revision>
  <dcterms:created xsi:type="dcterms:W3CDTF">2017-03-29T13:14:03Z</dcterms:created>
  <dcterms:modified xsi:type="dcterms:W3CDTF">2020-04-12T14:34:22Z</dcterms:modified>
</cp:coreProperties>
</file>