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2" r:id="rId2"/>
    <p:sldId id="257" r:id="rId3"/>
    <p:sldId id="342" r:id="rId4"/>
    <p:sldId id="343" r:id="rId5"/>
    <p:sldId id="345" r:id="rId6"/>
    <p:sldId id="346" r:id="rId7"/>
    <p:sldId id="344" r:id="rId8"/>
    <p:sldId id="348" r:id="rId9"/>
    <p:sldId id="349" r:id="rId10"/>
    <p:sldId id="347" r:id="rId11"/>
    <p:sldId id="350" r:id="rId12"/>
    <p:sldId id="35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73141-FE4B-4ECE-A5AC-7C5E2F001B83}" v="30" dt="2018-09-16T14:11:37.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5267" autoAdjust="0"/>
  </p:normalViewPr>
  <p:slideViewPr>
    <p:cSldViewPr>
      <p:cViewPr varScale="1">
        <p:scale>
          <a:sx n="45" d="100"/>
          <a:sy n="45" d="100"/>
        </p:scale>
        <p:origin x="11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01933-C731-4C19-A075-5C8FA15C582F}" type="datetimeFigureOut">
              <a:rPr lang="en-GB" smtClean="0"/>
              <a:pPr/>
              <a:t>12/04/2020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B141C-FC77-4E7D-87A8-3BEBA94F3A61}" type="slidenum">
              <a:rPr lang="en-GB" smtClean="0"/>
              <a:pPr/>
              <a:t>‹#›</a:t>
            </a:fld>
            <a:endParaRPr lang="en-GB" dirty="0"/>
          </a:p>
        </p:txBody>
      </p:sp>
    </p:spTree>
    <p:extLst>
      <p:ext uri="{BB962C8B-B14F-4D97-AF65-F5344CB8AC3E}">
        <p14:creationId xmlns:p14="http://schemas.microsoft.com/office/powerpoint/2010/main" val="392896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6942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364708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371835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F64EBB57-2290-41B5-944F-98DD4AA4B514}" type="slidenum">
              <a:rPr lang="en-GB" altLang="en-US"/>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21488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5672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354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61405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18807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56220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17529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pPr/>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34681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A0149-7C49-4F8D-A8F7-B3F09E38B620}" type="datetimeFigureOut">
              <a:rPr lang="en-GB" smtClean="0"/>
              <a:pPr/>
              <a:t>12/04/2020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3A657-5872-47BD-B421-961EC5613E85}" type="slidenum">
              <a:rPr lang="en-GB" smtClean="0"/>
              <a:pPr/>
              <a:t>‹#›</a:t>
            </a:fld>
            <a:endParaRPr lang="en-GB" dirty="0"/>
          </a:p>
        </p:txBody>
      </p:sp>
    </p:spTree>
    <p:extLst>
      <p:ext uri="{BB962C8B-B14F-4D97-AF65-F5344CB8AC3E}">
        <p14:creationId xmlns:p14="http://schemas.microsoft.com/office/powerpoint/2010/main" val="291434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51520" y="1916832"/>
            <a:ext cx="8784976" cy="1938992"/>
          </a:xfrm>
          <a:prstGeom prst="rect">
            <a:avLst/>
          </a:prstGeom>
          <a:noFill/>
        </p:spPr>
        <p:txBody>
          <a:bodyPr wrap="square" rtlCol="0">
            <a:spAutoFit/>
          </a:bodyPr>
          <a:lstStyle/>
          <a:p>
            <a:pPr algn="ctr"/>
            <a:r>
              <a:rPr lang="en-GB" sz="2800" dirty="0"/>
              <a:t>W2a. Can describe settings and characters using adjectives</a:t>
            </a:r>
          </a:p>
          <a:p>
            <a:pPr algn="ctr"/>
            <a:r>
              <a:rPr lang="en-GB" sz="2800" dirty="0"/>
              <a:t>(including expanded noun phrases)  </a:t>
            </a:r>
          </a:p>
          <a:p>
            <a:pPr algn="ctr"/>
            <a:r>
              <a:rPr lang="en-GB" sz="2800" dirty="0"/>
              <a:t>e.g. a fearsome, heinous dragon with sharp claws</a:t>
            </a:r>
          </a:p>
          <a:p>
            <a:endParaRPr lang="en-GB" dirty="0"/>
          </a:p>
          <a:p>
            <a:endParaRPr lang="en-GB" dirty="0"/>
          </a:p>
        </p:txBody>
      </p:sp>
      <p:sp>
        <p:nvSpPr>
          <p:cNvPr id="9" name="Text Box 4">
            <a:extLst>
              <a:ext uri="{FF2B5EF4-FFF2-40B4-BE49-F238E27FC236}">
                <a16:creationId xmlns:a16="http://schemas.microsoft.com/office/drawing/2014/main" id="{BBA75FED-DBD8-4CAB-84FA-79B95006E14C}"/>
              </a:ext>
            </a:extLst>
          </p:cNvPr>
          <p:cNvSpPr txBox="1">
            <a:spLocks noChangeArrowheads="1"/>
          </p:cNvSpPr>
          <p:nvPr/>
        </p:nvSpPr>
        <p:spPr bwMode="auto">
          <a:xfrm>
            <a:off x="1799431" y="5168299"/>
            <a:ext cx="5545138" cy="936625"/>
          </a:xfrm>
          <a:prstGeom prst="rect">
            <a:avLst/>
          </a:prstGeom>
          <a:solidFill>
            <a:srgbClr val="FFFFFF"/>
          </a:solidFill>
          <a:ln w="38100" cmpd="dbl">
            <a:solidFill>
              <a:srgbClr val="000000"/>
            </a:solidFill>
            <a:miter lim="800000"/>
            <a:headEnd/>
            <a:tailEnd/>
          </a:ln>
        </p:spPr>
        <p:txBody>
          <a:bodyPr/>
          <a:lstStyle/>
          <a:p>
            <a:pPr algn="just"/>
            <a:r>
              <a:rPr lang="en-GB" sz="1000" dirty="0">
                <a:solidFill>
                  <a:srgbClr val="000000"/>
                </a:solidFill>
                <a:cs typeface="Times New Roman" pitchFamily="18" charset="0"/>
              </a:rPr>
              <a:t>This resource is strictly for the use of member schools for as long as they remain members of The </a:t>
            </a:r>
            <a:r>
              <a:rPr lang="en-GB" sz="1000" dirty="0" err="1">
                <a:solidFill>
                  <a:srgbClr val="000000"/>
                </a:solidFill>
                <a:cs typeface="Times New Roman" pitchFamily="18" charset="0"/>
              </a:rPr>
              <a:t>PiXL</a:t>
            </a:r>
            <a:r>
              <a:rPr lang="en-GB" sz="1000" dirty="0">
                <a:solidFill>
                  <a:srgbClr val="000000"/>
                </a:solidFill>
                <a:cs typeface="Times New Roman" pitchFamily="18" charset="0"/>
              </a:rPr>
              <a:t> Club. It may not be copied, sold nor transferred to a third party or used by the school after membership ceases. Until such time it may be freely used within the member school.</a:t>
            </a:r>
            <a:endParaRPr lang="en-US" sz="1000" dirty="0">
              <a:latin typeface="Times New Roman" pitchFamily="18" charset="0"/>
              <a:cs typeface="Times New Roman" pitchFamily="18" charset="0"/>
            </a:endParaRPr>
          </a:p>
          <a:p>
            <a:pPr algn="just"/>
            <a:r>
              <a:rPr lang="en-GB" sz="1000" dirty="0">
                <a:solidFill>
                  <a:srgbClr val="000000"/>
                </a:solidFill>
                <a:cs typeface="Times New Roman" pitchFamily="18" charset="0"/>
              </a:rPr>
              <a:t>All opinions and contributions are those of the authors. The contents of this resource are not connected with nor endorsed by any other company, organisation or institution.</a:t>
            </a:r>
            <a:endParaRPr lang="en-US" sz="1000" dirty="0">
              <a:latin typeface="Times New Roman" pitchFamily="18" charset="0"/>
              <a:cs typeface="Times New Roman" pitchFamily="18" charset="0"/>
            </a:endParaRPr>
          </a:p>
        </p:txBody>
      </p:sp>
      <p:sp>
        <p:nvSpPr>
          <p:cNvPr id="10" name="TextBox 6">
            <a:extLst>
              <a:ext uri="{FF2B5EF4-FFF2-40B4-BE49-F238E27FC236}">
                <a16:creationId xmlns:a16="http://schemas.microsoft.com/office/drawing/2014/main" id="{C1C5AE63-7390-4689-870D-6B8B1BCBB4B2}"/>
              </a:ext>
            </a:extLst>
          </p:cNvPr>
          <p:cNvSpPr txBox="1">
            <a:spLocks noChangeArrowheads="1"/>
          </p:cNvSpPr>
          <p:nvPr/>
        </p:nvSpPr>
        <p:spPr bwMode="auto">
          <a:xfrm>
            <a:off x="2771800" y="6309320"/>
            <a:ext cx="3816350" cy="336550"/>
          </a:xfrm>
          <a:prstGeom prst="rect">
            <a:avLst/>
          </a:prstGeom>
          <a:noFill/>
          <a:ln w="9525">
            <a:noFill/>
            <a:miter lim="800000"/>
            <a:headEnd/>
            <a:tailEnd/>
          </a:ln>
        </p:spPr>
        <p:txBody>
          <a:bodyPr>
            <a:spAutoFit/>
          </a:bodyPr>
          <a:lstStyle/>
          <a:p>
            <a:r>
              <a:rPr lang="en-GB" sz="1600" dirty="0">
                <a:latin typeface="Calibri" pitchFamily="34" charset="0"/>
              </a:rPr>
              <a:t>© Copyright The </a:t>
            </a:r>
            <a:r>
              <a:rPr lang="en-GB" sz="1600" dirty="0" err="1">
                <a:latin typeface="Calibri" pitchFamily="34" charset="0"/>
              </a:rPr>
              <a:t>PiXL</a:t>
            </a:r>
            <a:r>
              <a:rPr lang="en-GB" sz="1600" dirty="0">
                <a:latin typeface="Calibri" pitchFamily="34" charset="0"/>
              </a:rPr>
              <a:t> Club Limited, 2018</a:t>
            </a:r>
            <a:r>
              <a:rPr lang="en-US" sz="1600" dirty="0">
                <a:latin typeface="Calibri" pitchFamily="34" charset="0"/>
              </a:rPr>
              <a:t> </a:t>
            </a:r>
          </a:p>
        </p:txBody>
      </p:sp>
      <p:sp>
        <p:nvSpPr>
          <p:cNvPr id="11" name="Rectangle 10">
            <a:extLst>
              <a:ext uri="{FF2B5EF4-FFF2-40B4-BE49-F238E27FC236}">
                <a16:creationId xmlns:a16="http://schemas.microsoft.com/office/drawing/2014/main" id="{8B3D81CB-47B5-4391-96B5-F9DC31CDA797}"/>
              </a:ext>
            </a:extLst>
          </p:cNvPr>
          <p:cNvSpPr/>
          <p:nvPr/>
        </p:nvSpPr>
        <p:spPr>
          <a:xfrm>
            <a:off x="2286000" y="4439252"/>
            <a:ext cx="4572000" cy="646331"/>
          </a:xfrm>
          <a:prstGeom prst="rect">
            <a:avLst/>
          </a:prstGeom>
        </p:spPr>
        <p:txBody>
          <a:bodyPr>
            <a:spAutoFit/>
          </a:bodyPr>
          <a:lstStyle/>
          <a:p>
            <a:pPr algn="ctr"/>
            <a:r>
              <a:rPr lang="en-US" dirty="0">
                <a:latin typeface="Calibri" pitchFamily="34" charset="0"/>
              </a:rPr>
              <a:t>Commissioned by The </a:t>
            </a:r>
            <a:r>
              <a:rPr lang="en-US" dirty="0" err="1">
                <a:latin typeface="Calibri" pitchFamily="34" charset="0"/>
              </a:rPr>
              <a:t>PiXL</a:t>
            </a:r>
            <a:r>
              <a:rPr lang="en-US" dirty="0">
                <a:latin typeface="Calibri" pitchFamily="34" charset="0"/>
              </a:rPr>
              <a:t> Club Ltd.</a:t>
            </a:r>
          </a:p>
          <a:p>
            <a:pPr algn="ctr"/>
            <a:r>
              <a:rPr lang="en-US" dirty="0">
                <a:latin typeface="Calibri" pitchFamily="34" charset="0"/>
              </a:rPr>
              <a:t>August 2018</a:t>
            </a:r>
          </a:p>
        </p:txBody>
      </p:sp>
      <p:pic>
        <p:nvPicPr>
          <p:cNvPr id="12" name="Picture 4">
            <a:extLst>
              <a:ext uri="{FF2B5EF4-FFF2-40B4-BE49-F238E27FC236}">
                <a16:creationId xmlns:a16="http://schemas.microsoft.com/office/drawing/2014/main" id="{A80C9F44-3B76-4D50-BFE4-7AEE9AD77F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067550" y="304061"/>
            <a:ext cx="896938" cy="6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extLst>
              <a:ext uri="{FF2B5EF4-FFF2-40B4-BE49-F238E27FC236}">
                <a16:creationId xmlns:a16="http://schemas.microsoft.com/office/drawing/2014/main" id="{EA567D3A-0098-4A52-A7BD-537CC330F9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28795" y="397128"/>
            <a:ext cx="6120679"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600" dirty="0"/>
              <a:t>Expanded noun phrases</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513445"/>
            <a:ext cx="8229600" cy="5136532"/>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200" dirty="0"/>
              <a:t>Adjectives are an essential part of </a:t>
            </a:r>
            <a:r>
              <a:rPr lang="en-GB" sz="2200" b="1" dirty="0"/>
              <a:t>expanded noun phrases </a:t>
            </a:r>
            <a:r>
              <a:rPr lang="en-GB" sz="2200" dirty="0"/>
              <a:t>which can be used to create a precise mood or image by adding detail to the noun. They can be made by adding detail both </a:t>
            </a:r>
            <a:r>
              <a:rPr lang="en-GB" sz="2200" b="1" dirty="0"/>
              <a:t>before </a:t>
            </a:r>
            <a:r>
              <a:rPr lang="en-GB" sz="2200" dirty="0"/>
              <a:t>and after the </a:t>
            </a:r>
            <a:r>
              <a:rPr lang="en-GB" sz="2200" b="1" dirty="0"/>
              <a:t>noun</a:t>
            </a:r>
            <a:r>
              <a:rPr lang="en-GB" sz="2200" dirty="0"/>
              <a:t>. </a:t>
            </a:r>
          </a:p>
          <a:p>
            <a:pPr marL="0" indent="0" algn="ctr">
              <a:buNone/>
            </a:pPr>
            <a:r>
              <a:rPr lang="en-GB" sz="2200" dirty="0"/>
              <a:t>Through the air, came </a:t>
            </a:r>
            <a:r>
              <a:rPr lang="en-GB" sz="2200" dirty="0">
                <a:solidFill>
                  <a:srgbClr val="FF0000"/>
                </a:solidFill>
              </a:rPr>
              <a:t>two</a:t>
            </a:r>
            <a:r>
              <a:rPr lang="en-GB" sz="2200" dirty="0"/>
              <a:t> </a:t>
            </a:r>
            <a:r>
              <a:rPr lang="en-GB" sz="2200" dirty="0">
                <a:solidFill>
                  <a:srgbClr val="00B050"/>
                </a:solidFill>
              </a:rPr>
              <a:t>fearsome</a:t>
            </a:r>
            <a:r>
              <a:rPr lang="en-GB" sz="2200" dirty="0"/>
              <a:t> dragons </a:t>
            </a:r>
            <a:r>
              <a:rPr lang="en-GB" sz="2200" dirty="0">
                <a:solidFill>
                  <a:srgbClr val="7030A0"/>
                </a:solidFill>
              </a:rPr>
              <a:t>with sharp talons</a:t>
            </a:r>
            <a:r>
              <a:rPr lang="en-GB" sz="2200" dirty="0"/>
              <a:t>.</a:t>
            </a:r>
          </a:p>
          <a:p>
            <a:pPr marL="0" indent="0" algn="ctr">
              <a:buNone/>
            </a:pPr>
            <a:endParaRPr lang="en-GB" sz="2400" dirty="0"/>
          </a:p>
          <a:p>
            <a:pPr marL="0" indent="0" algn="ctr">
              <a:buNone/>
            </a:pPr>
            <a:endParaRPr lang="en-GB" sz="2400" dirty="0"/>
          </a:p>
          <a:p>
            <a:pPr marL="0" indent="0" algn="ctr">
              <a:buNone/>
            </a:pPr>
            <a:r>
              <a:rPr lang="en-GB" sz="2200" dirty="0"/>
              <a:t>We call the section that comes before the noun a </a:t>
            </a:r>
            <a:r>
              <a:rPr lang="en-GB" sz="2200" b="1" dirty="0"/>
              <a:t>pre-modifier </a:t>
            </a:r>
            <a:r>
              <a:rPr lang="en-GB" sz="2200" dirty="0"/>
              <a:t>and the section after a </a:t>
            </a:r>
            <a:r>
              <a:rPr lang="en-GB" sz="2200" b="1" dirty="0"/>
              <a:t>post-modifier</a:t>
            </a:r>
            <a:r>
              <a:rPr lang="en-GB" sz="2200" dirty="0"/>
              <a:t>. In the example above, the post-modifier is a prepositional phrase but we can also use a relative clause.</a:t>
            </a:r>
          </a:p>
          <a:p>
            <a:pPr marL="0" indent="0" algn="ctr">
              <a:buNone/>
            </a:pPr>
            <a:r>
              <a:rPr lang="en-GB" sz="2200" dirty="0"/>
              <a:t>There were </a:t>
            </a:r>
            <a:r>
              <a:rPr lang="en-GB" sz="2200" dirty="0">
                <a:solidFill>
                  <a:srgbClr val="FFC000"/>
                </a:solidFill>
              </a:rPr>
              <a:t>two giant, fearsome </a:t>
            </a:r>
            <a:r>
              <a:rPr lang="en-GB" sz="2200" dirty="0"/>
              <a:t>dragons </a:t>
            </a:r>
            <a:r>
              <a:rPr lang="en-GB" sz="2200" dirty="0">
                <a:solidFill>
                  <a:schemeClr val="tx2"/>
                </a:solidFill>
              </a:rPr>
              <a:t>who had wings of gold</a:t>
            </a:r>
            <a:r>
              <a:rPr lang="en-GB" sz="2200" dirty="0"/>
              <a:t>.</a:t>
            </a:r>
          </a:p>
          <a:p>
            <a:pPr marL="0" indent="0" algn="ctr">
              <a:buNone/>
            </a:pPr>
            <a:endParaRPr lang="en-GB" sz="2400" dirty="0"/>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59B4458F-D571-4E3D-ADEF-EEC7A1917868}"/>
              </a:ext>
            </a:extLst>
          </p:cNvPr>
          <p:cNvCxnSpPr>
            <a:cxnSpLocks/>
          </p:cNvCxnSpPr>
          <p:nvPr/>
        </p:nvCxnSpPr>
        <p:spPr>
          <a:xfrm>
            <a:off x="3763250" y="3284984"/>
            <a:ext cx="0"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50090EF-DE14-43C0-887B-03B137B0FDD5}"/>
              </a:ext>
            </a:extLst>
          </p:cNvPr>
          <p:cNvCxnSpPr>
            <a:cxnSpLocks/>
          </p:cNvCxnSpPr>
          <p:nvPr/>
        </p:nvCxnSpPr>
        <p:spPr>
          <a:xfrm>
            <a:off x="4572000" y="3284984"/>
            <a:ext cx="0"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2B0ED50-3DC1-4996-8426-DC39F2576AC1}"/>
              </a:ext>
            </a:extLst>
          </p:cNvPr>
          <p:cNvCxnSpPr>
            <a:cxnSpLocks/>
          </p:cNvCxnSpPr>
          <p:nvPr/>
        </p:nvCxnSpPr>
        <p:spPr>
          <a:xfrm>
            <a:off x="5652120" y="3284984"/>
            <a:ext cx="0"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A16CA56E-1A64-4A46-8B61-73A81D8144EC}"/>
              </a:ext>
            </a:extLst>
          </p:cNvPr>
          <p:cNvCxnSpPr>
            <a:cxnSpLocks/>
          </p:cNvCxnSpPr>
          <p:nvPr/>
        </p:nvCxnSpPr>
        <p:spPr>
          <a:xfrm>
            <a:off x="7092280" y="3268655"/>
            <a:ext cx="0"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200850A-C385-40E8-A22A-2BCE88839A0B}"/>
              </a:ext>
            </a:extLst>
          </p:cNvPr>
          <p:cNvSpPr txBox="1"/>
          <p:nvPr/>
        </p:nvSpPr>
        <p:spPr>
          <a:xfrm>
            <a:off x="3131844" y="3713285"/>
            <a:ext cx="1440156" cy="369332"/>
          </a:xfrm>
          <a:prstGeom prst="rect">
            <a:avLst/>
          </a:prstGeom>
          <a:noFill/>
        </p:spPr>
        <p:txBody>
          <a:bodyPr wrap="square" rtlCol="0">
            <a:spAutoFit/>
          </a:bodyPr>
          <a:lstStyle/>
          <a:p>
            <a:r>
              <a:rPr lang="en-GB" dirty="0">
                <a:solidFill>
                  <a:srgbClr val="FF0000"/>
                </a:solidFill>
              </a:rPr>
              <a:t>determiner</a:t>
            </a:r>
          </a:p>
        </p:txBody>
      </p:sp>
      <p:sp>
        <p:nvSpPr>
          <p:cNvPr id="14" name="TextBox 13">
            <a:extLst>
              <a:ext uri="{FF2B5EF4-FFF2-40B4-BE49-F238E27FC236}">
                <a16:creationId xmlns:a16="http://schemas.microsoft.com/office/drawing/2014/main" id="{A2FD8B6B-288A-4486-8BBB-D5BDBF9F4F7D}"/>
              </a:ext>
            </a:extLst>
          </p:cNvPr>
          <p:cNvSpPr txBox="1"/>
          <p:nvPr/>
        </p:nvSpPr>
        <p:spPr>
          <a:xfrm>
            <a:off x="4283968" y="3720196"/>
            <a:ext cx="1224130" cy="369332"/>
          </a:xfrm>
          <a:prstGeom prst="rect">
            <a:avLst/>
          </a:prstGeom>
          <a:noFill/>
        </p:spPr>
        <p:txBody>
          <a:bodyPr wrap="square" rtlCol="0">
            <a:spAutoFit/>
          </a:bodyPr>
          <a:lstStyle/>
          <a:p>
            <a:r>
              <a:rPr lang="en-GB" dirty="0">
                <a:solidFill>
                  <a:srgbClr val="00B050"/>
                </a:solidFill>
              </a:rPr>
              <a:t>adjective</a:t>
            </a:r>
          </a:p>
        </p:txBody>
      </p:sp>
      <p:sp>
        <p:nvSpPr>
          <p:cNvPr id="15" name="TextBox 14">
            <a:extLst>
              <a:ext uri="{FF2B5EF4-FFF2-40B4-BE49-F238E27FC236}">
                <a16:creationId xmlns:a16="http://schemas.microsoft.com/office/drawing/2014/main" id="{B65F76B7-C490-4BC1-B648-CEE89DCAF874}"/>
              </a:ext>
            </a:extLst>
          </p:cNvPr>
          <p:cNvSpPr txBox="1"/>
          <p:nvPr/>
        </p:nvSpPr>
        <p:spPr>
          <a:xfrm>
            <a:off x="5328078" y="3717356"/>
            <a:ext cx="720078" cy="369332"/>
          </a:xfrm>
          <a:prstGeom prst="rect">
            <a:avLst/>
          </a:prstGeom>
          <a:noFill/>
        </p:spPr>
        <p:txBody>
          <a:bodyPr wrap="square" rtlCol="0">
            <a:spAutoFit/>
          </a:bodyPr>
          <a:lstStyle/>
          <a:p>
            <a:r>
              <a:rPr lang="en-GB" dirty="0"/>
              <a:t>noun</a:t>
            </a:r>
          </a:p>
        </p:txBody>
      </p:sp>
      <p:sp>
        <p:nvSpPr>
          <p:cNvPr id="16" name="TextBox 15">
            <a:extLst>
              <a:ext uri="{FF2B5EF4-FFF2-40B4-BE49-F238E27FC236}">
                <a16:creationId xmlns:a16="http://schemas.microsoft.com/office/drawing/2014/main" id="{BAF9F9DE-4FDE-438F-80A8-F8109E5DAC1A}"/>
              </a:ext>
            </a:extLst>
          </p:cNvPr>
          <p:cNvSpPr txBox="1"/>
          <p:nvPr/>
        </p:nvSpPr>
        <p:spPr>
          <a:xfrm>
            <a:off x="6110037" y="3712379"/>
            <a:ext cx="2262705" cy="369332"/>
          </a:xfrm>
          <a:prstGeom prst="rect">
            <a:avLst/>
          </a:prstGeom>
          <a:noFill/>
        </p:spPr>
        <p:txBody>
          <a:bodyPr wrap="square" rtlCol="0">
            <a:spAutoFit/>
          </a:bodyPr>
          <a:lstStyle/>
          <a:p>
            <a:r>
              <a:rPr lang="en-GB" dirty="0">
                <a:solidFill>
                  <a:srgbClr val="7030A0"/>
                </a:solidFill>
              </a:rPr>
              <a:t>prepositional phrase </a:t>
            </a:r>
          </a:p>
        </p:txBody>
      </p:sp>
      <p:cxnSp>
        <p:nvCxnSpPr>
          <p:cNvPr id="17" name="Straight Arrow Connector 16">
            <a:extLst>
              <a:ext uri="{FF2B5EF4-FFF2-40B4-BE49-F238E27FC236}">
                <a16:creationId xmlns:a16="http://schemas.microsoft.com/office/drawing/2014/main" id="{D6073368-797B-461C-ABAC-6A604C224F0D}"/>
              </a:ext>
            </a:extLst>
          </p:cNvPr>
          <p:cNvCxnSpPr>
            <a:cxnSpLocks/>
          </p:cNvCxnSpPr>
          <p:nvPr/>
        </p:nvCxnSpPr>
        <p:spPr>
          <a:xfrm>
            <a:off x="6588224" y="5661248"/>
            <a:ext cx="0"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0B7FBA44-005C-435E-8D90-329B4A953599}"/>
              </a:ext>
            </a:extLst>
          </p:cNvPr>
          <p:cNvCxnSpPr>
            <a:cxnSpLocks/>
          </p:cNvCxnSpPr>
          <p:nvPr/>
        </p:nvCxnSpPr>
        <p:spPr>
          <a:xfrm>
            <a:off x="3635896" y="5661248"/>
            <a:ext cx="0"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0AB12829-BD12-4403-AFE9-7334263645D0}"/>
              </a:ext>
            </a:extLst>
          </p:cNvPr>
          <p:cNvSpPr txBox="1"/>
          <p:nvPr/>
        </p:nvSpPr>
        <p:spPr>
          <a:xfrm>
            <a:off x="2935158" y="6073627"/>
            <a:ext cx="1656184" cy="369332"/>
          </a:xfrm>
          <a:prstGeom prst="rect">
            <a:avLst/>
          </a:prstGeom>
          <a:noFill/>
        </p:spPr>
        <p:txBody>
          <a:bodyPr wrap="square" rtlCol="0">
            <a:spAutoFit/>
          </a:bodyPr>
          <a:lstStyle/>
          <a:p>
            <a:r>
              <a:rPr lang="en-GB" dirty="0">
                <a:solidFill>
                  <a:srgbClr val="FFC000"/>
                </a:solidFill>
              </a:rPr>
              <a:t>pre-modifier</a:t>
            </a:r>
          </a:p>
        </p:txBody>
      </p:sp>
      <p:sp>
        <p:nvSpPr>
          <p:cNvPr id="22" name="TextBox 21">
            <a:extLst>
              <a:ext uri="{FF2B5EF4-FFF2-40B4-BE49-F238E27FC236}">
                <a16:creationId xmlns:a16="http://schemas.microsoft.com/office/drawing/2014/main" id="{39660E5B-629D-450E-83D5-D704E623BA37}"/>
              </a:ext>
            </a:extLst>
          </p:cNvPr>
          <p:cNvSpPr txBox="1"/>
          <p:nvPr/>
        </p:nvSpPr>
        <p:spPr>
          <a:xfrm>
            <a:off x="5218280" y="6073627"/>
            <a:ext cx="3154462" cy="369332"/>
          </a:xfrm>
          <a:prstGeom prst="rect">
            <a:avLst/>
          </a:prstGeom>
          <a:noFill/>
        </p:spPr>
        <p:txBody>
          <a:bodyPr wrap="square" rtlCol="0">
            <a:spAutoFit/>
          </a:bodyPr>
          <a:lstStyle/>
          <a:p>
            <a:r>
              <a:rPr lang="en-GB" dirty="0">
                <a:solidFill>
                  <a:schemeClr val="tx2"/>
                </a:solidFill>
              </a:rPr>
              <a:t>post-modifier – relative clause </a:t>
            </a:r>
          </a:p>
        </p:txBody>
      </p:sp>
    </p:spTree>
    <p:extLst>
      <p:ext uri="{BB962C8B-B14F-4D97-AF65-F5344CB8AC3E}">
        <p14:creationId xmlns:p14="http://schemas.microsoft.com/office/powerpoint/2010/main" val="17215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03711" y="397128"/>
            <a:ext cx="6120679" cy="58477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200" dirty="0"/>
              <a:t>Expanded noun phrases – your turn</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556926"/>
            <a:ext cx="8229600" cy="2016089"/>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400" dirty="0"/>
              <a:t>Insert pre-modifiers (determiners and adjectives) </a:t>
            </a:r>
            <a:r>
              <a:rPr lang="en-GB" sz="2400"/>
              <a:t>and post-modifiers </a:t>
            </a:r>
            <a:r>
              <a:rPr lang="en-GB" sz="2400" dirty="0"/>
              <a:t>(prepositional phrases or relative clauses) into the spaces below to create some expanded noun phrases of your own. Make sure that your language choices match the mood of the sentence.</a:t>
            </a:r>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79428B7E-8173-4D18-BAA9-D613EE24B422}"/>
              </a:ext>
            </a:extLst>
          </p:cNvPr>
          <p:cNvSpPr/>
          <p:nvPr/>
        </p:nvSpPr>
        <p:spPr>
          <a:xfrm>
            <a:off x="457201" y="3861048"/>
            <a:ext cx="8229600" cy="25998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 the park, ________ tree _______ swayed gently in the wind.</a:t>
            </a:r>
          </a:p>
          <a:p>
            <a:pPr algn="ctr"/>
            <a:endParaRPr lang="en-GB" sz="2400" dirty="0">
              <a:solidFill>
                <a:schemeClr val="tx1"/>
              </a:solidFill>
            </a:endParaRPr>
          </a:p>
          <a:p>
            <a:pPr algn="ctr"/>
            <a:r>
              <a:rPr lang="en-GB" sz="2400" dirty="0">
                <a:solidFill>
                  <a:schemeClr val="tx1"/>
                </a:solidFill>
              </a:rPr>
              <a:t>The ________ teacher ________ marched down the corridor.</a:t>
            </a:r>
          </a:p>
          <a:p>
            <a:pPr algn="ctr"/>
            <a:endParaRPr lang="en-GB" sz="2400" dirty="0">
              <a:solidFill>
                <a:schemeClr val="tx1"/>
              </a:solidFill>
            </a:endParaRPr>
          </a:p>
          <a:p>
            <a:pPr algn="ctr"/>
            <a:r>
              <a:rPr lang="en-GB" sz="2400" dirty="0">
                <a:solidFill>
                  <a:schemeClr val="tx1"/>
                </a:solidFill>
              </a:rPr>
              <a:t>Hurriedly, ________ children _______ found shelter from the rain.</a:t>
            </a:r>
          </a:p>
        </p:txBody>
      </p:sp>
    </p:spTree>
    <p:extLst>
      <p:ext uri="{BB962C8B-B14F-4D97-AF65-F5344CB8AC3E}">
        <p14:creationId xmlns:p14="http://schemas.microsoft.com/office/powerpoint/2010/main" val="47086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03711" y="397128"/>
            <a:ext cx="6120679" cy="58477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200" dirty="0"/>
              <a:t>Putting it all together – your turn</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445703"/>
            <a:ext cx="8229600" cy="2016089"/>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400" dirty="0"/>
              <a:t>Using the picture below, create a short descriptive passage which uses adjectives and expanded noun phrases to convey the atmosphere. Remember that you must choose language which works together to create one mood – either positive (</a:t>
            </a:r>
            <a:r>
              <a:rPr lang="en-GB" sz="2400" dirty="0" err="1"/>
              <a:t>e.g</a:t>
            </a:r>
            <a:r>
              <a:rPr lang="en-GB" sz="2400" dirty="0"/>
              <a:t> magical, happy) or negative (e.g. threatening, dangerous).</a:t>
            </a:r>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69E7030-0482-4FD7-A121-7894F1AC2D0A}"/>
              </a:ext>
            </a:extLst>
          </p:cNvPr>
          <p:cNvPicPr>
            <a:picLocks noChangeAspect="1"/>
          </p:cNvPicPr>
          <p:nvPr/>
        </p:nvPicPr>
        <p:blipFill>
          <a:blip r:embed="rId4"/>
          <a:stretch>
            <a:fillRect/>
          </a:stretch>
        </p:blipFill>
        <p:spPr>
          <a:xfrm>
            <a:off x="2303240" y="3645024"/>
            <a:ext cx="4537520" cy="3025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45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19672" y="684793"/>
            <a:ext cx="6120679"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600" dirty="0"/>
              <a:t>Teachers’ Notes</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844824"/>
            <a:ext cx="8229600" cy="4525963"/>
          </a:xfrm>
          <a:solidFill>
            <a:schemeClr val="accent5">
              <a:lumMod val="20000"/>
              <a:lumOff val="80000"/>
            </a:schemeClr>
          </a:solidFill>
          <a:ln>
            <a:solidFill>
              <a:schemeClr val="accent1">
                <a:lumMod val="75000"/>
              </a:schemeClr>
            </a:solidFill>
          </a:ln>
        </p:spPr>
        <p:txBody>
          <a:bodyPr>
            <a:normAutofit fontScale="92500"/>
          </a:bodyPr>
          <a:lstStyle/>
          <a:p>
            <a:pPr>
              <a:buFont typeface="Wingdings" panose="05000000000000000000" pitchFamily="2" charset="2"/>
              <a:buChar char="q"/>
            </a:pPr>
            <a:r>
              <a:rPr lang="en-GB" sz="2800" dirty="0"/>
              <a:t>This therapy models how pupils can use adjectives to describe settings and characters.</a:t>
            </a:r>
          </a:p>
          <a:p>
            <a:pPr>
              <a:buFont typeface="Wingdings" panose="05000000000000000000" pitchFamily="2" charset="2"/>
              <a:buChar char="q"/>
            </a:pPr>
            <a:r>
              <a:rPr lang="en-GB" sz="2800" dirty="0"/>
              <a:t>Pupils are shown how adjectives can be used to modify nouns.</a:t>
            </a:r>
          </a:p>
          <a:p>
            <a:pPr>
              <a:buFont typeface="Wingdings" panose="05000000000000000000" pitchFamily="2" charset="2"/>
              <a:buChar char="q"/>
            </a:pPr>
            <a:r>
              <a:rPr lang="en-GB" sz="2800" dirty="0"/>
              <a:t>Pupils are given the opportunity to consider how adjectives can be carefully chosen to create atmosphere.</a:t>
            </a:r>
          </a:p>
          <a:p>
            <a:pPr>
              <a:buFont typeface="Wingdings" panose="05000000000000000000" pitchFamily="2" charset="2"/>
              <a:buChar char="q"/>
            </a:pPr>
            <a:r>
              <a:rPr lang="en-GB" sz="2800" dirty="0"/>
              <a:t>Pupils are shown how to build expanded noun phrases and use them to add detail to writing.</a:t>
            </a:r>
          </a:p>
          <a:p>
            <a:pPr>
              <a:buFont typeface="Wingdings" panose="05000000000000000000" pitchFamily="2" charset="2"/>
              <a:buChar char="q"/>
            </a:pPr>
            <a:r>
              <a:rPr lang="en-GB" sz="2800" dirty="0"/>
              <a:t>Throughout the therapy, pupils are provided with opportunities to practise what they have learned.</a:t>
            </a:r>
          </a:p>
          <a:p>
            <a:pPr marL="0" indent="0">
              <a:buNone/>
            </a:pPr>
            <a:endParaRPr lang="en-GB" dirty="0"/>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4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19672" y="684793"/>
            <a:ext cx="6120679"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600" dirty="0"/>
              <a:t>Using adjectives</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844825"/>
            <a:ext cx="8229600" cy="1584176"/>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400" dirty="0"/>
              <a:t>The function of an </a:t>
            </a:r>
            <a:r>
              <a:rPr lang="en-GB" sz="2400" b="1" dirty="0"/>
              <a:t>adjective</a:t>
            </a:r>
            <a:r>
              <a:rPr lang="en-GB" sz="2400" dirty="0"/>
              <a:t> in a sentence is to modify (make a slight change to) the noun so that the description is clear to the reader. Identify the adjectives in the sentences below. How do they add clarity to the writing?</a:t>
            </a:r>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79428B7E-8173-4D18-BAA9-D613EE24B422}"/>
              </a:ext>
            </a:extLst>
          </p:cNvPr>
          <p:cNvSpPr/>
          <p:nvPr/>
        </p:nvSpPr>
        <p:spPr>
          <a:xfrm>
            <a:off x="457201" y="3717032"/>
            <a:ext cx="8229600" cy="27438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Dan ate the small pizza; Georgie ate the large pizza.</a:t>
            </a:r>
          </a:p>
          <a:p>
            <a:pPr algn="ctr"/>
            <a:r>
              <a:rPr lang="en-GB" sz="2400" dirty="0">
                <a:solidFill>
                  <a:schemeClr val="tx1"/>
                </a:solidFill>
              </a:rPr>
              <a:t>Using a serrated knife, slice the tomatoes thinly.</a:t>
            </a:r>
          </a:p>
          <a:p>
            <a:pPr algn="ctr"/>
            <a:r>
              <a:rPr lang="en-GB" sz="2400" dirty="0">
                <a:solidFill>
                  <a:schemeClr val="tx1"/>
                </a:solidFill>
              </a:rPr>
              <a:t>Fortunately, the grey clouds had passed quickly overhead.</a:t>
            </a:r>
          </a:p>
          <a:p>
            <a:pPr algn="ctr"/>
            <a:r>
              <a:rPr lang="en-GB" sz="2400" dirty="0">
                <a:solidFill>
                  <a:schemeClr val="tx1"/>
                </a:solidFill>
              </a:rPr>
              <a:t>Melt the brown sugar in a pan, before adding a splash of hot water.</a:t>
            </a:r>
          </a:p>
          <a:p>
            <a:pPr algn="ctr"/>
            <a:r>
              <a:rPr lang="en-GB" sz="2400" dirty="0">
                <a:solidFill>
                  <a:schemeClr val="tx1"/>
                </a:solidFill>
              </a:rPr>
              <a:t>Mega Monsters is the most exciting game I have ever played. </a:t>
            </a:r>
          </a:p>
        </p:txBody>
      </p:sp>
    </p:spTree>
    <p:extLst>
      <p:ext uri="{BB962C8B-B14F-4D97-AF65-F5344CB8AC3E}">
        <p14:creationId xmlns:p14="http://schemas.microsoft.com/office/powerpoint/2010/main" val="206948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19672" y="684793"/>
            <a:ext cx="6120679"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600" dirty="0"/>
              <a:t>Adjectives for character</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844824"/>
            <a:ext cx="8229600" cy="1944215"/>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400" dirty="0"/>
              <a:t>Adjectives can be used to create a clear picture of a character in the reader’s head. Appearance, personality and mood can all be conveyed using carefully chosen adjectives. Read the sentences below and decide what impression you get of each of the characters from the adjectives.</a:t>
            </a:r>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79428B7E-8173-4D18-BAA9-D613EE24B422}"/>
              </a:ext>
            </a:extLst>
          </p:cNvPr>
          <p:cNvSpPr/>
          <p:nvPr/>
        </p:nvSpPr>
        <p:spPr>
          <a:xfrm>
            <a:off x="457201" y="4077072"/>
            <a:ext cx="8229600" cy="23837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His shoulders were hunched as he stood staring into the distance.</a:t>
            </a:r>
          </a:p>
          <a:p>
            <a:pPr algn="ctr"/>
            <a:r>
              <a:rPr lang="en-GB" sz="2400" dirty="0">
                <a:solidFill>
                  <a:schemeClr val="tx1"/>
                </a:solidFill>
              </a:rPr>
              <a:t>As he glimpsed at her eyes, her steely, menacing stare made his blood freeze.</a:t>
            </a:r>
          </a:p>
          <a:p>
            <a:pPr algn="ctr"/>
            <a:r>
              <a:rPr lang="en-GB" sz="2400" dirty="0">
                <a:solidFill>
                  <a:schemeClr val="tx1"/>
                </a:solidFill>
              </a:rPr>
              <a:t>She had a tiny, rosebud mouth.</a:t>
            </a:r>
          </a:p>
          <a:p>
            <a:pPr algn="ctr"/>
            <a:r>
              <a:rPr lang="en-GB" sz="2400" dirty="0">
                <a:solidFill>
                  <a:schemeClr val="tx1"/>
                </a:solidFill>
              </a:rPr>
              <a:t>The teacher spoke with a low, droning voice.</a:t>
            </a:r>
          </a:p>
        </p:txBody>
      </p:sp>
    </p:spTree>
    <p:extLst>
      <p:ext uri="{BB962C8B-B14F-4D97-AF65-F5344CB8AC3E}">
        <p14:creationId xmlns:p14="http://schemas.microsoft.com/office/powerpoint/2010/main" val="400275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39478" y="460267"/>
            <a:ext cx="6120679" cy="58477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200" dirty="0"/>
              <a:t>Adjectives for character – your turn</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441957"/>
            <a:ext cx="8229600" cy="1574879"/>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400" dirty="0"/>
              <a:t>Insert adjectives into the spaces below to create a clear image of the character in the reader’s head. If you add more than one adjective, remember to insert a comma to separate them. Have you conveyed their appearance, their personality or their mood?</a:t>
            </a:r>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79428B7E-8173-4D18-BAA9-D613EE24B422}"/>
              </a:ext>
            </a:extLst>
          </p:cNvPr>
          <p:cNvSpPr/>
          <p:nvPr/>
        </p:nvSpPr>
        <p:spPr>
          <a:xfrm>
            <a:off x="457200" y="3143450"/>
            <a:ext cx="8229600" cy="31683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Her _______ laugh echoed around the room.</a:t>
            </a:r>
          </a:p>
          <a:p>
            <a:pPr algn="ctr"/>
            <a:endParaRPr lang="en-GB" sz="2400" dirty="0">
              <a:solidFill>
                <a:schemeClr val="tx1"/>
              </a:solidFill>
            </a:endParaRPr>
          </a:p>
          <a:p>
            <a:pPr algn="ctr"/>
            <a:r>
              <a:rPr lang="en-GB" sz="2400" dirty="0">
                <a:solidFill>
                  <a:schemeClr val="tx1"/>
                </a:solidFill>
              </a:rPr>
              <a:t>As he appeared before her, she could see his _______ coat.</a:t>
            </a:r>
          </a:p>
          <a:p>
            <a:pPr algn="ctr"/>
            <a:endParaRPr lang="en-GB" sz="2400" dirty="0">
              <a:solidFill>
                <a:schemeClr val="tx1"/>
              </a:solidFill>
            </a:endParaRPr>
          </a:p>
          <a:p>
            <a:pPr algn="ctr"/>
            <a:r>
              <a:rPr lang="en-GB" sz="2400" dirty="0">
                <a:solidFill>
                  <a:schemeClr val="tx1"/>
                </a:solidFill>
              </a:rPr>
              <a:t> His ________ beard gave him a ________ look.</a:t>
            </a:r>
          </a:p>
        </p:txBody>
      </p:sp>
    </p:spTree>
    <p:extLst>
      <p:ext uri="{BB962C8B-B14F-4D97-AF65-F5344CB8AC3E}">
        <p14:creationId xmlns:p14="http://schemas.microsoft.com/office/powerpoint/2010/main" val="118631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29268" y="460267"/>
            <a:ext cx="6120679" cy="58477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200" dirty="0"/>
              <a:t>Adjectives for character – your turn</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1" y="1591848"/>
            <a:ext cx="8229600" cy="1578831"/>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400" dirty="0"/>
              <a:t>Look at the possibilities below which demonstrate how you can create different appearances, personalities and moods with your choice of adjective. How did you do? What does each of the choices tell you about the character?</a:t>
            </a:r>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79428B7E-8173-4D18-BAA9-D613EE24B422}"/>
              </a:ext>
            </a:extLst>
          </p:cNvPr>
          <p:cNvSpPr/>
          <p:nvPr/>
        </p:nvSpPr>
        <p:spPr>
          <a:xfrm>
            <a:off x="457201" y="3423656"/>
            <a:ext cx="8229600" cy="31683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Her </a:t>
            </a:r>
            <a:r>
              <a:rPr lang="en-GB" sz="2400" dirty="0">
                <a:solidFill>
                  <a:srgbClr val="FF0000"/>
                </a:solidFill>
              </a:rPr>
              <a:t>excited</a:t>
            </a:r>
            <a:r>
              <a:rPr lang="en-GB" sz="2400" dirty="0">
                <a:solidFill>
                  <a:schemeClr val="tx1"/>
                </a:solidFill>
              </a:rPr>
              <a:t> laugh echoed around the room.</a:t>
            </a:r>
          </a:p>
          <a:p>
            <a:pPr algn="ctr"/>
            <a:r>
              <a:rPr lang="en-GB" sz="2400" dirty="0">
                <a:solidFill>
                  <a:schemeClr val="tx1"/>
                </a:solidFill>
              </a:rPr>
              <a:t>Her </a:t>
            </a:r>
            <a:r>
              <a:rPr lang="en-GB" sz="2400" dirty="0">
                <a:solidFill>
                  <a:srgbClr val="FF0000"/>
                </a:solidFill>
              </a:rPr>
              <a:t>demonic </a:t>
            </a:r>
            <a:r>
              <a:rPr lang="en-GB" sz="2400" dirty="0">
                <a:solidFill>
                  <a:schemeClr val="tx1"/>
                </a:solidFill>
              </a:rPr>
              <a:t>laugh echoed around the room.</a:t>
            </a:r>
          </a:p>
          <a:p>
            <a:pPr algn="ctr"/>
            <a:r>
              <a:rPr lang="en-GB" sz="2400" dirty="0">
                <a:solidFill>
                  <a:schemeClr val="tx1"/>
                </a:solidFill>
              </a:rPr>
              <a:t>As he appeared before her, she could see his </a:t>
            </a:r>
            <a:r>
              <a:rPr lang="en-GB" sz="2400" dirty="0">
                <a:solidFill>
                  <a:srgbClr val="FF0000"/>
                </a:solidFill>
              </a:rPr>
              <a:t>worn, scruffy </a:t>
            </a:r>
            <a:r>
              <a:rPr lang="en-GB" sz="2400" dirty="0">
                <a:solidFill>
                  <a:schemeClr val="tx1"/>
                </a:solidFill>
              </a:rPr>
              <a:t>coat.</a:t>
            </a:r>
          </a:p>
          <a:p>
            <a:pPr algn="ctr"/>
            <a:r>
              <a:rPr lang="en-GB" sz="2400" dirty="0">
                <a:solidFill>
                  <a:schemeClr val="tx1"/>
                </a:solidFill>
              </a:rPr>
              <a:t>As he appeared before her, she could see his </a:t>
            </a:r>
            <a:r>
              <a:rPr lang="en-GB" sz="2400" dirty="0">
                <a:solidFill>
                  <a:srgbClr val="FF0000"/>
                </a:solidFill>
              </a:rPr>
              <a:t>smart, tailored </a:t>
            </a:r>
            <a:r>
              <a:rPr lang="en-GB" sz="2400" dirty="0">
                <a:solidFill>
                  <a:schemeClr val="tx1"/>
                </a:solidFill>
              </a:rPr>
              <a:t>coat.</a:t>
            </a:r>
          </a:p>
          <a:p>
            <a:pPr algn="ctr"/>
            <a:r>
              <a:rPr lang="en-GB" sz="2400" dirty="0">
                <a:solidFill>
                  <a:schemeClr val="tx1"/>
                </a:solidFill>
              </a:rPr>
              <a:t> His </a:t>
            </a:r>
            <a:r>
              <a:rPr lang="en-GB" sz="2400" dirty="0">
                <a:solidFill>
                  <a:srgbClr val="FF0000"/>
                </a:solidFill>
              </a:rPr>
              <a:t>trimmed</a:t>
            </a:r>
            <a:r>
              <a:rPr lang="en-GB" sz="2400" dirty="0">
                <a:solidFill>
                  <a:schemeClr val="tx1"/>
                </a:solidFill>
              </a:rPr>
              <a:t> beard gave him a </a:t>
            </a:r>
            <a:r>
              <a:rPr lang="en-GB" sz="2400" dirty="0">
                <a:solidFill>
                  <a:srgbClr val="FF0000"/>
                </a:solidFill>
              </a:rPr>
              <a:t>distinguished</a:t>
            </a:r>
            <a:r>
              <a:rPr lang="en-GB" sz="2400" dirty="0">
                <a:solidFill>
                  <a:schemeClr val="tx1"/>
                </a:solidFill>
              </a:rPr>
              <a:t> look.</a:t>
            </a:r>
          </a:p>
          <a:p>
            <a:pPr algn="ctr"/>
            <a:r>
              <a:rPr lang="en-GB" sz="2400" dirty="0">
                <a:solidFill>
                  <a:schemeClr val="tx1"/>
                </a:solidFill>
              </a:rPr>
              <a:t>His </a:t>
            </a:r>
            <a:r>
              <a:rPr lang="en-GB" sz="2400" dirty="0">
                <a:solidFill>
                  <a:srgbClr val="FF0000"/>
                </a:solidFill>
              </a:rPr>
              <a:t>grimy, tangled</a:t>
            </a:r>
            <a:r>
              <a:rPr lang="en-GB" sz="2400" dirty="0">
                <a:solidFill>
                  <a:schemeClr val="tx1"/>
                </a:solidFill>
              </a:rPr>
              <a:t> beard gave him an </a:t>
            </a:r>
            <a:r>
              <a:rPr lang="en-GB" sz="2400" dirty="0">
                <a:solidFill>
                  <a:srgbClr val="FF0000"/>
                </a:solidFill>
              </a:rPr>
              <a:t>unkempt </a:t>
            </a:r>
            <a:r>
              <a:rPr lang="en-GB" sz="2400" dirty="0">
                <a:solidFill>
                  <a:schemeClr val="tx1"/>
                </a:solidFill>
              </a:rPr>
              <a:t>look.</a:t>
            </a:r>
          </a:p>
        </p:txBody>
      </p:sp>
    </p:spTree>
    <p:extLst>
      <p:ext uri="{BB962C8B-B14F-4D97-AF65-F5344CB8AC3E}">
        <p14:creationId xmlns:p14="http://schemas.microsoft.com/office/powerpoint/2010/main" val="91008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39478" y="429489"/>
            <a:ext cx="6120679" cy="646331"/>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600" dirty="0"/>
              <a:t>Adjectives for setting</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556926"/>
            <a:ext cx="8229600" cy="1944215"/>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400" dirty="0"/>
              <a:t>Adjectives can also be used to create a detailed picture of the setting for the reader. With clever choices, writers can also create atmosphere using adjectives. Look at the two setting descriptions below – how have the adjectives been used to create different atmospheres?</a:t>
            </a:r>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79428B7E-8173-4D18-BAA9-D613EE24B422}"/>
              </a:ext>
            </a:extLst>
          </p:cNvPr>
          <p:cNvSpPr/>
          <p:nvPr/>
        </p:nvSpPr>
        <p:spPr>
          <a:xfrm>
            <a:off x="457201" y="3726944"/>
            <a:ext cx="8229600" cy="27339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a:t>
            </a:r>
            <a:r>
              <a:rPr lang="en-GB" sz="2400" dirty="0">
                <a:solidFill>
                  <a:srgbClr val="FF0000"/>
                </a:solidFill>
              </a:rPr>
              <a:t>rotten</a:t>
            </a:r>
            <a:r>
              <a:rPr lang="en-GB" sz="2400" dirty="0">
                <a:solidFill>
                  <a:schemeClr val="tx1"/>
                </a:solidFill>
              </a:rPr>
              <a:t> floorboards were covered with </a:t>
            </a:r>
            <a:r>
              <a:rPr lang="en-GB" sz="2400" dirty="0">
                <a:solidFill>
                  <a:srgbClr val="FF0000"/>
                </a:solidFill>
              </a:rPr>
              <a:t>torn</a:t>
            </a:r>
            <a:r>
              <a:rPr lang="en-GB" sz="2400" dirty="0">
                <a:solidFill>
                  <a:schemeClr val="tx1"/>
                </a:solidFill>
              </a:rPr>
              <a:t> rugs. </a:t>
            </a:r>
            <a:r>
              <a:rPr lang="en-GB" sz="2400" dirty="0">
                <a:solidFill>
                  <a:srgbClr val="FF0000"/>
                </a:solidFill>
              </a:rPr>
              <a:t>Old</a:t>
            </a:r>
            <a:r>
              <a:rPr lang="en-GB" sz="2400" dirty="0">
                <a:solidFill>
                  <a:schemeClr val="tx1"/>
                </a:solidFill>
              </a:rPr>
              <a:t> tapestries covered the </a:t>
            </a:r>
            <a:r>
              <a:rPr lang="en-GB" sz="2400" dirty="0">
                <a:solidFill>
                  <a:srgbClr val="FF0000"/>
                </a:solidFill>
              </a:rPr>
              <a:t>crumbling</a:t>
            </a:r>
            <a:r>
              <a:rPr lang="en-GB" sz="2400" dirty="0">
                <a:solidFill>
                  <a:schemeClr val="tx1"/>
                </a:solidFill>
              </a:rPr>
              <a:t> walls. On the ceiling, a </a:t>
            </a:r>
            <a:r>
              <a:rPr lang="en-GB" sz="2400" dirty="0">
                <a:solidFill>
                  <a:srgbClr val="FF0000"/>
                </a:solidFill>
              </a:rPr>
              <a:t>broken</a:t>
            </a:r>
            <a:r>
              <a:rPr lang="en-GB" sz="2400" dirty="0">
                <a:solidFill>
                  <a:schemeClr val="tx1"/>
                </a:solidFill>
              </a:rPr>
              <a:t> chandelier hung.</a:t>
            </a:r>
          </a:p>
          <a:p>
            <a:pPr algn="ctr"/>
            <a:endParaRPr lang="en-GB" sz="2400" dirty="0">
              <a:solidFill>
                <a:schemeClr val="tx1"/>
              </a:solidFill>
            </a:endParaRPr>
          </a:p>
          <a:p>
            <a:pPr algn="ctr"/>
            <a:r>
              <a:rPr lang="en-GB" sz="2400" dirty="0">
                <a:solidFill>
                  <a:schemeClr val="tx1"/>
                </a:solidFill>
              </a:rPr>
              <a:t>The </a:t>
            </a:r>
            <a:r>
              <a:rPr lang="en-GB" sz="2400" dirty="0">
                <a:solidFill>
                  <a:srgbClr val="FF0000"/>
                </a:solidFill>
              </a:rPr>
              <a:t>polished</a:t>
            </a:r>
            <a:r>
              <a:rPr lang="en-GB" sz="2400" dirty="0">
                <a:solidFill>
                  <a:schemeClr val="tx1"/>
                </a:solidFill>
              </a:rPr>
              <a:t> floorboards were covered with </a:t>
            </a:r>
            <a:r>
              <a:rPr lang="en-GB" sz="2400" dirty="0">
                <a:solidFill>
                  <a:srgbClr val="FF0000"/>
                </a:solidFill>
              </a:rPr>
              <a:t>elegant</a:t>
            </a:r>
            <a:r>
              <a:rPr lang="en-GB" sz="2400" dirty="0">
                <a:solidFill>
                  <a:schemeClr val="tx1"/>
                </a:solidFill>
              </a:rPr>
              <a:t> rugs. </a:t>
            </a:r>
            <a:r>
              <a:rPr lang="en-GB" sz="2400" dirty="0">
                <a:solidFill>
                  <a:srgbClr val="FF0000"/>
                </a:solidFill>
              </a:rPr>
              <a:t>Intricate</a:t>
            </a:r>
            <a:r>
              <a:rPr lang="en-GB" sz="2400" dirty="0">
                <a:solidFill>
                  <a:schemeClr val="tx1"/>
                </a:solidFill>
              </a:rPr>
              <a:t> tapestries covered the </a:t>
            </a:r>
            <a:r>
              <a:rPr lang="en-GB" sz="2400" dirty="0">
                <a:solidFill>
                  <a:srgbClr val="FF0000"/>
                </a:solidFill>
              </a:rPr>
              <a:t>smooth</a:t>
            </a:r>
            <a:r>
              <a:rPr lang="en-GB" sz="2400" dirty="0">
                <a:solidFill>
                  <a:schemeClr val="tx1"/>
                </a:solidFill>
              </a:rPr>
              <a:t> walls. On the ceiling, a </a:t>
            </a:r>
            <a:r>
              <a:rPr lang="en-GB" sz="2400" dirty="0">
                <a:solidFill>
                  <a:srgbClr val="FF0000"/>
                </a:solidFill>
              </a:rPr>
              <a:t>crystal </a:t>
            </a:r>
            <a:r>
              <a:rPr lang="en-GB" sz="2400" dirty="0">
                <a:solidFill>
                  <a:schemeClr val="tx1"/>
                </a:solidFill>
              </a:rPr>
              <a:t>chandelier hung.</a:t>
            </a:r>
          </a:p>
        </p:txBody>
      </p:sp>
    </p:spTree>
    <p:extLst>
      <p:ext uri="{BB962C8B-B14F-4D97-AF65-F5344CB8AC3E}">
        <p14:creationId xmlns:p14="http://schemas.microsoft.com/office/powerpoint/2010/main" val="45328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39478" y="511578"/>
            <a:ext cx="6120679" cy="58477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200" dirty="0"/>
              <a:t>Adjectives for setting – your turn</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556926"/>
            <a:ext cx="8229600" cy="1656049"/>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400" dirty="0"/>
              <a:t>Insert adjectives into the spaces below to create a detailed picture of the setting in the reader’s head. Complete the task twice: choose adjectives to create a positive mood and then choose adjectives to create a negative mood.</a:t>
            </a:r>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79428B7E-8173-4D18-BAA9-D613EE24B422}"/>
              </a:ext>
            </a:extLst>
          </p:cNvPr>
          <p:cNvSpPr/>
          <p:nvPr/>
        </p:nvSpPr>
        <p:spPr>
          <a:xfrm>
            <a:off x="457201" y="3549346"/>
            <a:ext cx="8229600" cy="29115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________ trees towered above him. All around, he could hear the ________ wind in the branches and ________ birds overhead. Beneath his feet, the ________ path stretched out ahead of him. Out of the corner of his eye, he glimpsed a ________ dwelling and set off towards it.</a:t>
            </a:r>
          </a:p>
        </p:txBody>
      </p:sp>
    </p:spTree>
    <p:extLst>
      <p:ext uri="{BB962C8B-B14F-4D97-AF65-F5344CB8AC3E}">
        <p14:creationId xmlns:p14="http://schemas.microsoft.com/office/powerpoint/2010/main" val="106245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67996" y="164543"/>
            <a:ext cx="896492" cy="600294"/>
          </a:xfrm>
          <a:prstGeom prst="rect">
            <a:avLst/>
          </a:prstGeom>
        </p:spPr>
      </p:pic>
      <p:sp>
        <p:nvSpPr>
          <p:cNvPr id="6" name="TextBox 5"/>
          <p:cNvSpPr txBox="1"/>
          <p:nvPr/>
        </p:nvSpPr>
        <p:spPr>
          <a:xfrm>
            <a:off x="1623048" y="460267"/>
            <a:ext cx="6120679" cy="58477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200" dirty="0"/>
              <a:t>Adjectives for setting – your turn</a:t>
            </a:r>
          </a:p>
        </p:txBody>
      </p:sp>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457200" y="1629134"/>
            <a:ext cx="8229600" cy="863961"/>
          </a:xfrm>
          <a:solidFill>
            <a:schemeClr val="accent5">
              <a:lumMod val="20000"/>
              <a:lumOff val="80000"/>
            </a:schemeClr>
          </a:solidFill>
          <a:ln>
            <a:solidFill>
              <a:schemeClr val="accent1">
                <a:lumMod val="75000"/>
              </a:schemeClr>
            </a:solidFill>
          </a:ln>
        </p:spPr>
        <p:txBody>
          <a:bodyPr>
            <a:noAutofit/>
          </a:bodyPr>
          <a:lstStyle/>
          <a:p>
            <a:pPr marL="0" indent="0">
              <a:buNone/>
            </a:pPr>
            <a:r>
              <a:rPr lang="en-GB" sz="2400" dirty="0"/>
              <a:t>Read the two examples below – what are the two different atmospheres that have been created? How did you do?</a:t>
            </a:r>
          </a:p>
        </p:txBody>
      </p:sp>
      <p:pic>
        <p:nvPicPr>
          <p:cNvPr id="7" name="Picture 7">
            <a:extLst>
              <a:ext uri="{FF2B5EF4-FFF2-40B4-BE49-F238E27FC236}">
                <a16:creationId xmlns:a16="http://schemas.microsoft.com/office/drawing/2014/main" id="{E0BD68CE-320F-44E1-AC34-80D1A8CFF3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4543"/>
            <a:ext cx="1152128" cy="11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79428B7E-8173-4D18-BAA9-D613EE24B422}"/>
              </a:ext>
            </a:extLst>
          </p:cNvPr>
          <p:cNvSpPr/>
          <p:nvPr/>
        </p:nvSpPr>
        <p:spPr>
          <a:xfrm>
            <a:off x="457201" y="2637046"/>
            <a:ext cx="8229600" cy="38238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tx1"/>
                </a:solidFill>
              </a:rPr>
              <a:t>The </a:t>
            </a:r>
            <a:r>
              <a:rPr lang="en-GB" sz="2100" dirty="0">
                <a:solidFill>
                  <a:srgbClr val="FF0000"/>
                </a:solidFill>
              </a:rPr>
              <a:t>twisted</a:t>
            </a:r>
            <a:r>
              <a:rPr lang="en-GB" sz="2100" dirty="0">
                <a:solidFill>
                  <a:schemeClr val="tx1"/>
                </a:solidFill>
              </a:rPr>
              <a:t> trees towered above him. All around, he could hear the </a:t>
            </a:r>
            <a:r>
              <a:rPr lang="en-GB" sz="2100" dirty="0">
                <a:solidFill>
                  <a:srgbClr val="FF0000"/>
                </a:solidFill>
              </a:rPr>
              <a:t>ghostly </a:t>
            </a:r>
            <a:r>
              <a:rPr lang="en-GB" sz="2100" dirty="0">
                <a:solidFill>
                  <a:schemeClr val="tx1"/>
                </a:solidFill>
              </a:rPr>
              <a:t>wind in the branches and </a:t>
            </a:r>
            <a:r>
              <a:rPr lang="en-GB" sz="2100" dirty="0">
                <a:solidFill>
                  <a:srgbClr val="FF0000"/>
                </a:solidFill>
              </a:rPr>
              <a:t>screeching</a:t>
            </a:r>
            <a:r>
              <a:rPr lang="en-GB" sz="2100" dirty="0">
                <a:solidFill>
                  <a:schemeClr val="tx1"/>
                </a:solidFill>
              </a:rPr>
              <a:t> birds overhead. Beneath his feet, the </a:t>
            </a:r>
            <a:r>
              <a:rPr lang="en-GB" sz="2100" dirty="0">
                <a:solidFill>
                  <a:srgbClr val="FF0000"/>
                </a:solidFill>
              </a:rPr>
              <a:t>shadowy</a:t>
            </a:r>
            <a:r>
              <a:rPr lang="en-GB" sz="2100" dirty="0">
                <a:solidFill>
                  <a:schemeClr val="tx1"/>
                </a:solidFill>
              </a:rPr>
              <a:t> path stretched out ahead of him. Out of the corner of his eye, he glimpsed a </a:t>
            </a:r>
            <a:r>
              <a:rPr lang="en-GB" sz="2100" dirty="0">
                <a:solidFill>
                  <a:srgbClr val="FF0000"/>
                </a:solidFill>
              </a:rPr>
              <a:t>tumbledown</a:t>
            </a:r>
            <a:r>
              <a:rPr lang="en-GB" sz="2100" dirty="0">
                <a:solidFill>
                  <a:schemeClr val="tx1"/>
                </a:solidFill>
              </a:rPr>
              <a:t> dwelling and set off towards it.</a:t>
            </a:r>
          </a:p>
          <a:p>
            <a:pPr algn="ctr"/>
            <a:endParaRPr lang="en-GB" sz="2100" dirty="0">
              <a:solidFill>
                <a:schemeClr val="tx1"/>
              </a:solidFill>
            </a:endParaRPr>
          </a:p>
          <a:p>
            <a:pPr algn="ctr"/>
            <a:r>
              <a:rPr lang="en-GB" sz="2100" dirty="0">
                <a:solidFill>
                  <a:schemeClr val="tx1"/>
                </a:solidFill>
              </a:rPr>
              <a:t>The </a:t>
            </a:r>
            <a:r>
              <a:rPr lang="en-GB" sz="2100" dirty="0">
                <a:solidFill>
                  <a:srgbClr val="FF0000"/>
                </a:solidFill>
              </a:rPr>
              <a:t>majestic</a:t>
            </a:r>
            <a:r>
              <a:rPr lang="en-GB" sz="2100" dirty="0">
                <a:solidFill>
                  <a:schemeClr val="tx1"/>
                </a:solidFill>
              </a:rPr>
              <a:t> trees towered above him. All around, he could hear the </a:t>
            </a:r>
            <a:r>
              <a:rPr lang="en-GB" sz="2100" dirty="0">
                <a:solidFill>
                  <a:srgbClr val="FF0000"/>
                </a:solidFill>
              </a:rPr>
              <a:t>welcome </a:t>
            </a:r>
            <a:r>
              <a:rPr lang="en-GB" sz="2100" dirty="0">
                <a:solidFill>
                  <a:schemeClr val="tx1"/>
                </a:solidFill>
              </a:rPr>
              <a:t>wind in the branches and </a:t>
            </a:r>
            <a:r>
              <a:rPr lang="en-GB" sz="2100" dirty="0">
                <a:solidFill>
                  <a:srgbClr val="FF0000"/>
                </a:solidFill>
              </a:rPr>
              <a:t>chattering</a:t>
            </a:r>
            <a:r>
              <a:rPr lang="en-GB" sz="2100" dirty="0">
                <a:solidFill>
                  <a:schemeClr val="tx1"/>
                </a:solidFill>
              </a:rPr>
              <a:t> birds overhead. Beneath his feet, the </a:t>
            </a:r>
            <a:r>
              <a:rPr lang="en-GB" sz="2100" dirty="0">
                <a:solidFill>
                  <a:srgbClr val="FF0000"/>
                </a:solidFill>
              </a:rPr>
              <a:t>bluebell-lined</a:t>
            </a:r>
            <a:r>
              <a:rPr lang="en-GB" sz="2100" dirty="0">
                <a:solidFill>
                  <a:schemeClr val="tx1"/>
                </a:solidFill>
              </a:rPr>
              <a:t> path stretched out ahead of him. Out of the corner of his eye, he glimpsed a </a:t>
            </a:r>
            <a:r>
              <a:rPr lang="en-GB" sz="2100" dirty="0">
                <a:solidFill>
                  <a:srgbClr val="FF0000"/>
                </a:solidFill>
              </a:rPr>
              <a:t>cosy</a:t>
            </a:r>
            <a:r>
              <a:rPr lang="en-GB" sz="2100" dirty="0">
                <a:solidFill>
                  <a:schemeClr val="tx1"/>
                </a:solidFill>
              </a:rPr>
              <a:t> dwelling and set off towards it.</a:t>
            </a:r>
          </a:p>
        </p:txBody>
      </p:sp>
    </p:spTree>
    <p:extLst>
      <p:ext uri="{BB962C8B-B14F-4D97-AF65-F5344CB8AC3E}">
        <p14:creationId xmlns:p14="http://schemas.microsoft.com/office/powerpoint/2010/main" val="778417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4535</TotalTime>
  <Words>1225</Words>
  <Application>Microsoft Office PowerPoint</Application>
  <PresentationFormat>On-screen Show (4:3)</PresentationFormat>
  <Paragraphs>77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slides - Calibri 40, bold, dark grey</dc:title>
  <dc:creator>LUrquhart</dc:creator>
  <cp:lastModifiedBy>Jessica Flisher</cp:lastModifiedBy>
  <cp:revision>362</cp:revision>
  <dcterms:created xsi:type="dcterms:W3CDTF">2016-08-09T10:05:30Z</dcterms:created>
  <dcterms:modified xsi:type="dcterms:W3CDTF">2020-04-12T14:36:05Z</dcterms:modified>
</cp:coreProperties>
</file>