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348" r:id="rId2"/>
    <p:sldId id="349" r:id="rId3"/>
    <p:sldId id="368" r:id="rId4"/>
    <p:sldId id="369" r:id="rId5"/>
    <p:sldId id="370" r:id="rId6"/>
    <p:sldId id="350" r:id="rId7"/>
    <p:sldId id="366" r:id="rId8"/>
    <p:sldId id="358" r:id="rId9"/>
    <p:sldId id="352" r:id="rId10"/>
    <p:sldId id="355" r:id="rId11"/>
    <p:sldId id="371" r:id="rId12"/>
    <p:sldId id="367" r:id="rId13"/>
    <p:sldId id="372" r:id="rId14"/>
    <p:sldId id="364" r:id="rId15"/>
    <p:sldId id="37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870C0415-0E73-43CE-A264-7DFE636800CC}">
          <p14:sldIdLst>
            <p14:sldId id="348"/>
            <p14:sldId id="349"/>
            <p14:sldId id="368"/>
            <p14:sldId id="369"/>
            <p14:sldId id="370"/>
            <p14:sldId id="350"/>
            <p14:sldId id="366"/>
            <p14:sldId id="358"/>
            <p14:sldId id="352"/>
            <p14:sldId id="355"/>
            <p14:sldId id="371"/>
            <p14:sldId id="367"/>
            <p14:sldId id="372"/>
            <p14:sldId id="364"/>
            <p14:sldId id="37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71EF2D-87A0-4F8A-AE0C-3313DE03F401}" v="6" dt="2018-09-16T14:17:31.3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87" autoAdjust="0"/>
    <p:restoredTop sz="94660"/>
  </p:normalViewPr>
  <p:slideViewPr>
    <p:cSldViewPr>
      <p:cViewPr varScale="1">
        <p:scale>
          <a:sx n="41" d="100"/>
          <a:sy n="41" d="100"/>
        </p:scale>
        <p:origin x="1416"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801933-C731-4C19-A075-5C8FA15C582F}" type="datetimeFigureOut">
              <a:rPr lang="en-GB" smtClean="0"/>
              <a:pPr/>
              <a:t>12/04/2020</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1B141C-FC77-4E7D-87A8-3BEBA94F3A61}" type="slidenum">
              <a:rPr lang="en-GB" smtClean="0"/>
              <a:pPr/>
              <a:t>‹#›</a:t>
            </a:fld>
            <a:endParaRPr lang="en-GB" dirty="0"/>
          </a:p>
        </p:txBody>
      </p:sp>
    </p:spTree>
    <p:extLst>
      <p:ext uri="{BB962C8B-B14F-4D97-AF65-F5344CB8AC3E}">
        <p14:creationId xmlns:p14="http://schemas.microsoft.com/office/powerpoint/2010/main" val="39289624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57A0149-7C49-4F8D-A8F7-B3F09E38B620}" type="datetimeFigureOut">
              <a:rPr lang="en-GB" smtClean="0"/>
              <a:pPr/>
              <a:t>12/04/2020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694282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7A0149-7C49-4F8D-A8F7-B3F09E38B620}" type="datetimeFigureOut">
              <a:rPr lang="en-GB" smtClean="0"/>
              <a:pPr/>
              <a:t>12/04/2020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3647086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7A0149-7C49-4F8D-A8F7-B3F09E38B620}" type="datetimeFigureOut">
              <a:rPr lang="en-GB" smtClean="0"/>
              <a:pPr/>
              <a:t>12/04/2020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3718353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6"/>
          <p:cNvSpPr>
            <a:spLocks noGrp="1" noChangeArrowheads="1"/>
          </p:cNvSpPr>
          <p:nvPr>
            <p:ph type="sldNum" sz="quarter" idx="12"/>
          </p:nvPr>
        </p:nvSpPr>
        <p:spPr>
          <a:ln/>
        </p:spPr>
        <p:txBody>
          <a:bodyPr/>
          <a:lstStyle>
            <a:lvl1pPr>
              <a:defRPr/>
            </a:lvl1pPr>
          </a:lstStyle>
          <a:p>
            <a:fld id="{F64EBB57-2290-41B5-944F-98DD4AA4B514}" type="slidenum">
              <a:rPr lang="en-GB" altLang="en-US"/>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7A0149-7C49-4F8D-A8F7-B3F09E38B620}" type="datetimeFigureOut">
              <a:rPr lang="en-GB" smtClean="0"/>
              <a:pPr/>
              <a:t>12/04/2020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2148812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7A0149-7C49-4F8D-A8F7-B3F09E38B620}" type="datetimeFigureOut">
              <a:rPr lang="en-GB" smtClean="0"/>
              <a:pPr/>
              <a:t>12/04/2020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1567238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57A0149-7C49-4F8D-A8F7-B3F09E38B620}" type="datetimeFigureOut">
              <a:rPr lang="en-GB" smtClean="0"/>
              <a:pPr/>
              <a:t>12/04/2020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35403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57A0149-7C49-4F8D-A8F7-B3F09E38B620}" type="datetimeFigureOut">
              <a:rPr lang="en-GB" smtClean="0"/>
              <a:pPr/>
              <a:t>12/04/2020</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1614054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57A0149-7C49-4F8D-A8F7-B3F09E38B620}" type="datetimeFigureOut">
              <a:rPr lang="en-GB" smtClean="0"/>
              <a:pPr/>
              <a:t>12/04/2020</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1188071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7A0149-7C49-4F8D-A8F7-B3F09E38B620}" type="datetimeFigureOut">
              <a:rPr lang="en-GB" smtClean="0"/>
              <a:pPr/>
              <a:t>12/04/2020</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1562205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7A0149-7C49-4F8D-A8F7-B3F09E38B620}" type="datetimeFigureOut">
              <a:rPr lang="en-GB" smtClean="0"/>
              <a:pPr/>
              <a:t>12/04/2020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175298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7A0149-7C49-4F8D-A8F7-B3F09E38B620}" type="datetimeFigureOut">
              <a:rPr lang="en-GB" smtClean="0"/>
              <a:pPr/>
              <a:t>12/04/2020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3468125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7A0149-7C49-4F8D-A8F7-B3F09E38B620}" type="datetimeFigureOut">
              <a:rPr lang="en-GB" smtClean="0"/>
              <a:pPr/>
              <a:t>12/04/2020</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2914342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extBox 1"/>
          <p:cNvSpPr txBox="1"/>
          <p:nvPr/>
        </p:nvSpPr>
        <p:spPr>
          <a:xfrm>
            <a:off x="1116124" y="1071245"/>
            <a:ext cx="6984776" cy="2677656"/>
          </a:xfrm>
          <a:prstGeom prst="rect">
            <a:avLst/>
          </a:prstGeom>
          <a:noFill/>
        </p:spPr>
        <p:txBody>
          <a:bodyPr wrap="square" rtlCol="0">
            <a:spAutoFit/>
          </a:bodyPr>
          <a:lstStyle/>
          <a:p>
            <a:pPr algn="ctr"/>
            <a:r>
              <a:rPr lang="en-US" sz="3600" dirty="0"/>
              <a:t>W2b. Can describe settings and characters using adverbs</a:t>
            </a:r>
          </a:p>
          <a:p>
            <a:pPr algn="ctr"/>
            <a:endParaRPr lang="en-US" sz="2400" dirty="0"/>
          </a:p>
          <a:p>
            <a:pPr algn="ctr"/>
            <a:r>
              <a:rPr lang="en-US" sz="2400" dirty="0"/>
              <a:t>(changing the place of the adverb to add variety) </a:t>
            </a:r>
          </a:p>
          <a:p>
            <a:pPr algn="ctr"/>
            <a:endParaRPr lang="en-US" sz="2400" dirty="0"/>
          </a:p>
          <a:p>
            <a:pPr algn="ctr"/>
            <a:r>
              <a:rPr lang="en-US" sz="2400" dirty="0"/>
              <a:t>e.g. Tom called </a:t>
            </a:r>
            <a:r>
              <a:rPr lang="en-US" sz="2400" u="sng" dirty="0"/>
              <a:t>softly</a:t>
            </a:r>
            <a:r>
              <a:rPr lang="en-US" sz="2400" dirty="0"/>
              <a:t>…  </a:t>
            </a:r>
            <a:r>
              <a:rPr lang="en-US" sz="2400" u="sng" dirty="0"/>
              <a:t>Anxiously</a:t>
            </a:r>
            <a:r>
              <a:rPr lang="en-US" sz="2400" dirty="0"/>
              <a:t>, he</a:t>
            </a:r>
          </a:p>
        </p:txBody>
      </p:sp>
      <p:sp>
        <p:nvSpPr>
          <p:cNvPr id="7" name="Text Box 4">
            <a:extLst>
              <a:ext uri="{FF2B5EF4-FFF2-40B4-BE49-F238E27FC236}">
                <a16:creationId xmlns:a16="http://schemas.microsoft.com/office/drawing/2014/main" id="{8AB4DD4A-AD3C-45E0-B0E1-6712A6C4CF9F}"/>
              </a:ext>
            </a:extLst>
          </p:cNvPr>
          <p:cNvSpPr txBox="1">
            <a:spLocks noChangeArrowheads="1"/>
          </p:cNvSpPr>
          <p:nvPr/>
        </p:nvSpPr>
        <p:spPr bwMode="auto">
          <a:xfrm>
            <a:off x="1799431" y="5154643"/>
            <a:ext cx="5545138" cy="936625"/>
          </a:xfrm>
          <a:prstGeom prst="rect">
            <a:avLst/>
          </a:prstGeom>
          <a:solidFill>
            <a:srgbClr val="FFFFFF"/>
          </a:solidFill>
          <a:ln w="38100" cmpd="dbl">
            <a:solidFill>
              <a:srgbClr val="000000"/>
            </a:solidFill>
            <a:miter lim="800000"/>
            <a:headEnd/>
            <a:tailEnd/>
          </a:ln>
        </p:spPr>
        <p:txBody>
          <a:bodyPr/>
          <a:lstStyle/>
          <a:p>
            <a:pPr algn="just"/>
            <a:r>
              <a:rPr lang="en-GB" sz="1000" dirty="0">
                <a:solidFill>
                  <a:srgbClr val="000000"/>
                </a:solidFill>
                <a:cs typeface="Times New Roman" pitchFamily="18" charset="0"/>
              </a:rPr>
              <a:t>This resource is strictly for the use of member schools for as long as they remain members of The </a:t>
            </a:r>
            <a:r>
              <a:rPr lang="en-GB" sz="1000" dirty="0" err="1">
                <a:solidFill>
                  <a:srgbClr val="000000"/>
                </a:solidFill>
                <a:cs typeface="Times New Roman" pitchFamily="18" charset="0"/>
              </a:rPr>
              <a:t>PiXL</a:t>
            </a:r>
            <a:r>
              <a:rPr lang="en-GB" sz="1000" dirty="0">
                <a:solidFill>
                  <a:srgbClr val="000000"/>
                </a:solidFill>
                <a:cs typeface="Times New Roman" pitchFamily="18" charset="0"/>
              </a:rPr>
              <a:t> Club. It may not be copied, sold nor transferred to a third party or used by the school after membership ceases. Until such time it may be freely used within the member school.</a:t>
            </a:r>
            <a:endParaRPr lang="en-US" sz="1000" dirty="0">
              <a:latin typeface="Times New Roman" pitchFamily="18" charset="0"/>
              <a:cs typeface="Times New Roman" pitchFamily="18" charset="0"/>
            </a:endParaRPr>
          </a:p>
          <a:p>
            <a:pPr algn="just"/>
            <a:r>
              <a:rPr lang="en-GB" sz="1000" dirty="0">
                <a:solidFill>
                  <a:srgbClr val="000000"/>
                </a:solidFill>
                <a:cs typeface="Times New Roman" pitchFamily="18" charset="0"/>
              </a:rPr>
              <a:t>All opinions and contributions are those of the authors. The contents of this resource are not connected with nor endorsed by any other company, organisation or institution.</a:t>
            </a:r>
            <a:endParaRPr lang="en-US" sz="1000" dirty="0">
              <a:latin typeface="Times New Roman" pitchFamily="18" charset="0"/>
              <a:cs typeface="Times New Roman" pitchFamily="18" charset="0"/>
            </a:endParaRPr>
          </a:p>
        </p:txBody>
      </p:sp>
      <p:sp>
        <p:nvSpPr>
          <p:cNvPr id="8" name="TextBox 6">
            <a:extLst>
              <a:ext uri="{FF2B5EF4-FFF2-40B4-BE49-F238E27FC236}">
                <a16:creationId xmlns:a16="http://schemas.microsoft.com/office/drawing/2014/main" id="{A5863F9D-799F-4227-98D0-85BC8B5D47CB}"/>
              </a:ext>
            </a:extLst>
          </p:cNvPr>
          <p:cNvSpPr txBox="1">
            <a:spLocks noChangeArrowheads="1"/>
          </p:cNvSpPr>
          <p:nvPr/>
        </p:nvSpPr>
        <p:spPr bwMode="auto">
          <a:xfrm>
            <a:off x="2771800" y="6309320"/>
            <a:ext cx="3816350" cy="336550"/>
          </a:xfrm>
          <a:prstGeom prst="rect">
            <a:avLst/>
          </a:prstGeom>
          <a:noFill/>
          <a:ln w="9525">
            <a:noFill/>
            <a:miter lim="800000"/>
            <a:headEnd/>
            <a:tailEnd/>
          </a:ln>
        </p:spPr>
        <p:txBody>
          <a:bodyPr>
            <a:spAutoFit/>
          </a:bodyPr>
          <a:lstStyle/>
          <a:p>
            <a:r>
              <a:rPr lang="en-GB" sz="1600" dirty="0">
                <a:latin typeface="Calibri" pitchFamily="34" charset="0"/>
              </a:rPr>
              <a:t>© Copyright The </a:t>
            </a:r>
            <a:r>
              <a:rPr lang="en-GB" sz="1600" dirty="0" err="1">
                <a:latin typeface="Calibri" pitchFamily="34" charset="0"/>
              </a:rPr>
              <a:t>PiXL</a:t>
            </a:r>
            <a:r>
              <a:rPr lang="en-GB" sz="1600" dirty="0">
                <a:latin typeface="Calibri" pitchFamily="34" charset="0"/>
              </a:rPr>
              <a:t> Club Limited, 2018</a:t>
            </a:r>
            <a:r>
              <a:rPr lang="en-US" sz="1600" dirty="0">
                <a:latin typeface="Calibri" pitchFamily="34" charset="0"/>
              </a:rPr>
              <a:t> </a:t>
            </a:r>
          </a:p>
        </p:txBody>
      </p:sp>
      <p:sp>
        <p:nvSpPr>
          <p:cNvPr id="9" name="Rectangle 8">
            <a:extLst>
              <a:ext uri="{FF2B5EF4-FFF2-40B4-BE49-F238E27FC236}">
                <a16:creationId xmlns:a16="http://schemas.microsoft.com/office/drawing/2014/main" id="{2CF3D556-CDB2-4913-B989-8521CDA97CB6}"/>
              </a:ext>
            </a:extLst>
          </p:cNvPr>
          <p:cNvSpPr/>
          <p:nvPr/>
        </p:nvSpPr>
        <p:spPr>
          <a:xfrm>
            <a:off x="2286000" y="4429701"/>
            <a:ext cx="4572000" cy="646331"/>
          </a:xfrm>
          <a:prstGeom prst="rect">
            <a:avLst/>
          </a:prstGeom>
        </p:spPr>
        <p:txBody>
          <a:bodyPr>
            <a:spAutoFit/>
          </a:bodyPr>
          <a:lstStyle/>
          <a:p>
            <a:pPr algn="ctr"/>
            <a:r>
              <a:rPr lang="en-US" dirty="0">
                <a:latin typeface="Calibri" pitchFamily="34" charset="0"/>
              </a:rPr>
              <a:t>Commissioned by The </a:t>
            </a:r>
            <a:r>
              <a:rPr lang="en-US" dirty="0" err="1">
                <a:latin typeface="Calibri" pitchFamily="34" charset="0"/>
              </a:rPr>
              <a:t>PiXL</a:t>
            </a:r>
            <a:r>
              <a:rPr lang="en-US" dirty="0">
                <a:latin typeface="Calibri" pitchFamily="34" charset="0"/>
              </a:rPr>
              <a:t> Club Ltd.</a:t>
            </a:r>
          </a:p>
          <a:p>
            <a:pPr algn="ctr"/>
            <a:r>
              <a:rPr lang="en-US" dirty="0">
                <a:latin typeface="Calibri" pitchFamily="34" charset="0"/>
              </a:rPr>
              <a:t>August 2018</a:t>
            </a:r>
          </a:p>
        </p:txBody>
      </p:sp>
      <p:pic>
        <p:nvPicPr>
          <p:cNvPr id="10" name="Picture 9">
            <a:extLst>
              <a:ext uri="{FF2B5EF4-FFF2-40B4-BE49-F238E27FC236}">
                <a16:creationId xmlns:a16="http://schemas.microsoft.com/office/drawing/2014/main" id="{BCFCEDFE-2C52-43F4-8AC7-BA45259B682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8100900" y="250412"/>
            <a:ext cx="860251" cy="576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a:extLst>
              <a:ext uri="{FF2B5EF4-FFF2-40B4-BE49-F238E27FC236}">
                <a16:creationId xmlns:a16="http://schemas.microsoft.com/office/drawing/2014/main" id="{6D88BCF4-3803-4B73-BE46-E5B0C50A39E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6056" y="157732"/>
            <a:ext cx="860251" cy="873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8039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6B1CBED8-13D2-48F7-A68C-132FB641732E}"/>
              </a:ext>
            </a:extLst>
          </p:cNvPr>
          <p:cNvSpPr/>
          <p:nvPr/>
        </p:nvSpPr>
        <p:spPr>
          <a:xfrm>
            <a:off x="271334" y="4271855"/>
            <a:ext cx="8572379" cy="2282637"/>
          </a:xfrm>
          <a:prstGeom prst="roundRect">
            <a:avLst>
              <a:gd name="adj" fmla="val 21446"/>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She’s </a:t>
            </a:r>
            <a:r>
              <a:rPr lang="en-GB" sz="2400" b="1" i="1" dirty="0">
                <a:solidFill>
                  <a:schemeClr val="tx1"/>
                </a:solidFill>
              </a:rPr>
              <a:t>always</a:t>
            </a:r>
            <a:r>
              <a:rPr lang="en-GB" sz="2400" i="1" dirty="0">
                <a:solidFill>
                  <a:schemeClr val="tx1"/>
                </a:solidFill>
              </a:rPr>
              <a:t> late for everything – </a:t>
            </a:r>
            <a:r>
              <a:rPr lang="en-GB" sz="2400" dirty="0">
                <a:solidFill>
                  <a:schemeClr val="tx1"/>
                </a:solidFill>
              </a:rPr>
              <a:t>the adverb fits in this position.</a:t>
            </a:r>
            <a:endParaRPr lang="en-GB" sz="2400" i="1" dirty="0">
              <a:solidFill>
                <a:schemeClr val="tx1"/>
              </a:solidFill>
            </a:endParaRPr>
          </a:p>
          <a:p>
            <a:pPr algn="ctr"/>
            <a:r>
              <a:rPr lang="en-GB" sz="2400" i="1" dirty="0">
                <a:solidFill>
                  <a:schemeClr val="tx1"/>
                </a:solidFill>
              </a:rPr>
              <a:t>She’s late </a:t>
            </a:r>
            <a:r>
              <a:rPr lang="en-GB" sz="2400" b="1" i="1" dirty="0">
                <a:solidFill>
                  <a:schemeClr val="tx1"/>
                </a:solidFill>
              </a:rPr>
              <a:t>always</a:t>
            </a:r>
            <a:r>
              <a:rPr lang="en-GB" sz="2400" i="1" dirty="0">
                <a:solidFill>
                  <a:schemeClr val="tx1"/>
                </a:solidFill>
              </a:rPr>
              <a:t> for everything – </a:t>
            </a:r>
            <a:r>
              <a:rPr lang="en-GB" sz="2400" dirty="0">
                <a:solidFill>
                  <a:schemeClr val="tx1"/>
                </a:solidFill>
              </a:rPr>
              <a:t>the adverb does not make sense here.</a:t>
            </a:r>
          </a:p>
          <a:p>
            <a:pPr algn="ctr"/>
            <a:r>
              <a:rPr lang="en-GB" sz="2400" i="1" dirty="0">
                <a:solidFill>
                  <a:schemeClr val="tx1"/>
                </a:solidFill>
              </a:rPr>
              <a:t>She </a:t>
            </a:r>
            <a:r>
              <a:rPr lang="en-GB" sz="2400" b="1" i="1" dirty="0">
                <a:solidFill>
                  <a:schemeClr val="tx1"/>
                </a:solidFill>
              </a:rPr>
              <a:t>quickly</a:t>
            </a:r>
            <a:r>
              <a:rPr lang="en-GB" sz="2400" i="1" dirty="0">
                <a:solidFill>
                  <a:schemeClr val="tx1"/>
                </a:solidFill>
              </a:rPr>
              <a:t> ate her dinner – </a:t>
            </a:r>
            <a:r>
              <a:rPr lang="en-GB" sz="2400" dirty="0">
                <a:solidFill>
                  <a:schemeClr val="tx1"/>
                </a:solidFill>
              </a:rPr>
              <a:t>the adverb fits here and puts most emphasis on the speed at which she ate.</a:t>
            </a:r>
          </a:p>
          <a:p>
            <a:pPr algn="ctr"/>
            <a:r>
              <a:rPr lang="en-GB" sz="2400" i="1" dirty="0">
                <a:solidFill>
                  <a:schemeClr val="tx1"/>
                </a:solidFill>
              </a:rPr>
              <a:t>She ate her dinner </a:t>
            </a:r>
            <a:r>
              <a:rPr lang="en-GB" sz="2400" b="1" i="1" dirty="0">
                <a:solidFill>
                  <a:schemeClr val="tx1"/>
                </a:solidFill>
              </a:rPr>
              <a:t>quickly </a:t>
            </a:r>
            <a:r>
              <a:rPr lang="en-GB" sz="2400" i="1" dirty="0">
                <a:solidFill>
                  <a:schemeClr val="tx1"/>
                </a:solidFill>
              </a:rPr>
              <a:t>– </a:t>
            </a:r>
            <a:r>
              <a:rPr lang="en-GB" sz="2400" dirty="0">
                <a:solidFill>
                  <a:schemeClr val="tx1"/>
                </a:solidFill>
              </a:rPr>
              <a:t>it also fits here but is less important.</a:t>
            </a:r>
          </a:p>
        </p:txBody>
      </p:sp>
      <p:sp>
        <p:nvSpPr>
          <p:cNvPr id="2" name="TextBox 1"/>
          <p:cNvSpPr txBox="1"/>
          <p:nvPr/>
        </p:nvSpPr>
        <p:spPr>
          <a:xfrm>
            <a:off x="1062577" y="303508"/>
            <a:ext cx="7018845" cy="707886"/>
          </a:xfrm>
          <a:prstGeom prst="rect">
            <a:avLst/>
          </a:prstGeom>
          <a:noFill/>
        </p:spPr>
        <p:txBody>
          <a:bodyPr wrap="square" rtlCol="0">
            <a:spAutoFit/>
          </a:bodyPr>
          <a:lstStyle/>
          <a:p>
            <a:pPr algn="ctr"/>
            <a:r>
              <a:rPr lang="en-US" sz="4000" dirty="0"/>
              <a:t>Adverbs within sentences</a:t>
            </a:r>
          </a:p>
        </p:txBody>
      </p:sp>
      <p:pic>
        <p:nvPicPr>
          <p:cNvPr id="8" name="Picture 7">
            <a:extLst>
              <a:ext uri="{FF2B5EF4-FFF2-40B4-BE49-F238E27FC236}">
                <a16:creationId xmlns:a16="http://schemas.microsoft.com/office/drawing/2014/main" id="{4B2BCDDB-F6BD-4FF6-901A-764BD856542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6056" y="157732"/>
            <a:ext cx="860251" cy="873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id="{975C4A17-0D63-490F-A9BF-A988A37F7BE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8100900" y="250412"/>
            <a:ext cx="860251" cy="576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ounded Rectangle 4">
            <a:extLst>
              <a:ext uri="{FF2B5EF4-FFF2-40B4-BE49-F238E27FC236}">
                <a16:creationId xmlns:a16="http://schemas.microsoft.com/office/drawing/2014/main" id="{947DED22-1546-4426-B8C9-0870BF963647}"/>
              </a:ext>
            </a:extLst>
          </p:cNvPr>
          <p:cNvSpPr/>
          <p:nvPr/>
        </p:nvSpPr>
        <p:spPr>
          <a:xfrm>
            <a:off x="271334" y="1146364"/>
            <a:ext cx="8572379" cy="2940536"/>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Some adverbs are best used </a:t>
            </a:r>
            <a:r>
              <a:rPr lang="en-GB" sz="2400" b="1" dirty="0">
                <a:solidFill>
                  <a:schemeClr val="tx1"/>
                </a:solidFill>
              </a:rPr>
              <a:t>within</a:t>
            </a:r>
            <a:r>
              <a:rPr lang="en-GB" sz="2400" dirty="0">
                <a:solidFill>
                  <a:schemeClr val="tx1"/>
                </a:solidFill>
              </a:rPr>
              <a:t> a sentence.  </a:t>
            </a:r>
          </a:p>
          <a:p>
            <a:pPr algn="ctr"/>
            <a:r>
              <a:rPr lang="en-GB" sz="2400" dirty="0">
                <a:solidFill>
                  <a:schemeClr val="tx1"/>
                </a:solidFill>
              </a:rPr>
              <a:t>Too many sentences that begin with an adverb can spoil the flow of your writing; a variety of sentence openers helps to keep your writing interesting for the reader. The position within the sentence can depend on the function of the adverb or the emphasis that you want to place on it in the sentence. Generally, you can hear if you have placed it in the wrong position within in a sentence.</a:t>
            </a:r>
          </a:p>
        </p:txBody>
      </p:sp>
    </p:spTree>
    <p:extLst>
      <p:ext uri="{BB962C8B-B14F-4D97-AF65-F5344CB8AC3E}">
        <p14:creationId xmlns:p14="http://schemas.microsoft.com/office/powerpoint/2010/main" val="29670636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6B1CBED8-13D2-48F7-A68C-132FB641732E}"/>
              </a:ext>
            </a:extLst>
          </p:cNvPr>
          <p:cNvSpPr/>
          <p:nvPr/>
        </p:nvSpPr>
        <p:spPr>
          <a:xfrm>
            <a:off x="271334" y="3140968"/>
            <a:ext cx="8572379" cy="3197145"/>
          </a:xfrm>
          <a:prstGeom prst="roundRect">
            <a:avLst>
              <a:gd name="adj" fmla="val 21446"/>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AutoNum type="arabicPeriod"/>
            </a:pPr>
            <a:r>
              <a:rPr lang="en-GB" sz="2400" dirty="0">
                <a:solidFill>
                  <a:schemeClr val="tx1"/>
                </a:solidFill>
              </a:rPr>
              <a:t>She climbed the tree. (expertly)</a:t>
            </a:r>
          </a:p>
          <a:p>
            <a:pPr marL="457200" indent="-457200">
              <a:buAutoNum type="arabicPeriod"/>
            </a:pPr>
            <a:r>
              <a:rPr lang="en-GB" sz="2400" dirty="0">
                <a:solidFill>
                  <a:schemeClr val="tx1"/>
                </a:solidFill>
              </a:rPr>
              <a:t>They arrived on time. (never)</a:t>
            </a:r>
          </a:p>
          <a:p>
            <a:pPr marL="457200" indent="-457200">
              <a:buAutoNum type="arabicPeriod"/>
            </a:pPr>
            <a:r>
              <a:rPr lang="en-GB" sz="2400" dirty="0">
                <a:solidFill>
                  <a:schemeClr val="tx1"/>
                </a:solidFill>
              </a:rPr>
              <a:t>The boy texted his friend. (immediately)</a:t>
            </a:r>
          </a:p>
          <a:p>
            <a:pPr marL="457200" indent="-457200">
              <a:buAutoNum type="arabicPeriod"/>
            </a:pPr>
            <a:r>
              <a:rPr lang="en-GB" sz="2400" dirty="0">
                <a:solidFill>
                  <a:schemeClr val="tx1"/>
                </a:solidFill>
              </a:rPr>
              <a:t>Dogs rest in the afternoon. (just)</a:t>
            </a:r>
          </a:p>
          <a:p>
            <a:pPr marL="457200" indent="-457200">
              <a:buAutoNum type="arabicPeriod"/>
            </a:pPr>
            <a:r>
              <a:rPr lang="en-GB" sz="2400" dirty="0">
                <a:solidFill>
                  <a:schemeClr val="tx1"/>
                </a:solidFill>
              </a:rPr>
              <a:t>The water flowed down the stream. (lazily)</a:t>
            </a:r>
          </a:p>
          <a:p>
            <a:pPr marL="457200" indent="-457200">
              <a:buAutoNum type="arabicPeriod"/>
            </a:pPr>
            <a:r>
              <a:rPr lang="en-GB" sz="2400" dirty="0">
                <a:solidFill>
                  <a:schemeClr val="tx1"/>
                </a:solidFill>
              </a:rPr>
              <a:t>This shows how the character was feeling. (clearly)</a:t>
            </a:r>
          </a:p>
          <a:p>
            <a:pPr marL="457200" indent="-457200">
              <a:buAutoNum type="arabicPeriod"/>
            </a:pPr>
            <a:r>
              <a:rPr lang="en-GB" sz="2400" dirty="0">
                <a:solidFill>
                  <a:schemeClr val="tx1"/>
                </a:solidFill>
              </a:rPr>
              <a:t>The dragon had smoke coming from its nostrils. (even)</a:t>
            </a:r>
          </a:p>
        </p:txBody>
      </p:sp>
      <p:sp>
        <p:nvSpPr>
          <p:cNvPr id="2" name="TextBox 1"/>
          <p:cNvSpPr txBox="1"/>
          <p:nvPr/>
        </p:nvSpPr>
        <p:spPr>
          <a:xfrm>
            <a:off x="1062577" y="303508"/>
            <a:ext cx="7018845" cy="584775"/>
          </a:xfrm>
          <a:prstGeom prst="rect">
            <a:avLst/>
          </a:prstGeom>
          <a:noFill/>
        </p:spPr>
        <p:txBody>
          <a:bodyPr wrap="square" rtlCol="0">
            <a:spAutoFit/>
          </a:bodyPr>
          <a:lstStyle/>
          <a:p>
            <a:pPr algn="ctr"/>
            <a:r>
              <a:rPr lang="en-US" sz="3200" dirty="0"/>
              <a:t>Adverbs within sentences – your turn</a:t>
            </a:r>
          </a:p>
        </p:txBody>
      </p:sp>
      <p:pic>
        <p:nvPicPr>
          <p:cNvPr id="8" name="Picture 7">
            <a:extLst>
              <a:ext uri="{FF2B5EF4-FFF2-40B4-BE49-F238E27FC236}">
                <a16:creationId xmlns:a16="http://schemas.microsoft.com/office/drawing/2014/main" id="{4B2BCDDB-F6BD-4FF6-901A-764BD856542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6056" y="157732"/>
            <a:ext cx="860251" cy="873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id="{975C4A17-0D63-490F-A9BF-A988A37F7BE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8100900" y="250412"/>
            <a:ext cx="860251" cy="576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ounded Rectangle 4">
            <a:extLst>
              <a:ext uri="{FF2B5EF4-FFF2-40B4-BE49-F238E27FC236}">
                <a16:creationId xmlns:a16="http://schemas.microsoft.com/office/drawing/2014/main" id="{947DED22-1546-4426-B8C9-0870BF963647}"/>
              </a:ext>
            </a:extLst>
          </p:cNvPr>
          <p:cNvSpPr/>
          <p:nvPr/>
        </p:nvSpPr>
        <p:spPr>
          <a:xfrm>
            <a:off x="271334" y="1269405"/>
            <a:ext cx="8572379" cy="1562556"/>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Insert the adverb in the brackets into each of the following sentences so that they make sense. If the adverb will fit in more than one position, decide what you want the emphasis in the sentence to be on. </a:t>
            </a:r>
          </a:p>
        </p:txBody>
      </p:sp>
    </p:spTree>
    <p:extLst>
      <p:ext uri="{BB962C8B-B14F-4D97-AF65-F5344CB8AC3E}">
        <p14:creationId xmlns:p14="http://schemas.microsoft.com/office/powerpoint/2010/main" val="2221152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6B1CBED8-13D2-48F7-A68C-132FB641732E}"/>
              </a:ext>
            </a:extLst>
          </p:cNvPr>
          <p:cNvSpPr/>
          <p:nvPr/>
        </p:nvSpPr>
        <p:spPr>
          <a:xfrm>
            <a:off x="371434" y="1351026"/>
            <a:ext cx="8401132" cy="565806"/>
          </a:xfrm>
          <a:prstGeom prst="roundRect">
            <a:avLst>
              <a:gd name="adj" fmla="val 21446"/>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Read this paragraph. How many </a:t>
            </a:r>
            <a:r>
              <a:rPr lang="en-US" sz="2400" b="1" dirty="0">
                <a:solidFill>
                  <a:schemeClr val="tx1"/>
                </a:solidFill>
              </a:rPr>
              <a:t>adverbs</a:t>
            </a:r>
            <a:r>
              <a:rPr lang="en-US" sz="2400" dirty="0">
                <a:solidFill>
                  <a:schemeClr val="tx1"/>
                </a:solidFill>
              </a:rPr>
              <a:t> can you spot? </a:t>
            </a:r>
          </a:p>
        </p:txBody>
      </p:sp>
      <p:sp>
        <p:nvSpPr>
          <p:cNvPr id="2" name="TextBox 1"/>
          <p:cNvSpPr txBox="1"/>
          <p:nvPr/>
        </p:nvSpPr>
        <p:spPr>
          <a:xfrm>
            <a:off x="3438125" y="180186"/>
            <a:ext cx="2592288" cy="707886"/>
          </a:xfrm>
          <a:prstGeom prst="rect">
            <a:avLst/>
          </a:prstGeom>
          <a:noFill/>
        </p:spPr>
        <p:txBody>
          <a:bodyPr wrap="square" rtlCol="0">
            <a:spAutoFit/>
          </a:bodyPr>
          <a:lstStyle/>
          <a:p>
            <a:r>
              <a:rPr lang="en-US" sz="4000" dirty="0"/>
              <a:t>Your turn</a:t>
            </a:r>
          </a:p>
        </p:txBody>
      </p:sp>
      <p:sp>
        <p:nvSpPr>
          <p:cNvPr id="7" name="Rounded Rectangle 6">
            <a:extLst>
              <a:ext uri="{FF2B5EF4-FFF2-40B4-BE49-F238E27FC236}">
                <a16:creationId xmlns:a16="http://schemas.microsoft.com/office/drawing/2014/main" id="{1F8AB63B-BADA-4D99-824C-560B2288B917}"/>
              </a:ext>
            </a:extLst>
          </p:cNvPr>
          <p:cNvSpPr/>
          <p:nvPr/>
        </p:nvSpPr>
        <p:spPr>
          <a:xfrm>
            <a:off x="107504" y="2043791"/>
            <a:ext cx="8862116" cy="4625569"/>
          </a:xfrm>
          <a:prstGeom prst="roundRect">
            <a:avLst>
              <a:gd name="adj" fmla="val 9511"/>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200" dirty="0">
                <a:solidFill>
                  <a:schemeClr val="tx1"/>
                </a:solidFill>
              </a:rPr>
              <a:t>Quickly, I ran out of the old hall and charged across the garden. I made for the large gates but they were locked. Frantically, I rattled them, looking over my shoulder. Was it still following me? I couldn’t wait to see. Hastily, I jumped up and clung to the top of the railings. Desperately, I clawed my way over, one leg up and then the other. Precariously, for a few dizzying seconds, I was balanced at the very top. Dangerously, my shoe slipped and I fell forwards. Painfully, I landed on my hands and knees on the pavement. It knocked the breath out of me. Gingerly, I sat up, tears stinging my eyes, and held my hands up. They were both bleeding.  Suddenly, the noise began and a strange feeling came over me. Quickly, I picked myself up, wincing at the pain in my knees as they were bleeding too, and speckled with gravel. Wearily, I staggered up the road and around the corner. </a:t>
            </a:r>
          </a:p>
        </p:txBody>
      </p:sp>
      <p:pic>
        <p:nvPicPr>
          <p:cNvPr id="9" name="Picture 8">
            <a:extLst>
              <a:ext uri="{FF2B5EF4-FFF2-40B4-BE49-F238E27FC236}">
                <a16:creationId xmlns:a16="http://schemas.microsoft.com/office/drawing/2014/main" id="{6E7F8A13-CB12-4A14-927E-A7C979D1E0D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6056" y="157732"/>
            <a:ext cx="860251" cy="873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a:extLst>
              <a:ext uri="{FF2B5EF4-FFF2-40B4-BE49-F238E27FC236}">
                <a16:creationId xmlns:a16="http://schemas.microsoft.com/office/drawing/2014/main" id="{7CA48B5A-E15C-4A44-9854-4BF415DF2BE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8100900" y="250412"/>
            <a:ext cx="860251" cy="576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60705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6B1CBED8-13D2-48F7-A68C-132FB641732E}"/>
              </a:ext>
            </a:extLst>
          </p:cNvPr>
          <p:cNvSpPr/>
          <p:nvPr/>
        </p:nvSpPr>
        <p:spPr>
          <a:xfrm>
            <a:off x="371434" y="1351026"/>
            <a:ext cx="8401132" cy="565806"/>
          </a:xfrm>
          <a:prstGeom prst="roundRect">
            <a:avLst>
              <a:gd name="adj" fmla="val 21446"/>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Read this paragraph. How many </a:t>
            </a:r>
            <a:r>
              <a:rPr lang="en-US" sz="2400" b="1" dirty="0">
                <a:solidFill>
                  <a:schemeClr val="tx1"/>
                </a:solidFill>
              </a:rPr>
              <a:t>adverbs</a:t>
            </a:r>
            <a:r>
              <a:rPr lang="en-US" sz="2400" dirty="0">
                <a:solidFill>
                  <a:schemeClr val="tx1"/>
                </a:solidFill>
              </a:rPr>
              <a:t> can you spot? </a:t>
            </a:r>
          </a:p>
        </p:txBody>
      </p:sp>
      <p:sp>
        <p:nvSpPr>
          <p:cNvPr id="2" name="TextBox 1"/>
          <p:cNvSpPr txBox="1"/>
          <p:nvPr/>
        </p:nvSpPr>
        <p:spPr>
          <a:xfrm>
            <a:off x="3438125" y="180186"/>
            <a:ext cx="2592288" cy="707886"/>
          </a:xfrm>
          <a:prstGeom prst="rect">
            <a:avLst/>
          </a:prstGeom>
          <a:noFill/>
        </p:spPr>
        <p:txBody>
          <a:bodyPr wrap="square" rtlCol="0">
            <a:spAutoFit/>
          </a:bodyPr>
          <a:lstStyle/>
          <a:p>
            <a:r>
              <a:rPr lang="en-US" sz="4000" dirty="0"/>
              <a:t>Your turn</a:t>
            </a:r>
          </a:p>
        </p:txBody>
      </p:sp>
      <p:sp>
        <p:nvSpPr>
          <p:cNvPr id="7" name="Rounded Rectangle 6">
            <a:extLst>
              <a:ext uri="{FF2B5EF4-FFF2-40B4-BE49-F238E27FC236}">
                <a16:creationId xmlns:a16="http://schemas.microsoft.com/office/drawing/2014/main" id="{1F8AB63B-BADA-4D99-824C-560B2288B917}"/>
              </a:ext>
            </a:extLst>
          </p:cNvPr>
          <p:cNvSpPr/>
          <p:nvPr/>
        </p:nvSpPr>
        <p:spPr>
          <a:xfrm>
            <a:off x="107504" y="2043791"/>
            <a:ext cx="8862116" cy="4625569"/>
          </a:xfrm>
          <a:prstGeom prst="roundRect">
            <a:avLst>
              <a:gd name="adj" fmla="val 9511"/>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200" dirty="0">
                <a:solidFill>
                  <a:srgbClr val="FF0000"/>
                </a:solidFill>
              </a:rPr>
              <a:t>Quickly</a:t>
            </a:r>
            <a:r>
              <a:rPr lang="en-GB" sz="2200" dirty="0">
                <a:solidFill>
                  <a:schemeClr val="tx1"/>
                </a:solidFill>
              </a:rPr>
              <a:t>, I ran out of the old hall and charged across the garden. I made for the large gates but they were locked. </a:t>
            </a:r>
            <a:r>
              <a:rPr lang="en-GB" sz="2200" dirty="0">
                <a:solidFill>
                  <a:srgbClr val="FF0000"/>
                </a:solidFill>
              </a:rPr>
              <a:t>Frantically</a:t>
            </a:r>
            <a:r>
              <a:rPr lang="en-GB" sz="2200" dirty="0">
                <a:solidFill>
                  <a:schemeClr val="tx1"/>
                </a:solidFill>
              </a:rPr>
              <a:t>, I rattled them, looking over my shoulder. Was it still following me? I couldn’t wait to see. </a:t>
            </a:r>
            <a:r>
              <a:rPr lang="en-GB" sz="2200" dirty="0">
                <a:solidFill>
                  <a:srgbClr val="FF0000"/>
                </a:solidFill>
              </a:rPr>
              <a:t>Hastily</a:t>
            </a:r>
            <a:r>
              <a:rPr lang="en-GB" sz="2200" dirty="0">
                <a:solidFill>
                  <a:schemeClr val="tx1"/>
                </a:solidFill>
              </a:rPr>
              <a:t>, I jumped up and clung to the top of the railings. </a:t>
            </a:r>
            <a:r>
              <a:rPr lang="en-GB" sz="2200" dirty="0">
                <a:solidFill>
                  <a:srgbClr val="FF0000"/>
                </a:solidFill>
              </a:rPr>
              <a:t>Desperately</a:t>
            </a:r>
            <a:r>
              <a:rPr lang="en-GB" sz="2200" dirty="0">
                <a:solidFill>
                  <a:schemeClr val="tx1"/>
                </a:solidFill>
              </a:rPr>
              <a:t>, I clawed my way over, one leg up and then the other. </a:t>
            </a:r>
            <a:r>
              <a:rPr lang="en-GB" sz="2200" dirty="0">
                <a:solidFill>
                  <a:srgbClr val="FF0000"/>
                </a:solidFill>
              </a:rPr>
              <a:t>Precariously</a:t>
            </a:r>
            <a:r>
              <a:rPr lang="en-GB" sz="2200" dirty="0">
                <a:solidFill>
                  <a:schemeClr val="tx1"/>
                </a:solidFill>
              </a:rPr>
              <a:t>, for a few dizzying seconds, I was balanced at the very top. </a:t>
            </a:r>
            <a:r>
              <a:rPr lang="en-GB" sz="2200" dirty="0">
                <a:solidFill>
                  <a:srgbClr val="FF0000"/>
                </a:solidFill>
              </a:rPr>
              <a:t>Dangerously</a:t>
            </a:r>
            <a:r>
              <a:rPr lang="en-GB" sz="2200" dirty="0">
                <a:solidFill>
                  <a:schemeClr val="tx1"/>
                </a:solidFill>
              </a:rPr>
              <a:t>, my shoe slipped and I fell forwards. </a:t>
            </a:r>
            <a:r>
              <a:rPr lang="en-GB" sz="2200" dirty="0">
                <a:solidFill>
                  <a:srgbClr val="FF0000"/>
                </a:solidFill>
              </a:rPr>
              <a:t>Painfully</a:t>
            </a:r>
            <a:r>
              <a:rPr lang="en-GB" sz="2200" dirty="0">
                <a:solidFill>
                  <a:schemeClr val="tx1"/>
                </a:solidFill>
              </a:rPr>
              <a:t>, I landed on my hands and knees on the pavement. It knocked the breath out of me. </a:t>
            </a:r>
            <a:r>
              <a:rPr lang="en-GB" sz="2200" dirty="0">
                <a:solidFill>
                  <a:srgbClr val="FF0000"/>
                </a:solidFill>
              </a:rPr>
              <a:t>Gingerly</a:t>
            </a:r>
            <a:r>
              <a:rPr lang="en-GB" sz="2200" dirty="0">
                <a:solidFill>
                  <a:schemeClr val="tx1"/>
                </a:solidFill>
              </a:rPr>
              <a:t>, I sat up, tears stinging my eyes, and held my hands up. They were both bleeding.  </a:t>
            </a:r>
            <a:r>
              <a:rPr lang="en-GB" sz="2200" dirty="0">
                <a:solidFill>
                  <a:srgbClr val="FF0000"/>
                </a:solidFill>
              </a:rPr>
              <a:t>Suddenly</a:t>
            </a:r>
            <a:r>
              <a:rPr lang="en-GB" sz="2200" dirty="0">
                <a:solidFill>
                  <a:schemeClr val="tx1"/>
                </a:solidFill>
              </a:rPr>
              <a:t>, the noise began and a strange feeling came over me. </a:t>
            </a:r>
            <a:r>
              <a:rPr lang="en-GB" sz="2200" dirty="0">
                <a:solidFill>
                  <a:srgbClr val="FF0000"/>
                </a:solidFill>
              </a:rPr>
              <a:t>Quickly</a:t>
            </a:r>
            <a:r>
              <a:rPr lang="en-GB" sz="2200" dirty="0">
                <a:solidFill>
                  <a:schemeClr val="tx1"/>
                </a:solidFill>
              </a:rPr>
              <a:t>, I picked myself up, wincing at the pain in my knees as they were bleeding too, and speckled with gravel. </a:t>
            </a:r>
            <a:r>
              <a:rPr lang="en-GB" sz="2200" dirty="0">
                <a:solidFill>
                  <a:srgbClr val="FF0000"/>
                </a:solidFill>
              </a:rPr>
              <a:t>Wearily</a:t>
            </a:r>
            <a:r>
              <a:rPr lang="en-GB" sz="2200" dirty="0">
                <a:solidFill>
                  <a:schemeClr val="tx1"/>
                </a:solidFill>
              </a:rPr>
              <a:t>, I staggered up the road and around the corner. </a:t>
            </a:r>
          </a:p>
        </p:txBody>
      </p:sp>
      <p:pic>
        <p:nvPicPr>
          <p:cNvPr id="9" name="Picture 8">
            <a:extLst>
              <a:ext uri="{FF2B5EF4-FFF2-40B4-BE49-F238E27FC236}">
                <a16:creationId xmlns:a16="http://schemas.microsoft.com/office/drawing/2014/main" id="{6E7F8A13-CB12-4A14-927E-A7C979D1E0D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6056" y="157732"/>
            <a:ext cx="860251" cy="873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a:extLst>
              <a:ext uri="{FF2B5EF4-FFF2-40B4-BE49-F238E27FC236}">
                <a16:creationId xmlns:a16="http://schemas.microsoft.com/office/drawing/2014/main" id="{7CA48B5A-E15C-4A44-9854-4BF415DF2BE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8100900" y="250412"/>
            <a:ext cx="860251" cy="576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4186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1F8AB63B-BADA-4D99-824C-560B2288B917}"/>
              </a:ext>
            </a:extLst>
          </p:cNvPr>
          <p:cNvSpPr>
            <a:spLocks noGrp="1"/>
          </p:cNvSpPr>
          <p:nvPr>
            <p:ph idx="1"/>
          </p:nvPr>
        </p:nvSpPr>
        <p:spPr>
          <a:xfrm>
            <a:off x="323528" y="2146604"/>
            <a:ext cx="8496944" cy="4450748"/>
          </a:xfrm>
          <a:prstGeom prst="roundRect">
            <a:avLst>
              <a:gd name="adj" fmla="val 9511"/>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buNone/>
            </a:pPr>
            <a:r>
              <a:rPr lang="en-GB" sz="2200" dirty="0">
                <a:solidFill>
                  <a:schemeClr val="tx1"/>
                </a:solidFill>
              </a:rPr>
              <a:t>Quickly, I ran out of the old hall and charged across the garden. I made for the large gates but they were locked. I rattled them frantically, looking over my shoulder. Was it still following me? I couldn’t wait to see. I jumped up and clung to the top of the railings. Desperately, I clawed my way over, one leg up and then the other. For a few dizzying seconds, I was balanced precariously at the very top. Then, my shoe slipped and I fell forwards. Painfully, I landed on my hands and knees on the pavement. It knocked the breath out of me. I sat up gingerly, tears stinging my eyes, and held my hands up. They were both bleeding. Suddenly, the noise began and a strange feeling came over me. I picked myself up, wincing at the pain in my knees as they were bleeding too and speckled with gravel. Wearily, I staggered up the road and around the corner.  </a:t>
            </a:r>
          </a:p>
        </p:txBody>
      </p:sp>
      <p:sp>
        <p:nvSpPr>
          <p:cNvPr id="10" name="Rounded Rectangle 4">
            <a:extLst>
              <a:ext uri="{FF2B5EF4-FFF2-40B4-BE49-F238E27FC236}">
                <a16:creationId xmlns:a16="http://schemas.microsoft.com/office/drawing/2014/main" id="{E700500A-0691-4649-BDA9-121E9DEA6319}"/>
              </a:ext>
            </a:extLst>
          </p:cNvPr>
          <p:cNvSpPr/>
          <p:nvPr/>
        </p:nvSpPr>
        <p:spPr>
          <a:xfrm>
            <a:off x="419340" y="1136709"/>
            <a:ext cx="8401132" cy="873409"/>
          </a:xfrm>
          <a:prstGeom prst="roundRect">
            <a:avLst>
              <a:gd name="adj" fmla="val 21446"/>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Now do the same with this paragraph. </a:t>
            </a:r>
          </a:p>
          <a:p>
            <a:pPr algn="ctr"/>
            <a:r>
              <a:rPr lang="en-US" sz="2400" dirty="0">
                <a:solidFill>
                  <a:schemeClr val="tx1"/>
                </a:solidFill>
              </a:rPr>
              <a:t>Which one sounds best and why?</a:t>
            </a:r>
          </a:p>
        </p:txBody>
      </p:sp>
      <p:sp>
        <p:nvSpPr>
          <p:cNvPr id="11" name="TextBox 10">
            <a:extLst>
              <a:ext uri="{FF2B5EF4-FFF2-40B4-BE49-F238E27FC236}">
                <a16:creationId xmlns:a16="http://schemas.microsoft.com/office/drawing/2014/main" id="{E09A1C6B-8E8A-4133-8636-AC756BE1EA86}"/>
              </a:ext>
            </a:extLst>
          </p:cNvPr>
          <p:cNvSpPr txBox="1"/>
          <p:nvPr/>
        </p:nvSpPr>
        <p:spPr>
          <a:xfrm>
            <a:off x="3419872" y="188640"/>
            <a:ext cx="2592288" cy="707886"/>
          </a:xfrm>
          <a:prstGeom prst="rect">
            <a:avLst/>
          </a:prstGeom>
          <a:noFill/>
        </p:spPr>
        <p:txBody>
          <a:bodyPr wrap="square" rtlCol="0">
            <a:spAutoFit/>
          </a:bodyPr>
          <a:lstStyle/>
          <a:p>
            <a:r>
              <a:rPr lang="en-US" sz="4000" dirty="0"/>
              <a:t>Your turn</a:t>
            </a:r>
          </a:p>
        </p:txBody>
      </p:sp>
      <p:pic>
        <p:nvPicPr>
          <p:cNvPr id="9" name="Picture 8">
            <a:extLst>
              <a:ext uri="{FF2B5EF4-FFF2-40B4-BE49-F238E27FC236}">
                <a16:creationId xmlns:a16="http://schemas.microsoft.com/office/drawing/2014/main" id="{92F86B90-562E-44C1-A49C-268C996DFD9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6056" y="157732"/>
            <a:ext cx="860251" cy="873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a:extLst>
              <a:ext uri="{FF2B5EF4-FFF2-40B4-BE49-F238E27FC236}">
                <a16:creationId xmlns:a16="http://schemas.microsoft.com/office/drawing/2014/main" id="{8ECF8A2F-4ACB-429B-A4D1-BB850332519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8100900" y="250412"/>
            <a:ext cx="860251" cy="576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21617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1F8AB63B-BADA-4D99-824C-560B2288B917}"/>
              </a:ext>
            </a:extLst>
          </p:cNvPr>
          <p:cNvSpPr>
            <a:spLocks noGrp="1"/>
          </p:cNvSpPr>
          <p:nvPr>
            <p:ph idx="1"/>
          </p:nvPr>
        </p:nvSpPr>
        <p:spPr>
          <a:xfrm>
            <a:off x="323528" y="2146604"/>
            <a:ext cx="8496944" cy="4450748"/>
          </a:xfrm>
          <a:prstGeom prst="roundRect">
            <a:avLst>
              <a:gd name="adj" fmla="val 9511"/>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buNone/>
            </a:pPr>
            <a:r>
              <a:rPr lang="en-GB" sz="2200" dirty="0">
                <a:solidFill>
                  <a:srgbClr val="FF0000"/>
                </a:solidFill>
              </a:rPr>
              <a:t>Quickly</a:t>
            </a:r>
            <a:r>
              <a:rPr lang="en-GB" sz="2200" dirty="0">
                <a:solidFill>
                  <a:schemeClr val="tx1"/>
                </a:solidFill>
              </a:rPr>
              <a:t>, I ran out of the old hall and charged across the garden. I made for the large gates but they were locked. I rattled them </a:t>
            </a:r>
            <a:r>
              <a:rPr lang="en-GB" sz="2200" dirty="0">
                <a:solidFill>
                  <a:srgbClr val="FF0000"/>
                </a:solidFill>
              </a:rPr>
              <a:t>frantically</a:t>
            </a:r>
            <a:r>
              <a:rPr lang="en-GB" sz="2200" dirty="0">
                <a:solidFill>
                  <a:schemeClr val="tx1"/>
                </a:solidFill>
              </a:rPr>
              <a:t>, looking over my shoulder. Was it still following me? I couldn’t wait to see. I jumped up and clung to the top of the railings. </a:t>
            </a:r>
            <a:r>
              <a:rPr lang="en-GB" sz="2200" dirty="0">
                <a:solidFill>
                  <a:srgbClr val="FF0000"/>
                </a:solidFill>
              </a:rPr>
              <a:t>Desperately</a:t>
            </a:r>
            <a:r>
              <a:rPr lang="en-GB" sz="2200" dirty="0">
                <a:solidFill>
                  <a:schemeClr val="tx1"/>
                </a:solidFill>
              </a:rPr>
              <a:t>, I clawed my way over, one leg up and then the other. For a few dizzying seconds, I was balanced </a:t>
            </a:r>
            <a:r>
              <a:rPr lang="en-GB" sz="2200" dirty="0">
                <a:solidFill>
                  <a:srgbClr val="FF0000"/>
                </a:solidFill>
              </a:rPr>
              <a:t>precariously</a:t>
            </a:r>
            <a:r>
              <a:rPr lang="en-GB" sz="2200" dirty="0">
                <a:solidFill>
                  <a:schemeClr val="tx1"/>
                </a:solidFill>
              </a:rPr>
              <a:t> at the very top. Then, my shoe slipped and I fell forwards. </a:t>
            </a:r>
            <a:r>
              <a:rPr lang="en-GB" sz="2200" dirty="0">
                <a:solidFill>
                  <a:srgbClr val="FF0000"/>
                </a:solidFill>
              </a:rPr>
              <a:t>Painfully</a:t>
            </a:r>
            <a:r>
              <a:rPr lang="en-GB" sz="2200" dirty="0">
                <a:solidFill>
                  <a:schemeClr val="tx1"/>
                </a:solidFill>
              </a:rPr>
              <a:t>, I landed on my hands and knees on the pavement. It knocked the breath out of me. I sat up </a:t>
            </a:r>
            <a:r>
              <a:rPr lang="en-GB" sz="2200" dirty="0">
                <a:solidFill>
                  <a:srgbClr val="FF0000"/>
                </a:solidFill>
              </a:rPr>
              <a:t>gingerly</a:t>
            </a:r>
            <a:r>
              <a:rPr lang="en-GB" sz="2200" dirty="0">
                <a:solidFill>
                  <a:schemeClr val="tx1"/>
                </a:solidFill>
              </a:rPr>
              <a:t>, tears stinging my eyes, and held my hands up. They were both bleeding. </a:t>
            </a:r>
            <a:r>
              <a:rPr lang="en-GB" sz="2200" dirty="0">
                <a:solidFill>
                  <a:srgbClr val="FF0000"/>
                </a:solidFill>
              </a:rPr>
              <a:t>Suddenly</a:t>
            </a:r>
            <a:r>
              <a:rPr lang="en-GB" sz="2200" dirty="0">
                <a:solidFill>
                  <a:schemeClr val="tx1"/>
                </a:solidFill>
              </a:rPr>
              <a:t>, the noise began and a strange feeling came over me. I picked myself up, wincing at the pain in my knees as they were bleeding too and speckled with gravel</a:t>
            </a:r>
            <a:r>
              <a:rPr lang="en-GB" sz="2200">
                <a:solidFill>
                  <a:schemeClr val="tx1"/>
                </a:solidFill>
              </a:rPr>
              <a:t>. </a:t>
            </a:r>
            <a:r>
              <a:rPr lang="en-GB" sz="2200">
                <a:solidFill>
                  <a:srgbClr val="FF0000"/>
                </a:solidFill>
              </a:rPr>
              <a:t>Wearily</a:t>
            </a:r>
            <a:r>
              <a:rPr lang="en-GB" sz="2200" dirty="0">
                <a:solidFill>
                  <a:schemeClr val="tx1"/>
                </a:solidFill>
              </a:rPr>
              <a:t>, I staggered up the road and around the corner.  </a:t>
            </a:r>
          </a:p>
        </p:txBody>
      </p:sp>
      <p:sp>
        <p:nvSpPr>
          <p:cNvPr id="10" name="Rounded Rectangle 4">
            <a:extLst>
              <a:ext uri="{FF2B5EF4-FFF2-40B4-BE49-F238E27FC236}">
                <a16:creationId xmlns:a16="http://schemas.microsoft.com/office/drawing/2014/main" id="{E700500A-0691-4649-BDA9-121E9DEA6319}"/>
              </a:ext>
            </a:extLst>
          </p:cNvPr>
          <p:cNvSpPr/>
          <p:nvPr/>
        </p:nvSpPr>
        <p:spPr>
          <a:xfrm>
            <a:off x="419340" y="1136709"/>
            <a:ext cx="8401132" cy="873409"/>
          </a:xfrm>
          <a:prstGeom prst="roundRect">
            <a:avLst>
              <a:gd name="adj" fmla="val 21446"/>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Now do the same with this paragraph. </a:t>
            </a:r>
          </a:p>
          <a:p>
            <a:pPr algn="ctr"/>
            <a:r>
              <a:rPr lang="en-US" sz="2400" dirty="0">
                <a:solidFill>
                  <a:schemeClr val="tx1"/>
                </a:solidFill>
              </a:rPr>
              <a:t>Which one sounds best and why?</a:t>
            </a:r>
          </a:p>
        </p:txBody>
      </p:sp>
      <p:sp>
        <p:nvSpPr>
          <p:cNvPr id="11" name="TextBox 10">
            <a:extLst>
              <a:ext uri="{FF2B5EF4-FFF2-40B4-BE49-F238E27FC236}">
                <a16:creationId xmlns:a16="http://schemas.microsoft.com/office/drawing/2014/main" id="{E09A1C6B-8E8A-4133-8636-AC756BE1EA86}"/>
              </a:ext>
            </a:extLst>
          </p:cNvPr>
          <p:cNvSpPr txBox="1"/>
          <p:nvPr/>
        </p:nvSpPr>
        <p:spPr>
          <a:xfrm>
            <a:off x="3419872" y="188640"/>
            <a:ext cx="2592288" cy="707886"/>
          </a:xfrm>
          <a:prstGeom prst="rect">
            <a:avLst/>
          </a:prstGeom>
          <a:noFill/>
        </p:spPr>
        <p:txBody>
          <a:bodyPr wrap="square" rtlCol="0">
            <a:spAutoFit/>
          </a:bodyPr>
          <a:lstStyle/>
          <a:p>
            <a:r>
              <a:rPr lang="en-US" sz="4000" dirty="0"/>
              <a:t>Your turn</a:t>
            </a:r>
          </a:p>
        </p:txBody>
      </p:sp>
      <p:pic>
        <p:nvPicPr>
          <p:cNvPr id="9" name="Picture 8">
            <a:extLst>
              <a:ext uri="{FF2B5EF4-FFF2-40B4-BE49-F238E27FC236}">
                <a16:creationId xmlns:a16="http://schemas.microsoft.com/office/drawing/2014/main" id="{92F86B90-562E-44C1-A49C-268C996DFD9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6056" y="157732"/>
            <a:ext cx="860251" cy="873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a:extLst>
              <a:ext uri="{FF2B5EF4-FFF2-40B4-BE49-F238E27FC236}">
                <a16:creationId xmlns:a16="http://schemas.microsoft.com/office/drawing/2014/main" id="{8ECF8A2F-4ACB-429B-A4D1-BB850332519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8100900" y="250412"/>
            <a:ext cx="860251" cy="576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98249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2BE3CB9-EF28-42CD-8EE2-39EC944ADAC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6056" y="157732"/>
            <a:ext cx="860251" cy="873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4D3CC099-20BF-4ED8-BB2E-07C61CD6D81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8100900" y="250412"/>
            <a:ext cx="860251" cy="576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124C287B-26A4-4542-8B6C-C18BA5201BA3}"/>
              </a:ext>
            </a:extLst>
          </p:cNvPr>
          <p:cNvSpPr txBox="1"/>
          <p:nvPr/>
        </p:nvSpPr>
        <p:spPr>
          <a:xfrm>
            <a:off x="1538264" y="396479"/>
            <a:ext cx="6120679" cy="646331"/>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sz="3600" dirty="0"/>
              <a:t>Teachers’ Notes</a:t>
            </a:r>
          </a:p>
        </p:txBody>
      </p:sp>
      <p:sp>
        <p:nvSpPr>
          <p:cNvPr id="10" name="Content Placeholder 2">
            <a:extLst>
              <a:ext uri="{FF2B5EF4-FFF2-40B4-BE49-F238E27FC236}">
                <a16:creationId xmlns:a16="http://schemas.microsoft.com/office/drawing/2014/main" id="{C4445449-B91C-48AB-829F-E8A7BBCAFFE5}"/>
              </a:ext>
            </a:extLst>
          </p:cNvPr>
          <p:cNvSpPr>
            <a:spLocks noGrp="1"/>
          </p:cNvSpPr>
          <p:nvPr>
            <p:ph idx="1"/>
          </p:nvPr>
        </p:nvSpPr>
        <p:spPr>
          <a:xfrm>
            <a:off x="457200" y="1844824"/>
            <a:ext cx="8229600" cy="4525963"/>
          </a:xfrm>
          <a:solidFill>
            <a:schemeClr val="accent5">
              <a:lumMod val="20000"/>
              <a:lumOff val="80000"/>
            </a:schemeClr>
          </a:solidFill>
          <a:ln>
            <a:solidFill>
              <a:schemeClr val="accent1">
                <a:lumMod val="75000"/>
              </a:schemeClr>
            </a:solidFill>
          </a:ln>
        </p:spPr>
        <p:txBody>
          <a:bodyPr>
            <a:noAutofit/>
          </a:bodyPr>
          <a:lstStyle/>
          <a:p>
            <a:pPr>
              <a:buFont typeface="Wingdings" panose="05000000000000000000" pitchFamily="2" charset="2"/>
              <a:buChar char="q"/>
            </a:pPr>
            <a:r>
              <a:rPr lang="en-GB" sz="2500" dirty="0"/>
              <a:t>This therapy models how adverbs can be used to describe settings and characters.</a:t>
            </a:r>
          </a:p>
          <a:p>
            <a:pPr>
              <a:buFont typeface="Wingdings" panose="05000000000000000000" pitchFamily="2" charset="2"/>
              <a:buChar char="q"/>
            </a:pPr>
            <a:r>
              <a:rPr lang="en-GB" sz="2500" dirty="0"/>
              <a:t>Pupils will be shown the function of an adverb in a sentence.</a:t>
            </a:r>
          </a:p>
          <a:p>
            <a:pPr>
              <a:buFont typeface="Wingdings" panose="05000000000000000000" pitchFamily="2" charset="2"/>
              <a:buChar char="q"/>
            </a:pPr>
            <a:r>
              <a:rPr lang="en-GB" sz="2500" dirty="0"/>
              <a:t>Pupils will then look at how to use adverbs at the beginning of a sentence, hence the term ‘adverb sentence’.</a:t>
            </a:r>
          </a:p>
          <a:p>
            <a:pPr>
              <a:buFont typeface="Wingdings" panose="05000000000000000000" pitchFamily="2" charset="2"/>
              <a:buChar char="q"/>
            </a:pPr>
            <a:r>
              <a:rPr lang="en-GB" sz="2500" dirty="0"/>
              <a:t>Pupils will have the opportunity to move the position of the adverb in a sentence to create different effects. </a:t>
            </a:r>
          </a:p>
          <a:p>
            <a:pPr>
              <a:buFont typeface="Wingdings" panose="05000000000000000000" pitchFamily="2" charset="2"/>
              <a:buChar char="q"/>
            </a:pPr>
            <a:r>
              <a:rPr lang="en-GB" sz="2500" dirty="0"/>
              <a:t>Throughout the therapy, pupils are provided with opportunities to practise what they have learned.</a:t>
            </a:r>
          </a:p>
        </p:txBody>
      </p:sp>
    </p:spTree>
    <p:extLst>
      <p:ext uri="{BB962C8B-B14F-4D97-AF65-F5344CB8AC3E}">
        <p14:creationId xmlns:p14="http://schemas.microsoft.com/office/powerpoint/2010/main" val="72524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2BE3CB9-EF28-42CD-8EE2-39EC944ADAC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6056" y="157732"/>
            <a:ext cx="860251" cy="873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4D3CC099-20BF-4ED8-BB2E-07C61CD6D81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8100900" y="250412"/>
            <a:ext cx="860251" cy="576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0E4E91FC-D9BC-457D-B1E4-23D22D557B9F}"/>
              </a:ext>
            </a:extLst>
          </p:cNvPr>
          <p:cNvSpPr txBox="1"/>
          <p:nvPr/>
        </p:nvSpPr>
        <p:spPr>
          <a:xfrm>
            <a:off x="1583668" y="384811"/>
            <a:ext cx="5976664" cy="646331"/>
          </a:xfrm>
          <a:prstGeom prst="rect">
            <a:avLst/>
          </a:prstGeom>
          <a:noFill/>
        </p:spPr>
        <p:txBody>
          <a:bodyPr wrap="square" rtlCol="0">
            <a:spAutoFit/>
          </a:bodyPr>
          <a:lstStyle/>
          <a:p>
            <a:pPr algn="ctr"/>
            <a:r>
              <a:rPr lang="en-GB" sz="3600" dirty="0"/>
              <a:t>The function of an adverb</a:t>
            </a:r>
          </a:p>
        </p:txBody>
      </p:sp>
      <p:sp>
        <p:nvSpPr>
          <p:cNvPr id="11" name="Rounded Rectangle 4">
            <a:extLst>
              <a:ext uri="{FF2B5EF4-FFF2-40B4-BE49-F238E27FC236}">
                <a16:creationId xmlns:a16="http://schemas.microsoft.com/office/drawing/2014/main" id="{BF1D87D7-7977-4807-BCE8-FF634208E19F}"/>
              </a:ext>
            </a:extLst>
          </p:cNvPr>
          <p:cNvSpPr>
            <a:spLocks noGrp="1"/>
          </p:cNvSpPr>
          <p:nvPr>
            <p:ph idx="1"/>
          </p:nvPr>
        </p:nvSpPr>
        <p:spPr>
          <a:xfrm>
            <a:off x="457200" y="1127163"/>
            <a:ext cx="8229600" cy="2692896"/>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lnSpcReduction="10000"/>
          </a:bodyPr>
          <a:lstStyle/>
          <a:p>
            <a:pPr marL="0" indent="0" algn="ctr">
              <a:buNone/>
            </a:pPr>
            <a:r>
              <a:rPr lang="en-GB" sz="2400" b="1" dirty="0">
                <a:solidFill>
                  <a:srgbClr val="FF0000"/>
                </a:solidFill>
              </a:rPr>
              <a:t>Adverbs</a:t>
            </a:r>
            <a:r>
              <a:rPr lang="en-GB" sz="2400" dirty="0">
                <a:solidFill>
                  <a:srgbClr val="FF0000"/>
                </a:solidFill>
              </a:rPr>
              <a:t> </a:t>
            </a:r>
            <a:r>
              <a:rPr lang="en-GB" sz="2400" dirty="0">
                <a:solidFill>
                  <a:schemeClr val="tx1"/>
                </a:solidFill>
              </a:rPr>
              <a:t>are words that we use to modify (or change) verbs, adjectives and other adverbs to make our writing more precise. A lot of them end in </a:t>
            </a:r>
            <a:r>
              <a:rPr lang="en-GB" sz="2400" i="1" dirty="0">
                <a:solidFill>
                  <a:schemeClr val="tx1"/>
                </a:solidFill>
              </a:rPr>
              <a:t>–</a:t>
            </a:r>
            <a:r>
              <a:rPr lang="en-GB" sz="2400" i="1" dirty="0" err="1">
                <a:solidFill>
                  <a:schemeClr val="tx1"/>
                </a:solidFill>
              </a:rPr>
              <a:t>ly</a:t>
            </a:r>
            <a:r>
              <a:rPr lang="en-GB" sz="2400" dirty="0">
                <a:solidFill>
                  <a:schemeClr val="tx1"/>
                </a:solidFill>
              </a:rPr>
              <a:t> but many of them don’t.</a:t>
            </a:r>
          </a:p>
          <a:p>
            <a:pPr marL="0" indent="0" algn="ctr">
              <a:buNone/>
            </a:pPr>
            <a:r>
              <a:rPr lang="en-GB" sz="2400" i="1" dirty="0">
                <a:solidFill>
                  <a:schemeClr val="tx1"/>
                </a:solidFill>
              </a:rPr>
              <a:t>Modify a </a:t>
            </a:r>
            <a:r>
              <a:rPr lang="en-GB" sz="2400" i="1" u="sng" dirty="0">
                <a:solidFill>
                  <a:schemeClr val="tx1"/>
                </a:solidFill>
              </a:rPr>
              <a:t>verb</a:t>
            </a:r>
            <a:r>
              <a:rPr lang="en-GB" sz="2400" i="1" dirty="0">
                <a:solidFill>
                  <a:schemeClr val="tx1"/>
                </a:solidFill>
              </a:rPr>
              <a:t>: She </a:t>
            </a:r>
            <a:r>
              <a:rPr lang="en-GB" sz="2400" i="1" u="sng" dirty="0">
                <a:solidFill>
                  <a:schemeClr val="tx1"/>
                </a:solidFill>
              </a:rPr>
              <a:t>stepped</a:t>
            </a:r>
            <a:r>
              <a:rPr lang="en-GB" sz="2400" i="1" dirty="0">
                <a:solidFill>
                  <a:schemeClr val="tx1"/>
                </a:solidFill>
              </a:rPr>
              <a:t> </a:t>
            </a:r>
            <a:r>
              <a:rPr lang="en-GB" sz="2400" b="1" i="1" dirty="0">
                <a:solidFill>
                  <a:srgbClr val="FF0000"/>
                </a:solidFill>
              </a:rPr>
              <a:t>suddenly</a:t>
            </a:r>
            <a:r>
              <a:rPr lang="en-GB" sz="2400" i="1" dirty="0">
                <a:solidFill>
                  <a:schemeClr val="tx1"/>
                </a:solidFill>
              </a:rPr>
              <a:t> into the room.</a:t>
            </a:r>
          </a:p>
          <a:p>
            <a:pPr marL="0" indent="0" algn="ctr">
              <a:buNone/>
            </a:pPr>
            <a:r>
              <a:rPr lang="en-GB" sz="2400" i="1" dirty="0">
                <a:solidFill>
                  <a:schemeClr val="tx1"/>
                </a:solidFill>
              </a:rPr>
              <a:t>Modify an </a:t>
            </a:r>
            <a:r>
              <a:rPr lang="en-GB" sz="2400" i="1" u="sng" dirty="0">
                <a:solidFill>
                  <a:schemeClr val="tx1"/>
                </a:solidFill>
              </a:rPr>
              <a:t>adjective</a:t>
            </a:r>
            <a:r>
              <a:rPr lang="en-GB" sz="2400" i="1" dirty="0">
                <a:solidFill>
                  <a:schemeClr val="tx1"/>
                </a:solidFill>
              </a:rPr>
              <a:t>: She cuddled the </a:t>
            </a:r>
            <a:r>
              <a:rPr lang="en-GB" sz="2400" b="1" i="1" dirty="0">
                <a:solidFill>
                  <a:srgbClr val="FF0000"/>
                </a:solidFill>
              </a:rPr>
              <a:t>extremely</a:t>
            </a:r>
            <a:r>
              <a:rPr lang="en-GB" sz="2400" i="1" dirty="0">
                <a:solidFill>
                  <a:schemeClr val="tx1"/>
                </a:solidFill>
              </a:rPr>
              <a:t> </a:t>
            </a:r>
            <a:r>
              <a:rPr lang="en-GB" sz="2400" i="1" u="sng" dirty="0">
                <a:solidFill>
                  <a:schemeClr val="tx1"/>
                </a:solidFill>
              </a:rPr>
              <a:t>cute </a:t>
            </a:r>
            <a:r>
              <a:rPr lang="en-GB" sz="2400" i="1" dirty="0">
                <a:solidFill>
                  <a:schemeClr val="tx1"/>
                </a:solidFill>
              </a:rPr>
              <a:t>cat.</a:t>
            </a:r>
          </a:p>
          <a:p>
            <a:pPr marL="0" indent="0" algn="ctr">
              <a:buNone/>
            </a:pPr>
            <a:r>
              <a:rPr lang="en-GB" sz="2400" i="1" dirty="0">
                <a:solidFill>
                  <a:schemeClr val="tx1"/>
                </a:solidFill>
              </a:rPr>
              <a:t>Modify an adverb: She ran </a:t>
            </a:r>
            <a:r>
              <a:rPr lang="en-GB" sz="2400" b="1" i="1" dirty="0">
                <a:solidFill>
                  <a:srgbClr val="FF0000"/>
                </a:solidFill>
              </a:rPr>
              <a:t>very</a:t>
            </a:r>
            <a:r>
              <a:rPr lang="en-GB" sz="2400" i="1" dirty="0">
                <a:solidFill>
                  <a:schemeClr val="tx1"/>
                </a:solidFill>
              </a:rPr>
              <a:t> quickly.</a:t>
            </a:r>
          </a:p>
        </p:txBody>
      </p:sp>
      <p:sp>
        <p:nvSpPr>
          <p:cNvPr id="12" name="Rounded Rectangle 5">
            <a:extLst>
              <a:ext uri="{FF2B5EF4-FFF2-40B4-BE49-F238E27FC236}">
                <a16:creationId xmlns:a16="http://schemas.microsoft.com/office/drawing/2014/main" id="{482E307A-37F0-4900-90C8-3C5E17EFAB2C}"/>
              </a:ext>
            </a:extLst>
          </p:cNvPr>
          <p:cNvSpPr/>
          <p:nvPr/>
        </p:nvSpPr>
        <p:spPr>
          <a:xfrm>
            <a:off x="457200" y="3914693"/>
            <a:ext cx="8229600" cy="2692895"/>
          </a:xfrm>
          <a:prstGeom prst="roundRect">
            <a:avLst>
              <a:gd name="adj" fmla="val 10116"/>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a:solidFill>
                  <a:srgbClr val="FF0000"/>
                </a:solidFill>
              </a:rPr>
              <a:t>Adverbs</a:t>
            </a:r>
            <a:r>
              <a:rPr lang="en-GB" sz="2400" b="1" dirty="0">
                <a:solidFill>
                  <a:schemeClr val="tx1"/>
                </a:solidFill>
              </a:rPr>
              <a:t> </a:t>
            </a:r>
            <a:r>
              <a:rPr lang="en-GB" sz="2400" dirty="0">
                <a:solidFill>
                  <a:schemeClr val="tx1"/>
                </a:solidFill>
              </a:rPr>
              <a:t>can move around a sentence, telling us </a:t>
            </a:r>
            <a:r>
              <a:rPr lang="en-GB" sz="2400" b="1" dirty="0">
                <a:solidFill>
                  <a:schemeClr val="tx1"/>
                </a:solidFill>
              </a:rPr>
              <a:t>how</a:t>
            </a:r>
            <a:r>
              <a:rPr lang="en-GB" sz="2400" dirty="0">
                <a:solidFill>
                  <a:schemeClr val="tx1"/>
                </a:solidFill>
              </a:rPr>
              <a:t>, </a:t>
            </a:r>
            <a:r>
              <a:rPr lang="en-GB" sz="2400" b="1" dirty="0">
                <a:solidFill>
                  <a:schemeClr val="tx1"/>
                </a:solidFill>
              </a:rPr>
              <a:t>where</a:t>
            </a:r>
            <a:r>
              <a:rPr lang="en-GB" sz="2400" dirty="0">
                <a:solidFill>
                  <a:schemeClr val="tx1"/>
                </a:solidFill>
              </a:rPr>
              <a:t>, </a:t>
            </a:r>
            <a:r>
              <a:rPr lang="en-GB" sz="2400" b="1" dirty="0">
                <a:solidFill>
                  <a:schemeClr val="tx1"/>
                </a:solidFill>
              </a:rPr>
              <a:t>when</a:t>
            </a:r>
            <a:r>
              <a:rPr lang="en-GB" sz="2400" dirty="0">
                <a:solidFill>
                  <a:schemeClr val="tx1"/>
                </a:solidFill>
              </a:rPr>
              <a:t>, </a:t>
            </a:r>
            <a:r>
              <a:rPr lang="en-GB" sz="2400" b="1" dirty="0">
                <a:solidFill>
                  <a:schemeClr val="tx1"/>
                </a:solidFill>
              </a:rPr>
              <a:t>how often </a:t>
            </a:r>
            <a:r>
              <a:rPr lang="en-GB" sz="2400" dirty="0">
                <a:solidFill>
                  <a:schemeClr val="tx1"/>
                </a:solidFill>
              </a:rPr>
              <a:t>or </a:t>
            </a:r>
            <a:r>
              <a:rPr lang="en-GB" sz="2400" b="1" dirty="0">
                <a:solidFill>
                  <a:schemeClr val="tx1"/>
                </a:solidFill>
              </a:rPr>
              <a:t>how much </a:t>
            </a:r>
            <a:r>
              <a:rPr lang="en-GB" sz="2400" dirty="0">
                <a:solidFill>
                  <a:schemeClr val="tx1"/>
                </a:solidFill>
              </a:rPr>
              <a:t>something happened.</a:t>
            </a:r>
          </a:p>
          <a:p>
            <a:pPr algn="ctr"/>
            <a:r>
              <a:rPr lang="en-GB" sz="2400" i="1" dirty="0">
                <a:solidFill>
                  <a:schemeClr val="tx1"/>
                </a:solidFill>
              </a:rPr>
              <a:t>How: She </a:t>
            </a:r>
            <a:r>
              <a:rPr lang="en-GB" sz="2400" b="1" i="1" dirty="0">
                <a:solidFill>
                  <a:srgbClr val="FF0000"/>
                </a:solidFill>
              </a:rPr>
              <a:t>suddenly</a:t>
            </a:r>
            <a:r>
              <a:rPr lang="en-GB" sz="2400" b="1" i="1" dirty="0">
                <a:solidFill>
                  <a:schemeClr val="tx1"/>
                </a:solidFill>
              </a:rPr>
              <a:t> </a:t>
            </a:r>
            <a:r>
              <a:rPr lang="en-GB" sz="2400" i="1" dirty="0">
                <a:solidFill>
                  <a:schemeClr val="tx1"/>
                </a:solidFill>
              </a:rPr>
              <a:t>appeared around the corner.</a:t>
            </a:r>
          </a:p>
          <a:p>
            <a:pPr algn="ctr"/>
            <a:r>
              <a:rPr lang="en-GB" sz="2400" i="1" dirty="0">
                <a:solidFill>
                  <a:schemeClr val="tx1"/>
                </a:solidFill>
              </a:rPr>
              <a:t>Where: They looked </a:t>
            </a:r>
            <a:r>
              <a:rPr lang="en-GB" sz="2400" b="1" i="1" dirty="0">
                <a:solidFill>
                  <a:srgbClr val="FF0000"/>
                </a:solidFill>
              </a:rPr>
              <a:t>ahead</a:t>
            </a:r>
            <a:r>
              <a:rPr lang="en-GB" sz="2400" i="1" dirty="0">
                <a:solidFill>
                  <a:schemeClr val="tx1"/>
                </a:solidFill>
              </a:rPr>
              <a:t>.</a:t>
            </a:r>
          </a:p>
          <a:p>
            <a:pPr algn="ctr"/>
            <a:r>
              <a:rPr lang="en-GB" sz="2400" i="1" dirty="0">
                <a:solidFill>
                  <a:schemeClr val="tx1"/>
                </a:solidFill>
              </a:rPr>
              <a:t>When: </a:t>
            </a:r>
            <a:r>
              <a:rPr lang="en-GB" sz="2400" b="1" i="1" dirty="0">
                <a:solidFill>
                  <a:srgbClr val="FF0000"/>
                </a:solidFill>
              </a:rPr>
              <a:t>Yesterday</a:t>
            </a:r>
            <a:r>
              <a:rPr lang="en-GB" sz="2400" i="1" dirty="0">
                <a:solidFill>
                  <a:schemeClr val="tx1"/>
                </a:solidFill>
              </a:rPr>
              <a:t>, he came for tea.</a:t>
            </a:r>
          </a:p>
          <a:p>
            <a:pPr algn="ctr"/>
            <a:r>
              <a:rPr lang="en-GB" sz="2400" i="1" dirty="0">
                <a:solidFill>
                  <a:schemeClr val="tx1"/>
                </a:solidFill>
              </a:rPr>
              <a:t>How often: They </a:t>
            </a:r>
            <a:r>
              <a:rPr lang="en-GB" sz="2400" b="1" i="1" dirty="0">
                <a:solidFill>
                  <a:srgbClr val="FF0000"/>
                </a:solidFill>
              </a:rPr>
              <a:t>always</a:t>
            </a:r>
            <a:r>
              <a:rPr lang="en-GB" sz="2400" i="1" dirty="0">
                <a:solidFill>
                  <a:srgbClr val="FF0000"/>
                </a:solidFill>
              </a:rPr>
              <a:t> </a:t>
            </a:r>
            <a:r>
              <a:rPr lang="en-GB" sz="2400" i="1" dirty="0">
                <a:solidFill>
                  <a:schemeClr val="tx1"/>
                </a:solidFill>
              </a:rPr>
              <a:t>arrive on time.</a:t>
            </a:r>
          </a:p>
          <a:p>
            <a:pPr algn="ctr"/>
            <a:r>
              <a:rPr lang="en-GB" sz="2400" i="1" dirty="0">
                <a:solidFill>
                  <a:schemeClr val="tx1"/>
                </a:solidFill>
              </a:rPr>
              <a:t>How much: The test was </a:t>
            </a:r>
            <a:r>
              <a:rPr lang="en-GB" sz="2400" b="1" i="1" dirty="0">
                <a:solidFill>
                  <a:srgbClr val="FF0000"/>
                </a:solidFill>
              </a:rPr>
              <a:t>quite</a:t>
            </a:r>
            <a:r>
              <a:rPr lang="en-GB" sz="2400" b="1" i="1" dirty="0">
                <a:solidFill>
                  <a:schemeClr val="tx1"/>
                </a:solidFill>
              </a:rPr>
              <a:t> </a:t>
            </a:r>
            <a:r>
              <a:rPr lang="en-GB" sz="2400" i="1" dirty="0">
                <a:solidFill>
                  <a:schemeClr val="tx1"/>
                </a:solidFill>
              </a:rPr>
              <a:t>difficult.</a:t>
            </a:r>
          </a:p>
        </p:txBody>
      </p:sp>
    </p:spTree>
    <p:extLst>
      <p:ext uri="{BB962C8B-B14F-4D97-AF65-F5344CB8AC3E}">
        <p14:creationId xmlns:p14="http://schemas.microsoft.com/office/powerpoint/2010/main" val="563798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2BE3CB9-EF28-42CD-8EE2-39EC944ADAC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6056" y="157732"/>
            <a:ext cx="860251" cy="873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4D3CC099-20BF-4ED8-BB2E-07C61CD6D81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8100900" y="250412"/>
            <a:ext cx="860251" cy="576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0E4E91FC-D9BC-457D-B1E4-23D22D557B9F}"/>
              </a:ext>
            </a:extLst>
          </p:cNvPr>
          <p:cNvSpPr txBox="1"/>
          <p:nvPr/>
        </p:nvSpPr>
        <p:spPr>
          <a:xfrm>
            <a:off x="1192530" y="302049"/>
            <a:ext cx="6841268" cy="584775"/>
          </a:xfrm>
          <a:prstGeom prst="rect">
            <a:avLst/>
          </a:prstGeom>
          <a:noFill/>
        </p:spPr>
        <p:txBody>
          <a:bodyPr wrap="square" rtlCol="0">
            <a:spAutoFit/>
          </a:bodyPr>
          <a:lstStyle/>
          <a:p>
            <a:pPr algn="ctr"/>
            <a:r>
              <a:rPr lang="en-GB" sz="3200" dirty="0"/>
              <a:t>The function of an adverb – your turn</a:t>
            </a:r>
          </a:p>
        </p:txBody>
      </p:sp>
      <p:sp>
        <p:nvSpPr>
          <p:cNvPr id="11" name="Rounded Rectangle 4">
            <a:extLst>
              <a:ext uri="{FF2B5EF4-FFF2-40B4-BE49-F238E27FC236}">
                <a16:creationId xmlns:a16="http://schemas.microsoft.com/office/drawing/2014/main" id="{BF1D87D7-7977-4807-BCE8-FF634208E19F}"/>
              </a:ext>
            </a:extLst>
          </p:cNvPr>
          <p:cNvSpPr>
            <a:spLocks noGrp="1"/>
          </p:cNvSpPr>
          <p:nvPr>
            <p:ph idx="1"/>
          </p:nvPr>
        </p:nvSpPr>
        <p:spPr>
          <a:xfrm>
            <a:off x="457200" y="1127163"/>
            <a:ext cx="8229600" cy="1437741"/>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20000"/>
          </a:bodyPr>
          <a:lstStyle/>
          <a:p>
            <a:pPr marL="0" indent="0" algn="ctr">
              <a:buNone/>
            </a:pPr>
            <a:r>
              <a:rPr lang="en-GB" sz="2400" dirty="0">
                <a:solidFill>
                  <a:schemeClr val="tx1"/>
                </a:solidFill>
              </a:rPr>
              <a:t>Make a list of some adverbs for each function: </a:t>
            </a:r>
            <a:r>
              <a:rPr lang="en-GB" sz="2400" b="1" dirty="0">
                <a:solidFill>
                  <a:schemeClr val="tx1"/>
                </a:solidFill>
              </a:rPr>
              <a:t>how</a:t>
            </a:r>
            <a:r>
              <a:rPr lang="en-GB" sz="2400" dirty="0">
                <a:solidFill>
                  <a:schemeClr val="tx1"/>
                </a:solidFill>
              </a:rPr>
              <a:t> (manner), </a:t>
            </a:r>
            <a:r>
              <a:rPr lang="en-GB" sz="2400" b="1" dirty="0">
                <a:solidFill>
                  <a:schemeClr val="tx1"/>
                </a:solidFill>
              </a:rPr>
              <a:t>when</a:t>
            </a:r>
            <a:r>
              <a:rPr lang="en-GB" sz="2400" dirty="0">
                <a:solidFill>
                  <a:schemeClr val="tx1"/>
                </a:solidFill>
              </a:rPr>
              <a:t> (time), </a:t>
            </a:r>
            <a:r>
              <a:rPr lang="en-GB" sz="2400" b="1" dirty="0">
                <a:solidFill>
                  <a:schemeClr val="tx1"/>
                </a:solidFill>
              </a:rPr>
              <a:t>how often </a:t>
            </a:r>
            <a:r>
              <a:rPr lang="en-GB" sz="2400" dirty="0">
                <a:solidFill>
                  <a:schemeClr val="tx1"/>
                </a:solidFill>
              </a:rPr>
              <a:t>(frequency) and </a:t>
            </a:r>
            <a:r>
              <a:rPr lang="en-GB" sz="2400" b="1" dirty="0">
                <a:solidFill>
                  <a:schemeClr val="tx1"/>
                </a:solidFill>
              </a:rPr>
              <a:t>how much </a:t>
            </a:r>
            <a:r>
              <a:rPr lang="en-GB" sz="2400" dirty="0">
                <a:solidFill>
                  <a:schemeClr val="tx1"/>
                </a:solidFill>
              </a:rPr>
              <a:t>(degree). One has been done below for each function to get you started.</a:t>
            </a:r>
          </a:p>
          <a:p>
            <a:pPr marL="0" indent="0" algn="ctr">
              <a:buNone/>
            </a:pPr>
            <a:r>
              <a:rPr lang="en-GB" sz="2400" dirty="0">
                <a:solidFill>
                  <a:schemeClr val="tx1"/>
                </a:solidFill>
              </a:rPr>
              <a:t>Click for more examples and to check your list.</a:t>
            </a:r>
          </a:p>
        </p:txBody>
      </p:sp>
      <p:sp>
        <p:nvSpPr>
          <p:cNvPr id="12" name="Rounded Rectangle 5">
            <a:extLst>
              <a:ext uri="{FF2B5EF4-FFF2-40B4-BE49-F238E27FC236}">
                <a16:creationId xmlns:a16="http://schemas.microsoft.com/office/drawing/2014/main" id="{482E307A-37F0-4900-90C8-3C5E17EFAB2C}"/>
              </a:ext>
            </a:extLst>
          </p:cNvPr>
          <p:cNvSpPr/>
          <p:nvPr/>
        </p:nvSpPr>
        <p:spPr>
          <a:xfrm>
            <a:off x="457200" y="2660925"/>
            <a:ext cx="8229600" cy="3946664"/>
          </a:xfrm>
          <a:prstGeom prst="roundRect">
            <a:avLst>
              <a:gd name="adj" fmla="val 10116"/>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i="1" dirty="0">
                <a:solidFill>
                  <a:schemeClr val="tx1"/>
                </a:solidFill>
              </a:rPr>
              <a:t>How</a:t>
            </a:r>
            <a:r>
              <a:rPr lang="en-GB" sz="2400" i="1" dirty="0">
                <a:solidFill>
                  <a:schemeClr val="tx1"/>
                </a:solidFill>
              </a:rPr>
              <a:t> (manner)</a:t>
            </a:r>
            <a:r>
              <a:rPr lang="en-GB" sz="2400" b="1" i="1" dirty="0">
                <a:solidFill>
                  <a:schemeClr val="tx1"/>
                </a:solidFill>
              </a:rPr>
              <a:t>: hastily</a:t>
            </a:r>
            <a:r>
              <a:rPr lang="en-GB" sz="2400" i="1" dirty="0">
                <a:solidFill>
                  <a:schemeClr val="tx1"/>
                </a:solidFill>
              </a:rPr>
              <a:t>,</a:t>
            </a:r>
            <a:r>
              <a:rPr lang="en-GB" sz="2400" b="1" i="1" dirty="0">
                <a:solidFill>
                  <a:schemeClr val="tx1"/>
                </a:solidFill>
              </a:rPr>
              <a:t> </a:t>
            </a:r>
          </a:p>
          <a:p>
            <a:endParaRPr lang="en-GB" sz="2400" b="1" i="1" dirty="0">
              <a:solidFill>
                <a:schemeClr val="tx1"/>
              </a:solidFill>
            </a:endParaRPr>
          </a:p>
          <a:p>
            <a:endParaRPr lang="en-GB" sz="2400" b="1" i="1" dirty="0">
              <a:solidFill>
                <a:schemeClr val="tx1"/>
              </a:solidFill>
            </a:endParaRPr>
          </a:p>
          <a:p>
            <a:r>
              <a:rPr lang="en-GB" sz="2400" b="1" i="1" dirty="0">
                <a:solidFill>
                  <a:schemeClr val="tx1"/>
                </a:solidFill>
              </a:rPr>
              <a:t>When</a:t>
            </a:r>
            <a:r>
              <a:rPr lang="en-GB" sz="2400" i="1" dirty="0">
                <a:solidFill>
                  <a:schemeClr val="tx1"/>
                </a:solidFill>
              </a:rPr>
              <a:t> (time)</a:t>
            </a:r>
            <a:r>
              <a:rPr lang="en-GB" sz="2400" b="1" i="1" dirty="0">
                <a:solidFill>
                  <a:schemeClr val="tx1"/>
                </a:solidFill>
              </a:rPr>
              <a:t>: soon</a:t>
            </a:r>
            <a:r>
              <a:rPr lang="en-GB" sz="2400" i="1" dirty="0">
                <a:solidFill>
                  <a:schemeClr val="tx1"/>
                </a:solidFill>
              </a:rPr>
              <a:t>, </a:t>
            </a:r>
          </a:p>
          <a:p>
            <a:endParaRPr lang="en-GB" sz="2400" b="1" i="1" dirty="0">
              <a:solidFill>
                <a:schemeClr val="tx1"/>
              </a:solidFill>
            </a:endParaRPr>
          </a:p>
          <a:p>
            <a:endParaRPr lang="en-GB" sz="2400" b="1" i="1" dirty="0">
              <a:solidFill>
                <a:schemeClr val="tx1"/>
              </a:solidFill>
            </a:endParaRPr>
          </a:p>
          <a:p>
            <a:r>
              <a:rPr lang="en-GB" sz="2400" b="1" i="1" dirty="0">
                <a:solidFill>
                  <a:schemeClr val="tx1"/>
                </a:solidFill>
              </a:rPr>
              <a:t>How often </a:t>
            </a:r>
            <a:r>
              <a:rPr lang="en-GB" sz="2400" i="1" dirty="0">
                <a:solidFill>
                  <a:schemeClr val="tx1"/>
                </a:solidFill>
              </a:rPr>
              <a:t>(frequency)</a:t>
            </a:r>
            <a:r>
              <a:rPr lang="en-GB" sz="2400" b="1" i="1" dirty="0">
                <a:solidFill>
                  <a:schemeClr val="tx1"/>
                </a:solidFill>
              </a:rPr>
              <a:t>: sometimes</a:t>
            </a:r>
            <a:r>
              <a:rPr lang="en-GB" sz="2400" i="1" dirty="0">
                <a:solidFill>
                  <a:schemeClr val="tx1"/>
                </a:solidFill>
              </a:rPr>
              <a:t>,</a:t>
            </a:r>
            <a:r>
              <a:rPr lang="en-GB" sz="2400" b="1" i="1" dirty="0">
                <a:solidFill>
                  <a:schemeClr val="tx1"/>
                </a:solidFill>
              </a:rPr>
              <a:t> </a:t>
            </a:r>
          </a:p>
          <a:p>
            <a:endParaRPr lang="en-GB" sz="2400" b="1" i="1" dirty="0">
              <a:solidFill>
                <a:schemeClr val="tx1"/>
              </a:solidFill>
            </a:endParaRPr>
          </a:p>
          <a:p>
            <a:endParaRPr lang="en-GB" sz="2400" b="1" i="1" dirty="0">
              <a:solidFill>
                <a:schemeClr val="tx1"/>
              </a:solidFill>
            </a:endParaRPr>
          </a:p>
          <a:p>
            <a:r>
              <a:rPr lang="en-GB" sz="2400" b="1" i="1" dirty="0">
                <a:solidFill>
                  <a:schemeClr val="tx1"/>
                </a:solidFill>
              </a:rPr>
              <a:t>How much</a:t>
            </a:r>
            <a:r>
              <a:rPr lang="en-GB" sz="2400" i="1" dirty="0">
                <a:solidFill>
                  <a:schemeClr val="tx1"/>
                </a:solidFill>
              </a:rPr>
              <a:t> (degree):</a:t>
            </a:r>
            <a:r>
              <a:rPr lang="en-GB" sz="2400" b="1" i="1" dirty="0">
                <a:solidFill>
                  <a:schemeClr val="tx1"/>
                </a:solidFill>
              </a:rPr>
              <a:t> extremely</a:t>
            </a:r>
            <a:r>
              <a:rPr lang="en-GB" sz="2400" i="1" dirty="0">
                <a:solidFill>
                  <a:schemeClr val="tx1"/>
                </a:solidFill>
              </a:rPr>
              <a:t>, </a:t>
            </a:r>
            <a:endParaRPr lang="en-GB" sz="2400" b="1" i="1" dirty="0">
              <a:solidFill>
                <a:schemeClr val="tx1"/>
              </a:solidFill>
            </a:endParaRPr>
          </a:p>
        </p:txBody>
      </p:sp>
    </p:spTree>
    <p:extLst>
      <p:ext uri="{BB962C8B-B14F-4D97-AF65-F5344CB8AC3E}">
        <p14:creationId xmlns:p14="http://schemas.microsoft.com/office/powerpoint/2010/main" val="3073166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2BE3CB9-EF28-42CD-8EE2-39EC944ADAC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6056" y="157732"/>
            <a:ext cx="860251" cy="873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4D3CC099-20BF-4ED8-BB2E-07C61CD6D81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8100900" y="250412"/>
            <a:ext cx="860251" cy="576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0E4E91FC-D9BC-457D-B1E4-23D22D557B9F}"/>
              </a:ext>
            </a:extLst>
          </p:cNvPr>
          <p:cNvSpPr txBox="1"/>
          <p:nvPr/>
        </p:nvSpPr>
        <p:spPr>
          <a:xfrm>
            <a:off x="1192530" y="302049"/>
            <a:ext cx="6841268" cy="584775"/>
          </a:xfrm>
          <a:prstGeom prst="rect">
            <a:avLst/>
          </a:prstGeom>
          <a:noFill/>
        </p:spPr>
        <p:txBody>
          <a:bodyPr wrap="square" rtlCol="0">
            <a:spAutoFit/>
          </a:bodyPr>
          <a:lstStyle/>
          <a:p>
            <a:pPr algn="ctr"/>
            <a:r>
              <a:rPr lang="en-GB" sz="3200" dirty="0"/>
              <a:t>The function of an adverb – your turn</a:t>
            </a:r>
          </a:p>
        </p:txBody>
      </p:sp>
      <p:sp>
        <p:nvSpPr>
          <p:cNvPr id="11" name="Rounded Rectangle 4">
            <a:extLst>
              <a:ext uri="{FF2B5EF4-FFF2-40B4-BE49-F238E27FC236}">
                <a16:creationId xmlns:a16="http://schemas.microsoft.com/office/drawing/2014/main" id="{BF1D87D7-7977-4807-BCE8-FF634208E19F}"/>
              </a:ext>
            </a:extLst>
          </p:cNvPr>
          <p:cNvSpPr>
            <a:spLocks noGrp="1"/>
          </p:cNvSpPr>
          <p:nvPr>
            <p:ph idx="1"/>
          </p:nvPr>
        </p:nvSpPr>
        <p:spPr>
          <a:xfrm>
            <a:off x="457200" y="1127163"/>
            <a:ext cx="8229600" cy="1437741"/>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20000"/>
          </a:bodyPr>
          <a:lstStyle/>
          <a:p>
            <a:pPr marL="0" indent="0" algn="ctr">
              <a:buNone/>
            </a:pPr>
            <a:r>
              <a:rPr lang="en-GB" sz="2400" dirty="0">
                <a:solidFill>
                  <a:schemeClr val="tx1"/>
                </a:solidFill>
              </a:rPr>
              <a:t>Make a list of some adverbs for each function: </a:t>
            </a:r>
            <a:r>
              <a:rPr lang="en-GB" sz="2400" b="1" dirty="0">
                <a:solidFill>
                  <a:schemeClr val="tx1"/>
                </a:solidFill>
              </a:rPr>
              <a:t>how</a:t>
            </a:r>
            <a:r>
              <a:rPr lang="en-GB" sz="2400" dirty="0">
                <a:solidFill>
                  <a:schemeClr val="tx1"/>
                </a:solidFill>
              </a:rPr>
              <a:t> (manner), </a:t>
            </a:r>
            <a:r>
              <a:rPr lang="en-GB" sz="2400" b="1" dirty="0">
                <a:solidFill>
                  <a:schemeClr val="tx1"/>
                </a:solidFill>
              </a:rPr>
              <a:t>when</a:t>
            </a:r>
            <a:r>
              <a:rPr lang="en-GB" sz="2400" dirty="0">
                <a:solidFill>
                  <a:schemeClr val="tx1"/>
                </a:solidFill>
              </a:rPr>
              <a:t> (time), </a:t>
            </a:r>
            <a:r>
              <a:rPr lang="en-GB" sz="2400" b="1" dirty="0">
                <a:solidFill>
                  <a:schemeClr val="tx1"/>
                </a:solidFill>
              </a:rPr>
              <a:t>how often </a:t>
            </a:r>
            <a:r>
              <a:rPr lang="en-GB" sz="2400" dirty="0">
                <a:solidFill>
                  <a:schemeClr val="tx1"/>
                </a:solidFill>
              </a:rPr>
              <a:t>(frequency) and </a:t>
            </a:r>
            <a:r>
              <a:rPr lang="en-GB" sz="2400" b="1" dirty="0">
                <a:solidFill>
                  <a:schemeClr val="tx1"/>
                </a:solidFill>
              </a:rPr>
              <a:t>how much </a:t>
            </a:r>
            <a:r>
              <a:rPr lang="en-GB" sz="2400" dirty="0">
                <a:solidFill>
                  <a:schemeClr val="tx1"/>
                </a:solidFill>
              </a:rPr>
              <a:t>(degree). One has been done below for each function to get you started.</a:t>
            </a:r>
          </a:p>
          <a:p>
            <a:pPr marL="0" indent="0" algn="ctr">
              <a:buNone/>
            </a:pPr>
            <a:r>
              <a:rPr lang="en-GB" sz="2400" dirty="0">
                <a:solidFill>
                  <a:schemeClr val="tx1"/>
                </a:solidFill>
              </a:rPr>
              <a:t>Click for more examples and to check your list.</a:t>
            </a:r>
          </a:p>
        </p:txBody>
      </p:sp>
      <p:sp>
        <p:nvSpPr>
          <p:cNvPr id="12" name="Rounded Rectangle 5">
            <a:extLst>
              <a:ext uri="{FF2B5EF4-FFF2-40B4-BE49-F238E27FC236}">
                <a16:creationId xmlns:a16="http://schemas.microsoft.com/office/drawing/2014/main" id="{482E307A-37F0-4900-90C8-3C5E17EFAB2C}"/>
              </a:ext>
            </a:extLst>
          </p:cNvPr>
          <p:cNvSpPr/>
          <p:nvPr/>
        </p:nvSpPr>
        <p:spPr>
          <a:xfrm>
            <a:off x="457200" y="2660925"/>
            <a:ext cx="8229600" cy="3946664"/>
          </a:xfrm>
          <a:prstGeom prst="roundRect">
            <a:avLst>
              <a:gd name="adj" fmla="val 10116"/>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i="1" dirty="0">
                <a:solidFill>
                  <a:srgbClr val="FF0000"/>
                </a:solidFill>
              </a:rPr>
              <a:t>How</a:t>
            </a:r>
            <a:r>
              <a:rPr lang="en-GB" sz="2400" i="1" dirty="0">
                <a:solidFill>
                  <a:srgbClr val="FF0000"/>
                </a:solidFill>
              </a:rPr>
              <a:t> (manner)</a:t>
            </a:r>
            <a:r>
              <a:rPr lang="en-GB" sz="2400" b="1" i="1" dirty="0">
                <a:solidFill>
                  <a:srgbClr val="FF0000"/>
                </a:solidFill>
              </a:rPr>
              <a:t>: hastily, </a:t>
            </a:r>
            <a:r>
              <a:rPr lang="en-GB" sz="2400" i="1" dirty="0">
                <a:solidFill>
                  <a:srgbClr val="FF0000"/>
                </a:solidFill>
              </a:rPr>
              <a:t>suddenly, cautiously, stealthily, cunningly, lazily, greedily, politely, viciously, bravely, easily</a:t>
            </a:r>
          </a:p>
          <a:p>
            <a:r>
              <a:rPr lang="en-GB" sz="2400" b="1" i="1" dirty="0">
                <a:solidFill>
                  <a:srgbClr val="0070C0"/>
                </a:solidFill>
              </a:rPr>
              <a:t>When</a:t>
            </a:r>
            <a:r>
              <a:rPr lang="en-GB" sz="2400" i="1" dirty="0">
                <a:solidFill>
                  <a:srgbClr val="0070C0"/>
                </a:solidFill>
              </a:rPr>
              <a:t> (time)</a:t>
            </a:r>
            <a:r>
              <a:rPr lang="en-GB" sz="2400" b="1" i="1" dirty="0">
                <a:solidFill>
                  <a:srgbClr val="0070C0"/>
                </a:solidFill>
              </a:rPr>
              <a:t>: soon</a:t>
            </a:r>
            <a:r>
              <a:rPr lang="en-GB" sz="2400" i="1" dirty="0">
                <a:solidFill>
                  <a:srgbClr val="0070C0"/>
                </a:solidFill>
              </a:rPr>
              <a:t>, yesterday, today, tomorrow, later, still, yet, first, just, last, next, recently, early, earlier, previously, already</a:t>
            </a:r>
            <a:endParaRPr lang="en-GB" sz="2400" b="1" i="1" dirty="0">
              <a:solidFill>
                <a:srgbClr val="0070C0"/>
              </a:solidFill>
            </a:endParaRPr>
          </a:p>
          <a:p>
            <a:r>
              <a:rPr lang="en-GB" sz="2400" b="1" i="1" dirty="0">
                <a:solidFill>
                  <a:srgbClr val="00B050"/>
                </a:solidFill>
              </a:rPr>
              <a:t>How often </a:t>
            </a:r>
            <a:r>
              <a:rPr lang="en-GB" sz="2400" i="1" dirty="0">
                <a:solidFill>
                  <a:srgbClr val="00B050"/>
                </a:solidFill>
              </a:rPr>
              <a:t>(frequency)</a:t>
            </a:r>
            <a:r>
              <a:rPr lang="en-GB" sz="2400" b="1" i="1" dirty="0">
                <a:solidFill>
                  <a:srgbClr val="00B050"/>
                </a:solidFill>
              </a:rPr>
              <a:t>: sometimes, </a:t>
            </a:r>
            <a:r>
              <a:rPr lang="en-GB" sz="2400" i="1" dirty="0">
                <a:solidFill>
                  <a:srgbClr val="00B050"/>
                </a:solidFill>
              </a:rPr>
              <a:t>always, usually, normally, generally, often, frequently, rarely, never, occasionally, seldom, hardly</a:t>
            </a:r>
            <a:r>
              <a:rPr lang="en-GB" sz="2400" b="1" i="1" dirty="0">
                <a:solidFill>
                  <a:srgbClr val="00B050"/>
                </a:solidFill>
              </a:rPr>
              <a:t>, </a:t>
            </a:r>
            <a:r>
              <a:rPr lang="en-GB" sz="2400" i="1" dirty="0">
                <a:solidFill>
                  <a:srgbClr val="00B050"/>
                </a:solidFill>
              </a:rPr>
              <a:t>weekly, daily, annually, fortnightly</a:t>
            </a:r>
          </a:p>
          <a:p>
            <a:r>
              <a:rPr lang="en-GB" sz="2400" b="1" i="1" dirty="0">
                <a:solidFill>
                  <a:schemeClr val="tx1"/>
                </a:solidFill>
              </a:rPr>
              <a:t>How much</a:t>
            </a:r>
            <a:r>
              <a:rPr lang="en-GB" sz="2400" i="1" dirty="0">
                <a:solidFill>
                  <a:schemeClr val="tx1"/>
                </a:solidFill>
              </a:rPr>
              <a:t> (degree):</a:t>
            </a:r>
            <a:r>
              <a:rPr lang="en-GB" sz="2400" b="1" i="1" dirty="0">
                <a:solidFill>
                  <a:schemeClr val="tx1"/>
                </a:solidFill>
              </a:rPr>
              <a:t> extremely</a:t>
            </a:r>
            <a:r>
              <a:rPr lang="en-GB" sz="2400" i="1" dirty="0">
                <a:solidFill>
                  <a:schemeClr val="tx1"/>
                </a:solidFill>
              </a:rPr>
              <a:t>, totally, completely, incredibly, almost, entirely, greatly, hardly, intensely, deeply, absolutely</a:t>
            </a:r>
            <a:endParaRPr lang="en-GB" sz="2400" b="1" i="1" dirty="0">
              <a:solidFill>
                <a:schemeClr val="tx1"/>
              </a:solidFill>
            </a:endParaRPr>
          </a:p>
        </p:txBody>
      </p:sp>
    </p:spTree>
    <p:extLst>
      <p:ext uri="{BB962C8B-B14F-4D97-AF65-F5344CB8AC3E}">
        <p14:creationId xmlns:p14="http://schemas.microsoft.com/office/powerpoint/2010/main" val="51496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1F8AB63B-BADA-4D99-824C-560B2288B917}"/>
              </a:ext>
            </a:extLst>
          </p:cNvPr>
          <p:cNvSpPr/>
          <p:nvPr/>
        </p:nvSpPr>
        <p:spPr>
          <a:xfrm>
            <a:off x="291234" y="1103855"/>
            <a:ext cx="8561531" cy="1463541"/>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Adverbs can be placed in different positions within sentences to create different effects. We can </a:t>
            </a:r>
            <a:r>
              <a:rPr lang="en-GB" sz="2400" b="1" dirty="0">
                <a:solidFill>
                  <a:srgbClr val="FF0000"/>
                </a:solidFill>
              </a:rPr>
              <a:t>start</a:t>
            </a:r>
            <a:r>
              <a:rPr lang="en-GB" sz="2400" dirty="0">
                <a:solidFill>
                  <a:schemeClr val="tx1"/>
                </a:solidFill>
              </a:rPr>
              <a:t> a sentence with an adverb to make the </a:t>
            </a:r>
            <a:r>
              <a:rPr lang="en-GB" sz="2400" b="1" dirty="0">
                <a:solidFill>
                  <a:srgbClr val="FF0000"/>
                </a:solidFill>
              </a:rPr>
              <a:t>action</a:t>
            </a:r>
            <a:r>
              <a:rPr lang="en-GB" sz="2400" dirty="0">
                <a:solidFill>
                  <a:schemeClr val="tx1"/>
                </a:solidFill>
              </a:rPr>
              <a:t> of the sentence the most important element.</a:t>
            </a:r>
          </a:p>
        </p:txBody>
      </p:sp>
      <p:sp>
        <p:nvSpPr>
          <p:cNvPr id="6" name="Rounded Rectangle 5">
            <a:extLst>
              <a:ext uri="{FF2B5EF4-FFF2-40B4-BE49-F238E27FC236}">
                <a16:creationId xmlns:a16="http://schemas.microsoft.com/office/drawing/2014/main" id="{6B1CBED8-13D2-48F7-A68C-132FB641732E}"/>
              </a:ext>
            </a:extLst>
          </p:cNvPr>
          <p:cNvSpPr/>
          <p:nvPr/>
        </p:nvSpPr>
        <p:spPr>
          <a:xfrm>
            <a:off x="842124" y="2717751"/>
            <a:ext cx="7459750" cy="3008568"/>
          </a:xfrm>
          <a:prstGeom prst="roundRect">
            <a:avLst>
              <a:gd name="adj" fmla="val 10116"/>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The girl picked up the book </a:t>
            </a:r>
            <a:r>
              <a:rPr lang="en-GB" sz="2400" b="1" i="1" dirty="0">
                <a:solidFill>
                  <a:srgbClr val="FF0000"/>
                </a:solidFill>
              </a:rPr>
              <a:t>reluctantly</a:t>
            </a:r>
            <a:r>
              <a:rPr lang="en-GB" sz="2400" i="1" dirty="0">
                <a:solidFill>
                  <a:schemeClr val="tx1"/>
                </a:solidFill>
              </a:rPr>
              <a:t> and began to read.</a:t>
            </a:r>
          </a:p>
          <a:p>
            <a:endParaRPr lang="en-GB" sz="900" dirty="0">
              <a:solidFill>
                <a:schemeClr val="tx1"/>
              </a:solidFill>
            </a:endParaRPr>
          </a:p>
          <a:p>
            <a:pPr algn="ctr"/>
            <a:r>
              <a:rPr lang="en-GB" sz="2400" b="1" i="1" dirty="0">
                <a:solidFill>
                  <a:srgbClr val="FF0000"/>
                </a:solidFill>
              </a:rPr>
              <a:t>Reluctantly</a:t>
            </a:r>
            <a:r>
              <a:rPr lang="en-GB" sz="2400" i="1" dirty="0">
                <a:solidFill>
                  <a:schemeClr val="tx1"/>
                </a:solidFill>
              </a:rPr>
              <a:t>, the girl picked up the book and began to read. </a:t>
            </a:r>
          </a:p>
          <a:p>
            <a:endParaRPr lang="en-GB" sz="900" dirty="0">
              <a:solidFill>
                <a:schemeClr val="tx1"/>
              </a:solidFill>
            </a:endParaRPr>
          </a:p>
          <a:p>
            <a:r>
              <a:rPr lang="en-GB" sz="2400" dirty="0">
                <a:solidFill>
                  <a:schemeClr val="tx1"/>
                </a:solidFill>
              </a:rPr>
              <a:t>By placing the adverb at the</a:t>
            </a:r>
            <a:r>
              <a:rPr lang="en-GB" sz="2400" b="1" dirty="0">
                <a:solidFill>
                  <a:schemeClr val="tx1"/>
                </a:solidFill>
              </a:rPr>
              <a:t> </a:t>
            </a:r>
            <a:r>
              <a:rPr lang="en-GB" sz="2400" dirty="0">
                <a:solidFill>
                  <a:schemeClr val="tx1"/>
                </a:solidFill>
              </a:rPr>
              <a:t>beginning of the sentence, it tells us immediately that the girl didn’t want to read it. </a:t>
            </a:r>
          </a:p>
        </p:txBody>
      </p:sp>
      <p:sp>
        <p:nvSpPr>
          <p:cNvPr id="8" name="Rounded Rectangle 4">
            <a:extLst>
              <a:ext uri="{FF2B5EF4-FFF2-40B4-BE49-F238E27FC236}">
                <a16:creationId xmlns:a16="http://schemas.microsoft.com/office/drawing/2014/main" id="{A3FFC28F-B124-45F5-AE58-E3F44D3A8150}"/>
              </a:ext>
            </a:extLst>
          </p:cNvPr>
          <p:cNvSpPr/>
          <p:nvPr/>
        </p:nvSpPr>
        <p:spPr>
          <a:xfrm>
            <a:off x="291234" y="5893040"/>
            <a:ext cx="8676577" cy="842816"/>
          </a:xfrm>
          <a:prstGeom prst="roundRect">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Remember, always put a comma </a:t>
            </a:r>
            <a:r>
              <a:rPr lang="en-GB" sz="2400" u="sng" dirty="0">
                <a:solidFill>
                  <a:schemeClr val="tx1"/>
                </a:solidFill>
              </a:rPr>
              <a:t>after</a:t>
            </a:r>
            <a:r>
              <a:rPr lang="en-GB" sz="2400" dirty="0">
                <a:solidFill>
                  <a:schemeClr val="tx1"/>
                </a:solidFill>
              </a:rPr>
              <a:t> the adverb as it is acting as a fronted adverbial. This will show the reader where to pause.</a:t>
            </a:r>
          </a:p>
        </p:txBody>
      </p:sp>
      <p:sp>
        <p:nvSpPr>
          <p:cNvPr id="10" name="TextBox 9">
            <a:extLst>
              <a:ext uri="{FF2B5EF4-FFF2-40B4-BE49-F238E27FC236}">
                <a16:creationId xmlns:a16="http://schemas.microsoft.com/office/drawing/2014/main" id="{486F1BD5-897B-4A06-8D8C-097BB9759997}"/>
              </a:ext>
            </a:extLst>
          </p:cNvPr>
          <p:cNvSpPr txBox="1"/>
          <p:nvPr/>
        </p:nvSpPr>
        <p:spPr>
          <a:xfrm>
            <a:off x="1966581" y="180108"/>
            <a:ext cx="5325882" cy="646331"/>
          </a:xfrm>
          <a:prstGeom prst="rect">
            <a:avLst/>
          </a:prstGeom>
          <a:noFill/>
        </p:spPr>
        <p:txBody>
          <a:bodyPr wrap="none" rtlCol="0">
            <a:spAutoFit/>
          </a:bodyPr>
          <a:lstStyle/>
          <a:p>
            <a:r>
              <a:rPr lang="en-US" sz="3600" dirty="0"/>
              <a:t>Adverbs to begin sentences</a:t>
            </a:r>
          </a:p>
        </p:txBody>
      </p:sp>
      <p:pic>
        <p:nvPicPr>
          <p:cNvPr id="11" name="Picture 10">
            <a:extLst>
              <a:ext uri="{FF2B5EF4-FFF2-40B4-BE49-F238E27FC236}">
                <a16:creationId xmlns:a16="http://schemas.microsoft.com/office/drawing/2014/main" id="{4BBBEE51-9496-4D3B-8A2B-D83D549FE4E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6056" y="157732"/>
            <a:ext cx="860251" cy="873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a:extLst>
              <a:ext uri="{FF2B5EF4-FFF2-40B4-BE49-F238E27FC236}">
                <a16:creationId xmlns:a16="http://schemas.microsoft.com/office/drawing/2014/main" id="{C785D555-3AF6-46B6-BA3C-9B3CE6CA90B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8100900" y="250412"/>
            <a:ext cx="860251" cy="576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5238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1F8AB63B-BADA-4D99-824C-560B2288B917}"/>
              </a:ext>
            </a:extLst>
          </p:cNvPr>
          <p:cNvSpPr/>
          <p:nvPr/>
        </p:nvSpPr>
        <p:spPr>
          <a:xfrm>
            <a:off x="291234" y="1289811"/>
            <a:ext cx="8561531" cy="1203085"/>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In the sentence below, the adverb placed at the beginning of the sentence emphasises the action and helps to heighten the element of surprise.</a:t>
            </a:r>
          </a:p>
        </p:txBody>
      </p:sp>
      <p:sp>
        <p:nvSpPr>
          <p:cNvPr id="10" name="TextBox 9">
            <a:extLst>
              <a:ext uri="{FF2B5EF4-FFF2-40B4-BE49-F238E27FC236}">
                <a16:creationId xmlns:a16="http://schemas.microsoft.com/office/drawing/2014/main" id="{486F1BD5-897B-4A06-8D8C-097BB9759997}"/>
              </a:ext>
            </a:extLst>
          </p:cNvPr>
          <p:cNvSpPr txBox="1"/>
          <p:nvPr/>
        </p:nvSpPr>
        <p:spPr>
          <a:xfrm>
            <a:off x="1856960" y="275092"/>
            <a:ext cx="5430076" cy="646331"/>
          </a:xfrm>
          <a:prstGeom prst="rect">
            <a:avLst/>
          </a:prstGeom>
          <a:noFill/>
        </p:spPr>
        <p:txBody>
          <a:bodyPr wrap="none" rtlCol="0">
            <a:spAutoFit/>
          </a:bodyPr>
          <a:lstStyle/>
          <a:p>
            <a:r>
              <a:rPr lang="en-US" sz="3600" dirty="0"/>
              <a:t>Adverbs to begin sentences</a:t>
            </a:r>
          </a:p>
        </p:txBody>
      </p:sp>
      <p:sp>
        <p:nvSpPr>
          <p:cNvPr id="7" name="Rounded Rectangle 6">
            <a:extLst>
              <a:ext uri="{FF2B5EF4-FFF2-40B4-BE49-F238E27FC236}">
                <a16:creationId xmlns:a16="http://schemas.microsoft.com/office/drawing/2014/main" id="{CD0FE846-7D22-4323-838C-55D3A6775458}"/>
              </a:ext>
            </a:extLst>
          </p:cNvPr>
          <p:cNvSpPr/>
          <p:nvPr/>
        </p:nvSpPr>
        <p:spPr>
          <a:xfrm>
            <a:off x="291232" y="2612715"/>
            <a:ext cx="8561532" cy="1203085"/>
          </a:xfrm>
          <a:prstGeom prst="roundRect">
            <a:avLst>
              <a:gd name="adj" fmla="val 10116"/>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A hand shot out </a:t>
            </a:r>
            <a:r>
              <a:rPr lang="en-GB" sz="2400" b="1" i="1" dirty="0">
                <a:solidFill>
                  <a:srgbClr val="FF0000"/>
                </a:solidFill>
              </a:rPr>
              <a:t>suddenly</a:t>
            </a:r>
            <a:r>
              <a:rPr lang="en-GB" sz="2400" i="1" dirty="0">
                <a:solidFill>
                  <a:schemeClr val="tx1"/>
                </a:solidFill>
              </a:rPr>
              <a:t> and gripped her by the ankles.</a:t>
            </a:r>
          </a:p>
          <a:p>
            <a:pPr algn="ctr"/>
            <a:r>
              <a:rPr lang="en-GB" sz="2400" b="1" i="1" dirty="0">
                <a:solidFill>
                  <a:srgbClr val="FF0000"/>
                </a:solidFill>
              </a:rPr>
              <a:t>Suddenly</a:t>
            </a:r>
            <a:r>
              <a:rPr lang="en-GB" sz="2400" i="1" dirty="0">
                <a:solidFill>
                  <a:schemeClr val="tx1"/>
                </a:solidFill>
              </a:rPr>
              <a:t>, a hand shot out and gripped her by the ankles.</a:t>
            </a:r>
          </a:p>
        </p:txBody>
      </p:sp>
      <p:pic>
        <p:nvPicPr>
          <p:cNvPr id="12" name="Picture 11">
            <a:extLst>
              <a:ext uri="{FF2B5EF4-FFF2-40B4-BE49-F238E27FC236}">
                <a16:creationId xmlns:a16="http://schemas.microsoft.com/office/drawing/2014/main" id="{1F3CDA13-1FCD-46AA-AA3E-CFCB3E02090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6056" y="157732"/>
            <a:ext cx="860251" cy="873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a:extLst>
              <a:ext uri="{FF2B5EF4-FFF2-40B4-BE49-F238E27FC236}">
                <a16:creationId xmlns:a16="http://schemas.microsoft.com/office/drawing/2014/main" id="{D4E7F2C9-B1F1-4CB0-BB22-3798A2254F6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8100900" y="250412"/>
            <a:ext cx="860251" cy="576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ounded Rectangle 4">
            <a:extLst>
              <a:ext uri="{FF2B5EF4-FFF2-40B4-BE49-F238E27FC236}">
                <a16:creationId xmlns:a16="http://schemas.microsoft.com/office/drawing/2014/main" id="{C52E1E66-C99B-41CB-8C8F-C443B24DE3AB}"/>
              </a:ext>
            </a:extLst>
          </p:cNvPr>
          <p:cNvSpPr/>
          <p:nvPr/>
        </p:nvSpPr>
        <p:spPr>
          <a:xfrm>
            <a:off x="291233" y="4032836"/>
            <a:ext cx="8561531" cy="1203085"/>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In the following sentence, the adverb placed at the beginning of the sentence helps to create the idea of suspense. It also helps to vary the sentence structure which keeps our writing interesting.</a:t>
            </a:r>
          </a:p>
        </p:txBody>
      </p:sp>
      <p:sp>
        <p:nvSpPr>
          <p:cNvPr id="11" name="Rounded Rectangle 6">
            <a:extLst>
              <a:ext uri="{FF2B5EF4-FFF2-40B4-BE49-F238E27FC236}">
                <a16:creationId xmlns:a16="http://schemas.microsoft.com/office/drawing/2014/main" id="{6C1A39AE-055C-4BB8-B413-64074EFFA6C7}"/>
              </a:ext>
            </a:extLst>
          </p:cNvPr>
          <p:cNvSpPr/>
          <p:nvPr/>
        </p:nvSpPr>
        <p:spPr>
          <a:xfrm>
            <a:off x="291233" y="5379823"/>
            <a:ext cx="8561531" cy="1203085"/>
          </a:xfrm>
          <a:prstGeom prst="roundRect">
            <a:avLst>
              <a:gd name="adj" fmla="val 10116"/>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solidFill>
              </a:rPr>
              <a:t>She crept stealthily along the corridor.</a:t>
            </a:r>
          </a:p>
          <a:p>
            <a:pPr algn="ctr"/>
            <a:r>
              <a:rPr lang="en-GB" sz="2400" b="1" i="1" dirty="0">
                <a:solidFill>
                  <a:srgbClr val="FF0000"/>
                </a:solidFill>
              </a:rPr>
              <a:t>Stealthily</a:t>
            </a:r>
            <a:r>
              <a:rPr lang="en-GB" sz="2400" i="1" dirty="0">
                <a:solidFill>
                  <a:schemeClr val="tx1"/>
                </a:solidFill>
              </a:rPr>
              <a:t>, she crept along the corridor.</a:t>
            </a:r>
          </a:p>
        </p:txBody>
      </p:sp>
    </p:spTree>
    <p:extLst>
      <p:ext uri="{BB962C8B-B14F-4D97-AF65-F5344CB8AC3E}">
        <p14:creationId xmlns:p14="http://schemas.microsoft.com/office/powerpoint/2010/main" val="2045044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1F8AB63B-BADA-4D99-824C-560B2288B917}"/>
              </a:ext>
            </a:extLst>
          </p:cNvPr>
          <p:cNvSpPr>
            <a:spLocks noGrp="1"/>
          </p:cNvSpPr>
          <p:nvPr>
            <p:ph idx="1"/>
          </p:nvPr>
        </p:nvSpPr>
        <p:spPr>
          <a:xfrm>
            <a:off x="283981" y="2520639"/>
            <a:ext cx="8606858" cy="3869216"/>
          </a:xfrm>
          <a:prstGeom prst="roundRect">
            <a:avLst>
              <a:gd name="adj" fmla="val 9511"/>
            </a:avLst>
          </a:prstGeom>
          <a:solidFill>
            <a:schemeClr val="accent3">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buNone/>
            </a:pPr>
            <a:endParaRPr lang="en-GB" sz="2200" b="1" dirty="0">
              <a:solidFill>
                <a:schemeClr val="tx1"/>
              </a:solidFill>
            </a:endParaRPr>
          </a:p>
          <a:p>
            <a:pPr marL="0" indent="0">
              <a:buNone/>
            </a:pPr>
            <a:r>
              <a:rPr lang="en-GB" sz="2300" dirty="0">
                <a:solidFill>
                  <a:schemeClr val="tx1"/>
                </a:solidFill>
              </a:rPr>
              <a:t>1. He entered the room angrily and grabbed hold of the dog’s collar.</a:t>
            </a:r>
          </a:p>
          <a:p>
            <a:pPr marL="0" indent="0">
              <a:buNone/>
            </a:pPr>
            <a:r>
              <a:rPr lang="en-GB" sz="2300" dirty="0">
                <a:solidFill>
                  <a:schemeClr val="tx1"/>
                </a:solidFill>
              </a:rPr>
              <a:t>2. The dog greedily gobbled up all the sausages on the plate.  </a:t>
            </a:r>
          </a:p>
          <a:p>
            <a:pPr marL="0" indent="0">
              <a:buNone/>
            </a:pPr>
            <a:r>
              <a:rPr lang="en-GB" sz="2300" dirty="0">
                <a:solidFill>
                  <a:schemeClr val="tx1"/>
                </a:solidFill>
              </a:rPr>
              <a:t>3. The lion roared fiercely at the children as the passed by the cage. </a:t>
            </a:r>
          </a:p>
          <a:p>
            <a:pPr marL="0" indent="0">
              <a:buNone/>
            </a:pPr>
            <a:r>
              <a:rPr lang="en-GB" sz="2300" dirty="0">
                <a:solidFill>
                  <a:schemeClr val="tx1"/>
                </a:solidFill>
              </a:rPr>
              <a:t>4. The front of the car dangled dangerously over the edge of the steep cliff.</a:t>
            </a:r>
          </a:p>
          <a:p>
            <a:pPr marL="0" indent="0">
              <a:buNone/>
            </a:pPr>
            <a:r>
              <a:rPr lang="en-GB" sz="2300" dirty="0">
                <a:solidFill>
                  <a:schemeClr val="tx1"/>
                </a:solidFill>
              </a:rPr>
              <a:t>5. The firefighters beat back the flames frantically before they spread any further.</a:t>
            </a:r>
          </a:p>
          <a:p>
            <a:pPr marL="0" indent="0">
              <a:buNone/>
            </a:pPr>
            <a:r>
              <a:rPr lang="en-GB" sz="2300" dirty="0">
                <a:solidFill>
                  <a:schemeClr val="tx1"/>
                </a:solidFill>
              </a:rPr>
              <a:t>6. The children shuffled home from school at the end of the day wearily.</a:t>
            </a:r>
          </a:p>
          <a:p>
            <a:pPr marL="0" indent="0"/>
            <a:endParaRPr lang="en-GB" sz="2200" dirty="0">
              <a:solidFill>
                <a:schemeClr val="tx1"/>
              </a:solidFill>
            </a:endParaRPr>
          </a:p>
        </p:txBody>
      </p:sp>
      <p:sp>
        <p:nvSpPr>
          <p:cNvPr id="4" name="TextBox 3"/>
          <p:cNvSpPr txBox="1"/>
          <p:nvPr/>
        </p:nvSpPr>
        <p:spPr>
          <a:xfrm>
            <a:off x="3419872" y="151396"/>
            <a:ext cx="2232248" cy="707886"/>
          </a:xfrm>
          <a:prstGeom prst="rect">
            <a:avLst/>
          </a:prstGeom>
          <a:noFill/>
        </p:spPr>
        <p:txBody>
          <a:bodyPr wrap="square" rtlCol="0">
            <a:spAutoFit/>
          </a:bodyPr>
          <a:lstStyle/>
          <a:p>
            <a:r>
              <a:rPr lang="en-GB" sz="4000" dirty="0"/>
              <a:t>Your turn</a:t>
            </a:r>
          </a:p>
        </p:txBody>
      </p:sp>
      <p:sp>
        <p:nvSpPr>
          <p:cNvPr id="5" name="Rounded Rectangle 4">
            <a:extLst>
              <a:ext uri="{FF2B5EF4-FFF2-40B4-BE49-F238E27FC236}">
                <a16:creationId xmlns:a16="http://schemas.microsoft.com/office/drawing/2014/main" id="{6B1CBED8-13D2-48F7-A68C-132FB641732E}"/>
              </a:ext>
            </a:extLst>
          </p:cNvPr>
          <p:cNvSpPr/>
          <p:nvPr/>
        </p:nvSpPr>
        <p:spPr>
          <a:xfrm>
            <a:off x="283981" y="1199780"/>
            <a:ext cx="8606858" cy="1152221"/>
          </a:xfrm>
          <a:prstGeom prst="roundRect">
            <a:avLst>
              <a:gd name="adj" fmla="val 21446"/>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Re-write these sentences, moving the adverb to the beginning. Punctuate your sentence correctly. What is the effect of moving the adverb?</a:t>
            </a:r>
          </a:p>
        </p:txBody>
      </p:sp>
      <p:pic>
        <p:nvPicPr>
          <p:cNvPr id="10" name="Picture 9">
            <a:extLst>
              <a:ext uri="{FF2B5EF4-FFF2-40B4-BE49-F238E27FC236}">
                <a16:creationId xmlns:a16="http://schemas.microsoft.com/office/drawing/2014/main" id="{25552D35-A467-48A3-BFD1-07B65C10E9F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6056" y="157732"/>
            <a:ext cx="860251" cy="873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a:extLst>
              <a:ext uri="{FF2B5EF4-FFF2-40B4-BE49-F238E27FC236}">
                <a16:creationId xmlns:a16="http://schemas.microsoft.com/office/drawing/2014/main" id="{8AAF50BF-97D5-472A-B83C-2AB193D3983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8100900" y="250412"/>
            <a:ext cx="860251" cy="576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8979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extBox 1"/>
          <p:cNvSpPr txBox="1"/>
          <p:nvPr/>
        </p:nvSpPr>
        <p:spPr>
          <a:xfrm>
            <a:off x="3491879" y="245069"/>
            <a:ext cx="2160240" cy="646331"/>
          </a:xfrm>
          <a:prstGeom prst="rect">
            <a:avLst/>
          </a:prstGeom>
          <a:noFill/>
        </p:spPr>
        <p:txBody>
          <a:bodyPr wrap="square" rtlCol="0">
            <a:spAutoFit/>
          </a:bodyPr>
          <a:lstStyle/>
          <a:p>
            <a:r>
              <a:rPr lang="en-US" sz="3600" dirty="0"/>
              <a:t>Your turn</a:t>
            </a:r>
          </a:p>
        </p:txBody>
      </p:sp>
      <p:sp>
        <p:nvSpPr>
          <p:cNvPr id="7" name="Rounded Rectangle 4">
            <a:extLst>
              <a:ext uri="{FF2B5EF4-FFF2-40B4-BE49-F238E27FC236}">
                <a16:creationId xmlns:a16="http://schemas.microsoft.com/office/drawing/2014/main" id="{A3FFC28F-B124-45F5-AE58-E3F44D3A8150}"/>
              </a:ext>
            </a:extLst>
          </p:cNvPr>
          <p:cNvSpPr/>
          <p:nvPr/>
        </p:nvSpPr>
        <p:spPr>
          <a:xfrm>
            <a:off x="248093" y="1218372"/>
            <a:ext cx="8572379" cy="1948616"/>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Insert an adverb into each of the sentences below. What function does the adverb have in each sentence? Make sure that your adverb doesn’t repeat information already given e.g. </a:t>
            </a:r>
            <a:r>
              <a:rPr lang="en-GB" sz="2400" i="1" dirty="0">
                <a:solidFill>
                  <a:schemeClr val="tx1"/>
                </a:solidFill>
              </a:rPr>
              <a:t>it sped away fast. </a:t>
            </a:r>
            <a:r>
              <a:rPr lang="en-GB" sz="2400" dirty="0">
                <a:solidFill>
                  <a:schemeClr val="tx1"/>
                </a:solidFill>
              </a:rPr>
              <a:t>The verb </a:t>
            </a:r>
            <a:r>
              <a:rPr lang="en-GB" sz="2400" i="1" dirty="0">
                <a:solidFill>
                  <a:schemeClr val="tx1"/>
                </a:solidFill>
              </a:rPr>
              <a:t>‘sped’ </a:t>
            </a:r>
            <a:r>
              <a:rPr lang="en-GB" sz="2400" dirty="0">
                <a:solidFill>
                  <a:schemeClr val="tx1"/>
                </a:solidFill>
              </a:rPr>
              <a:t>suggests that it is moving fast so that is not a good choice of adverb in this sentence.</a:t>
            </a:r>
          </a:p>
        </p:txBody>
      </p:sp>
      <p:sp>
        <p:nvSpPr>
          <p:cNvPr id="8" name="Rounded Rectangle 7">
            <a:extLst>
              <a:ext uri="{FF2B5EF4-FFF2-40B4-BE49-F238E27FC236}">
                <a16:creationId xmlns:a16="http://schemas.microsoft.com/office/drawing/2014/main" id="{1F8AB63B-BADA-4D99-824C-560B2288B917}"/>
              </a:ext>
            </a:extLst>
          </p:cNvPr>
          <p:cNvSpPr/>
          <p:nvPr/>
        </p:nvSpPr>
        <p:spPr>
          <a:xfrm>
            <a:off x="248093" y="3429000"/>
            <a:ext cx="8647813" cy="3178588"/>
          </a:xfrm>
          <a:prstGeom prst="roundRect">
            <a:avLst>
              <a:gd name="adj" fmla="val 10206"/>
            </a:avLst>
          </a:prstGeom>
          <a:solidFill>
            <a:schemeClr val="accent3">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GB" sz="2400" dirty="0">
                <a:solidFill>
                  <a:schemeClr val="tx1"/>
                </a:solidFill>
              </a:rPr>
              <a:t>_______, the boy crept through the dark, empty house.</a:t>
            </a:r>
          </a:p>
          <a:p>
            <a:pPr>
              <a:lnSpc>
                <a:spcPct val="150000"/>
              </a:lnSpc>
            </a:pPr>
            <a:r>
              <a:rPr lang="en-GB" sz="2400" dirty="0">
                <a:solidFill>
                  <a:schemeClr val="tx1"/>
                </a:solidFill>
              </a:rPr>
              <a:t>_______, </a:t>
            </a:r>
            <a:r>
              <a:rPr lang="en-GB" sz="2400" dirty="0" err="1">
                <a:solidFill>
                  <a:schemeClr val="tx1"/>
                </a:solidFill>
              </a:rPr>
              <a:t>Shazia</a:t>
            </a:r>
            <a:r>
              <a:rPr lang="en-GB" sz="2400" dirty="0">
                <a:solidFill>
                  <a:schemeClr val="tx1"/>
                </a:solidFill>
              </a:rPr>
              <a:t> put the kitten back into the box with its mother.</a:t>
            </a:r>
          </a:p>
          <a:p>
            <a:pPr>
              <a:lnSpc>
                <a:spcPct val="150000"/>
              </a:lnSpc>
            </a:pPr>
            <a:r>
              <a:rPr lang="en-GB" sz="2400" dirty="0">
                <a:solidFill>
                  <a:schemeClr val="tx1"/>
                </a:solidFill>
              </a:rPr>
              <a:t>_______, the plane had landed.</a:t>
            </a:r>
          </a:p>
          <a:p>
            <a:pPr>
              <a:lnSpc>
                <a:spcPct val="150000"/>
              </a:lnSpc>
            </a:pPr>
            <a:r>
              <a:rPr lang="en-GB" sz="2400" dirty="0">
                <a:solidFill>
                  <a:schemeClr val="tx1"/>
                </a:solidFill>
              </a:rPr>
              <a:t>_______, he ambled down the street. </a:t>
            </a:r>
          </a:p>
          <a:p>
            <a:pPr>
              <a:lnSpc>
                <a:spcPct val="150000"/>
              </a:lnSpc>
            </a:pPr>
            <a:r>
              <a:rPr lang="en-GB" sz="2400" dirty="0">
                <a:solidFill>
                  <a:schemeClr val="tx1"/>
                </a:solidFill>
              </a:rPr>
              <a:t>_______, Mum fumed. </a:t>
            </a:r>
          </a:p>
        </p:txBody>
      </p:sp>
      <p:pic>
        <p:nvPicPr>
          <p:cNvPr id="11" name="Picture 10">
            <a:extLst>
              <a:ext uri="{FF2B5EF4-FFF2-40B4-BE49-F238E27FC236}">
                <a16:creationId xmlns:a16="http://schemas.microsoft.com/office/drawing/2014/main" id="{94D51426-90AB-4811-A7FD-2E6BD1F7A2E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6056" y="157732"/>
            <a:ext cx="860251" cy="873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a:extLst>
              <a:ext uri="{FF2B5EF4-FFF2-40B4-BE49-F238E27FC236}">
                <a16:creationId xmlns:a16="http://schemas.microsoft.com/office/drawing/2014/main" id="{D8EC6161-49A1-442F-A111-B3C51FDFD77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8100900" y="250412"/>
            <a:ext cx="860251" cy="576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274232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4834</TotalTime>
  <Words>2182</Words>
  <Application>Microsoft Office PowerPoint</Application>
  <PresentationFormat>On-screen Show (4:3)</PresentationFormat>
  <Paragraphs>108</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slides - Calibri 40, bold, dark grey</dc:title>
  <dc:creator>LUrquhart</dc:creator>
  <cp:lastModifiedBy>Jessica Flisher</cp:lastModifiedBy>
  <cp:revision>400</cp:revision>
  <dcterms:created xsi:type="dcterms:W3CDTF">2016-08-09T10:05:30Z</dcterms:created>
  <dcterms:modified xsi:type="dcterms:W3CDTF">2020-04-12T14:38:27Z</dcterms:modified>
</cp:coreProperties>
</file>