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02" r:id="rId2"/>
    <p:sldId id="264" r:id="rId3"/>
    <p:sldId id="492" r:id="rId4"/>
    <p:sldId id="493" r:id="rId5"/>
    <p:sldId id="353" r:id="rId6"/>
    <p:sldId id="352" r:id="rId7"/>
    <p:sldId id="259" r:id="rId8"/>
    <p:sldId id="354" r:id="rId9"/>
    <p:sldId id="355" r:id="rId10"/>
    <p:sldId id="356" r:id="rId11"/>
    <p:sldId id="357" r:id="rId12"/>
    <p:sldId id="358" r:id="rId13"/>
    <p:sldId id="359" r:id="rId14"/>
    <p:sldId id="360" r:id="rId15"/>
    <p:sldId id="361" r:id="rId16"/>
    <p:sldId id="362" r:id="rId17"/>
    <p:sldId id="343" r:id="rId18"/>
    <p:sldId id="317" r:id="rId19"/>
    <p:sldId id="496" r:id="rId20"/>
    <p:sldId id="495" r:id="rId21"/>
    <p:sldId id="488" r:id="rId22"/>
    <p:sldId id="489" r:id="rId23"/>
    <p:sldId id="490" r:id="rId24"/>
    <p:sldId id="49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8DC448-82AB-4B76-B69F-9C33C564E45C}" v="406" dt="2020-01-07T21:20:47.2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55" autoAdjust="0"/>
    <p:restoredTop sz="94660"/>
  </p:normalViewPr>
  <p:slideViewPr>
    <p:cSldViewPr>
      <p:cViewPr varScale="1">
        <p:scale>
          <a:sx n="41" d="100"/>
          <a:sy n="41" d="100"/>
        </p:scale>
        <p:origin x="1392"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801933-C731-4C19-A075-5C8FA15C582F}" type="datetimeFigureOut">
              <a:rPr lang="en-GB" smtClean="0"/>
              <a:t>12/04/2020</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1B141C-FC77-4E7D-87A8-3BEBA94F3A61}" type="slidenum">
              <a:rPr lang="en-GB" smtClean="0"/>
              <a:t>‹#›</a:t>
            </a:fld>
            <a:endParaRPr lang="en-GB" dirty="0"/>
          </a:p>
        </p:txBody>
      </p:sp>
    </p:spTree>
    <p:extLst>
      <p:ext uri="{BB962C8B-B14F-4D97-AF65-F5344CB8AC3E}">
        <p14:creationId xmlns:p14="http://schemas.microsoft.com/office/powerpoint/2010/main" val="392896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99903-21A2-43E3-BD4D-250CC0EE727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5076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99903-21A2-43E3-BD4D-250CC0EE727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33365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99903-21A2-43E3-BD4D-250CC0EE727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8159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99903-21A2-43E3-BD4D-250CC0EE727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7802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99903-21A2-43E3-BD4D-250CC0EE727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9819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99903-21A2-43E3-BD4D-250CC0EE727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481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57A0149-7C49-4F8D-A8F7-B3F09E38B620}" type="datetimeFigureOut">
              <a:rPr lang="en-GB" smtClean="0"/>
              <a:t>12/04/2020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D63A657-5872-47BD-B421-961EC5613E85}" type="slidenum">
              <a:rPr lang="en-GB" smtClean="0"/>
              <a:t>‹#›</a:t>
            </a:fld>
            <a:endParaRPr lang="en-GB" dirty="0"/>
          </a:p>
        </p:txBody>
      </p:sp>
    </p:spTree>
    <p:extLst>
      <p:ext uri="{BB962C8B-B14F-4D97-AF65-F5344CB8AC3E}">
        <p14:creationId xmlns:p14="http://schemas.microsoft.com/office/powerpoint/2010/main" val="694282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7A0149-7C49-4F8D-A8F7-B3F09E38B620}" type="datetimeFigureOut">
              <a:rPr lang="en-GB" smtClean="0"/>
              <a:t>12/04/2020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D63A657-5872-47BD-B421-961EC5613E85}" type="slidenum">
              <a:rPr lang="en-GB" smtClean="0"/>
              <a:t>‹#›</a:t>
            </a:fld>
            <a:endParaRPr lang="en-GB" dirty="0"/>
          </a:p>
        </p:txBody>
      </p:sp>
    </p:spTree>
    <p:extLst>
      <p:ext uri="{BB962C8B-B14F-4D97-AF65-F5344CB8AC3E}">
        <p14:creationId xmlns:p14="http://schemas.microsoft.com/office/powerpoint/2010/main" val="3647086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7A0149-7C49-4F8D-A8F7-B3F09E38B620}" type="datetimeFigureOut">
              <a:rPr lang="en-GB" smtClean="0"/>
              <a:t>12/04/2020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D63A657-5872-47BD-B421-961EC5613E85}" type="slidenum">
              <a:rPr lang="en-GB" smtClean="0"/>
              <a:t>‹#›</a:t>
            </a:fld>
            <a:endParaRPr lang="en-GB" dirty="0"/>
          </a:p>
        </p:txBody>
      </p:sp>
    </p:spTree>
    <p:extLst>
      <p:ext uri="{BB962C8B-B14F-4D97-AF65-F5344CB8AC3E}">
        <p14:creationId xmlns:p14="http://schemas.microsoft.com/office/powerpoint/2010/main" val="3718353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7A0149-7C49-4F8D-A8F7-B3F09E38B620}" type="datetimeFigureOut">
              <a:rPr lang="en-GB" smtClean="0"/>
              <a:t>12/04/2020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D63A657-5872-47BD-B421-961EC5613E85}" type="slidenum">
              <a:rPr lang="en-GB" smtClean="0"/>
              <a:t>‹#›</a:t>
            </a:fld>
            <a:endParaRPr lang="en-GB" dirty="0"/>
          </a:p>
        </p:txBody>
      </p:sp>
    </p:spTree>
    <p:extLst>
      <p:ext uri="{BB962C8B-B14F-4D97-AF65-F5344CB8AC3E}">
        <p14:creationId xmlns:p14="http://schemas.microsoft.com/office/powerpoint/2010/main" val="2148812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7A0149-7C49-4F8D-A8F7-B3F09E38B620}" type="datetimeFigureOut">
              <a:rPr lang="en-GB" smtClean="0"/>
              <a:t>12/04/2020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D63A657-5872-47BD-B421-961EC5613E85}" type="slidenum">
              <a:rPr lang="en-GB" smtClean="0"/>
              <a:t>‹#›</a:t>
            </a:fld>
            <a:endParaRPr lang="en-GB" dirty="0"/>
          </a:p>
        </p:txBody>
      </p:sp>
    </p:spTree>
    <p:extLst>
      <p:ext uri="{BB962C8B-B14F-4D97-AF65-F5344CB8AC3E}">
        <p14:creationId xmlns:p14="http://schemas.microsoft.com/office/powerpoint/2010/main" val="1567238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57A0149-7C49-4F8D-A8F7-B3F09E38B620}" type="datetimeFigureOut">
              <a:rPr lang="en-GB" smtClean="0"/>
              <a:t>12/04/2020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D63A657-5872-47BD-B421-961EC5613E85}" type="slidenum">
              <a:rPr lang="en-GB" smtClean="0"/>
              <a:t>‹#›</a:t>
            </a:fld>
            <a:endParaRPr lang="en-GB" dirty="0"/>
          </a:p>
        </p:txBody>
      </p:sp>
    </p:spTree>
    <p:extLst>
      <p:ext uri="{BB962C8B-B14F-4D97-AF65-F5344CB8AC3E}">
        <p14:creationId xmlns:p14="http://schemas.microsoft.com/office/powerpoint/2010/main" val="35403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57A0149-7C49-4F8D-A8F7-B3F09E38B620}" type="datetimeFigureOut">
              <a:rPr lang="en-GB" smtClean="0"/>
              <a:t>12/04/2020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D63A657-5872-47BD-B421-961EC5613E85}" type="slidenum">
              <a:rPr lang="en-GB" smtClean="0"/>
              <a:t>‹#›</a:t>
            </a:fld>
            <a:endParaRPr lang="en-GB" dirty="0"/>
          </a:p>
        </p:txBody>
      </p:sp>
    </p:spTree>
    <p:extLst>
      <p:ext uri="{BB962C8B-B14F-4D97-AF65-F5344CB8AC3E}">
        <p14:creationId xmlns:p14="http://schemas.microsoft.com/office/powerpoint/2010/main" val="1614054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57A0149-7C49-4F8D-A8F7-B3F09E38B620}" type="datetimeFigureOut">
              <a:rPr lang="en-GB" smtClean="0"/>
              <a:t>12/04/2020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D63A657-5872-47BD-B421-961EC5613E85}" type="slidenum">
              <a:rPr lang="en-GB" smtClean="0"/>
              <a:t>‹#›</a:t>
            </a:fld>
            <a:endParaRPr lang="en-GB" dirty="0"/>
          </a:p>
        </p:txBody>
      </p:sp>
    </p:spTree>
    <p:extLst>
      <p:ext uri="{BB962C8B-B14F-4D97-AF65-F5344CB8AC3E}">
        <p14:creationId xmlns:p14="http://schemas.microsoft.com/office/powerpoint/2010/main" val="1188071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7A0149-7C49-4F8D-A8F7-B3F09E38B620}" type="datetimeFigureOut">
              <a:rPr lang="en-GB" smtClean="0"/>
              <a:t>12/04/2020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D63A657-5872-47BD-B421-961EC5613E85}" type="slidenum">
              <a:rPr lang="en-GB" smtClean="0"/>
              <a:t>‹#›</a:t>
            </a:fld>
            <a:endParaRPr lang="en-GB" dirty="0"/>
          </a:p>
        </p:txBody>
      </p:sp>
    </p:spTree>
    <p:extLst>
      <p:ext uri="{BB962C8B-B14F-4D97-AF65-F5344CB8AC3E}">
        <p14:creationId xmlns:p14="http://schemas.microsoft.com/office/powerpoint/2010/main" val="1562205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7A0149-7C49-4F8D-A8F7-B3F09E38B620}" type="datetimeFigureOut">
              <a:rPr lang="en-GB" smtClean="0"/>
              <a:t>12/04/2020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D63A657-5872-47BD-B421-961EC5613E85}" type="slidenum">
              <a:rPr lang="en-GB" smtClean="0"/>
              <a:t>‹#›</a:t>
            </a:fld>
            <a:endParaRPr lang="en-GB" dirty="0"/>
          </a:p>
        </p:txBody>
      </p:sp>
    </p:spTree>
    <p:extLst>
      <p:ext uri="{BB962C8B-B14F-4D97-AF65-F5344CB8AC3E}">
        <p14:creationId xmlns:p14="http://schemas.microsoft.com/office/powerpoint/2010/main" val="175298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7A0149-7C49-4F8D-A8F7-B3F09E38B620}" type="datetimeFigureOut">
              <a:rPr lang="en-GB" smtClean="0"/>
              <a:t>12/04/2020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D63A657-5872-47BD-B421-961EC5613E85}" type="slidenum">
              <a:rPr lang="en-GB" smtClean="0"/>
              <a:t>‹#›</a:t>
            </a:fld>
            <a:endParaRPr lang="en-GB" dirty="0"/>
          </a:p>
        </p:txBody>
      </p:sp>
    </p:spTree>
    <p:extLst>
      <p:ext uri="{BB962C8B-B14F-4D97-AF65-F5344CB8AC3E}">
        <p14:creationId xmlns:p14="http://schemas.microsoft.com/office/powerpoint/2010/main" val="3468125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A0149-7C49-4F8D-A8F7-B3F09E38B620}" type="datetimeFigureOut">
              <a:rPr lang="en-GB" smtClean="0"/>
              <a:t>12/04/2020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3A657-5872-47BD-B421-961EC5613E85}" type="slidenum">
              <a:rPr lang="en-GB" smtClean="0"/>
              <a:t>‹#›</a:t>
            </a:fld>
            <a:endParaRPr lang="en-GB" dirty="0"/>
          </a:p>
        </p:txBody>
      </p:sp>
    </p:spTree>
    <p:extLst>
      <p:ext uri="{BB962C8B-B14F-4D97-AF65-F5344CB8AC3E}">
        <p14:creationId xmlns:p14="http://schemas.microsoft.com/office/powerpoint/2010/main" val="2914342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5.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tif"/><Relationship Id="rId5" Type="http://schemas.openxmlformats.org/officeDocument/2006/relationships/image" Target="../media/image5.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5.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12976"/>
            <a:ext cx="7772400" cy="1296144"/>
          </a:xfrm>
        </p:spPr>
        <p:txBody>
          <a:bodyPr>
            <a:noAutofit/>
          </a:bodyPr>
          <a:lstStyle/>
          <a:p>
            <a:r>
              <a:rPr lang="en-GB" sz="4000" b="1" dirty="0"/>
              <a:t>Y2 A2 Writing</a:t>
            </a:r>
            <a:br>
              <a:rPr lang="en-GB" sz="5000" b="1" dirty="0">
                <a:solidFill>
                  <a:schemeClr val="tx1">
                    <a:lumMod val="75000"/>
                    <a:lumOff val="25000"/>
                  </a:schemeClr>
                </a:solidFill>
              </a:rPr>
            </a:br>
            <a:br>
              <a:rPr lang="en-GB" sz="5000" dirty="0"/>
            </a:br>
            <a:r>
              <a:rPr lang="en-US" sz="1600" dirty="0">
                <a:latin typeface="+mn-lt"/>
              </a:rPr>
              <a:t>Commissioned by The </a:t>
            </a:r>
            <a:r>
              <a:rPr lang="en-US" sz="1600" dirty="0" err="1">
                <a:latin typeface="+mn-lt"/>
              </a:rPr>
              <a:t>PiXL</a:t>
            </a:r>
            <a:r>
              <a:rPr lang="en-US" sz="1600" dirty="0">
                <a:latin typeface="+mn-lt"/>
              </a:rPr>
              <a:t> Club Ltd.</a:t>
            </a:r>
            <a:br>
              <a:rPr lang="en-US" sz="1600" dirty="0">
                <a:latin typeface="+mn-lt"/>
              </a:rPr>
            </a:br>
            <a:r>
              <a:rPr lang="en-US" sz="1600" dirty="0">
                <a:latin typeface="+mn-lt"/>
              </a:rPr>
              <a:t>November 2019</a:t>
            </a:r>
            <a:br>
              <a:rPr lang="en-US" sz="1600" dirty="0">
                <a:latin typeface="+mn-lt"/>
              </a:rPr>
            </a:br>
            <a:endParaRPr lang="en-GB" sz="1600" dirty="0">
              <a:latin typeface="+mn-lt"/>
            </a:endParaRPr>
          </a:p>
        </p:txBody>
      </p:sp>
      <p:pic>
        <p:nvPicPr>
          <p:cNvPr id="6" name="Picture 5">
            <a:extLst>
              <a:ext uri="{FF2B5EF4-FFF2-40B4-BE49-F238E27FC236}">
                <a16:creationId xmlns:a16="http://schemas.microsoft.com/office/drawing/2014/main" id="{3E75B59C-482D-44E7-B7E2-5E36396B8A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7215" y="188640"/>
            <a:ext cx="1004316" cy="1443228"/>
          </a:xfrm>
          <a:prstGeom prst="rect">
            <a:avLst/>
          </a:prstGeom>
        </p:spPr>
      </p:pic>
      <p:sp>
        <p:nvSpPr>
          <p:cNvPr id="3" name="Rectangle 2">
            <a:extLst>
              <a:ext uri="{FF2B5EF4-FFF2-40B4-BE49-F238E27FC236}">
                <a16:creationId xmlns:a16="http://schemas.microsoft.com/office/drawing/2014/main" id="{3360A8C9-7589-4D18-930F-EA84B1051383}"/>
              </a:ext>
            </a:extLst>
          </p:cNvPr>
          <p:cNvSpPr/>
          <p:nvPr/>
        </p:nvSpPr>
        <p:spPr>
          <a:xfrm>
            <a:off x="2681600" y="6258798"/>
            <a:ext cx="3600345" cy="338554"/>
          </a:xfrm>
          <a:prstGeom prst="rect">
            <a:avLst/>
          </a:prstGeom>
        </p:spPr>
        <p:txBody>
          <a:bodyPr wrap="none">
            <a:spAutoFit/>
          </a:bodyPr>
          <a:lstStyle/>
          <a:p>
            <a:r>
              <a:rPr lang="en-GB" sz="1600" dirty="0"/>
              <a:t>© Copyright The </a:t>
            </a:r>
            <a:r>
              <a:rPr lang="en-GB" sz="1600" dirty="0" err="1"/>
              <a:t>PiXL</a:t>
            </a:r>
            <a:r>
              <a:rPr lang="en-GB" sz="1600" dirty="0"/>
              <a:t> Club Limited, 2019</a:t>
            </a:r>
            <a:r>
              <a:rPr lang="en-US" sz="1600" dirty="0"/>
              <a:t> </a:t>
            </a:r>
          </a:p>
        </p:txBody>
      </p:sp>
      <p:pic>
        <p:nvPicPr>
          <p:cNvPr id="7" name="Picture 6">
            <a:extLst>
              <a:ext uri="{FF2B5EF4-FFF2-40B4-BE49-F238E27FC236}">
                <a16:creationId xmlns:a16="http://schemas.microsoft.com/office/drawing/2014/main" id="{4E4CEE8D-4502-4880-B421-171FFEED6B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sp>
        <p:nvSpPr>
          <p:cNvPr id="9" name="Text Box 4">
            <a:extLst>
              <a:ext uri="{FF2B5EF4-FFF2-40B4-BE49-F238E27FC236}">
                <a16:creationId xmlns:a16="http://schemas.microsoft.com/office/drawing/2014/main" id="{A5E4F0ED-CE6C-47A8-8CF7-C8784503B65E}"/>
              </a:ext>
            </a:extLst>
          </p:cNvPr>
          <p:cNvSpPr txBox="1">
            <a:spLocks noChangeArrowheads="1"/>
          </p:cNvSpPr>
          <p:nvPr/>
        </p:nvSpPr>
        <p:spPr bwMode="auto">
          <a:xfrm>
            <a:off x="1409700" y="4794299"/>
            <a:ext cx="6324600" cy="1371005"/>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ctr" anchorCtr="0" compatLnSpc="1">
            <a:prstTxWarp prst="textNoShape">
              <a:avLst/>
            </a:prstTxWarp>
          </a:bodyPr>
          <a:lstStyle/>
          <a:p>
            <a:pPr algn="just"/>
            <a:r>
              <a:rPr lang="en-US" sz="900" b="0" dirty="0">
                <a:solidFill>
                  <a:srgbClr val="000000"/>
                </a:solidFill>
                <a:latin typeface="Arial" panose="020B0604020202020204" pitchFamily="34" charset="0"/>
                <a:cs typeface="Arial" panose="020B0604020202020204" pitchFamily="34" charset="0"/>
              </a:rPr>
              <a:t>This resource is strictly for the use of The PiXL Club Ltd member schools during the life of the membership only. It may NOT be copied, sold, or transferred or made available by whatever means to a third party non-member during or after membership. Until such time it may be freely used within the PiXL member school by their teachers and authorized staff and any other use or sale thereof is strictly prohibited.</a:t>
            </a:r>
          </a:p>
          <a:p>
            <a:pPr algn="just"/>
            <a:r>
              <a:rPr lang="en-US" sz="900" b="0" dirty="0">
                <a:solidFill>
                  <a:srgbClr val="000000"/>
                </a:solidFill>
                <a:latin typeface="Arial" panose="020B0604020202020204" pitchFamily="34" charset="0"/>
                <a:cs typeface="Arial" panose="020B0604020202020204" pitchFamily="34" charset="0"/>
              </a:rPr>
              <a:t>All opinions and contributions are those of the authors. The contents of this resource are not connected with, or endorsed by, any other company, </a:t>
            </a:r>
            <a:r>
              <a:rPr lang="en-US" sz="900" b="0" dirty="0" err="1">
                <a:solidFill>
                  <a:srgbClr val="000000"/>
                </a:solidFill>
                <a:latin typeface="Arial" panose="020B0604020202020204" pitchFamily="34" charset="0"/>
                <a:cs typeface="Arial" panose="020B0604020202020204" pitchFamily="34" charset="0"/>
              </a:rPr>
              <a:t>organisation</a:t>
            </a:r>
            <a:r>
              <a:rPr lang="en-US" sz="900" b="0" dirty="0">
                <a:solidFill>
                  <a:srgbClr val="000000"/>
                </a:solidFill>
                <a:latin typeface="Arial" panose="020B0604020202020204" pitchFamily="34" charset="0"/>
                <a:cs typeface="Arial" panose="020B0604020202020204" pitchFamily="34" charset="0"/>
              </a:rPr>
              <a:t> or institution. Images from getty.co.uk unless otherwise stated. </a:t>
            </a:r>
          </a:p>
          <a:p>
            <a:pPr algn="just"/>
            <a:r>
              <a:rPr lang="en-US" sz="900" b="0" dirty="0">
                <a:solidFill>
                  <a:srgbClr val="000000"/>
                </a:solidFill>
                <a:latin typeface="Arial" panose="020B0604020202020204" pitchFamily="34" charset="0"/>
                <a:cs typeface="Arial" panose="020B0604020202020204" pitchFamily="34" charset="0"/>
              </a:rPr>
              <a:t>PiXL Club Ltd </a:t>
            </a:r>
            <a:r>
              <a:rPr lang="en-US" sz="900" b="0" dirty="0" err="1">
                <a:solidFill>
                  <a:srgbClr val="000000"/>
                </a:solidFill>
                <a:latin typeface="Arial" panose="020B0604020202020204" pitchFamily="34" charset="0"/>
                <a:cs typeface="Arial" panose="020B0604020202020204" pitchFamily="34" charset="0"/>
              </a:rPr>
              <a:t>endeavour</a:t>
            </a:r>
            <a:r>
              <a:rPr lang="en-US" sz="900" b="0" dirty="0">
                <a:solidFill>
                  <a:srgbClr val="000000"/>
                </a:solidFill>
                <a:latin typeface="Arial" panose="020B0604020202020204" pitchFamily="34" charset="0"/>
                <a:cs typeface="Arial" panose="020B0604020202020204" pitchFamily="34" charset="0"/>
              </a:rPr>
              <a:t> to trace and contact copyright owners. If there are any inadvertent omissions or errors in the acknowledgements or usage, this is unintended and PiXL will remedy these on written notification.</a:t>
            </a:r>
          </a:p>
        </p:txBody>
      </p:sp>
    </p:spTree>
    <p:extLst>
      <p:ext uri="{BB962C8B-B14F-4D97-AF65-F5344CB8AC3E}">
        <p14:creationId xmlns:p14="http://schemas.microsoft.com/office/powerpoint/2010/main" val="3757977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1520" y="2825641"/>
            <a:ext cx="8640960" cy="3915728"/>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00" dirty="0">
              <a:solidFill>
                <a:schemeClr val="tx1"/>
              </a:solidFill>
            </a:endParaRPr>
          </a:p>
        </p:txBody>
      </p:sp>
      <p:sp>
        <p:nvSpPr>
          <p:cNvPr id="2" name="TextBox 1">
            <a:extLst>
              <a:ext uri="{FF2B5EF4-FFF2-40B4-BE49-F238E27FC236}">
                <a16:creationId xmlns:a16="http://schemas.microsoft.com/office/drawing/2014/main" id="{3627399B-39DB-499E-BA56-BFCBB1A277B8}"/>
              </a:ext>
            </a:extLst>
          </p:cNvPr>
          <p:cNvSpPr txBox="1"/>
          <p:nvPr/>
        </p:nvSpPr>
        <p:spPr>
          <a:xfrm>
            <a:off x="3154914" y="4789492"/>
            <a:ext cx="5256584" cy="584775"/>
          </a:xfrm>
          <a:prstGeom prst="rect">
            <a:avLst/>
          </a:prstGeom>
          <a:noFill/>
        </p:spPr>
        <p:txBody>
          <a:bodyPr wrap="square" rtlCol="0">
            <a:spAutoFit/>
          </a:bodyPr>
          <a:lstStyle/>
          <a:p>
            <a:pPr algn="ctr"/>
            <a:endParaRPr lang="en-GB" sz="3200" dirty="0"/>
          </a:p>
        </p:txBody>
      </p:sp>
      <p:sp>
        <p:nvSpPr>
          <p:cNvPr id="3" name="TextBox 2">
            <a:extLst>
              <a:ext uri="{FF2B5EF4-FFF2-40B4-BE49-F238E27FC236}">
                <a16:creationId xmlns:a16="http://schemas.microsoft.com/office/drawing/2014/main" id="{8FA58A0A-CE95-4399-A68D-2F7BD4F7495C}"/>
              </a:ext>
            </a:extLst>
          </p:cNvPr>
          <p:cNvSpPr txBox="1"/>
          <p:nvPr/>
        </p:nvSpPr>
        <p:spPr>
          <a:xfrm>
            <a:off x="743325" y="2890391"/>
            <a:ext cx="4690452" cy="1077218"/>
          </a:xfrm>
          <a:prstGeom prst="rect">
            <a:avLst/>
          </a:prstGeom>
          <a:noFill/>
        </p:spPr>
        <p:txBody>
          <a:bodyPr wrap="square" rtlCol="0">
            <a:spAutoFit/>
          </a:bodyPr>
          <a:lstStyle/>
          <a:p>
            <a:pPr algn="ctr"/>
            <a:r>
              <a:rPr lang="en-GB" sz="3200" dirty="0"/>
              <a:t>Your turn – now try describing this setting.</a:t>
            </a:r>
          </a:p>
        </p:txBody>
      </p:sp>
      <p:pic>
        <p:nvPicPr>
          <p:cNvPr id="12" name="Picture 11" descr="Image result for enchanted forest">
            <a:extLst>
              <a:ext uri="{FF2B5EF4-FFF2-40B4-BE49-F238E27FC236}">
                <a16:creationId xmlns:a16="http://schemas.microsoft.com/office/drawing/2014/main" id="{23AC8A59-5552-40B1-9DDE-E15B1B92526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987537"/>
            <a:ext cx="2952328" cy="3523559"/>
          </a:xfrm>
          <a:prstGeom prst="rect">
            <a:avLst/>
          </a:prstGeom>
          <a:noFill/>
          <a:ln>
            <a:noFill/>
          </a:ln>
        </p:spPr>
      </p:pic>
      <p:pic>
        <p:nvPicPr>
          <p:cNvPr id="13" name="Picture 12">
            <a:extLst>
              <a:ext uri="{FF2B5EF4-FFF2-40B4-BE49-F238E27FC236}">
                <a16:creationId xmlns:a16="http://schemas.microsoft.com/office/drawing/2014/main" id="{2C8F1AE9-8B28-4D84-B1DF-2AEABCF96C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sp>
        <p:nvSpPr>
          <p:cNvPr id="16" name="Rounded Rectangle 4">
            <a:extLst>
              <a:ext uri="{FF2B5EF4-FFF2-40B4-BE49-F238E27FC236}">
                <a16:creationId xmlns:a16="http://schemas.microsoft.com/office/drawing/2014/main" id="{7FFEF1E7-548F-4098-A894-F8D8E2303D5F}"/>
              </a:ext>
            </a:extLst>
          </p:cNvPr>
          <p:cNvSpPr/>
          <p:nvPr/>
        </p:nvSpPr>
        <p:spPr>
          <a:xfrm>
            <a:off x="251520" y="1266894"/>
            <a:ext cx="8640960" cy="1416597"/>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Describing a setting effectively means giving the reader enough </a:t>
            </a:r>
            <a:r>
              <a:rPr lang="en-GB" sz="3000" b="1" dirty="0">
                <a:solidFill>
                  <a:schemeClr val="tx1"/>
                </a:solidFill>
              </a:rPr>
              <a:t>detail</a:t>
            </a:r>
            <a:r>
              <a:rPr lang="en-GB" sz="3000" dirty="0">
                <a:solidFill>
                  <a:schemeClr val="tx1"/>
                </a:solidFill>
              </a:rPr>
              <a:t> to know what is there, while making sure it is </a:t>
            </a:r>
            <a:r>
              <a:rPr lang="en-GB" sz="3000" b="1" dirty="0">
                <a:solidFill>
                  <a:schemeClr val="tx1"/>
                </a:solidFill>
              </a:rPr>
              <a:t>clear</a:t>
            </a:r>
            <a:r>
              <a:rPr lang="en-GB" sz="3000" dirty="0">
                <a:solidFill>
                  <a:schemeClr val="tx1"/>
                </a:solidFill>
              </a:rPr>
              <a:t> and </a:t>
            </a:r>
            <a:r>
              <a:rPr lang="en-GB" sz="3000" b="1" dirty="0">
                <a:solidFill>
                  <a:schemeClr val="tx1"/>
                </a:solidFill>
              </a:rPr>
              <a:t>interesting</a:t>
            </a:r>
            <a:r>
              <a:rPr lang="en-GB" sz="3000" dirty="0">
                <a:solidFill>
                  <a:schemeClr val="tx1"/>
                </a:solidFill>
              </a:rPr>
              <a:t> to read.</a:t>
            </a:r>
          </a:p>
        </p:txBody>
      </p:sp>
      <p:pic>
        <p:nvPicPr>
          <p:cNvPr id="17" name="Picture 16">
            <a:extLst>
              <a:ext uri="{FF2B5EF4-FFF2-40B4-BE49-F238E27FC236}">
                <a16:creationId xmlns:a16="http://schemas.microsoft.com/office/drawing/2014/main" id="{A33CF1EA-0265-4F94-A472-A6AC596276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413" y="4214641"/>
            <a:ext cx="1730944" cy="1019099"/>
          </a:xfrm>
          <a:prstGeom prst="rect">
            <a:avLst/>
          </a:prstGeom>
        </p:spPr>
      </p:pic>
      <p:sp>
        <p:nvSpPr>
          <p:cNvPr id="18" name="Speech Bubble: Rectangle with Corners Rounded 17">
            <a:extLst>
              <a:ext uri="{FF2B5EF4-FFF2-40B4-BE49-F238E27FC236}">
                <a16:creationId xmlns:a16="http://schemas.microsoft.com/office/drawing/2014/main" id="{5FE2AAF7-BFAE-41B7-BD32-9F35B217414C}"/>
              </a:ext>
            </a:extLst>
          </p:cNvPr>
          <p:cNvSpPr/>
          <p:nvPr/>
        </p:nvSpPr>
        <p:spPr>
          <a:xfrm rot="5400000">
            <a:off x="2546277" y="3579046"/>
            <a:ext cx="2319784" cy="3315838"/>
          </a:xfrm>
          <a:prstGeom prst="wedgeRoundRectCallout">
            <a:avLst>
              <a:gd name="adj1" fmla="val 4043"/>
              <a:gd name="adj2" fmla="val 7234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800" dirty="0">
                <a:solidFill>
                  <a:schemeClr val="tx1"/>
                </a:solidFill>
              </a:rPr>
              <a:t>Remember to speak clearly, use detailed descriptions and try to speak in full sentences. </a:t>
            </a:r>
          </a:p>
        </p:txBody>
      </p:sp>
      <p:sp>
        <p:nvSpPr>
          <p:cNvPr id="20" name="Title 8">
            <a:extLst>
              <a:ext uri="{FF2B5EF4-FFF2-40B4-BE49-F238E27FC236}">
                <a16:creationId xmlns:a16="http://schemas.microsoft.com/office/drawing/2014/main" id="{A93DAD80-C009-4B2E-9F08-1B2BA9578B3C}"/>
              </a:ext>
            </a:extLst>
          </p:cNvPr>
          <p:cNvSpPr>
            <a:spLocks noGrp="1"/>
          </p:cNvSpPr>
          <p:nvPr>
            <p:ph type="title"/>
          </p:nvPr>
        </p:nvSpPr>
        <p:spPr>
          <a:xfrm>
            <a:off x="534790" y="188640"/>
            <a:ext cx="8229600" cy="1143000"/>
          </a:xfrm>
        </p:spPr>
        <p:txBody>
          <a:bodyPr>
            <a:normAutofit/>
          </a:bodyPr>
          <a:lstStyle/>
          <a:p>
            <a:r>
              <a:rPr lang="en-GB" sz="4000" dirty="0"/>
              <a:t>Describing a setting</a:t>
            </a:r>
          </a:p>
        </p:txBody>
      </p:sp>
    </p:spTree>
    <p:extLst>
      <p:ext uri="{BB962C8B-B14F-4D97-AF65-F5344CB8AC3E}">
        <p14:creationId xmlns:p14="http://schemas.microsoft.com/office/powerpoint/2010/main" val="3571319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4">
            <a:extLst>
              <a:ext uri="{FF2B5EF4-FFF2-40B4-BE49-F238E27FC236}">
                <a16:creationId xmlns:a16="http://schemas.microsoft.com/office/drawing/2014/main" id="{3D233BF1-D10B-45A6-B49D-6DFECFF5D256}"/>
              </a:ext>
            </a:extLst>
          </p:cNvPr>
          <p:cNvSpPr/>
          <p:nvPr/>
        </p:nvSpPr>
        <p:spPr>
          <a:xfrm>
            <a:off x="251520" y="1373651"/>
            <a:ext cx="8640960" cy="1451157"/>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     Now for something a little more challenging! </a:t>
            </a:r>
          </a:p>
          <a:p>
            <a:pPr algn="ctr"/>
            <a:r>
              <a:rPr lang="en-GB" sz="3000" dirty="0">
                <a:solidFill>
                  <a:schemeClr val="tx1"/>
                </a:solidFill>
              </a:rPr>
              <a:t>Can you describe a setting without having a picture to help you?</a:t>
            </a:r>
          </a:p>
        </p:txBody>
      </p:sp>
      <p:sp>
        <p:nvSpPr>
          <p:cNvPr id="2" name="TextBox 1">
            <a:extLst>
              <a:ext uri="{FF2B5EF4-FFF2-40B4-BE49-F238E27FC236}">
                <a16:creationId xmlns:a16="http://schemas.microsoft.com/office/drawing/2014/main" id="{3627399B-39DB-499E-BA56-BFCBB1A277B8}"/>
              </a:ext>
            </a:extLst>
          </p:cNvPr>
          <p:cNvSpPr txBox="1"/>
          <p:nvPr/>
        </p:nvSpPr>
        <p:spPr>
          <a:xfrm>
            <a:off x="3154914" y="4789492"/>
            <a:ext cx="5256584" cy="584775"/>
          </a:xfrm>
          <a:prstGeom prst="rect">
            <a:avLst/>
          </a:prstGeom>
          <a:noFill/>
        </p:spPr>
        <p:txBody>
          <a:bodyPr wrap="square" rtlCol="0">
            <a:spAutoFit/>
          </a:bodyPr>
          <a:lstStyle/>
          <a:p>
            <a:pPr algn="ctr"/>
            <a:endParaRPr lang="en-GB" sz="3200" dirty="0"/>
          </a:p>
        </p:txBody>
      </p:sp>
      <p:pic>
        <p:nvPicPr>
          <p:cNvPr id="11" name="Picture 10">
            <a:extLst>
              <a:ext uri="{FF2B5EF4-FFF2-40B4-BE49-F238E27FC236}">
                <a16:creationId xmlns:a16="http://schemas.microsoft.com/office/drawing/2014/main" id="{A74894FA-08E6-453C-9252-4E781B53F6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618" y="4103940"/>
            <a:ext cx="2443164" cy="2076075"/>
          </a:xfrm>
          <a:prstGeom prst="rect">
            <a:avLst/>
          </a:prstGeom>
        </p:spPr>
      </p:pic>
      <p:sp>
        <p:nvSpPr>
          <p:cNvPr id="14" name="Speech Bubble: Rectangle with Corners Rounded 13">
            <a:extLst>
              <a:ext uri="{FF2B5EF4-FFF2-40B4-BE49-F238E27FC236}">
                <a16:creationId xmlns:a16="http://schemas.microsoft.com/office/drawing/2014/main" id="{B866450D-C9AD-4C74-A69E-A9B219C0FC24}"/>
              </a:ext>
            </a:extLst>
          </p:cNvPr>
          <p:cNvSpPr/>
          <p:nvPr/>
        </p:nvSpPr>
        <p:spPr>
          <a:xfrm rot="5400000">
            <a:off x="4987913" y="2428415"/>
            <a:ext cx="2960935" cy="4800876"/>
          </a:xfrm>
          <a:prstGeom prst="wedgeRoundRectCallout">
            <a:avLst>
              <a:gd name="adj1" fmla="val 6248"/>
              <a:gd name="adj2" fmla="val 70411"/>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3200" dirty="0">
                <a:solidFill>
                  <a:schemeClr val="tx1"/>
                </a:solidFill>
              </a:rPr>
              <a:t>Take it in turns to close your eyes and describe your favourite place. Try to speak in full sentences and remember to add detail. </a:t>
            </a:r>
          </a:p>
        </p:txBody>
      </p:sp>
      <p:pic>
        <p:nvPicPr>
          <p:cNvPr id="10" name="Picture 9">
            <a:extLst>
              <a:ext uri="{FF2B5EF4-FFF2-40B4-BE49-F238E27FC236}">
                <a16:creationId xmlns:a16="http://schemas.microsoft.com/office/drawing/2014/main" id="{1E8EF580-7EBB-413E-A73D-62C1CB79C9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sp>
        <p:nvSpPr>
          <p:cNvPr id="13" name="Title 8">
            <a:extLst>
              <a:ext uri="{FF2B5EF4-FFF2-40B4-BE49-F238E27FC236}">
                <a16:creationId xmlns:a16="http://schemas.microsoft.com/office/drawing/2014/main" id="{7BAC6B96-FAEA-4078-B7A8-103BC9128DF1}"/>
              </a:ext>
            </a:extLst>
          </p:cNvPr>
          <p:cNvSpPr>
            <a:spLocks noGrp="1"/>
          </p:cNvSpPr>
          <p:nvPr>
            <p:ph type="title"/>
          </p:nvPr>
        </p:nvSpPr>
        <p:spPr>
          <a:xfrm>
            <a:off x="534790" y="188640"/>
            <a:ext cx="8229600" cy="1143000"/>
          </a:xfrm>
        </p:spPr>
        <p:txBody>
          <a:bodyPr>
            <a:normAutofit/>
          </a:bodyPr>
          <a:lstStyle/>
          <a:p>
            <a:r>
              <a:rPr lang="en-GB" sz="4000" dirty="0"/>
              <a:t>Describing a setting</a:t>
            </a:r>
          </a:p>
        </p:txBody>
      </p:sp>
    </p:spTree>
    <p:extLst>
      <p:ext uri="{BB962C8B-B14F-4D97-AF65-F5344CB8AC3E}">
        <p14:creationId xmlns:p14="http://schemas.microsoft.com/office/powerpoint/2010/main" val="4273484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6417" y="3388756"/>
            <a:ext cx="4171567" cy="3386243"/>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00" dirty="0">
              <a:solidFill>
                <a:schemeClr val="tx1"/>
              </a:solidFill>
            </a:endParaRPr>
          </a:p>
        </p:txBody>
      </p:sp>
      <p:sp>
        <p:nvSpPr>
          <p:cNvPr id="9" name="Title 8"/>
          <p:cNvSpPr>
            <a:spLocks noGrp="1"/>
          </p:cNvSpPr>
          <p:nvPr>
            <p:ph type="title"/>
          </p:nvPr>
        </p:nvSpPr>
        <p:spPr>
          <a:xfrm>
            <a:off x="914400" y="129417"/>
            <a:ext cx="8229600" cy="1143000"/>
          </a:xfrm>
        </p:spPr>
        <p:txBody>
          <a:bodyPr>
            <a:normAutofit/>
          </a:bodyPr>
          <a:lstStyle/>
          <a:p>
            <a:r>
              <a:rPr lang="en-GB" sz="4000" dirty="0"/>
              <a:t>Describing characters</a:t>
            </a:r>
          </a:p>
        </p:txBody>
      </p:sp>
      <p:sp>
        <p:nvSpPr>
          <p:cNvPr id="8" name="Rounded Rectangle 4">
            <a:extLst>
              <a:ext uri="{FF2B5EF4-FFF2-40B4-BE49-F238E27FC236}">
                <a16:creationId xmlns:a16="http://schemas.microsoft.com/office/drawing/2014/main" id="{3D233BF1-D10B-45A6-B49D-6DFECFF5D256}"/>
              </a:ext>
            </a:extLst>
          </p:cNvPr>
          <p:cNvSpPr/>
          <p:nvPr/>
        </p:nvSpPr>
        <p:spPr>
          <a:xfrm>
            <a:off x="251520" y="1295029"/>
            <a:ext cx="8640960" cy="1671385"/>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It’s not just settings that need to be described in detail. You also need to give the reader a clear idea of what your </a:t>
            </a:r>
            <a:r>
              <a:rPr lang="en-GB" sz="3000" b="1" dirty="0">
                <a:solidFill>
                  <a:schemeClr val="tx1"/>
                </a:solidFill>
              </a:rPr>
              <a:t>characters</a:t>
            </a:r>
            <a:r>
              <a:rPr lang="en-GB" sz="3000" dirty="0">
                <a:solidFill>
                  <a:schemeClr val="tx1"/>
                </a:solidFill>
              </a:rPr>
              <a:t> are like.</a:t>
            </a:r>
          </a:p>
        </p:txBody>
      </p:sp>
      <p:sp>
        <p:nvSpPr>
          <p:cNvPr id="10" name="Rounded Rectangle 4">
            <a:extLst>
              <a:ext uri="{FF2B5EF4-FFF2-40B4-BE49-F238E27FC236}">
                <a16:creationId xmlns:a16="http://schemas.microsoft.com/office/drawing/2014/main" id="{12053EA0-183B-4C03-AD2E-93FB279ECB6A}"/>
              </a:ext>
            </a:extLst>
          </p:cNvPr>
          <p:cNvSpPr/>
          <p:nvPr/>
        </p:nvSpPr>
        <p:spPr>
          <a:xfrm>
            <a:off x="4579000" y="3388757"/>
            <a:ext cx="4320480" cy="3386243"/>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00" dirty="0">
              <a:solidFill>
                <a:schemeClr val="tx1"/>
              </a:solidFill>
            </a:endParaRPr>
          </a:p>
        </p:txBody>
      </p:sp>
      <p:sp>
        <p:nvSpPr>
          <p:cNvPr id="12" name="TextBox 11">
            <a:extLst>
              <a:ext uri="{FF2B5EF4-FFF2-40B4-BE49-F238E27FC236}">
                <a16:creationId xmlns:a16="http://schemas.microsoft.com/office/drawing/2014/main" id="{5617C5EB-E3EC-44C7-9509-842F09963B01}"/>
              </a:ext>
            </a:extLst>
          </p:cNvPr>
          <p:cNvSpPr txBox="1"/>
          <p:nvPr/>
        </p:nvSpPr>
        <p:spPr>
          <a:xfrm>
            <a:off x="4716016" y="4005064"/>
            <a:ext cx="3966043" cy="2677656"/>
          </a:xfrm>
          <a:prstGeom prst="rect">
            <a:avLst/>
          </a:prstGeom>
          <a:noFill/>
        </p:spPr>
        <p:txBody>
          <a:bodyPr wrap="square" rtlCol="0">
            <a:spAutoFit/>
          </a:bodyPr>
          <a:lstStyle/>
          <a:p>
            <a:r>
              <a:rPr lang="en-GB" sz="2800" dirty="0"/>
              <a:t>Stan is a football-crazy, eight year-old</a:t>
            </a:r>
          </a:p>
          <a:p>
            <a:r>
              <a:rPr lang="en-GB" sz="2800" dirty="0"/>
              <a:t>boy with brown</a:t>
            </a:r>
          </a:p>
          <a:p>
            <a:r>
              <a:rPr lang="en-GB" sz="2800" dirty="0"/>
              <a:t>spiky hair, a </a:t>
            </a:r>
          </a:p>
          <a:p>
            <a:r>
              <a:rPr lang="en-GB" sz="2800" dirty="0"/>
              <a:t>white tee-shirt </a:t>
            </a:r>
          </a:p>
          <a:p>
            <a:r>
              <a:rPr lang="en-GB" sz="2800" dirty="0"/>
              <a:t>and blue shorts.</a:t>
            </a:r>
          </a:p>
        </p:txBody>
      </p:sp>
      <p:sp>
        <p:nvSpPr>
          <p:cNvPr id="13" name="TextBox 12">
            <a:extLst>
              <a:ext uri="{FF2B5EF4-FFF2-40B4-BE49-F238E27FC236}">
                <a16:creationId xmlns:a16="http://schemas.microsoft.com/office/drawing/2014/main" id="{7DFADD00-F62E-45E3-AE3A-EFAEF3B1576B}"/>
              </a:ext>
            </a:extLst>
          </p:cNvPr>
          <p:cNvSpPr txBox="1"/>
          <p:nvPr/>
        </p:nvSpPr>
        <p:spPr>
          <a:xfrm>
            <a:off x="5730845" y="4598901"/>
            <a:ext cx="2078003" cy="523220"/>
          </a:xfrm>
          <a:prstGeom prst="rect">
            <a:avLst/>
          </a:prstGeom>
          <a:noFill/>
        </p:spPr>
        <p:txBody>
          <a:bodyPr wrap="square" rtlCol="0">
            <a:spAutoFit/>
          </a:bodyPr>
          <a:lstStyle/>
          <a:p>
            <a:endParaRPr lang="en-GB" sz="2800" dirty="0"/>
          </a:p>
        </p:txBody>
      </p:sp>
      <p:sp>
        <p:nvSpPr>
          <p:cNvPr id="16" name="TextBox 15">
            <a:extLst>
              <a:ext uri="{FF2B5EF4-FFF2-40B4-BE49-F238E27FC236}">
                <a16:creationId xmlns:a16="http://schemas.microsoft.com/office/drawing/2014/main" id="{BDD41898-33EA-4AD2-926F-4F8835C85663}"/>
              </a:ext>
            </a:extLst>
          </p:cNvPr>
          <p:cNvSpPr txBox="1"/>
          <p:nvPr/>
        </p:nvSpPr>
        <p:spPr>
          <a:xfrm>
            <a:off x="497303" y="4980268"/>
            <a:ext cx="4085804" cy="523220"/>
          </a:xfrm>
          <a:prstGeom prst="rect">
            <a:avLst/>
          </a:prstGeom>
          <a:noFill/>
        </p:spPr>
        <p:txBody>
          <a:bodyPr wrap="square" rtlCol="0">
            <a:spAutoFit/>
          </a:bodyPr>
          <a:lstStyle/>
          <a:p>
            <a:r>
              <a:rPr lang="en-GB" sz="2800" dirty="0"/>
              <a:t>Stan is a boy.</a:t>
            </a:r>
          </a:p>
        </p:txBody>
      </p:sp>
      <p:sp>
        <p:nvSpPr>
          <p:cNvPr id="6" name="Oval 5">
            <a:extLst>
              <a:ext uri="{FF2B5EF4-FFF2-40B4-BE49-F238E27FC236}">
                <a16:creationId xmlns:a16="http://schemas.microsoft.com/office/drawing/2014/main" id="{A4D238AD-3440-4DAE-B027-DEB1F7FB5A71}"/>
              </a:ext>
            </a:extLst>
          </p:cNvPr>
          <p:cNvSpPr/>
          <p:nvPr/>
        </p:nvSpPr>
        <p:spPr>
          <a:xfrm>
            <a:off x="3203848" y="4558658"/>
            <a:ext cx="432048" cy="52322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Half Frame 6">
            <a:extLst>
              <a:ext uri="{FF2B5EF4-FFF2-40B4-BE49-F238E27FC236}">
                <a16:creationId xmlns:a16="http://schemas.microsoft.com/office/drawing/2014/main" id="{A6F3A517-0211-4498-859F-0FC4B2043F0D}"/>
              </a:ext>
            </a:extLst>
          </p:cNvPr>
          <p:cNvSpPr/>
          <p:nvPr/>
        </p:nvSpPr>
        <p:spPr>
          <a:xfrm rot="11095325">
            <a:off x="3064615" y="5847591"/>
            <a:ext cx="216024" cy="52322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Half Frame 22">
            <a:extLst>
              <a:ext uri="{FF2B5EF4-FFF2-40B4-BE49-F238E27FC236}">
                <a16:creationId xmlns:a16="http://schemas.microsoft.com/office/drawing/2014/main" id="{932F4751-EA54-46D4-87E2-16EC780ADAD3}"/>
              </a:ext>
            </a:extLst>
          </p:cNvPr>
          <p:cNvSpPr/>
          <p:nvPr/>
        </p:nvSpPr>
        <p:spPr>
          <a:xfrm rot="11095325">
            <a:off x="3361984" y="5847591"/>
            <a:ext cx="216024" cy="52322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Arc 10">
            <a:extLst>
              <a:ext uri="{FF2B5EF4-FFF2-40B4-BE49-F238E27FC236}">
                <a16:creationId xmlns:a16="http://schemas.microsoft.com/office/drawing/2014/main" id="{23BCD381-7DB3-4300-86B0-0266103F97E0}"/>
              </a:ext>
            </a:extLst>
          </p:cNvPr>
          <p:cNvSpPr/>
          <p:nvPr/>
        </p:nvSpPr>
        <p:spPr>
          <a:xfrm rot="7813354">
            <a:off x="3255367" y="4635620"/>
            <a:ext cx="255528" cy="369295"/>
          </a:xfrm>
          <a:prstGeom prst="arc">
            <a:avLst/>
          </a:pr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a:p>
        </p:txBody>
      </p:sp>
      <p:sp>
        <p:nvSpPr>
          <p:cNvPr id="15" name="Oval 14">
            <a:extLst>
              <a:ext uri="{FF2B5EF4-FFF2-40B4-BE49-F238E27FC236}">
                <a16:creationId xmlns:a16="http://schemas.microsoft.com/office/drawing/2014/main" id="{A337689C-59A2-4804-9885-77463C85C8BF}"/>
              </a:ext>
            </a:extLst>
          </p:cNvPr>
          <p:cNvSpPr/>
          <p:nvPr/>
        </p:nvSpPr>
        <p:spPr>
          <a:xfrm>
            <a:off x="3277056" y="4745836"/>
            <a:ext cx="11664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2A4B5846-4241-4EA2-AFC8-A1CDEB82C7C5}"/>
              </a:ext>
            </a:extLst>
          </p:cNvPr>
          <p:cNvSpPr/>
          <p:nvPr/>
        </p:nvSpPr>
        <p:spPr>
          <a:xfrm>
            <a:off x="3462345" y="4745836"/>
            <a:ext cx="11664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F1153296-CAE4-4E3C-8A64-7F7384483C0D}"/>
              </a:ext>
            </a:extLst>
          </p:cNvPr>
          <p:cNvSpPr txBox="1"/>
          <p:nvPr/>
        </p:nvSpPr>
        <p:spPr>
          <a:xfrm>
            <a:off x="4716015" y="3553852"/>
            <a:ext cx="4070589" cy="523220"/>
          </a:xfrm>
          <a:prstGeom prst="rect">
            <a:avLst/>
          </a:prstGeom>
          <a:noFill/>
        </p:spPr>
        <p:txBody>
          <a:bodyPr wrap="square" rtlCol="0">
            <a:spAutoFit/>
          </a:bodyPr>
          <a:lstStyle/>
          <a:p>
            <a:r>
              <a:rPr lang="en-GB" sz="2800" b="1" dirty="0"/>
              <a:t>With this description…</a:t>
            </a:r>
          </a:p>
        </p:txBody>
      </p:sp>
      <p:sp>
        <p:nvSpPr>
          <p:cNvPr id="27" name="TextBox 26">
            <a:extLst>
              <a:ext uri="{FF2B5EF4-FFF2-40B4-BE49-F238E27FC236}">
                <a16:creationId xmlns:a16="http://schemas.microsoft.com/office/drawing/2014/main" id="{1789C2A5-067B-466A-8CA3-BE3A5564FE76}"/>
              </a:ext>
            </a:extLst>
          </p:cNvPr>
          <p:cNvSpPr txBox="1"/>
          <p:nvPr/>
        </p:nvSpPr>
        <p:spPr>
          <a:xfrm>
            <a:off x="478176" y="3501008"/>
            <a:ext cx="3100818" cy="954107"/>
          </a:xfrm>
          <a:prstGeom prst="rect">
            <a:avLst/>
          </a:prstGeom>
          <a:noFill/>
        </p:spPr>
        <p:txBody>
          <a:bodyPr wrap="square" rtlCol="0">
            <a:spAutoFit/>
          </a:bodyPr>
          <a:lstStyle/>
          <a:p>
            <a:r>
              <a:rPr lang="en-GB" sz="2800" b="1" dirty="0"/>
              <a:t>Compare this description…</a:t>
            </a:r>
          </a:p>
        </p:txBody>
      </p:sp>
      <p:pic>
        <p:nvPicPr>
          <p:cNvPr id="20" name="Picture 19" descr="Image result for cartoon boy">
            <a:extLst>
              <a:ext uri="{FF2B5EF4-FFF2-40B4-BE49-F238E27FC236}">
                <a16:creationId xmlns:a16="http://schemas.microsoft.com/office/drawing/2014/main" id="{B099D865-B152-44C0-8CBE-61875B03DE0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273362" y="4556727"/>
            <a:ext cx="1376172" cy="2112633"/>
          </a:xfrm>
          <a:prstGeom prst="rect">
            <a:avLst/>
          </a:prstGeom>
          <a:noFill/>
          <a:ln>
            <a:noFill/>
          </a:ln>
        </p:spPr>
      </p:pic>
      <p:sp>
        <p:nvSpPr>
          <p:cNvPr id="2" name="Trapezoid 1">
            <a:extLst>
              <a:ext uri="{FF2B5EF4-FFF2-40B4-BE49-F238E27FC236}">
                <a16:creationId xmlns:a16="http://schemas.microsoft.com/office/drawing/2014/main" id="{E1032877-7A69-43DD-A2D2-14CFAC9DD123}"/>
              </a:ext>
            </a:extLst>
          </p:cNvPr>
          <p:cNvSpPr/>
          <p:nvPr/>
        </p:nvSpPr>
        <p:spPr>
          <a:xfrm rot="10967133">
            <a:off x="3082318" y="5108983"/>
            <a:ext cx="728909" cy="748099"/>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03FDB6F-2885-4671-9AC3-65537290FEB2}"/>
              </a:ext>
            </a:extLst>
          </p:cNvPr>
          <p:cNvSpPr/>
          <p:nvPr/>
        </p:nvSpPr>
        <p:spPr>
          <a:xfrm>
            <a:off x="3751241" y="5173804"/>
            <a:ext cx="94074" cy="501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7A7BE88B-0DA7-4031-97F2-AB1C955369C3}"/>
              </a:ext>
            </a:extLst>
          </p:cNvPr>
          <p:cNvSpPr/>
          <p:nvPr/>
        </p:nvSpPr>
        <p:spPr>
          <a:xfrm>
            <a:off x="3077551" y="5131956"/>
            <a:ext cx="94074" cy="501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5A980FDE-CEDC-4AAD-8964-E892610A36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spTree>
    <p:extLst>
      <p:ext uri="{BB962C8B-B14F-4D97-AF65-F5344CB8AC3E}">
        <p14:creationId xmlns:p14="http://schemas.microsoft.com/office/powerpoint/2010/main" val="199119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1520" y="3389516"/>
            <a:ext cx="8640960" cy="3344608"/>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00" dirty="0">
              <a:solidFill>
                <a:schemeClr val="tx1"/>
              </a:solidFill>
            </a:endParaRPr>
          </a:p>
        </p:txBody>
      </p:sp>
      <p:sp>
        <p:nvSpPr>
          <p:cNvPr id="9" name="Title 8"/>
          <p:cNvSpPr>
            <a:spLocks noGrp="1"/>
          </p:cNvSpPr>
          <p:nvPr>
            <p:ph type="title"/>
          </p:nvPr>
        </p:nvSpPr>
        <p:spPr>
          <a:xfrm>
            <a:off x="914400" y="129417"/>
            <a:ext cx="8229600" cy="1143000"/>
          </a:xfrm>
        </p:spPr>
        <p:txBody>
          <a:bodyPr>
            <a:normAutofit/>
          </a:bodyPr>
          <a:lstStyle/>
          <a:p>
            <a:r>
              <a:rPr lang="en-GB" sz="4000" dirty="0"/>
              <a:t>Describing characters</a:t>
            </a:r>
          </a:p>
        </p:txBody>
      </p:sp>
      <p:sp>
        <p:nvSpPr>
          <p:cNvPr id="8" name="Rounded Rectangle 4">
            <a:extLst>
              <a:ext uri="{FF2B5EF4-FFF2-40B4-BE49-F238E27FC236}">
                <a16:creationId xmlns:a16="http://schemas.microsoft.com/office/drawing/2014/main" id="{3D233BF1-D10B-45A6-B49D-6DFECFF5D256}"/>
              </a:ext>
            </a:extLst>
          </p:cNvPr>
          <p:cNvSpPr/>
          <p:nvPr/>
        </p:nvSpPr>
        <p:spPr>
          <a:xfrm>
            <a:off x="251520" y="1196751"/>
            <a:ext cx="8640960" cy="2059919"/>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Just like with settings, describing characters means giving the reader enough </a:t>
            </a:r>
            <a:r>
              <a:rPr lang="en-GB" sz="3000" b="1" dirty="0">
                <a:solidFill>
                  <a:schemeClr val="tx1"/>
                </a:solidFill>
              </a:rPr>
              <a:t>detail</a:t>
            </a:r>
            <a:r>
              <a:rPr lang="en-GB" sz="3000" dirty="0">
                <a:solidFill>
                  <a:schemeClr val="tx1"/>
                </a:solidFill>
              </a:rPr>
              <a:t> to know what they are like. This is not just about what they </a:t>
            </a:r>
            <a:r>
              <a:rPr lang="en-GB" sz="3000" b="1" dirty="0">
                <a:solidFill>
                  <a:schemeClr val="tx1"/>
                </a:solidFill>
              </a:rPr>
              <a:t>look</a:t>
            </a:r>
            <a:r>
              <a:rPr lang="en-GB" sz="3000" dirty="0">
                <a:solidFill>
                  <a:schemeClr val="tx1"/>
                </a:solidFill>
              </a:rPr>
              <a:t> like – how they </a:t>
            </a:r>
            <a:r>
              <a:rPr lang="en-GB" sz="3000" b="1" dirty="0">
                <a:solidFill>
                  <a:schemeClr val="tx1"/>
                </a:solidFill>
              </a:rPr>
              <a:t>behave</a:t>
            </a:r>
            <a:r>
              <a:rPr lang="en-GB" sz="3000" dirty="0">
                <a:solidFill>
                  <a:schemeClr val="tx1"/>
                </a:solidFill>
              </a:rPr>
              <a:t> is often more interesting.</a:t>
            </a:r>
          </a:p>
        </p:txBody>
      </p:sp>
      <p:sp>
        <p:nvSpPr>
          <p:cNvPr id="2" name="TextBox 1">
            <a:extLst>
              <a:ext uri="{FF2B5EF4-FFF2-40B4-BE49-F238E27FC236}">
                <a16:creationId xmlns:a16="http://schemas.microsoft.com/office/drawing/2014/main" id="{3627399B-39DB-499E-BA56-BFCBB1A277B8}"/>
              </a:ext>
            </a:extLst>
          </p:cNvPr>
          <p:cNvSpPr txBox="1"/>
          <p:nvPr/>
        </p:nvSpPr>
        <p:spPr>
          <a:xfrm>
            <a:off x="3154914" y="4789492"/>
            <a:ext cx="5256584" cy="584775"/>
          </a:xfrm>
          <a:prstGeom prst="rect">
            <a:avLst/>
          </a:prstGeom>
          <a:noFill/>
        </p:spPr>
        <p:txBody>
          <a:bodyPr wrap="square" rtlCol="0">
            <a:spAutoFit/>
          </a:bodyPr>
          <a:lstStyle/>
          <a:p>
            <a:pPr algn="ctr"/>
            <a:endParaRPr lang="en-GB" sz="3200" dirty="0"/>
          </a:p>
        </p:txBody>
      </p:sp>
      <p:sp>
        <p:nvSpPr>
          <p:cNvPr id="3" name="TextBox 2">
            <a:extLst>
              <a:ext uri="{FF2B5EF4-FFF2-40B4-BE49-F238E27FC236}">
                <a16:creationId xmlns:a16="http://schemas.microsoft.com/office/drawing/2014/main" id="{8FA58A0A-CE95-4399-A68D-2F7BD4F7495C}"/>
              </a:ext>
            </a:extLst>
          </p:cNvPr>
          <p:cNvSpPr txBox="1"/>
          <p:nvPr/>
        </p:nvSpPr>
        <p:spPr>
          <a:xfrm>
            <a:off x="467544" y="3468484"/>
            <a:ext cx="8532440" cy="3200876"/>
          </a:xfrm>
          <a:prstGeom prst="rect">
            <a:avLst/>
          </a:prstGeom>
          <a:noFill/>
        </p:spPr>
        <p:txBody>
          <a:bodyPr wrap="square" rtlCol="0">
            <a:spAutoFit/>
          </a:bodyPr>
          <a:lstStyle/>
          <a:p>
            <a:r>
              <a:rPr lang="en-GB" sz="3200" b="1" dirty="0"/>
              <a:t>Take turns to describe a character from a story.</a:t>
            </a:r>
          </a:p>
          <a:p>
            <a:endParaRPr lang="en-GB" sz="1000" dirty="0"/>
          </a:p>
          <a:p>
            <a:r>
              <a:rPr lang="en-GB" sz="3200" b="1" dirty="0"/>
              <a:t>For example:</a:t>
            </a:r>
            <a:endParaRPr lang="en-GB" sz="3200" dirty="0"/>
          </a:p>
          <a:p>
            <a:r>
              <a:rPr lang="en-GB" sz="3200" dirty="0"/>
              <a:t>Little Red Riding Hood is a kind, brave </a:t>
            </a:r>
          </a:p>
          <a:p>
            <a:r>
              <a:rPr lang="en-GB" sz="3200" dirty="0"/>
              <a:t>girl who cares for her granny. However, </a:t>
            </a:r>
          </a:p>
          <a:p>
            <a:r>
              <a:rPr lang="en-GB" sz="3200" dirty="0"/>
              <a:t>she is also a little silly to leave the path </a:t>
            </a:r>
          </a:p>
          <a:p>
            <a:r>
              <a:rPr lang="en-GB" sz="3200" dirty="0"/>
              <a:t>when she walks through the woods.</a:t>
            </a:r>
          </a:p>
        </p:txBody>
      </p:sp>
      <p:pic>
        <p:nvPicPr>
          <p:cNvPr id="12" name="Picture 11" descr="Image result for little red riding hood">
            <a:extLst>
              <a:ext uri="{FF2B5EF4-FFF2-40B4-BE49-F238E27FC236}">
                <a16:creationId xmlns:a16="http://schemas.microsoft.com/office/drawing/2014/main" id="{1DF9FA8E-8F7D-45B6-AA5A-AFD7AA9A605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9106" y="4551764"/>
            <a:ext cx="1507350" cy="1757555"/>
          </a:xfrm>
          <a:prstGeom prst="rect">
            <a:avLst/>
          </a:prstGeom>
          <a:noFill/>
          <a:ln>
            <a:noFill/>
          </a:ln>
        </p:spPr>
      </p:pic>
      <p:pic>
        <p:nvPicPr>
          <p:cNvPr id="10" name="Picture 9">
            <a:extLst>
              <a:ext uri="{FF2B5EF4-FFF2-40B4-BE49-F238E27FC236}">
                <a16:creationId xmlns:a16="http://schemas.microsoft.com/office/drawing/2014/main" id="{AFA90BE4-80A8-40CC-A8F1-AB577CEC15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spTree>
    <p:extLst>
      <p:ext uri="{BB962C8B-B14F-4D97-AF65-F5344CB8AC3E}">
        <p14:creationId xmlns:p14="http://schemas.microsoft.com/office/powerpoint/2010/main" val="312992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1520" y="3052167"/>
            <a:ext cx="8640960" cy="3545185"/>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00" dirty="0">
              <a:solidFill>
                <a:schemeClr val="tx1"/>
              </a:solidFill>
            </a:endParaRPr>
          </a:p>
        </p:txBody>
      </p:sp>
      <p:sp>
        <p:nvSpPr>
          <p:cNvPr id="9" name="Title 8"/>
          <p:cNvSpPr>
            <a:spLocks noGrp="1"/>
          </p:cNvSpPr>
          <p:nvPr>
            <p:ph type="title"/>
          </p:nvPr>
        </p:nvSpPr>
        <p:spPr>
          <a:xfrm>
            <a:off x="914400" y="129417"/>
            <a:ext cx="8229600" cy="1143000"/>
          </a:xfrm>
        </p:spPr>
        <p:txBody>
          <a:bodyPr>
            <a:normAutofit/>
          </a:bodyPr>
          <a:lstStyle/>
          <a:p>
            <a:r>
              <a:rPr lang="en-GB" sz="4000" dirty="0"/>
              <a:t>Describing characters</a:t>
            </a:r>
          </a:p>
        </p:txBody>
      </p:sp>
      <p:sp>
        <p:nvSpPr>
          <p:cNvPr id="8" name="Rounded Rectangle 4">
            <a:extLst>
              <a:ext uri="{FF2B5EF4-FFF2-40B4-BE49-F238E27FC236}">
                <a16:creationId xmlns:a16="http://schemas.microsoft.com/office/drawing/2014/main" id="{3D233BF1-D10B-45A6-B49D-6DFECFF5D256}"/>
              </a:ext>
            </a:extLst>
          </p:cNvPr>
          <p:cNvSpPr/>
          <p:nvPr/>
        </p:nvSpPr>
        <p:spPr>
          <a:xfrm>
            <a:off x="251519" y="1197527"/>
            <a:ext cx="8548481" cy="1565832"/>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Remember, describing characters is not just about what they </a:t>
            </a:r>
            <a:r>
              <a:rPr lang="en-GB" sz="3000" b="1" dirty="0">
                <a:solidFill>
                  <a:schemeClr val="tx1"/>
                </a:solidFill>
              </a:rPr>
              <a:t>look</a:t>
            </a:r>
            <a:r>
              <a:rPr lang="en-GB" sz="3000" dirty="0">
                <a:solidFill>
                  <a:schemeClr val="tx1"/>
                </a:solidFill>
              </a:rPr>
              <a:t> like – how they </a:t>
            </a:r>
            <a:r>
              <a:rPr lang="en-GB" sz="3000" b="1" dirty="0">
                <a:solidFill>
                  <a:schemeClr val="tx1"/>
                </a:solidFill>
              </a:rPr>
              <a:t>behave</a:t>
            </a:r>
            <a:r>
              <a:rPr lang="en-GB" sz="3000" dirty="0">
                <a:solidFill>
                  <a:schemeClr val="tx1"/>
                </a:solidFill>
              </a:rPr>
              <a:t> is often more interesting.</a:t>
            </a:r>
          </a:p>
        </p:txBody>
      </p:sp>
      <p:sp>
        <p:nvSpPr>
          <p:cNvPr id="2" name="TextBox 1">
            <a:extLst>
              <a:ext uri="{FF2B5EF4-FFF2-40B4-BE49-F238E27FC236}">
                <a16:creationId xmlns:a16="http://schemas.microsoft.com/office/drawing/2014/main" id="{3627399B-39DB-499E-BA56-BFCBB1A277B8}"/>
              </a:ext>
            </a:extLst>
          </p:cNvPr>
          <p:cNvSpPr txBox="1"/>
          <p:nvPr/>
        </p:nvSpPr>
        <p:spPr>
          <a:xfrm>
            <a:off x="3154914" y="4789492"/>
            <a:ext cx="5256584" cy="584775"/>
          </a:xfrm>
          <a:prstGeom prst="rect">
            <a:avLst/>
          </a:prstGeom>
          <a:noFill/>
        </p:spPr>
        <p:txBody>
          <a:bodyPr wrap="square" rtlCol="0">
            <a:spAutoFit/>
          </a:bodyPr>
          <a:lstStyle/>
          <a:p>
            <a:pPr algn="ctr"/>
            <a:endParaRPr lang="en-GB" sz="3200" dirty="0"/>
          </a:p>
        </p:txBody>
      </p:sp>
      <p:pic>
        <p:nvPicPr>
          <p:cNvPr id="11" name="Picture 10">
            <a:extLst>
              <a:ext uri="{FF2B5EF4-FFF2-40B4-BE49-F238E27FC236}">
                <a16:creationId xmlns:a16="http://schemas.microsoft.com/office/drawing/2014/main" id="{A74894FA-08E6-453C-9252-4E781B53F6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3740" y="4393781"/>
            <a:ext cx="2088487" cy="1774689"/>
          </a:xfrm>
          <a:prstGeom prst="rect">
            <a:avLst/>
          </a:prstGeom>
        </p:spPr>
      </p:pic>
      <p:sp>
        <p:nvSpPr>
          <p:cNvPr id="14" name="Speech Bubble: Rectangle with Corners Rounded 13">
            <a:extLst>
              <a:ext uri="{FF2B5EF4-FFF2-40B4-BE49-F238E27FC236}">
                <a16:creationId xmlns:a16="http://schemas.microsoft.com/office/drawing/2014/main" id="{B866450D-C9AD-4C74-A69E-A9B219C0FC24}"/>
              </a:ext>
            </a:extLst>
          </p:cNvPr>
          <p:cNvSpPr/>
          <p:nvPr/>
        </p:nvSpPr>
        <p:spPr>
          <a:xfrm rot="5400000">
            <a:off x="5481687" y="3408918"/>
            <a:ext cx="1925040" cy="3744416"/>
          </a:xfrm>
          <a:prstGeom prst="wedgeRoundRectCallout">
            <a:avLst>
              <a:gd name="adj1" fmla="val 2552"/>
              <a:gd name="adj2" fmla="val 71517"/>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800" dirty="0">
                <a:solidFill>
                  <a:schemeClr val="tx1"/>
                </a:solidFill>
              </a:rPr>
              <a:t>Remember to speak clearly, use good descriptions and try to speak in full sentences. </a:t>
            </a:r>
          </a:p>
        </p:txBody>
      </p:sp>
      <p:sp>
        <p:nvSpPr>
          <p:cNvPr id="3" name="TextBox 2">
            <a:extLst>
              <a:ext uri="{FF2B5EF4-FFF2-40B4-BE49-F238E27FC236}">
                <a16:creationId xmlns:a16="http://schemas.microsoft.com/office/drawing/2014/main" id="{8FA58A0A-CE95-4399-A68D-2F7BD4F7495C}"/>
              </a:ext>
            </a:extLst>
          </p:cNvPr>
          <p:cNvSpPr txBox="1"/>
          <p:nvPr/>
        </p:nvSpPr>
        <p:spPr>
          <a:xfrm>
            <a:off x="477779" y="3143870"/>
            <a:ext cx="8188441" cy="1077218"/>
          </a:xfrm>
          <a:prstGeom prst="rect">
            <a:avLst/>
          </a:prstGeom>
          <a:noFill/>
        </p:spPr>
        <p:txBody>
          <a:bodyPr wrap="square" rtlCol="0">
            <a:spAutoFit/>
          </a:bodyPr>
          <a:lstStyle/>
          <a:p>
            <a:r>
              <a:rPr lang="en-GB" sz="3200" dirty="0"/>
              <a:t>Now take turns to describe someone else in the group. Make sure you only say positive things!</a:t>
            </a:r>
          </a:p>
        </p:txBody>
      </p:sp>
      <p:pic>
        <p:nvPicPr>
          <p:cNvPr id="10" name="Picture 9">
            <a:extLst>
              <a:ext uri="{FF2B5EF4-FFF2-40B4-BE49-F238E27FC236}">
                <a16:creationId xmlns:a16="http://schemas.microsoft.com/office/drawing/2014/main" id="{65F4ACCB-EBF5-4BFC-86D3-310FE28D88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spTree>
    <p:extLst>
      <p:ext uri="{BB962C8B-B14F-4D97-AF65-F5344CB8AC3E}">
        <p14:creationId xmlns:p14="http://schemas.microsoft.com/office/powerpoint/2010/main" val="3521683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1279" y="3003542"/>
            <a:ext cx="3394996" cy="3730166"/>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00" dirty="0">
              <a:solidFill>
                <a:schemeClr val="tx1"/>
              </a:solidFill>
            </a:endParaRPr>
          </a:p>
        </p:txBody>
      </p:sp>
      <p:sp>
        <p:nvSpPr>
          <p:cNvPr id="9" name="Title 8"/>
          <p:cNvSpPr>
            <a:spLocks noGrp="1"/>
          </p:cNvSpPr>
          <p:nvPr>
            <p:ph type="title"/>
          </p:nvPr>
        </p:nvSpPr>
        <p:spPr>
          <a:xfrm>
            <a:off x="662880" y="82999"/>
            <a:ext cx="8229600" cy="1143000"/>
          </a:xfrm>
        </p:spPr>
        <p:txBody>
          <a:bodyPr>
            <a:normAutofit/>
          </a:bodyPr>
          <a:lstStyle/>
          <a:p>
            <a:r>
              <a:rPr lang="en-GB" sz="4000" dirty="0"/>
              <a:t>Including a twist for interest</a:t>
            </a:r>
          </a:p>
        </p:txBody>
      </p:sp>
      <p:sp>
        <p:nvSpPr>
          <p:cNvPr id="8" name="Rounded Rectangle 4">
            <a:extLst>
              <a:ext uri="{FF2B5EF4-FFF2-40B4-BE49-F238E27FC236}">
                <a16:creationId xmlns:a16="http://schemas.microsoft.com/office/drawing/2014/main" id="{3D233BF1-D10B-45A6-B49D-6DFECFF5D256}"/>
              </a:ext>
            </a:extLst>
          </p:cNvPr>
          <p:cNvSpPr/>
          <p:nvPr/>
        </p:nvSpPr>
        <p:spPr>
          <a:xfrm>
            <a:off x="251520" y="1123989"/>
            <a:ext cx="8640960" cy="1800955"/>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Sometimes it helps to keep your reader interested by including a ‘</a:t>
            </a:r>
            <a:r>
              <a:rPr lang="en-GB" sz="3000" b="1" dirty="0">
                <a:solidFill>
                  <a:schemeClr val="tx1"/>
                </a:solidFill>
              </a:rPr>
              <a:t>twist</a:t>
            </a:r>
            <a:r>
              <a:rPr lang="en-GB" sz="3000" dirty="0">
                <a:solidFill>
                  <a:schemeClr val="tx1"/>
                </a:solidFill>
              </a:rPr>
              <a:t>’ – something a little unexpected – especially when you are writing a story. </a:t>
            </a:r>
          </a:p>
          <a:p>
            <a:pPr algn="ctr"/>
            <a:r>
              <a:rPr lang="en-GB" sz="3000" dirty="0">
                <a:solidFill>
                  <a:schemeClr val="tx1"/>
                </a:solidFill>
              </a:rPr>
              <a:t>Let’s look at an example.</a:t>
            </a:r>
          </a:p>
        </p:txBody>
      </p:sp>
      <p:sp>
        <p:nvSpPr>
          <p:cNvPr id="2" name="TextBox 1">
            <a:extLst>
              <a:ext uri="{FF2B5EF4-FFF2-40B4-BE49-F238E27FC236}">
                <a16:creationId xmlns:a16="http://schemas.microsoft.com/office/drawing/2014/main" id="{3627399B-39DB-499E-BA56-BFCBB1A277B8}"/>
              </a:ext>
            </a:extLst>
          </p:cNvPr>
          <p:cNvSpPr txBox="1"/>
          <p:nvPr/>
        </p:nvSpPr>
        <p:spPr>
          <a:xfrm>
            <a:off x="3154914" y="4789492"/>
            <a:ext cx="5256584" cy="584775"/>
          </a:xfrm>
          <a:prstGeom prst="rect">
            <a:avLst/>
          </a:prstGeom>
          <a:noFill/>
        </p:spPr>
        <p:txBody>
          <a:bodyPr wrap="square" rtlCol="0">
            <a:spAutoFit/>
          </a:bodyPr>
          <a:lstStyle/>
          <a:p>
            <a:pPr algn="ctr"/>
            <a:endParaRPr lang="en-GB" sz="3200" dirty="0"/>
          </a:p>
        </p:txBody>
      </p:sp>
      <p:sp>
        <p:nvSpPr>
          <p:cNvPr id="10" name="Rounded Rectangle 4">
            <a:extLst>
              <a:ext uri="{FF2B5EF4-FFF2-40B4-BE49-F238E27FC236}">
                <a16:creationId xmlns:a16="http://schemas.microsoft.com/office/drawing/2014/main" id="{12053EA0-183B-4C03-AD2E-93FB279ECB6A}"/>
              </a:ext>
            </a:extLst>
          </p:cNvPr>
          <p:cNvSpPr/>
          <p:nvPr/>
        </p:nvSpPr>
        <p:spPr>
          <a:xfrm>
            <a:off x="3790531" y="3044835"/>
            <a:ext cx="5108949" cy="3730166"/>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00" dirty="0">
              <a:solidFill>
                <a:schemeClr val="tx1"/>
              </a:solidFill>
            </a:endParaRPr>
          </a:p>
        </p:txBody>
      </p:sp>
      <p:sp>
        <p:nvSpPr>
          <p:cNvPr id="13" name="TextBox 12">
            <a:extLst>
              <a:ext uri="{FF2B5EF4-FFF2-40B4-BE49-F238E27FC236}">
                <a16:creationId xmlns:a16="http://schemas.microsoft.com/office/drawing/2014/main" id="{7DFADD00-F62E-45E3-AE3A-EFAEF3B1576B}"/>
              </a:ext>
            </a:extLst>
          </p:cNvPr>
          <p:cNvSpPr txBox="1"/>
          <p:nvPr/>
        </p:nvSpPr>
        <p:spPr>
          <a:xfrm>
            <a:off x="3851920" y="3488809"/>
            <a:ext cx="5223516" cy="3108543"/>
          </a:xfrm>
          <a:prstGeom prst="rect">
            <a:avLst/>
          </a:prstGeom>
          <a:noFill/>
        </p:spPr>
        <p:txBody>
          <a:bodyPr wrap="square" rtlCol="0">
            <a:spAutoFit/>
          </a:bodyPr>
          <a:lstStyle/>
          <a:p>
            <a:r>
              <a:rPr lang="en-GB" sz="2800" dirty="0"/>
              <a:t>When she opened her eyes, Goldilocks saw the three bears leaning over her. “Don’t just stand there,” she snarled. “Bring me my breakfast. Now!” Horrified by her rudeness, the bears ran away screaming from the spoilt girl. </a:t>
            </a:r>
          </a:p>
        </p:txBody>
      </p:sp>
      <p:sp>
        <p:nvSpPr>
          <p:cNvPr id="20" name="TextBox 19">
            <a:extLst>
              <a:ext uri="{FF2B5EF4-FFF2-40B4-BE49-F238E27FC236}">
                <a16:creationId xmlns:a16="http://schemas.microsoft.com/office/drawing/2014/main" id="{C2D8D991-89EF-4F33-8F56-9F1641EA90F9}"/>
              </a:ext>
            </a:extLst>
          </p:cNvPr>
          <p:cNvSpPr txBox="1"/>
          <p:nvPr/>
        </p:nvSpPr>
        <p:spPr>
          <a:xfrm>
            <a:off x="395536" y="3026669"/>
            <a:ext cx="3456384" cy="523220"/>
          </a:xfrm>
          <a:prstGeom prst="rect">
            <a:avLst/>
          </a:prstGeom>
          <a:noFill/>
        </p:spPr>
        <p:txBody>
          <a:bodyPr wrap="square" rtlCol="0">
            <a:spAutoFit/>
          </a:bodyPr>
          <a:lstStyle/>
          <a:p>
            <a:r>
              <a:rPr lang="en-GB" sz="2800" b="1" dirty="0"/>
              <a:t>Traditional version:</a:t>
            </a:r>
          </a:p>
        </p:txBody>
      </p:sp>
      <p:sp>
        <p:nvSpPr>
          <p:cNvPr id="17" name="TextBox 16">
            <a:extLst>
              <a:ext uri="{FF2B5EF4-FFF2-40B4-BE49-F238E27FC236}">
                <a16:creationId xmlns:a16="http://schemas.microsoft.com/office/drawing/2014/main" id="{1B1A93FE-B705-4F28-930C-2FA4FBF34F4B}"/>
              </a:ext>
            </a:extLst>
          </p:cNvPr>
          <p:cNvSpPr txBox="1"/>
          <p:nvPr/>
        </p:nvSpPr>
        <p:spPr>
          <a:xfrm>
            <a:off x="308802" y="3549889"/>
            <a:ext cx="3327473" cy="3108543"/>
          </a:xfrm>
          <a:prstGeom prst="rect">
            <a:avLst/>
          </a:prstGeom>
          <a:noFill/>
        </p:spPr>
        <p:txBody>
          <a:bodyPr wrap="square" rtlCol="0">
            <a:spAutoFit/>
          </a:bodyPr>
          <a:lstStyle/>
          <a:p>
            <a:r>
              <a:rPr lang="en-GB" sz="2800" dirty="0"/>
              <a:t>When she opened her eyes, Goldilocks saw the three bears leaning over her. Screaming with fear, she jumped out of bed and ran away.</a:t>
            </a:r>
          </a:p>
        </p:txBody>
      </p:sp>
      <p:pic>
        <p:nvPicPr>
          <p:cNvPr id="11" name="Picture 10">
            <a:extLst>
              <a:ext uri="{FF2B5EF4-FFF2-40B4-BE49-F238E27FC236}">
                <a16:creationId xmlns:a16="http://schemas.microsoft.com/office/drawing/2014/main" id="{8C3065CC-B34D-48BD-8B95-A10C53BFA9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sp>
        <p:nvSpPr>
          <p:cNvPr id="12" name="TextBox 11">
            <a:extLst>
              <a:ext uri="{FF2B5EF4-FFF2-40B4-BE49-F238E27FC236}">
                <a16:creationId xmlns:a16="http://schemas.microsoft.com/office/drawing/2014/main" id="{307672EF-1993-42BA-A23F-C512F3DCFBE3}"/>
              </a:ext>
            </a:extLst>
          </p:cNvPr>
          <p:cNvSpPr txBox="1"/>
          <p:nvPr/>
        </p:nvSpPr>
        <p:spPr>
          <a:xfrm>
            <a:off x="3851920" y="3049796"/>
            <a:ext cx="4953826" cy="523220"/>
          </a:xfrm>
          <a:prstGeom prst="rect">
            <a:avLst/>
          </a:prstGeom>
          <a:noFill/>
        </p:spPr>
        <p:txBody>
          <a:bodyPr wrap="square" rtlCol="0">
            <a:spAutoFit/>
          </a:bodyPr>
          <a:lstStyle/>
          <a:p>
            <a:r>
              <a:rPr lang="en-GB" sz="2800" b="1" dirty="0"/>
              <a:t>Improved version – with a twist:</a:t>
            </a:r>
          </a:p>
        </p:txBody>
      </p:sp>
    </p:spTree>
    <p:extLst>
      <p:ext uri="{BB962C8B-B14F-4D97-AF65-F5344CB8AC3E}">
        <p14:creationId xmlns:p14="http://schemas.microsoft.com/office/powerpoint/2010/main" val="102149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36261" y="2809616"/>
            <a:ext cx="5257165" cy="4048384"/>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00" dirty="0">
              <a:solidFill>
                <a:schemeClr val="tx1"/>
              </a:solidFill>
            </a:endParaRPr>
          </a:p>
        </p:txBody>
      </p:sp>
      <p:sp>
        <p:nvSpPr>
          <p:cNvPr id="2" name="TextBox 1">
            <a:extLst>
              <a:ext uri="{FF2B5EF4-FFF2-40B4-BE49-F238E27FC236}">
                <a16:creationId xmlns:a16="http://schemas.microsoft.com/office/drawing/2014/main" id="{3627399B-39DB-499E-BA56-BFCBB1A277B8}"/>
              </a:ext>
            </a:extLst>
          </p:cNvPr>
          <p:cNvSpPr txBox="1"/>
          <p:nvPr/>
        </p:nvSpPr>
        <p:spPr>
          <a:xfrm>
            <a:off x="3154914" y="4789492"/>
            <a:ext cx="5256584" cy="584775"/>
          </a:xfrm>
          <a:prstGeom prst="rect">
            <a:avLst/>
          </a:prstGeom>
          <a:noFill/>
        </p:spPr>
        <p:txBody>
          <a:bodyPr wrap="square" rtlCol="0">
            <a:spAutoFit/>
          </a:bodyPr>
          <a:lstStyle/>
          <a:p>
            <a:pPr algn="ctr"/>
            <a:endParaRPr lang="en-GB" sz="3200" dirty="0"/>
          </a:p>
        </p:txBody>
      </p:sp>
      <p:sp>
        <p:nvSpPr>
          <p:cNvPr id="10" name="Rounded Rectangle 4">
            <a:extLst>
              <a:ext uri="{FF2B5EF4-FFF2-40B4-BE49-F238E27FC236}">
                <a16:creationId xmlns:a16="http://schemas.microsoft.com/office/drawing/2014/main" id="{12053EA0-183B-4C03-AD2E-93FB279ECB6A}"/>
              </a:ext>
            </a:extLst>
          </p:cNvPr>
          <p:cNvSpPr/>
          <p:nvPr/>
        </p:nvSpPr>
        <p:spPr>
          <a:xfrm>
            <a:off x="5652120" y="2801707"/>
            <a:ext cx="3266256" cy="3926876"/>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00" dirty="0">
              <a:solidFill>
                <a:schemeClr val="tx1"/>
              </a:solidFill>
            </a:endParaRPr>
          </a:p>
        </p:txBody>
      </p:sp>
      <p:sp>
        <p:nvSpPr>
          <p:cNvPr id="13" name="TextBox 12">
            <a:extLst>
              <a:ext uri="{FF2B5EF4-FFF2-40B4-BE49-F238E27FC236}">
                <a16:creationId xmlns:a16="http://schemas.microsoft.com/office/drawing/2014/main" id="{7DFADD00-F62E-45E3-AE3A-EFAEF3B1576B}"/>
              </a:ext>
            </a:extLst>
          </p:cNvPr>
          <p:cNvSpPr txBox="1"/>
          <p:nvPr/>
        </p:nvSpPr>
        <p:spPr>
          <a:xfrm>
            <a:off x="5796136" y="2842390"/>
            <a:ext cx="3000694" cy="2246769"/>
          </a:xfrm>
          <a:prstGeom prst="rect">
            <a:avLst/>
          </a:prstGeom>
          <a:noFill/>
        </p:spPr>
        <p:txBody>
          <a:bodyPr wrap="square" rtlCol="0">
            <a:spAutoFit/>
          </a:bodyPr>
          <a:lstStyle/>
          <a:p>
            <a:r>
              <a:rPr lang="en-GB" sz="2800" b="1" dirty="0"/>
              <a:t>Now discuss how you could put your own interesting twist on the end of the story!</a:t>
            </a:r>
          </a:p>
        </p:txBody>
      </p:sp>
      <p:sp>
        <p:nvSpPr>
          <p:cNvPr id="20" name="TextBox 19">
            <a:extLst>
              <a:ext uri="{FF2B5EF4-FFF2-40B4-BE49-F238E27FC236}">
                <a16:creationId xmlns:a16="http://schemas.microsoft.com/office/drawing/2014/main" id="{C2D8D991-89EF-4F33-8F56-9F1641EA90F9}"/>
              </a:ext>
            </a:extLst>
          </p:cNvPr>
          <p:cNvSpPr txBox="1"/>
          <p:nvPr/>
        </p:nvSpPr>
        <p:spPr>
          <a:xfrm>
            <a:off x="347170" y="2978949"/>
            <a:ext cx="5088926" cy="954107"/>
          </a:xfrm>
          <a:prstGeom prst="rect">
            <a:avLst/>
          </a:prstGeom>
          <a:noFill/>
        </p:spPr>
        <p:txBody>
          <a:bodyPr wrap="square" rtlCol="0">
            <a:spAutoFit/>
          </a:bodyPr>
          <a:lstStyle/>
          <a:p>
            <a:r>
              <a:rPr lang="en-GB" sz="2800" b="1" dirty="0"/>
              <a:t>Your turn – read this traditional version of The Gingerbread Man:</a:t>
            </a:r>
          </a:p>
        </p:txBody>
      </p:sp>
      <p:sp>
        <p:nvSpPr>
          <p:cNvPr id="17" name="TextBox 16">
            <a:extLst>
              <a:ext uri="{FF2B5EF4-FFF2-40B4-BE49-F238E27FC236}">
                <a16:creationId xmlns:a16="http://schemas.microsoft.com/office/drawing/2014/main" id="{1B1A93FE-B705-4F28-930C-2FA4FBF34F4B}"/>
              </a:ext>
            </a:extLst>
          </p:cNvPr>
          <p:cNvSpPr txBox="1"/>
          <p:nvPr/>
        </p:nvSpPr>
        <p:spPr>
          <a:xfrm>
            <a:off x="395536" y="3933056"/>
            <a:ext cx="4797809" cy="2677656"/>
          </a:xfrm>
          <a:prstGeom prst="rect">
            <a:avLst/>
          </a:prstGeom>
          <a:noFill/>
        </p:spPr>
        <p:txBody>
          <a:bodyPr wrap="square" rtlCol="0">
            <a:spAutoFit/>
          </a:bodyPr>
          <a:lstStyle/>
          <a:p>
            <a:r>
              <a:rPr lang="en-GB" sz="2800" dirty="0"/>
              <a:t>Halfway across the river, the fox said “Climb onto my nose.” But when the Gingerbread man did so, the fox flipped him high into the air and swallowed him with one gulp.</a:t>
            </a:r>
          </a:p>
        </p:txBody>
      </p:sp>
      <p:pic>
        <p:nvPicPr>
          <p:cNvPr id="12" name="Picture 11" descr="Image result for gingerbread man">
            <a:extLst>
              <a:ext uri="{FF2B5EF4-FFF2-40B4-BE49-F238E27FC236}">
                <a16:creationId xmlns:a16="http://schemas.microsoft.com/office/drawing/2014/main" id="{C4CB7C44-5F54-4068-B2C4-8B392F2497E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4547" y="5078450"/>
            <a:ext cx="1679258" cy="1518902"/>
          </a:xfrm>
          <a:prstGeom prst="rect">
            <a:avLst/>
          </a:prstGeom>
          <a:noFill/>
          <a:ln>
            <a:noFill/>
          </a:ln>
        </p:spPr>
      </p:pic>
      <p:pic>
        <p:nvPicPr>
          <p:cNvPr id="14" name="Picture 13">
            <a:extLst>
              <a:ext uri="{FF2B5EF4-FFF2-40B4-BE49-F238E27FC236}">
                <a16:creationId xmlns:a16="http://schemas.microsoft.com/office/drawing/2014/main" id="{6E75651D-FB32-4159-8E67-F95C60A561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sp>
        <p:nvSpPr>
          <p:cNvPr id="15" name="Rounded Rectangle 4">
            <a:extLst>
              <a:ext uri="{FF2B5EF4-FFF2-40B4-BE49-F238E27FC236}">
                <a16:creationId xmlns:a16="http://schemas.microsoft.com/office/drawing/2014/main" id="{2CB55322-CBD2-4CA6-B547-D71D3FD64939}"/>
              </a:ext>
            </a:extLst>
          </p:cNvPr>
          <p:cNvSpPr/>
          <p:nvPr/>
        </p:nvSpPr>
        <p:spPr>
          <a:xfrm>
            <a:off x="251520" y="1154374"/>
            <a:ext cx="8640960" cy="1482538"/>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Sometimes it helps to keep your reader interested by including a ‘</a:t>
            </a:r>
            <a:r>
              <a:rPr lang="en-GB" sz="3000" b="1" dirty="0">
                <a:solidFill>
                  <a:schemeClr val="tx1"/>
                </a:solidFill>
              </a:rPr>
              <a:t>twist</a:t>
            </a:r>
            <a:r>
              <a:rPr lang="en-GB" sz="3000" dirty="0">
                <a:solidFill>
                  <a:schemeClr val="tx1"/>
                </a:solidFill>
              </a:rPr>
              <a:t>’ – something a little unexpected – especially when you are writing a story.</a:t>
            </a:r>
          </a:p>
        </p:txBody>
      </p:sp>
      <p:sp>
        <p:nvSpPr>
          <p:cNvPr id="16" name="Title 8">
            <a:extLst>
              <a:ext uri="{FF2B5EF4-FFF2-40B4-BE49-F238E27FC236}">
                <a16:creationId xmlns:a16="http://schemas.microsoft.com/office/drawing/2014/main" id="{1A4A9EF3-D40B-48F5-A461-3CFEA2FC6C69}"/>
              </a:ext>
            </a:extLst>
          </p:cNvPr>
          <p:cNvSpPr txBox="1">
            <a:spLocks/>
          </p:cNvSpPr>
          <p:nvPr/>
        </p:nvSpPr>
        <p:spPr>
          <a:xfrm>
            <a:off x="662880" y="8299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a:t>Including a twist for interest</a:t>
            </a:r>
            <a:endParaRPr lang="en-GB" sz="4000" dirty="0"/>
          </a:p>
        </p:txBody>
      </p:sp>
    </p:spTree>
    <p:extLst>
      <p:ext uri="{BB962C8B-B14F-4D97-AF65-F5344CB8AC3E}">
        <p14:creationId xmlns:p14="http://schemas.microsoft.com/office/powerpoint/2010/main" val="1768796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GB" sz="4000" b="1" dirty="0"/>
              <a:t>Teacher information</a:t>
            </a:r>
            <a:endParaRPr lang="en-GB" sz="4000" dirty="0"/>
          </a:p>
        </p:txBody>
      </p:sp>
      <p:sp>
        <p:nvSpPr>
          <p:cNvPr id="5" name="5-Point Star 4"/>
          <p:cNvSpPr/>
          <p:nvPr/>
        </p:nvSpPr>
        <p:spPr>
          <a:xfrm>
            <a:off x="1547664" y="277090"/>
            <a:ext cx="576064" cy="55962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Content Placeholder 6">
            <a:extLst>
              <a:ext uri="{FF2B5EF4-FFF2-40B4-BE49-F238E27FC236}">
                <a16:creationId xmlns:a16="http://schemas.microsoft.com/office/drawing/2014/main" id="{864D61A9-C4FD-46A6-91D9-29D5AF584FCB}"/>
              </a:ext>
            </a:extLst>
          </p:cNvPr>
          <p:cNvSpPr>
            <a:spLocks noGrp="1"/>
          </p:cNvSpPr>
          <p:nvPr>
            <p:ph idx="1"/>
          </p:nvPr>
        </p:nvSpPr>
        <p:spPr>
          <a:xfrm>
            <a:off x="457200" y="1370458"/>
            <a:ext cx="8229600" cy="4525963"/>
          </a:xfrm>
        </p:spPr>
        <p:txBody>
          <a:bodyPr>
            <a:normAutofit fontScale="92500" lnSpcReduction="20000"/>
          </a:bodyPr>
          <a:lstStyle/>
          <a:p>
            <a:pPr marL="0" indent="0" algn="ctr">
              <a:buNone/>
            </a:pPr>
            <a:r>
              <a:rPr lang="en-GB" b="1" dirty="0"/>
              <a:t>Show Me Tasks</a:t>
            </a:r>
          </a:p>
          <a:p>
            <a:pPr marL="0" indent="0">
              <a:buNone/>
            </a:pPr>
            <a:endParaRPr lang="en-GB" dirty="0"/>
          </a:p>
          <a:p>
            <a:pPr marL="0" indent="0">
              <a:buNone/>
            </a:pPr>
            <a:r>
              <a:rPr lang="en-GB" dirty="0"/>
              <a:t>Once the therapy has been delivered you can use Show Me Tasks to demonstrate that the skill is now secure. They are not intended to be completed all at once and ideally should </a:t>
            </a:r>
            <a:r>
              <a:rPr lang="en-GB"/>
              <a:t>be done </a:t>
            </a:r>
            <a:r>
              <a:rPr lang="en-GB" dirty="0"/>
              <a:t>in intervals of a few days after the therapy has been delivered. </a:t>
            </a:r>
          </a:p>
          <a:p>
            <a:pPr marL="0" indent="0">
              <a:buNone/>
            </a:pPr>
            <a:endParaRPr lang="en-GB" sz="1400" dirty="0"/>
          </a:p>
          <a:p>
            <a:pPr marL="0" indent="0">
              <a:buNone/>
            </a:pPr>
            <a:r>
              <a:rPr lang="en-GB" dirty="0"/>
              <a:t>For these tasks, please provide children with writing materials to enable them to demonstrate their understanding.</a:t>
            </a:r>
          </a:p>
          <a:p>
            <a:pPr marL="0" indent="0">
              <a:buNone/>
            </a:pPr>
            <a:endParaRPr lang="en-GB" dirty="0"/>
          </a:p>
        </p:txBody>
      </p:sp>
      <p:pic>
        <p:nvPicPr>
          <p:cNvPr id="6" name="Picture 5">
            <a:extLst>
              <a:ext uri="{FF2B5EF4-FFF2-40B4-BE49-F238E27FC236}">
                <a16:creationId xmlns:a16="http://schemas.microsoft.com/office/drawing/2014/main" id="{1103BD9E-89CA-4A4A-8696-B34569446D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spTree>
    <p:extLst>
      <p:ext uri="{BB962C8B-B14F-4D97-AF65-F5344CB8AC3E}">
        <p14:creationId xmlns:p14="http://schemas.microsoft.com/office/powerpoint/2010/main" val="845499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5D0A522-650B-4DB9-A89C-C987FAC40053}"/>
              </a:ext>
            </a:extLst>
          </p:cNvPr>
          <p:cNvCxnSpPr>
            <a:cxnSpLocks/>
          </p:cNvCxnSpPr>
          <p:nvPr/>
        </p:nvCxnSpPr>
        <p:spPr>
          <a:xfrm>
            <a:off x="4572000" y="0"/>
            <a:ext cx="32881" cy="6858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46A7A356-5E75-426F-81E1-FCA13BF89B1B}"/>
              </a:ext>
            </a:extLst>
          </p:cNvPr>
          <p:cNvCxnSpPr/>
          <p:nvPr/>
        </p:nvCxnSpPr>
        <p:spPr>
          <a:xfrm>
            <a:off x="0" y="3385418"/>
            <a:ext cx="9144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B7EE1272-54FB-4FAF-AE9F-94C5DFDCF95C}"/>
              </a:ext>
            </a:extLst>
          </p:cNvPr>
          <p:cNvSpPr/>
          <p:nvPr/>
        </p:nvSpPr>
        <p:spPr>
          <a:xfrm>
            <a:off x="29707" y="1132226"/>
            <a:ext cx="4512698" cy="1077218"/>
          </a:xfrm>
          <a:prstGeom prst="rect">
            <a:avLst/>
          </a:prstGeom>
        </p:spPr>
        <p:txBody>
          <a:bodyPr wrap="square">
            <a:spAutoFit/>
          </a:bodyPr>
          <a:lstStyle/>
          <a:p>
            <a:pPr algn="ctr"/>
            <a:r>
              <a:rPr lang="en-GB" sz="1600" b="1" u="sng" dirty="0"/>
              <a:t>Show Me Tasks</a:t>
            </a:r>
          </a:p>
          <a:p>
            <a:pPr algn="ctr"/>
            <a:r>
              <a:rPr lang="en-GB" sz="1600" b="1" dirty="0"/>
              <a:t>A2 W2a. Imagination is shown by the inclusion of some details e.g. description of setting and characters, twist to known story</a:t>
            </a:r>
            <a:endParaRPr lang="en-GB" sz="1600" b="1" dirty="0">
              <a:solidFill>
                <a:schemeClr val="tx1">
                  <a:lumMod val="75000"/>
                  <a:lumOff val="25000"/>
                </a:schemeClr>
              </a:solidFill>
            </a:endParaRPr>
          </a:p>
        </p:txBody>
      </p:sp>
      <p:sp>
        <p:nvSpPr>
          <p:cNvPr id="11" name="Rectangle 10">
            <a:extLst>
              <a:ext uri="{FF2B5EF4-FFF2-40B4-BE49-F238E27FC236}">
                <a16:creationId xmlns:a16="http://schemas.microsoft.com/office/drawing/2014/main" id="{459ACFAC-ADDC-4625-B8CF-B1C0BA1E99CA}"/>
              </a:ext>
            </a:extLst>
          </p:cNvPr>
          <p:cNvSpPr/>
          <p:nvPr/>
        </p:nvSpPr>
        <p:spPr>
          <a:xfrm>
            <a:off x="920974" y="2163856"/>
            <a:ext cx="2792896" cy="400110"/>
          </a:xfrm>
          <a:prstGeom prst="rect">
            <a:avLst/>
          </a:prstGeom>
        </p:spPr>
        <p:txBody>
          <a:bodyPr wrap="square">
            <a:spAutoFit/>
          </a:bodyPr>
          <a:lstStyle/>
          <a:p>
            <a:pPr algn="ctr" defTabSz="685800" eaLnBrk="0" fontAlgn="base" hangingPunct="0">
              <a:spcBef>
                <a:spcPct val="0"/>
              </a:spcBef>
              <a:spcAft>
                <a:spcPct val="0"/>
              </a:spcAft>
            </a:pPr>
            <a:r>
              <a:rPr lang="en-GB" altLang="en-US" sz="1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Commissioned by The PiXL Club Ltd.</a:t>
            </a:r>
            <a:endParaRPr lang="en-GB" altLang="en-US" sz="1000" dirty="0">
              <a:ea typeface="Times New Roman" panose="02020603050405020304" pitchFamily="18" charset="0"/>
            </a:endParaRPr>
          </a:p>
          <a:p>
            <a:pPr algn="ctr" defTabSz="685800" eaLnBrk="0" fontAlgn="base" hangingPunct="0">
              <a:spcBef>
                <a:spcPct val="0"/>
              </a:spcBef>
              <a:spcAft>
                <a:spcPct val="0"/>
              </a:spcAft>
            </a:pPr>
            <a:r>
              <a:rPr lang="en-GB" altLang="en-US" sz="1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November 2019</a:t>
            </a:r>
            <a:endParaRPr lang="en-GB" altLang="en-US" sz="1000" dirty="0">
              <a:ea typeface="Times New Roman" panose="02020603050405020304" pitchFamily="18" charset="0"/>
            </a:endParaRPr>
          </a:p>
        </p:txBody>
      </p:sp>
      <p:sp>
        <p:nvSpPr>
          <p:cNvPr id="12" name="Text Box 4">
            <a:extLst>
              <a:ext uri="{FF2B5EF4-FFF2-40B4-BE49-F238E27FC236}">
                <a16:creationId xmlns:a16="http://schemas.microsoft.com/office/drawing/2014/main" id="{9625BD29-01D3-4383-98D6-A96D5090A177}"/>
              </a:ext>
            </a:extLst>
          </p:cNvPr>
          <p:cNvSpPr txBox="1">
            <a:spLocks noChangeArrowheads="1"/>
          </p:cNvSpPr>
          <p:nvPr/>
        </p:nvSpPr>
        <p:spPr bwMode="auto">
          <a:xfrm>
            <a:off x="132535" y="2543713"/>
            <a:ext cx="4388094" cy="563022"/>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68580" tIns="34290" rIns="68580" bIns="34290" numCol="1" anchor="t" anchorCtr="0" compatLnSpc="1">
            <a:prstTxWarp prst="textNoShape">
              <a:avLst/>
            </a:prstTxWarp>
          </a:bodyPr>
          <a:lstStyle/>
          <a:p>
            <a:pPr fontAlgn="base"/>
            <a:r>
              <a:rPr lang="en-GB" sz="600" dirty="0"/>
              <a:t>This resource is strictly for the use of member schools for as long as they remain members of The </a:t>
            </a:r>
            <a:r>
              <a:rPr lang="en-GB" sz="600" dirty="0" err="1"/>
              <a:t>PiXL</a:t>
            </a:r>
            <a:r>
              <a:rPr lang="en-GB" sz="600" dirty="0"/>
              <a:t> Club. It may not be copied, sold nor transferred to a third party or used by the school after membership ceases. Until such time it may be freely used within the member school. All opinions and contributions are those of the authors. The contents of this resource are not connected with nor endorsed by any other company, organisation or institution. </a:t>
            </a:r>
            <a:r>
              <a:rPr lang="en-GB" sz="600" dirty="0" err="1"/>
              <a:t>PiXL</a:t>
            </a:r>
            <a:r>
              <a:rPr lang="en-GB" sz="600" dirty="0"/>
              <a:t> Club Ltd endeavour to trace and contact copyright owners. If there are any inadvertent omissions or errors in the acknowledgements or usage, this is unintended and </a:t>
            </a:r>
            <a:r>
              <a:rPr lang="en-GB" sz="600" dirty="0" err="1"/>
              <a:t>PiXL</a:t>
            </a:r>
            <a:r>
              <a:rPr lang="en-GB" sz="600" dirty="0"/>
              <a:t> will remedy these on written notification</a:t>
            </a:r>
            <a:r>
              <a:rPr lang="en-GB" sz="800" dirty="0"/>
              <a:t>.</a:t>
            </a:r>
          </a:p>
        </p:txBody>
      </p:sp>
      <p:sp>
        <p:nvSpPr>
          <p:cNvPr id="13" name="Rectangle 4">
            <a:extLst>
              <a:ext uri="{FF2B5EF4-FFF2-40B4-BE49-F238E27FC236}">
                <a16:creationId xmlns:a16="http://schemas.microsoft.com/office/drawing/2014/main" id="{3E93A6A5-B79A-44B1-AE03-54965C69A957}"/>
              </a:ext>
            </a:extLst>
          </p:cNvPr>
          <p:cNvSpPr>
            <a:spLocks noChangeArrowheads="1"/>
          </p:cNvSpPr>
          <p:nvPr/>
        </p:nvSpPr>
        <p:spPr bwMode="auto">
          <a:xfrm>
            <a:off x="1331568" y="2970993"/>
            <a:ext cx="1858522"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endParaRPr lang="en-GB" alt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ctr" defTabSz="685800" eaLnBrk="0" fontAlgn="base" hangingPunct="0">
              <a:spcBef>
                <a:spcPct val="0"/>
              </a:spcBef>
              <a:spcAft>
                <a:spcPct val="0"/>
              </a:spcAft>
            </a:pPr>
            <a:r>
              <a:rPr lang="en-GB" alt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GB" altLang="en-US" sz="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Copyright The PiXL Club Limited, 2018</a:t>
            </a:r>
            <a:endParaRPr lang="en-GB" altLang="en-US" sz="800" dirty="0">
              <a:latin typeface="Arial" panose="020B0604020202020204" pitchFamily="34" charset="0"/>
            </a:endParaRPr>
          </a:p>
        </p:txBody>
      </p:sp>
      <p:sp>
        <p:nvSpPr>
          <p:cNvPr id="18" name="TextBox 17">
            <a:extLst>
              <a:ext uri="{FF2B5EF4-FFF2-40B4-BE49-F238E27FC236}">
                <a16:creationId xmlns:a16="http://schemas.microsoft.com/office/drawing/2014/main" id="{DA839A9A-B430-4F1F-9996-FE790732F01D}"/>
              </a:ext>
            </a:extLst>
          </p:cNvPr>
          <p:cNvSpPr txBox="1"/>
          <p:nvPr/>
        </p:nvSpPr>
        <p:spPr>
          <a:xfrm>
            <a:off x="4758029" y="114604"/>
            <a:ext cx="4356264" cy="3139321"/>
          </a:xfrm>
          <a:prstGeom prst="rect">
            <a:avLst/>
          </a:prstGeom>
          <a:noFill/>
        </p:spPr>
        <p:txBody>
          <a:bodyPr wrap="square" rtlCol="0">
            <a:spAutoFit/>
          </a:bodyPr>
          <a:lstStyle/>
          <a:p>
            <a:r>
              <a:rPr lang="en-GB" dirty="0"/>
              <a:t>	Imagine an enchanted forest. 	Now write as many words as you 	can to describe what it is like. </a:t>
            </a:r>
          </a:p>
          <a:p>
            <a:r>
              <a:rPr lang="en-GB" dirty="0"/>
              <a:t>__________________________________</a:t>
            </a:r>
          </a:p>
          <a:p>
            <a:endParaRPr lang="en-GB" dirty="0"/>
          </a:p>
          <a:p>
            <a:r>
              <a:rPr lang="en-GB" dirty="0"/>
              <a:t>__________________________________</a:t>
            </a:r>
          </a:p>
          <a:p>
            <a:endParaRPr lang="en-GB" dirty="0"/>
          </a:p>
          <a:p>
            <a:r>
              <a:rPr lang="en-GB" dirty="0"/>
              <a:t>__________________________________</a:t>
            </a:r>
          </a:p>
          <a:p>
            <a:endParaRPr lang="en-GB" dirty="0"/>
          </a:p>
          <a:p>
            <a:r>
              <a:rPr lang="en-GB" dirty="0"/>
              <a:t>__________________________________</a:t>
            </a:r>
          </a:p>
          <a:p>
            <a:endParaRPr lang="en-GB" dirty="0"/>
          </a:p>
        </p:txBody>
      </p:sp>
      <p:sp>
        <p:nvSpPr>
          <p:cNvPr id="35" name="TextBox 34">
            <a:extLst>
              <a:ext uri="{FF2B5EF4-FFF2-40B4-BE49-F238E27FC236}">
                <a16:creationId xmlns:a16="http://schemas.microsoft.com/office/drawing/2014/main" id="{3B498EF3-C488-4479-9CF6-482F58B82F5A}"/>
              </a:ext>
            </a:extLst>
          </p:cNvPr>
          <p:cNvSpPr txBox="1"/>
          <p:nvPr/>
        </p:nvSpPr>
        <p:spPr>
          <a:xfrm>
            <a:off x="132535" y="3383733"/>
            <a:ext cx="4417727" cy="3416320"/>
          </a:xfrm>
          <a:prstGeom prst="rect">
            <a:avLst/>
          </a:prstGeom>
          <a:noFill/>
        </p:spPr>
        <p:txBody>
          <a:bodyPr wrap="square" rtlCol="0">
            <a:spAutoFit/>
          </a:bodyPr>
          <a:lstStyle/>
          <a:p>
            <a:r>
              <a:rPr lang="en-GB" dirty="0"/>
              <a:t>	Write two or three sentences 	about a character from a famous 	film or story without saying who it 	is. See if your partner can guess.</a:t>
            </a:r>
          </a:p>
          <a:p>
            <a:endParaRPr lang="en-GB" dirty="0"/>
          </a:p>
          <a:p>
            <a:r>
              <a:rPr lang="en-GB" dirty="0"/>
              <a:t>_________________________________</a:t>
            </a:r>
          </a:p>
          <a:p>
            <a:endParaRPr lang="en-GB" dirty="0"/>
          </a:p>
          <a:p>
            <a:r>
              <a:rPr lang="en-GB" dirty="0"/>
              <a:t>_________________________________</a:t>
            </a:r>
          </a:p>
          <a:p>
            <a:endParaRPr lang="en-GB" dirty="0"/>
          </a:p>
          <a:p>
            <a:r>
              <a:rPr lang="en-GB" dirty="0"/>
              <a:t>_________________________________</a:t>
            </a:r>
          </a:p>
          <a:p>
            <a:endParaRPr lang="en-GB" dirty="0"/>
          </a:p>
          <a:p>
            <a:r>
              <a:rPr lang="en-GB" dirty="0"/>
              <a:t>_________________________________</a:t>
            </a:r>
          </a:p>
        </p:txBody>
      </p:sp>
      <p:pic>
        <p:nvPicPr>
          <p:cNvPr id="56" name="Picture 55">
            <a:extLst>
              <a:ext uri="{FF2B5EF4-FFF2-40B4-BE49-F238E27FC236}">
                <a16:creationId xmlns:a16="http://schemas.microsoft.com/office/drawing/2014/main" id="{C7A25A90-F363-421D-B2F9-952F110B94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1608" y="24093"/>
            <a:ext cx="1004316" cy="1443228"/>
          </a:xfrm>
          <a:prstGeom prst="rect">
            <a:avLst/>
          </a:prstGeom>
        </p:spPr>
      </p:pic>
      <p:sp>
        <p:nvSpPr>
          <p:cNvPr id="20" name="TextBox 19">
            <a:extLst>
              <a:ext uri="{FF2B5EF4-FFF2-40B4-BE49-F238E27FC236}">
                <a16:creationId xmlns:a16="http://schemas.microsoft.com/office/drawing/2014/main" id="{93BB09C8-3AC5-4DD9-9DA9-6B6058F88323}"/>
              </a:ext>
            </a:extLst>
          </p:cNvPr>
          <p:cNvSpPr txBox="1"/>
          <p:nvPr/>
        </p:nvSpPr>
        <p:spPr>
          <a:xfrm>
            <a:off x="4714269" y="3106734"/>
            <a:ext cx="4559995" cy="3970318"/>
          </a:xfrm>
          <a:prstGeom prst="rect">
            <a:avLst/>
          </a:prstGeom>
          <a:noFill/>
        </p:spPr>
        <p:txBody>
          <a:bodyPr wrap="square" rtlCol="0">
            <a:spAutoFit/>
          </a:bodyPr>
          <a:lstStyle/>
          <a:p>
            <a:endParaRPr lang="en-GB" dirty="0"/>
          </a:p>
          <a:p>
            <a:r>
              <a:rPr lang="en-GB" dirty="0"/>
              <a:t>	Write two or three sentences to 	create a new twist to the end of a 	famous story you know.</a:t>
            </a:r>
          </a:p>
          <a:p>
            <a:endParaRPr lang="en-GB" dirty="0"/>
          </a:p>
          <a:p>
            <a:endParaRPr lang="en-GB" sz="1200" dirty="0"/>
          </a:p>
          <a:p>
            <a:r>
              <a:rPr lang="en-GB" dirty="0"/>
              <a:t>__________________________________</a:t>
            </a:r>
          </a:p>
          <a:p>
            <a:endParaRPr lang="en-GB" dirty="0"/>
          </a:p>
          <a:p>
            <a:r>
              <a:rPr lang="en-GB" dirty="0"/>
              <a:t>__________________________________</a:t>
            </a:r>
          </a:p>
          <a:p>
            <a:endParaRPr lang="en-GB" dirty="0"/>
          </a:p>
          <a:p>
            <a:r>
              <a:rPr lang="en-GB" dirty="0"/>
              <a:t>__________________________________</a:t>
            </a:r>
          </a:p>
          <a:p>
            <a:endParaRPr lang="en-GB" dirty="0"/>
          </a:p>
          <a:p>
            <a:r>
              <a:rPr lang="en-GB" dirty="0"/>
              <a:t>__________________________________</a:t>
            </a:r>
          </a:p>
          <a:p>
            <a:endParaRPr lang="en-GB" dirty="0"/>
          </a:p>
        </p:txBody>
      </p:sp>
      <p:pic>
        <p:nvPicPr>
          <p:cNvPr id="16" name="Picture 15">
            <a:extLst>
              <a:ext uri="{FF2B5EF4-FFF2-40B4-BE49-F238E27FC236}">
                <a16:creationId xmlns:a16="http://schemas.microsoft.com/office/drawing/2014/main" id="{E6E6A12E-88AC-4F7E-A077-D41780BA4C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011" y="188640"/>
            <a:ext cx="765963" cy="430581"/>
          </a:xfrm>
          <a:prstGeom prst="rect">
            <a:avLst/>
          </a:prstGeom>
        </p:spPr>
      </p:pic>
      <p:pic>
        <p:nvPicPr>
          <p:cNvPr id="17" name="Picture 16">
            <a:extLst>
              <a:ext uri="{FF2B5EF4-FFF2-40B4-BE49-F238E27FC236}">
                <a16:creationId xmlns:a16="http://schemas.microsoft.com/office/drawing/2014/main" id="{90F0CB99-3296-437E-AC79-4E1BF91BE3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6504" y="3467170"/>
            <a:ext cx="765963" cy="430581"/>
          </a:xfrm>
          <a:prstGeom prst="rect">
            <a:avLst/>
          </a:prstGeom>
        </p:spPr>
      </p:pic>
      <p:pic>
        <p:nvPicPr>
          <p:cNvPr id="19" name="Picture 18">
            <a:extLst>
              <a:ext uri="{FF2B5EF4-FFF2-40B4-BE49-F238E27FC236}">
                <a16:creationId xmlns:a16="http://schemas.microsoft.com/office/drawing/2014/main" id="{C235591F-6AC4-4CA1-9A8C-9DDF270478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4766" y="188640"/>
            <a:ext cx="787701" cy="442801"/>
          </a:xfrm>
          <a:prstGeom prst="rect">
            <a:avLst/>
          </a:prstGeom>
        </p:spPr>
      </p:pic>
      <p:pic>
        <p:nvPicPr>
          <p:cNvPr id="21" name="Picture 20">
            <a:extLst>
              <a:ext uri="{FF2B5EF4-FFF2-40B4-BE49-F238E27FC236}">
                <a16:creationId xmlns:a16="http://schemas.microsoft.com/office/drawing/2014/main" id="{939DCD64-CD55-41E6-B20A-5EA08A8FC9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011" y="3429000"/>
            <a:ext cx="765963" cy="430581"/>
          </a:xfrm>
          <a:prstGeom prst="rect">
            <a:avLst/>
          </a:prstGeom>
        </p:spPr>
      </p:pic>
    </p:spTree>
    <p:extLst>
      <p:ext uri="{BB962C8B-B14F-4D97-AF65-F5344CB8AC3E}">
        <p14:creationId xmlns:p14="http://schemas.microsoft.com/office/powerpoint/2010/main" val="1926311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pic>
        <p:nvPicPr>
          <p:cNvPr id="10" name="Content Placeholder 4" descr="A picture containing drawing&#10;&#10;Description automatically generated">
            <a:extLst>
              <a:ext uri="{FF2B5EF4-FFF2-40B4-BE49-F238E27FC236}">
                <a16:creationId xmlns:a16="http://schemas.microsoft.com/office/drawing/2014/main" id="{340572FC-8B70-46FC-B95E-FA23BC6F6ABB}"/>
              </a:ext>
            </a:extLst>
          </p:cNvPr>
          <p:cNvPicPr>
            <a:picLocks noChangeAspect="1"/>
          </p:cNvPicPr>
          <p:nvPr/>
        </p:nvPicPr>
        <p:blipFill>
          <a:blip r:embed="rId3"/>
          <a:stretch>
            <a:fillRect/>
          </a:stretch>
        </p:blipFill>
        <p:spPr>
          <a:xfrm>
            <a:off x="2491562" y="119838"/>
            <a:ext cx="4160876" cy="1126585"/>
          </a:xfrm>
          <a:prstGeom prst="rect">
            <a:avLst/>
          </a:prstGeom>
        </p:spPr>
      </p:pic>
      <p:sp>
        <p:nvSpPr>
          <p:cNvPr id="12" name="Rectangle 11">
            <a:extLst>
              <a:ext uri="{FF2B5EF4-FFF2-40B4-BE49-F238E27FC236}">
                <a16:creationId xmlns:a16="http://schemas.microsoft.com/office/drawing/2014/main" id="{037855BC-0505-4C48-83AB-071F557349C9}"/>
              </a:ext>
            </a:extLst>
          </p:cNvPr>
          <p:cNvSpPr/>
          <p:nvPr/>
        </p:nvSpPr>
        <p:spPr>
          <a:xfrm>
            <a:off x="166805" y="1484784"/>
            <a:ext cx="8754623" cy="4918256"/>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Teacher Guidance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The intention of the Think It section of this resource is to provide greater challenge for pupils who have demonstrated security within the Expected Standard. It is suggested that the Think It questions are best delivered as part of a guided group. In this way, pupils’ verbalisation of their reasoning can provide valuable assessment information, as well as providing a context for probing questions and additional challenge.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pic>
        <p:nvPicPr>
          <p:cNvPr id="7" name="Picture 12">
            <a:extLst>
              <a:ext uri="{FF2B5EF4-FFF2-40B4-BE49-F238E27FC236}">
                <a16:creationId xmlns:a16="http://schemas.microsoft.com/office/drawing/2014/main" id="{9D3F5BFF-7176-4851-B25B-F8F49E75AA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9820" y="108269"/>
            <a:ext cx="1164101" cy="65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E49D1F44-6663-4291-8743-D96B85889E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099" y="107706"/>
            <a:ext cx="1004316" cy="1138717"/>
          </a:xfrm>
          <a:prstGeom prst="rect">
            <a:avLst/>
          </a:prstGeom>
        </p:spPr>
      </p:pic>
    </p:spTree>
    <p:extLst>
      <p:ext uri="{BB962C8B-B14F-4D97-AF65-F5344CB8AC3E}">
        <p14:creationId xmlns:p14="http://schemas.microsoft.com/office/powerpoint/2010/main" val="3731320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p:cNvPicPr>
          <p:nvPr/>
        </p:nvPicPr>
        <p:blipFill rotWithShape="1">
          <a:blip r:embed="rId2">
            <a:extLst>
              <a:ext uri="{28A0092B-C50C-407E-A947-70E740481C1C}">
                <a14:useLocalDpi xmlns:a14="http://schemas.microsoft.com/office/drawing/2010/main" val="0"/>
              </a:ext>
            </a:extLst>
          </a:blip>
          <a:srcRect l="39744" t="100000" b="-5062"/>
          <a:stretch/>
        </p:blipFill>
        <p:spPr bwMode="auto">
          <a:xfrm>
            <a:off x="3823855" y="4365624"/>
            <a:ext cx="4651808" cy="150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323527" y="1732645"/>
            <a:ext cx="7863720" cy="114300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a:t>Y2 A2 W2a. Imagination is shown by the inclusion of further details e.g. description of setting and characters, twist to known story, suspense</a:t>
            </a:r>
            <a:endParaRPr lang="en-GB" sz="3000" dirty="0">
              <a:solidFill>
                <a:schemeClr val="tx1">
                  <a:lumMod val="75000"/>
                  <a:lumOff val="25000"/>
                </a:schemeClr>
              </a:solidFill>
            </a:endParaRPr>
          </a:p>
        </p:txBody>
      </p:sp>
      <p:pic>
        <p:nvPicPr>
          <p:cNvPr id="2050" name="Picture 2" descr="C:\Users\LUrquhart\AppData\Local\Microsoft\Windows\Temporary Internet Files\Content.IE5\9W3CON5K\dancing-book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9232" y="3209190"/>
            <a:ext cx="2792311" cy="1640936"/>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
        <p:nvSpPr>
          <p:cNvPr id="9" name="5-Point Star 8"/>
          <p:cNvSpPr/>
          <p:nvPr/>
        </p:nvSpPr>
        <p:spPr>
          <a:xfrm>
            <a:off x="539552" y="5562983"/>
            <a:ext cx="576064" cy="55962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1275056" y="5753273"/>
            <a:ext cx="3168352" cy="369332"/>
          </a:xfrm>
          <a:prstGeom prst="rect">
            <a:avLst/>
          </a:prstGeom>
          <a:noFill/>
        </p:spPr>
        <p:txBody>
          <a:bodyPr wrap="square" rtlCol="0">
            <a:spAutoFit/>
          </a:bodyPr>
          <a:lstStyle/>
          <a:p>
            <a:r>
              <a:rPr lang="en-GB" dirty="0"/>
              <a:t>= teacher notes</a:t>
            </a:r>
          </a:p>
        </p:txBody>
      </p:sp>
      <p:pic>
        <p:nvPicPr>
          <p:cNvPr id="8" name="Picture 7">
            <a:extLst>
              <a:ext uri="{FF2B5EF4-FFF2-40B4-BE49-F238E27FC236}">
                <a16:creationId xmlns:a16="http://schemas.microsoft.com/office/drawing/2014/main" id="{42C33C41-4F7B-4037-A0F5-B190C7A6A1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spTree>
    <p:extLst>
      <p:ext uri="{BB962C8B-B14F-4D97-AF65-F5344CB8AC3E}">
        <p14:creationId xmlns:p14="http://schemas.microsoft.com/office/powerpoint/2010/main" val="843599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pic>
        <p:nvPicPr>
          <p:cNvPr id="10" name="Content Placeholder 4" descr="A picture containing drawing&#10;&#10;Description automatically generated">
            <a:extLst>
              <a:ext uri="{FF2B5EF4-FFF2-40B4-BE49-F238E27FC236}">
                <a16:creationId xmlns:a16="http://schemas.microsoft.com/office/drawing/2014/main" id="{340572FC-8B70-46FC-B95E-FA23BC6F6ABB}"/>
              </a:ext>
            </a:extLst>
          </p:cNvPr>
          <p:cNvPicPr>
            <a:picLocks noChangeAspect="1"/>
          </p:cNvPicPr>
          <p:nvPr/>
        </p:nvPicPr>
        <p:blipFill>
          <a:blip r:embed="rId3"/>
          <a:stretch>
            <a:fillRect/>
          </a:stretch>
        </p:blipFill>
        <p:spPr>
          <a:xfrm>
            <a:off x="2491562" y="119838"/>
            <a:ext cx="4160876" cy="1126585"/>
          </a:xfrm>
          <a:prstGeom prst="rect">
            <a:avLst/>
          </a:prstGeom>
        </p:spPr>
      </p:pic>
      <p:sp>
        <p:nvSpPr>
          <p:cNvPr id="12" name="Rectangle 11">
            <a:extLst>
              <a:ext uri="{FF2B5EF4-FFF2-40B4-BE49-F238E27FC236}">
                <a16:creationId xmlns:a16="http://schemas.microsoft.com/office/drawing/2014/main" id="{037855BC-0505-4C48-83AB-071F557349C9}"/>
              </a:ext>
            </a:extLst>
          </p:cNvPr>
          <p:cNvSpPr/>
          <p:nvPr/>
        </p:nvSpPr>
        <p:spPr>
          <a:xfrm>
            <a:off x="194688" y="1412776"/>
            <a:ext cx="8754623" cy="5256584"/>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Teacher Guidance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Having worked on the Think It questions, the expectation is that the pupil completes the two Show Me tasks independently. The additional A2 therapy test (separate to this resource) is intended to provide a bridge to the Year 3 therapy test format and move pupils towards greater independence.</a:t>
            </a:r>
            <a:r>
              <a:rPr lang="en-GB" sz="2800" dirty="0">
                <a:solidFill>
                  <a:prstClr val="black"/>
                </a:solidFill>
                <a:latin typeface="Calibri" panose="020F0502020204030204"/>
              </a:rPr>
              <a:t> </a:t>
            </a: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Additional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PiXL resources designed to demonstrate a deeper understanding within subjects 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70C0"/>
                </a:solidFill>
                <a:effectLst/>
                <a:uLnTx/>
                <a:uFillTx/>
                <a:latin typeface="Calibri" panose="020F0502020204030204"/>
                <a:ea typeface="+mn-ea"/>
                <a:cs typeface="+mn-cs"/>
              </a:rPr>
              <a:t>The PiXL Progression Ladders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70C0"/>
                </a:solidFill>
                <a:effectLst/>
                <a:uLnTx/>
                <a:uFillTx/>
                <a:latin typeface="Calibri" panose="020F0502020204030204"/>
                <a:ea typeface="+mn-ea"/>
                <a:cs typeface="+mn-cs"/>
              </a:rPr>
              <a:t>The PiXL Knowledge Mats – Think It</a:t>
            </a:r>
          </a:p>
        </p:txBody>
      </p:sp>
      <p:pic>
        <p:nvPicPr>
          <p:cNvPr id="7" name="Picture 12">
            <a:extLst>
              <a:ext uri="{FF2B5EF4-FFF2-40B4-BE49-F238E27FC236}">
                <a16:creationId xmlns:a16="http://schemas.microsoft.com/office/drawing/2014/main" id="{85127A94-A7B7-4220-9883-68CCAFC92B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9820" y="108269"/>
            <a:ext cx="1164101" cy="65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0C22F54D-977C-4932-8FA9-303A4955B8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099" y="107706"/>
            <a:ext cx="1004316" cy="1138717"/>
          </a:xfrm>
          <a:prstGeom prst="rect">
            <a:avLst/>
          </a:prstGeom>
        </p:spPr>
      </p:pic>
    </p:spTree>
    <p:extLst>
      <p:ext uri="{BB962C8B-B14F-4D97-AF65-F5344CB8AC3E}">
        <p14:creationId xmlns:p14="http://schemas.microsoft.com/office/powerpoint/2010/main" val="2823731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pic>
        <p:nvPicPr>
          <p:cNvPr id="10" name="Content Placeholder 4" descr="A picture containing drawing&#10;&#10;Description automatically generated">
            <a:extLst>
              <a:ext uri="{FF2B5EF4-FFF2-40B4-BE49-F238E27FC236}">
                <a16:creationId xmlns:a16="http://schemas.microsoft.com/office/drawing/2014/main" id="{340572FC-8B70-46FC-B95E-FA23BC6F6ABB}"/>
              </a:ext>
            </a:extLst>
          </p:cNvPr>
          <p:cNvPicPr>
            <a:picLocks noChangeAspect="1"/>
          </p:cNvPicPr>
          <p:nvPr/>
        </p:nvPicPr>
        <p:blipFill>
          <a:blip r:embed="rId3"/>
          <a:stretch>
            <a:fillRect/>
          </a:stretch>
        </p:blipFill>
        <p:spPr>
          <a:xfrm>
            <a:off x="2491562" y="119838"/>
            <a:ext cx="4160876" cy="1126585"/>
          </a:xfrm>
          <a:prstGeom prst="rect">
            <a:avLst/>
          </a:prstGeom>
        </p:spPr>
      </p:pic>
      <p:pic>
        <p:nvPicPr>
          <p:cNvPr id="13" name="Picture 12">
            <a:extLst>
              <a:ext uri="{FF2B5EF4-FFF2-40B4-BE49-F238E27FC236}">
                <a16:creationId xmlns:a16="http://schemas.microsoft.com/office/drawing/2014/main" id="{1ADC3A6B-17D9-4D79-A616-CFCCF644EC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099" y="107706"/>
            <a:ext cx="1004316" cy="1138717"/>
          </a:xfrm>
          <a:prstGeom prst="rect">
            <a:avLst/>
          </a:prstGeom>
        </p:spPr>
      </p:pic>
      <p:sp>
        <p:nvSpPr>
          <p:cNvPr id="6" name="Rectangle: Rounded Corners 5">
            <a:extLst>
              <a:ext uri="{FF2B5EF4-FFF2-40B4-BE49-F238E27FC236}">
                <a16:creationId xmlns:a16="http://schemas.microsoft.com/office/drawing/2014/main" id="{00B05529-B712-4506-8FF0-877D0561E764}"/>
              </a:ext>
            </a:extLst>
          </p:cNvPr>
          <p:cNvSpPr/>
          <p:nvPr/>
        </p:nvSpPr>
        <p:spPr>
          <a:xfrm>
            <a:off x="480154" y="3727509"/>
            <a:ext cx="8208912" cy="280510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GB" sz="2500" dirty="0">
                <a:solidFill>
                  <a:schemeClr val="tx1"/>
                </a:solidFill>
                <a:latin typeface="Calibri" panose="020F0502020204030204"/>
              </a:rPr>
              <a:t>They were walking through the forest when suddenly a bear came crashing out through the undergrowth. </a:t>
            </a:r>
          </a:p>
          <a:p>
            <a:pPr defTabSz="685800"/>
            <a:r>
              <a:rPr lang="en-GB" sz="2500" dirty="0">
                <a:solidFill>
                  <a:schemeClr val="tx1"/>
                </a:solidFill>
                <a:latin typeface="Calibri" panose="020F0502020204030204"/>
              </a:rPr>
              <a:t>They thought they had heard a snuffling and the </a:t>
            </a:r>
          </a:p>
          <a:p>
            <a:pPr defTabSz="685800"/>
            <a:r>
              <a:rPr lang="en-GB" sz="2500" dirty="0">
                <a:solidFill>
                  <a:schemeClr val="tx1"/>
                </a:solidFill>
                <a:latin typeface="Calibri" panose="020F0502020204030204"/>
              </a:rPr>
              <a:t>breaking of twigs. It seemed to have been </a:t>
            </a:r>
          </a:p>
          <a:p>
            <a:pPr defTabSz="685800"/>
            <a:r>
              <a:rPr lang="en-GB" sz="2500" dirty="0">
                <a:solidFill>
                  <a:schemeClr val="tx1"/>
                </a:solidFill>
                <a:latin typeface="Calibri" panose="020F0502020204030204"/>
              </a:rPr>
              <a:t>following them for a while. Now, they knew </a:t>
            </a:r>
          </a:p>
          <a:p>
            <a:pPr defTabSz="685800"/>
            <a:r>
              <a:rPr lang="en-GB" sz="2500" dirty="0">
                <a:solidFill>
                  <a:schemeClr val="tx1"/>
                </a:solidFill>
                <a:latin typeface="Calibri" panose="020F0502020204030204"/>
              </a:rPr>
              <a:t>what had been making that noise.</a:t>
            </a:r>
          </a:p>
        </p:txBody>
      </p:sp>
      <p:pic>
        <p:nvPicPr>
          <p:cNvPr id="12" name="Picture 12">
            <a:extLst>
              <a:ext uri="{FF2B5EF4-FFF2-40B4-BE49-F238E27FC236}">
                <a16:creationId xmlns:a16="http://schemas.microsoft.com/office/drawing/2014/main" id="{8DC12353-981F-47F9-8045-35D5B95B3D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9820" y="108269"/>
            <a:ext cx="1164101" cy="65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Rounded Corners 13">
            <a:extLst>
              <a:ext uri="{FF2B5EF4-FFF2-40B4-BE49-F238E27FC236}">
                <a16:creationId xmlns:a16="http://schemas.microsoft.com/office/drawing/2014/main" id="{18BC4EFB-55A9-4BD1-9C5C-DA4E18F40EF2}"/>
              </a:ext>
            </a:extLst>
          </p:cNvPr>
          <p:cNvSpPr/>
          <p:nvPr/>
        </p:nvSpPr>
        <p:spPr>
          <a:xfrm>
            <a:off x="467544" y="1578337"/>
            <a:ext cx="8208912" cy="1850663"/>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GB" sz="2500" dirty="0">
                <a:solidFill>
                  <a:schemeClr val="tx1"/>
                </a:solidFill>
                <a:latin typeface="Calibri" panose="020F0502020204030204"/>
              </a:rPr>
              <a:t>In writing, </a:t>
            </a:r>
            <a:r>
              <a:rPr lang="en-GB" sz="2500" b="1" dirty="0">
                <a:solidFill>
                  <a:schemeClr val="tx1"/>
                </a:solidFill>
                <a:latin typeface="Calibri" panose="020F0502020204030204"/>
              </a:rPr>
              <a:t>suspense</a:t>
            </a:r>
            <a:r>
              <a:rPr lang="en-GB" sz="2500" dirty="0">
                <a:solidFill>
                  <a:schemeClr val="tx1"/>
                </a:solidFill>
                <a:latin typeface="Calibri" panose="020F0502020204030204"/>
              </a:rPr>
              <a:t> is when the author leaves the reader unsure about what might happen next – especially when there is a hint that something bad is coming. How could you alter this story extract to create more </a:t>
            </a:r>
            <a:r>
              <a:rPr lang="en-GB" sz="2500" b="1" dirty="0">
                <a:solidFill>
                  <a:schemeClr val="tx1"/>
                </a:solidFill>
                <a:latin typeface="Calibri" panose="020F0502020204030204"/>
              </a:rPr>
              <a:t>suspense</a:t>
            </a:r>
            <a:r>
              <a:rPr lang="en-GB" sz="2500" dirty="0">
                <a:solidFill>
                  <a:schemeClr val="tx1"/>
                </a:solidFill>
                <a:latin typeface="Calibri" panose="020F0502020204030204"/>
              </a:rPr>
              <a:t>?</a:t>
            </a:r>
          </a:p>
        </p:txBody>
      </p:sp>
      <p:pic>
        <p:nvPicPr>
          <p:cNvPr id="3" name="Picture 2" descr="A close up of a logo&#10;&#10;Description automatically generated">
            <a:extLst>
              <a:ext uri="{FF2B5EF4-FFF2-40B4-BE49-F238E27FC236}">
                <a16:creationId xmlns:a16="http://schemas.microsoft.com/office/drawing/2014/main" id="{DB6785B8-39DF-4396-A3EE-12159FDEADB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2438" y="4392868"/>
            <a:ext cx="1911558" cy="1773589"/>
          </a:xfrm>
          <a:prstGeom prst="rect">
            <a:avLst/>
          </a:prstGeom>
        </p:spPr>
      </p:pic>
    </p:spTree>
    <p:extLst>
      <p:ext uri="{BB962C8B-B14F-4D97-AF65-F5344CB8AC3E}">
        <p14:creationId xmlns:p14="http://schemas.microsoft.com/office/powerpoint/2010/main" val="2782230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pic>
        <p:nvPicPr>
          <p:cNvPr id="10" name="Content Placeholder 4" descr="A picture containing drawing&#10;&#10;Description automatically generated">
            <a:extLst>
              <a:ext uri="{FF2B5EF4-FFF2-40B4-BE49-F238E27FC236}">
                <a16:creationId xmlns:a16="http://schemas.microsoft.com/office/drawing/2014/main" id="{340572FC-8B70-46FC-B95E-FA23BC6F6ABB}"/>
              </a:ext>
            </a:extLst>
          </p:cNvPr>
          <p:cNvPicPr>
            <a:picLocks noChangeAspect="1"/>
          </p:cNvPicPr>
          <p:nvPr/>
        </p:nvPicPr>
        <p:blipFill>
          <a:blip r:embed="rId3"/>
          <a:stretch>
            <a:fillRect/>
          </a:stretch>
        </p:blipFill>
        <p:spPr>
          <a:xfrm>
            <a:off x="2491562" y="119838"/>
            <a:ext cx="4160876" cy="1126585"/>
          </a:xfrm>
          <a:prstGeom prst="rect">
            <a:avLst/>
          </a:prstGeom>
        </p:spPr>
      </p:pic>
      <p:pic>
        <p:nvPicPr>
          <p:cNvPr id="13" name="Picture 12">
            <a:extLst>
              <a:ext uri="{FF2B5EF4-FFF2-40B4-BE49-F238E27FC236}">
                <a16:creationId xmlns:a16="http://schemas.microsoft.com/office/drawing/2014/main" id="{1ADC3A6B-17D9-4D79-A616-CFCCF644EC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099" y="107706"/>
            <a:ext cx="1004316" cy="1138717"/>
          </a:xfrm>
          <a:prstGeom prst="rect">
            <a:avLst/>
          </a:prstGeom>
        </p:spPr>
      </p:pic>
      <p:sp>
        <p:nvSpPr>
          <p:cNvPr id="6" name="Rectangle: Rounded Corners 5">
            <a:extLst>
              <a:ext uri="{FF2B5EF4-FFF2-40B4-BE49-F238E27FC236}">
                <a16:creationId xmlns:a16="http://schemas.microsoft.com/office/drawing/2014/main" id="{00B05529-B712-4506-8FF0-877D0561E764}"/>
              </a:ext>
            </a:extLst>
          </p:cNvPr>
          <p:cNvSpPr/>
          <p:nvPr/>
        </p:nvSpPr>
        <p:spPr>
          <a:xfrm>
            <a:off x="630331" y="1550705"/>
            <a:ext cx="8208912" cy="86975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2500" dirty="0">
                <a:solidFill>
                  <a:schemeClr val="tx1"/>
                </a:solidFill>
                <a:latin typeface="Calibri" panose="020F0502020204030204"/>
              </a:rPr>
              <a:t>This session has focused on showing imagination by including more detail. </a:t>
            </a:r>
          </a:p>
        </p:txBody>
      </p:sp>
      <p:pic>
        <p:nvPicPr>
          <p:cNvPr id="14" name="Picture 12">
            <a:extLst>
              <a:ext uri="{FF2B5EF4-FFF2-40B4-BE49-F238E27FC236}">
                <a16:creationId xmlns:a16="http://schemas.microsoft.com/office/drawing/2014/main" id="{EE738FDC-DBE3-4024-9C33-C12BC8BC43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9820" y="108269"/>
            <a:ext cx="1164101" cy="65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shirt, drawing&#10;&#10;Description automatically generated">
            <a:extLst>
              <a:ext uri="{FF2B5EF4-FFF2-40B4-BE49-F238E27FC236}">
                <a16:creationId xmlns:a16="http://schemas.microsoft.com/office/drawing/2014/main" id="{BE2ABB54-82BB-4E84-9ED1-799EC3F68764}"/>
              </a:ext>
            </a:extLst>
          </p:cNvPr>
          <p:cNvPicPr>
            <a:picLocks noChangeAspect="1"/>
          </p:cNvPicPr>
          <p:nvPr/>
        </p:nvPicPr>
        <p:blipFill rotWithShape="1">
          <a:blip r:embed="rId6">
            <a:extLst>
              <a:ext uri="{28A0092B-C50C-407E-A947-70E740481C1C}">
                <a14:useLocalDpi xmlns:a14="http://schemas.microsoft.com/office/drawing/2010/main" val="0"/>
              </a:ext>
            </a:extLst>
          </a:blip>
          <a:srcRect r="-1603"/>
          <a:stretch/>
        </p:blipFill>
        <p:spPr>
          <a:xfrm>
            <a:off x="248099" y="2573699"/>
            <a:ext cx="2835573" cy="3314700"/>
          </a:xfrm>
          <a:prstGeom prst="rect">
            <a:avLst/>
          </a:prstGeom>
        </p:spPr>
      </p:pic>
      <p:sp>
        <p:nvSpPr>
          <p:cNvPr id="16" name="Rectangle: Rounded Corners 15">
            <a:extLst>
              <a:ext uri="{FF2B5EF4-FFF2-40B4-BE49-F238E27FC236}">
                <a16:creationId xmlns:a16="http://schemas.microsoft.com/office/drawing/2014/main" id="{C87CA65E-78B8-49C2-BCB1-FC47B9A67CCC}"/>
              </a:ext>
            </a:extLst>
          </p:cNvPr>
          <p:cNvSpPr/>
          <p:nvPr/>
        </p:nvSpPr>
        <p:spPr>
          <a:xfrm>
            <a:off x="3275856" y="3053695"/>
            <a:ext cx="5472608" cy="2767689"/>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2500" dirty="0">
                <a:solidFill>
                  <a:schemeClr val="tx1"/>
                </a:solidFill>
                <a:latin typeface="Calibri" panose="020F0502020204030204"/>
              </a:rPr>
              <a:t>Shane knows he has to add more detail to his writing but he is beginning to wonder whether it is possible to have too much detail. What do you think? Give examples to support your ideas.</a:t>
            </a:r>
          </a:p>
        </p:txBody>
      </p:sp>
    </p:spTree>
    <p:extLst>
      <p:ext uri="{BB962C8B-B14F-4D97-AF65-F5344CB8AC3E}">
        <p14:creationId xmlns:p14="http://schemas.microsoft.com/office/powerpoint/2010/main" val="3500864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pic>
        <p:nvPicPr>
          <p:cNvPr id="10" name="Content Placeholder 4" descr="A picture containing drawing&#10;&#10;Description automatically generated">
            <a:extLst>
              <a:ext uri="{FF2B5EF4-FFF2-40B4-BE49-F238E27FC236}">
                <a16:creationId xmlns:a16="http://schemas.microsoft.com/office/drawing/2014/main" id="{340572FC-8B70-46FC-B95E-FA23BC6F6ABB}"/>
              </a:ext>
            </a:extLst>
          </p:cNvPr>
          <p:cNvPicPr>
            <a:picLocks noChangeAspect="1"/>
          </p:cNvPicPr>
          <p:nvPr/>
        </p:nvPicPr>
        <p:blipFill>
          <a:blip r:embed="rId3"/>
          <a:stretch>
            <a:fillRect/>
          </a:stretch>
        </p:blipFill>
        <p:spPr>
          <a:xfrm>
            <a:off x="2491562" y="119838"/>
            <a:ext cx="4160876" cy="1126585"/>
          </a:xfrm>
          <a:prstGeom prst="rect">
            <a:avLst/>
          </a:prstGeom>
        </p:spPr>
      </p:pic>
      <p:pic>
        <p:nvPicPr>
          <p:cNvPr id="13" name="Picture 12">
            <a:extLst>
              <a:ext uri="{FF2B5EF4-FFF2-40B4-BE49-F238E27FC236}">
                <a16:creationId xmlns:a16="http://schemas.microsoft.com/office/drawing/2014/main" id="{1ADC3A6B-17D9-4D79-A616-CFCCF644EC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099" y="107706"/>
            <a:ext cx="1004316" cy="1138717"/>
          </a:xfrm>
          <a:prstGeom prst="rect">
            <a:avLst/>
          </a:prstGeom>
        </p:spPr>
      </p:pic>
      <p:sp>
        <p:nvSpPr>
          <p:cNvPr id="6" name="Rectangle: Rounded Corners 5">
            <a:extLst>
              <a:ext uri="{FF2B5EF4-FFF2-40B4-BE49-F238E27FC236}">
                <a16:creationId xmlns:a16="http://schemas.microsoft.com/office/drawing/2014/main" id="{00B05529-B712-4506-8FF0-877D0561E764}"/>
              </a:ext>
            </a:extLst>
          </p:cNvPr>
          <p:cNvSpPr/>
          <p:nvPr/>
        </p:nvSpPr>
        <p:spPr>
          <a:xfrm>
            <a:off x="410657" y="2759952"/>
            <a:ext cx="8513263" cy="3893631"/>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2000" b="1" dirty="0">
                <a:solidFill>
                  <a:schemeClr val="tx1"/>
                </a:solidFill>
                <a:latin typeface="Calibri" panose="020F0502020204030204"/>
              </a:rPr>
              <a:t>Rewrite this extract to create more suspense.</a:t>
            </a:r>
          </a:p>
          <a:p>
            <a:pPr defTabSz="685800"/>
            <a:r>
              <a:rPr lang="en-GB" sz="2000" dirty="0">
                <a:solidFill>
                  <a:schemeClr val="tx1"/>
                </a:solidFill>
                <a:latin typeface="Calibri" panose="020F0502020204030204"/>
              </a:rPr>
              <a:t>He could see the spider crawling down towards him. He had been lying in his bed, looking up, when something caught his eye. At first he didn’t know what it was but then he realised it must be a spider and it was moving his way.</a:t>
            </a:r>
          </a:p>
          <a:p>
            <a:pPr algn="ctr" defTabSz="685800">
              <a:lnSpc>
                <a:spcPct val="150000"/>
              </a:lnSpc>
            </a:pPr>
            <a:r>
              <a:rPr lang="en-GB" sz="2500" dirty="0">
                <a:solidFill>
                  <a:schemeClr val="tx1"/>
                </a:solidFill>
                <a:latin typeface="Calibri" panose="020F0502020204030204"/>
              </a:rPr>
              <a:t>________________________________________________</a:t>
            </a:r>
          </a:p>
          <a:p>
            <a:pPr algn="ctr" defTabSz="685800">
              <a:lnSpc>
                <a:spcPct val="150000"/>
              </a:lnSpc>
            </a:pPr>
            <a:r>
              <a:rPr lang="en-GB" sz="2500" dirty="0">
                <a:solidFill>
                  <a:schemeClr val="tx1"/>
                </a:solidFill>
                <a:latin typeface="Calibri" panose="020F0502020204030204"/>
              </a:rPr>
              <a:t>________________________________________________</a:t>
            </a:r>
          </a:p>
          <a:p>
            <a:pPr algn="ctr" defTabSz="685800">
              <a:lnSpc>
                <a:spcPct val="150000"/>
              </a:lnSpc>
            </a:pPr>
            <a:r>
              <a:rPr lang="en-GB" sz="2500" dirty="0">
                <a:solidFill>
                  <a:schemeClr val="tx1"/>
                </a:solidFill>
              </a:rPr>
              <a:t>________________________________________________</a:t>
            </a:r>
          </a:p>
          <a:p>
            <a:pPr algn="ctr" defTabSz="685800">
              <a:lnSpc>
                <a:spcPct val="150000"/>
              </a:lnSpc>
            </a:pPr>
            <a:r>
              <a:rPr lang="en-GB" sz="2500" dirty="0">
                <a:solidFill>
                  <a:schemeClr val="tx1"/>
                </a:solidFill>
              </a:rPr>
              <a:t>________________________________________________</a:t>
            </a:r>
          </a:p>
        </p:txBody>
      </p:sp>
      <p:sp>
        <p:nvSpPr>
          <p:cNvPr id="2" name="Rectangle 1">
            <a:extLst>
              <a:ext uri="{FF2B5EF4-FFF2-40B4-BE49-F238E27FC236}">
                <a16:creationId xmlns:a16="http://schemas.microsoft.com/office/drawing/2014/main" id="{D99CC1C7-2A81-46A5-AC04-E9BB26FD74E8}"/>
              </a:ext>
            </a:extLst>
          </p:cNvPr>
          <p:cNvSpPr/>
          <p:nvPr/>
        </p:nvSpPr>
        <p:spPr>
          <a:xfrm>
            <a:off x="2721334" y="1197778"/>
            <a:ext cx="3701334" cy="523220"/>
          </a:xfrm>
          <a:prstGeom prst="rect">
            <a:avLst/>
          </a:prstGeom>
        </p:spPr>
        <p:txBody>
          <a:bodyPr wrap="none">
            <a:spAutoFit/>
          </a:bodyPr>
          <a:lstStyle/>
          <a:p>
            <a:pPr algn="ctr"/>
            <a:r>
              <a:rPr lang="en-GB" sz="2800" b="1" u="sng" dirty="0"/>
              <a:t>Show Me Tasks – Task 1</a:t>
            </a:r>
          </a:p>
        </p:txBody>
      </p:sp>
      <p:pic>
        <p:nvPicPr>
          <p:cNvPr id="8" name="Picture 12">
            <a:extLst>
              <a:ext uri="{FF2B5EF4-FFF2-40B4-BE49-F238E27FC236}">
                <a16:creationId xmlns:a16="http://schemas.microsoft.com/office/drawing/2014/main" id="{E13E3C29-0301-40ED-B28D-0E166C0E58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9820" y="108269"/>
            <a:ext cx="1164101" cy="65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41F4931D-09BF-4E94-BADC-DEC928EA5BDD}"/>
              </a:ext>
            </a:extLst>
          </p:cNvPr>
          <p:cNvSpPr/>
          <p:nvPr/>
        </p:nvSpPr>
        <p:spPr>
          <a:xfrm>
            <a:off x="899592" y="1804860"/>
            <a:ext cx="7632848" cy="760044"/>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altLang="en-US" sz="2000" dirty="0">
                <a:solidFill>
                  <a:schemeClr val="tx1"/>
                </a:solidFill>
                <a:cs typeface="Calibri" panose="020F0502020204030204" pitchFamily="34" charset="0"/>
              </a:rPr>
              <a:t>Y2 A2 </a:t>
            </a:r>
            <a:r>
              <a:rPr lang="en-GB" sz="2000" dirty="0"/>
              <a:t>W2a. Imagination is shown by the inclusion of some details e.g. description of setting and characters, twist to known story</a:t>
            </a:r>
            <a:endParaRPr lang="en-GB" dirty="0"/>
          </a:p>
        </p:txBody>
      </p:sp>
    </p:spTree>
    <p:extLst>
      <p:ext uri="{BB962C8B-B14F-4D97-AF65-F5344CB8AC3E}">
        <p14:creationId xmlns:p14="http://schemas.microsoft.com/office/powerpoint/2010/main" val="1465693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pic>
        <p:nvPicPr>
          <p:cNvPr id="10" name="Content Placeholder 4" descr="A picture containing drawing&#10;&#10;Description automatically generated">
            <a:extLst>
              <a:ext uri="{FF2B5EF4-FFF2-40B4-BE49-F238E27FC236}">
                <a16:creationId xmlns:a16="http://schemas.microsoft.com/office/drawing/2014/main" id="{340572FC-8B70-46FC-B95E-FA23BC6F6ABB}"/>
              </a:ext>
            </a:extLst>
          </p:cNvPr>
          <p:cNvPicPr>
            <a:picLocks noChangeAspect="1"/>
          </p:cNvPicPr>
          <p:nvPr/>
        </p:nvPicPr>
        <p:blipFill>
          <a:blip r:embed="rId3"/>
          <a:stretch>
            <a:fillRect/>
          </a:stretch>
        </p:blipFill>
        <p:spPr>
          <a:xfrm>
            <a:off x="2491562" y="119838"/>
            <a:ext cx="4160876" cy="1126585"/>
          </a:xfrm>
          <a:prstGeom prst="rect">
            <a:avLst/>
          </a:prstGeom>
        </p:spPr>
      </p:pic>
      <p:pic>
        <p:nvPicPr>
          <p:cNvPr id="13" name="Picture 12">
            <a:extLst>
              <a:ext uri="{FF2B5EF4-FFF2-40B4-BE49-F238E27FC236}">
                <a16:creationId xmlns:a16="http://schemas.microsoft.com/office/drawing/2014/main" id="{1ADC3A6B-17D9-4D79-A616-CFCCF644EC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099" y="107706"/>
            <a:ext cx="1004316" cy="1138717"/>
          </a:xfrm>
          <a:prstGeom prst="rect">
            <a:avLst/>
          </a:prstGeom>
        </p:spPr>
      </p:pic>
      <p:sp>
        <p:nvSpPr>
          <p:cNvPr id="6" name="Rectangle: Rounded Corners 5">
            <a:extLst>
              <a:ext uri="{FF2B5EF4-FFF2-40B4-BE49-F238E27FC236}">
                <a16:creationId xmlns:a16="http://schemas.microsoft.com/office/drawing/2014/main" id="{00B05529-B712-4506-8FF0-877D0561E764}"/>
              </a:ext>
            </a:extLst>
          </p:cNvPr>
          <p:cNvSpPr/>
          <p:nvPr/>
        </p:nvSpPr>
        <p:spPr>
          <a:xfrm>
            <a:off x="410657" y="2759952"/>
            <a:ext cx="8513263" cy="3893631"/>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2200" b="1" dirty="0">
                <a:solidFill>
                  <a:schemeClr val="tx1"/>
                </a:solidFill>
                <a:latin typeface="Calibri" panose="020F0502020204030204"/>
              </a:rPr>
              <a:t>Sometimes you can add too much detail. Cross out the parts of this extract that you think are not necessary.</a:t>
            </a:r>
          </a:p>
          <a:p>
            <a:pPr algn="ctr" defTabSz="685800"/>
            <a:endParaRPr lang="en-GB" sz="1000" b="1" dirty="0">
              <a:solidFill>
                <a:schemeClr val="tx1"/>
              </a:solidFill>
              <a:latin typeface="Calibri" panose="020F0502020204030204"/>
            </a:endParaRPr>
          </a:p>
          <a:p>
            <a:pPr defTabSz="685800"/>
            <a:r>
              <a:rPr lang="en-GB" sz="2200" dirty="0">
                <a:solidFill>
                  <a:schemeClr val="tx1"/>
                </a:solidFill>
                <a:latin typeface="Calibri" panose="020F0502020204030204"/>
              </a:rPr>
              <a:t>They lived in a comfortable house in a small town at the bottom of the volcano. It had streets, shops and a park. The volcano had been quiet for many years but now there were signs of it coming back to life. Smoke rose from it almost every day, now. Sometimes it </a:t>
            </a:r>
          </a:p>
          <a:p>
            <a:pPr defTabSz="685800"/>
            <a:r>
              <a:rPr lang="en-GB" sz="2200" dirty="0">
                <a:solidFill>
                  <a:schemeClr val="tx1"/>
                </a:solidFill>
                <a:latin typeface="Calibri" panose="020F0502020204030204"/>
              </a:rPr>
              <a:t>went straight up and sometimes it was blown sideways </a:t>
            </a:r>
          </a:p>
          <a:p>
            <a:pPr defTabSz="685800"/>
            <a:r>
              <a:rPr lang="en-GB" sz="2200" dirty="0">
                <a:solidFill>
                  <a:schemeClr val="tx1"/>
                </a:solidFill>
                <a:latin typeface="Calibri" panose="020F0502020204030204"/>
              </a:rPr>
              <a:t>by the wind. Every now and then, the whole town was </a:t>
            </a:r>
          </a:p>
          <a:p>
            <a:pPr defTabSz="685800"/>
            <a:r>
              <a:rPr lang="en-GB" sz="2200" dirty="0">
                <a:solidFill>
                  <a:schemeClr val="tx1"/>
                </a:solidFill>
                <a:latin typeface="Calibri" panose="020F0502020204030204"/>
              </a:rPr>
              <a:t>shaken by a worryingly loud rumble. Mrs Rossi from next </a:t>
            </a:r>
          </a:p>
          <a:p>
            <a:pPr defTabSz="685800"/>
            <a:r>
              <a:rPr lang="en-GB" sz="2200" dirty="0">
                <a:solidFill>
                  <a:schemeClr val="tx1"/>
                </a:solidFill>
                <a:latin typeface="Calibri" panose="020F0502020204030204"/>
              </a:rPr>
              <a:t>door was often away so she usually missed the rumbles.</a:t>
            </a:r>
            <a:endParaRPr lang="en-GB" sz="2000" b="1" dirty="0">
              <a:solidFill>
                <a:schemeClr val="tx1"/>
              </a:solidFill>
              <a:latin typeface="Calibri" panose="020F0502020204030204"/>
            </a:endParaRPr>
          </a:p>
        </p:txBody>
      </p:sp>
      <p:sp>
        <p:nvSpPr>
          <p:cNvPr id="2" name="Rectangle 1">
            <a:extLst>
              <a:ext uri="{FF2B5EF4-FFF2-40B4-BE49-F238E27FC236}">
                <a16:creationId xmlns:a16="http://schemas.microsoft.com/office/drawing/2014/main" id="{D99CC1C7-2A81-46A5-AC04-E9BB26FD74E8}"/>
              </a:ext>
            </a:extLst>
          </p:cNvPr>
          <p:cNvSpPr/>
          <p:nvPr/>
        </p:nvSpPr>
        <p:spPr>
          <a:xfrm>
            <a:off x="2721334" y="1197778"/>
            <a:ext cx="3701334" cy="523220"/>
          </a:xfrm>
          <a:prstGeom prst="rect">
            <a:avLst/>
          </a:prstGeom>
        </p:spPr>
        <p:txBody>
          <a:bodyPr wrap="none">
            <a:spAutoFit/>
          </a:bodyPr>
          <a:lstStyle/>
          <a:p>
            <a:pPr algn="ctr"/>
            <a:r>
              <a:rPr lang="en-GB" sz="2800" b="1" u="sng" dirty="0"/>
              <a:t>Show Me Tasks – Task 2</a:t>
            </a:r>
          </a:p>
        </p:txBody>
      </p:sp>
      <p:pic>
        <p:nvPicPr>
          <p:cNvPr id="8" name="Picture 12">
            <a:extLst>
              <a:ext uri="{FF2B5EF4-FFF2-40B4-BE49-F238E27FC236}">
                <a16:creationId xmlns:a16="http://schemas.microsoft.com/office/drawing/2014/main" id="{E13E3C29-0301-40ED-B28D-0E166C0E58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9820" y="108269"/>
            <a:ext cx="1164101" cy="65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41F4931D-09BF-4E94-BADC-DEC928EA5BDD}"/>
              </a:ext>
            </a:extLst>
          </p:cNvPr>
          <p:cNvSpPr/>
          <p:nvPr/>
        </p:nvSpPr>
        <p:spPr>
          <a:xfrm>
            <a:off x="899592" y="1804860"/>
            <a:ext cx="7632848" cy="760044"/>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altLang="en-US" sz="2000" dirty="0">
                <a:solidFill>
                  <a:schemeClr val="tx1"/>
                </a:solidFill>
                <a:cs typeface="Calibri" panose="020F0502020204030204" pitchFamily="34" charset="0"/>
              </a:rPr>
              <a:t>Y2 A2 </a:t>
            </a:r>
            <a:r>
              <a:rPr lang="en-GB" sz="2000" dirty="0"/>
              <a:t>W2a. Imagination is shown by the inclusion of some details e.g. description of setting and characters, twist to known story</a:t>
            </a:r>
            <a:endParaRPr lang="en-GB" dirty="0"/>
          </a:p>
        </p:txBody>
      </p:sp>
      <p:pic>
        <p:nvPicPr>
          <p:cNvPr id="4" name="Picture 3" descr="A close up of a logo&#10;&#10;Description automatically generated">
            <a:extLst>
              <a:ext uri="{FF2B5EF4-FFF2-40B4-BE49-F238E27FC236}">
                <a16:creationId xmlns:a16="http://schemas.microsoft.com/office/drawing/2014/main" id="{2A6A4C74-A857-4DB7-BA2A-B2077F0331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5063" y="4797152"/>
            <a:ext cx="1837758" cy="1550608"/>
          </a:xfrm>
          <a:prstGeom prst="rect">
            <a:avLst/>
          </a:prstGeom>
        </p:spPr>
      </p:pic>
    </p:spTree>
    <p:extLst>
      <p:ext uri="{BB962C8B-B14F-4D97-AF65-F5344CB8AC3E}">
        <p14:creationId xmlns:p14="http://schemas.microsoft.com/office/powerpoint/2010/main" val="872994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3C38EA70-0663-4285-A8DA-55F361DCC9D7}"/>
              </a:ext>
            </a:extLst>
          </p:cNvPr>
          <p:cNvSpPr>
            <a:spLocks noGrp="1" noChangeArrowheads="1"/>
          </p:cNvSpPr>
          <p:nvPr>
            <p:ph type="title"/>
          </p:nvPr>
        </p:nvSpPr>
        <p:spPr>
          <a:xfrm>
            <a:off x="466585" y="78230"/>
            <a:ext cx="8229600" cy="710282"/>
          </a:xfrm>
        </p:spPr>
        <p:txBody>
          <a:bodyPr/>
          <a:lstStyle/>
          <a:p>
            <a:r>
              <a:rPr lang="en-GB" altLang="en-US" sz="4000" dirty="0">
                <a:latin typeface="Calibri" panose="020F0502020204030204" pitchFamily="34" charset="0"/>
                <a:cs typeface="Calibri" panose="020F0502020204030204" pitchFamily="34" charset="0"/>
              </a:rPr>
              <a:t>Teacher Information</a:t>
            </a:r>
          </a:p>
        </p:txBody>
      </p:sp>
      <p:sp>
        <p:nvSpPr>
          <p:cNvPr id="5" name="5-Point Star 4">
            <a:extLst>
              <a:ext uri="{FF2B5EF4-FFF2-40B4-BE49-F238E27FC236}">
                <a16:creationId xmlns:a16="http://schemas.microsoft.com/office/drawing/2014/main" id="{09A4A24D-AB85-4D31-8CAF-D4226A1E326F}"/>
              </a:ext>
            </a:extLst>
          </p:cNvPr>
          <p:cNvSpPr/>
          <p:nvPr/>
        </p:nvSpPr>
        <p:spPr>
          <a:xfrm>
            <a:off x="1547664" y="153177"/>
            <a:ext cx="576263" cy="560388"/>
          </a:xfrm>
          <a:prstGeom prst="star5">
            <a:avLst/>
          </a:prstGeom>
          <a:solidFill>
            <a:schemeClr val="accent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5125" name="Picture 12">
            <a:extLst>
              <a:ext uri="{FF2B5EF4-FFF2-40B4-BE49-F238E27FC236}">
                <a16:creationId xmlns:a16="http://schemas.microsoft.com/office/drawing/2014/main" id="{2982348D-6C84-4906-AF81-7D7BBE8749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7" y="153177"/>
            <a:ext cx="1008807" cy="566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6">
            <a:extLst>
              <a:ext uri="{FF2B5EF4-FFF2-40B4-BE49-F238E27FC236}">
                <a16:creationId xmlns:a16="http://schemas.microsoft.com/office/drawing/2014/main" id="{5B630BD5-903C-4700-BCE9-5A3AFCCFA32C}"/>
              </a:ext>
            </a:extLst>
          </p:cNvPr>
          <p:cNvSpPr>
            <a:spLocks noGrp="1"/>
          </p:cNvSpPr>
          <p:nvPr>
            <p:ph idx="1"/>
          </p:nvPr>
        </p:nvSpPr>
        <p:spPr>
          <a:xfrm>
            <a:off x="457200" y="1636713"/>
            <a:ext cx="8229600" cy="4525962"/>
          </a:xfrm>
          <a:solidFill>
            <a:schemeClr val="bg1"/>
          </a:solidFill>
          <a:ln>
            <a:solidFill>
              <a:schemeClr val="accent6">
                <a:lumMod val="50000"/>
              </a:schemeClr>
            </a:solidFill>
          </a:ln>
        </p:spPr>
        <p:txBody>
          <a:bodyPr>
            <a:normAutofit fontScale="92500" lnSpcReduction="20000"/>
          </a:bodyPr>
          <a:lstStyle/>
          <a:p>
            <a:pPr marL="0" indent="0">
              <a:buFontTx/>
              <a:buNone/>
              <a:defRPr/>
            </a:pPr>
            <a:r>
              <a:rPr lang="en-GB" sz="2400" dirty="0">
                <a:latin typeface="Calibri" panose="020F0502020204030204" pitchFamily="34" charset="0"/>
                <a:cs typeface="Calibri" panose="020F0502020204030204" pitchFamily="34" charset="0"/>
              </a:rPr>
              <a:t>The A2 version of this therapy is intended to support teachers in ensuring that a pupil is secure within the Expected Standard for Year 2, as well as providing additional challenge (Think It) to move pupils towards Above Expected Standard.</a:t>
            </a:r>
          </a:p>
          <a:p>
            <a:pPr marL="0" indent="0">
              <a:buFontTx/>
              <a:buNone/>
              <a:defRPr/>
            </a:pPr>
            <a:endParaRPr lang="en-GB" sz="2400" dirty="0">
              <a:latin typeface="Calibri" panose="020F0502020204030204" pitchFamily="34" charset="0"/>
              <a:cs typeface="Calibri" panose="020F0502020204030204" pitchFamily="34" charset="0"/>
            </a:endParaRPr>
          </a:p>
          <a:p>
            <a:pPr marL="0" indent="0">
              <a:buFontTx/>
              <a:buNone/>
              <a:defRPr/>
            </a:pPr>
            <a:r>
              <a:rPr lang="en-GB" sz="2400" dirty="0">
                <a:latin typeface="Calibri" panose="020F0502020204030204" pitchFamily="34" charset="0"/>
                <a:cs typeface="Calibri" panose="020F0502020204030204" pitchFamily="34" charset="0"/>
              </a:rPr>
              <a:t>The component parts are:</a:t>
            </a:r>
          </a:p>
          <a:p>
            <a:pPr>
              <a:defRPr/>
            </a:pPr>
            <a:r>
              <a:rPr lang="en-GB" sz="2400" dirty="0">
                <a:latin typeface="Calibri" panose="020F0502020204030204" pitchFamily="34" charset="0"/>
                <a:cs typeface="Calibri" panose="020F0502020204030204" pitchFamily="34" charset="0"/>
              </a:rPr>
              <a:t>Expected Standard therapy </a:t>
            </a:r>
          </a:p>
          <a:p>
            <a:pPr>
              <a:defRPr/>
            </a:pPr>
            <a:r>
              <a:rPr lang="en-GB" sz="2400" dirty="0">
                <a:latin typeface="Calibri" panose="020F0502020204030204" pitchFamily="34" charset="0"/>
                <a:cs typeface="Calibri" panose="020F0502020204030204" pitchFamily="34" charset="0"/>
              </a:rPr>
              <a:t>Expected Standard Show Me tasks</a:t>
            </a:r>
          </a:p>
          <a:p>
            <a:pPr>
              <a:defRPr/>
            </a:pPr>
            <a:r>
              <a:rPr lang="en-GB" sz="2400" dirty="0">
                <a:latin typeface="Calibri" panose="020F0502020204030204" pitchFamily="34" charset="0"/>
                <a:cs typeface="Calibri" panose="020F0502020204030204" pitchFamily="34" charset="0"/>
              </a:rPr>
              <a:t>Think It questions</a:t>
            </a:r>
          </a:p>
          <a:p>
            <a:pPr>
              <a:defRPr/>
            </a:pPr>
            <a:r>
              <a:rPr lang="en-GB" sz="2400" dirty="0">
                <a:latin typeface="Calibri" panose="020F0502020204030204" pitchFamily="34" charset="0"/>
                <a:cs typeface="Calibri" panose="020F0502020204030204" pitchFamily="34" charset="0"/>
              </a:rPr>
              <a:t>Above Expected Show Me tasks (within this therapy)</a:t>
            </a:r>
          </a:p>
          <a:p>
            <a:pPr>
              <a:defRPr/>
            </a:pPr>
            <a:r>
              <a:rPr lang="en-GB" sz="2400" dirty="0">
                <a:latin typeface="Calibri" panose="020F0502020204030204" pitchFamily="34" charset="0"/>
                <a:cs typeface="Calibri" panose="020F0502020204030204" pitchFamily="34" charset="0"/>
              </a:rPr>
              <a:t>Above Expected therapy test (separate resource)</a:t>
            </a:r>
          </a:p>
          <a:p>
            <a:pPr marL="0" indent="0">
              <a:buNone/>
              <a:defRPr/>
            </a:pPr>
            <a:endParaRPr lang="en-GB" sz="2400" dirty="0">
              <a:latin typeface="Calibri" panose="020F0502020204030204" pitchFamily="34" charset="0"/>
              <a:cs typeface="Calibri" panose="020F0502020204030204" pitchFamily="34" charset="0"/>
            </a:endParaRPr>
          </a:p>
          <a:p>
            <a:pPr marL="0" indent="0">
              <a:buNone/>
              <a:defRPr/>
            </a:pPr>
            <a:r>
              <a:rPr lang="en-GB" sz="2400" b="1" dirty="0">
                <a:solidFill>
                  <a:srgbClr val="FF0000"/>
                </a:solidFill>
              </a:rPr>
              <a:t>N.B. Teachers will need to gather together a few objects that children can describe and discuss.</a:t>
            </a:r>
          </a:p>
          <a:p>
            <a:pPr marL="0" indent="0">
              <a:buNone/>
              <a:defRPr/>
            </a:pPr>
            <a:endParaRPr lang="en-GB" sz="2400" dirty="0">
              <a:latin typeface="Calibri" panose="020F0502020204030204" pitchFamily="34" charset="0"/>
              <a:cs typeface="Calibri" panose="020F0502020204030204" pitchFamily="34" charset="0"/>
            </a:endParaRPr>
          </a:p>
          <a:p>
            <a:pPr marL="0" indent="0">
              <a:buFontTx/>
              <a:buNone/>
              <a:defRPr/>
            </a:pPr>
            <a:endParaRPr lang="en-GB" sz="2400" dirty="0">
              <a:latin typeface="Calibri" panose="020F0502020204030204" pitchFamily="34" charset="0"/>
              <a:cs typeface="Calibri" panose="020F0502020204030204" pitchFamily="34" charset="0"/>
            </a:endParaRPr>
          </a:p>
          <a:p>
            <a:pPr marL="0" indent="0">
              <a:buFontTx/>
              <a:buNone/>
              <a:defRPr/>
            </a:pPr>
            <a:endParaRPr lang="en-GB" dirty="0">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3C38EA70-0663-4285-A8DA-55F361DCC9D7}"/>
              </a:ext>
            </a:extLst>
          </p:cNvPr>
          <p:cNvSpPr>
            <a:spLocks noGrp="1" noChangeArrowheads="1"/>
          </p:cNvSpPr>
          <p:nvPr>
            <p:ph type="title"/>
          </p:nvPr>
        </p:nvSpPr>
        <p:spPr>
          <a:xfrm>
            <a:off x="735013" y="198438"/>
            <a:ext cx="8229600" cy="606960"/>
          </a:xfrm>
        </p:spPr>
        <p:txBody>
          <a:bodyPr>
            <a:noAutofit/>
          </a:bodyPr>
          <a:lstStyle/>
          <a:p>
            <a:r>
              <a:rPr lang="en-GB" altLang="en-US" sz="4000" dirty="0">
                <a:latin typeface="Calibri" panose="020F0502020204030204" pitchFamily="34" charset="0"/>
                <a:cs typeface="Calibri" panose="020F0502020204030204" pitchFamily="34" charset="0"/>
              </a:rPr>
              <a:t>How to use this resource</a:t>
            </a:r>
          </a:p>
        </p:txBody>
      </p:sp>
      <p:sp>
        <p:nvSpPr>
          <p:cNvPr id="5" name="5-Point Star 4">
            <a:extLst>
              <a:ext uri="{FF2B5EF4-FFF2-40B4-BE49-F238E27FC236}">
                <a16:creationId xmlns:a16="http://schemas.microsoft.com/office/drawing/2014/main" id="{09A4A24D-AB85-4D31-8CAF-D4226A1E326F}"/>
              </a:ext>
            </a:extLst>
          </p:cNvPr>
          <p:cNvSpPr/>
          <p:nvPr/>
        </p:nvSpPr>
        <p:spPr>
          <a:xfrm>
            <a:off x="1527696" y="197814"/>
            <a:ext cx="576263" cy="560388"/>
          </a:xfrm>
          <a:prstGeom prst="star5">
            <a:avLst/>
          </a:prstGeom>
          <a:solidFill>
            <a:schemeClr val="accent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5125" name="Picture 12">
            <a:extLst>
              <a:ext uri="{FF2B5EF4-FFF2-40B4-BE49-F238E27FC236}">
                <a16:creationId xmlns:a16="http://schemas.microsoft.com/office/drawing/2014/main" id="{2982348D-6C84-4906-AF81-7D7BBE8749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7" y="160750"/>
            <a:ext cx="1080815" cy="60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6">
            <a:extLst>
              <a:ext uri="{FF2B5EF4-FFF2-40B4-BE49-F238E27FC236}">
                <a16:creationId xmlns:a16="http://schemas.microsoft.com/office/drawing/2014/main" id="{242C24B7-761A-4A4D-B1A1-B31EF49A5C06}"/>
              </a:ext>
            </a:extLst>
          </p:cNvPr>
          <p:cNvSpPr>
            <a:spLocks noGrp="1"/>
          </p:cNvSpPr>
          <p:nvPr>
            <p:ph idx="1"/>
          </p:nvPr>
        </p:nvSpPr>
        <p:spPr>
          <a:xfrm>
            <a:off x="245341" y="1340768"/>
            <a:ext cx="8653317" cy="4722018"/>
          </a:xfrm>
          <a:solidFill>
            <a:schemeClr val="bg1"/>
          </a:solidFill>
          <a:ln>
            <a:solidFill>
              <a:schemeClr val="accent6">
                <a:lumMod val="50000"/>
              </a:schemeClr>
            </a:solidFill>
          </a:ln>
        </p:spPr>
        <p:txBody>
          <a:bodyPr>
            <a:normAutofit fontScale="92500" lnSpcReduction="10000"/>
          </a:bodyPr>
          <a:lstStyle/>
          <a:p>
            <a:pPr marL="0" indent="0">
              <a:buFontTx/>
              <a:buNone/>
              <a:defRPr/>
            </a:pPr>
            <a:r>
              <a:rPr lang="en-GB" sz="2400" dirty="0">
                <a:latin typeface="Calibri" panose="020F0502020204030204" pitchFamily="34" charset="0"/>
                <a:cs typeface="Calibri" panose="020F0502020204030204" pitchFamily="34" charset="0"/>
              </a:rPr>
              <a:t>The A2 resources are flexible in their use. However, some suggestions are:</a:t>
            </a:r>
          </a:p>
          <a:p>
            <a:pPr marL="0" indent="0">
              <a:buFontTx/>
              <a:buNone/>
              <a:defRPr/>
            </a:pPr>
            <a:endParaRPr lang="en-GB" sz="2400" dirty="0">
              <a:latin typeface="Calibri" panose="020F0502020204030204" pitchFamily="34" charset="0"/>
              <a:cs typeface="Calibri" panose="020F0502020204030204" pitchFamily="34" charset="0"/>
            </a:endParaRPr>
          </a:p>
          <a:p>
            <a:pPr marL="0" indent="0">
              <a:buNone/>
              <a:defRPr/>
            </a:pPr>
            <a:r>
              <a:rPr lang="en-GB" sz="2400" dirty="0">
                <a:latin typeface="Calibri" panose="020F0502020204030204" pitchFamily="34" charset="0"/>
                <a:cs typeface="Calibri" panose="020F0502020204030204" pitchFamily="34" charset="0"/>
              </a:rPr>
              <a:t>a) If needed, the Expected Standard therapy could be delivered, followed by the Show Me tasks. If a pupil demonstrates security, they could move on to the Think It section in the next session.</a:t>
            </a:r>
          </a:p>
          <a:p>
            <a:pPr marL="0" indent="0">
              <a:buNone/>
              <a:defRPr/>
            </a:pPr>
            <a:endParaRPr lang="en-GB" sz="2400" dirty="0">
              <a:latin typeface="Calibri" panose="020F0502020204030204" pitchFamily="34" charset="0"/>
              <a:cs typeface="Calibri" panose="020F0502020204030204" pitchFamily="34" charset="0"/>
            </a:endParaRPr>
          </a:p>
          <a:p>
            <a:pPr marL="0" indent="0">
              <a:buFontTx/>
              <a:buNone/>
              <a:defRPr/>
            </a:pPr>
            <a:r>
              <a:rPr lang="en-GB" sz="2400" dirty="0">
                <a:latin typeface="Calibri" panose="020F0502020204030204" pitchFamily="34" charset="0"/>
                <a:cs typeface="Calibri" panose="020F0502020204030204" pitchFamily="34" charset="0"/>
              </a:rPr>
              <a:t>b) Deliver only the Expected Standard Show Me tasks to check on security then move straight on to the Think It section (should pupils be able to perform the taught skill independently and consistently).</a:t>
            </a:r>
          </a:p>
          <a:p>
            <a:pPr marL="0" indent="0">
              <a:buFontTx/>
              <a:buNone/>
              <a:defRPr/>
            </a:pPr>
            <a:endParaRPr lang="en-GB" sz="2400" dirty="0">
              <a:latin typeface="Calibri" panose="020F0502020204030204" pitchFamily="34" charset="0"/>
              <a:cs typeface="Calibri" panose="020F0502020204030204" pitchFamily="34" charset="0"/>
            </a:endParaRPr>
          </a:p>
          <a:p>
            <a:pPr marL="0" indent="0">
              <a:buFontTx/>
              <a:buNone/>
              <a:defRPr/>
            </a:pPr>
            <a:r>
              <a:rPr lang="en-GB" sz="2400" dirty="0">
                <a:latin typeface="Calibri" panose="020F0502020204030204" pitchFamily="34" charset="0"/>
                <a:cs typeface="Calibri" panose="020F0502020204030204" pitchFamily="34" charset="0"/>
              </a:rPr>
              <a:t>c) Should there already be sufficient evidence of security within the Expected Standard, it may be appropriate to move straight to the Think It section.</a:t>
            </a:r>
          </a:p>
        </p:txBody>
      </p:sp>
    </p:spTree>
    <p:extLst>
      <p:ext uri="{BB962C8B-B14F-4D97-AF65-F5344CB8AC3E}">
        <p14:creationId xmlns:p14="http://schemas.microsoft.com/office/powerpoint/2010/main" val="3990798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1256" y="2794171"/>
            <a:ext cx="4320480" cy="4035139"/>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00" dirty="0">
              <a:solidFill>
                <a:schemeClr val="tx1"/>
              </a:solidFill>
            </a:endParaRPr>
          </a:p>
        </p:txBody>
      </p:sp>
      <p:sp>
        <p:nvSpPr>
          <p:cNvPr id="9" name="Title 8"/>
          <p:cNvSpPr>
            <a:spLocks noGrp="1"/>
          </p:cNvSpPr>
          <p:nvPr>
            <p:ph type="title"/>
          </p:nvPr>
        </p:nvSpPr>
        <p:spPr>
          <a:xfrm>
            <a:off x="914400" y="129417"/>
            <a:ext cx="8229600" cy="1143000"/>
          </a:xfrm>
        </p:spPr>
        <p:txBody>
          <a:bodyPr>
            <a:normAutofit/>
          </a:bodyPr>
          <a:lstStyle/>
          <a:p>
            <a:r>
              <a:rPr lang="en-GB" sz="4000" dirty="0"/>
              <a:t>Details make a difference</a:t>
            </a:r>
          </a:p>
        </p:txBody>
      </p:sp>
      <p:sp>
        <p:nvSpPr>
          <p:cNvPr id="8" name="Rounded Rectangle 4">
            <a:extLst>
              <a:ext uri="{FF2B5EF4-FFF2-40B4-BE49-F238E27FC236}">
                <a16:creationId xmlns:a16="http://schemas.microsoft.com/office/drawing/2014/main" id="{3D233BF1-D10B-45A6-B49D-6DFECFF5D256}"/>
              </a:ext>
            </a:extLst>
          </p:cNvPr>
          <p:cNvSpPr/>
          <p:nvPr/>
        </p:nvSpPr>
        <p:spPr>
          <a:xfrm>
            <a:off x="251520" y="1196752"/>
            <a:ext cx="8640960" cy="1485563"/>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Writers need to make sure that their readers can </a:t>
            </a:r>
            <a:r>
              <a:rPr lang="en-GB" sz="3000" b="1" dirty="0">
                <a:solidFill>
                  <a:schemeClr val="tx1"/>
                </a:solidFill>
              </a:rPr>
              <a:t>imagine</a:t>
            </a:r>
            <a:r>
              <a:rPr lang="en-GB" sz="3000" dirty="0">
                <a:solidFill>
                  <a:schemeClr val="tx1"/>
                </a:solidFill>
              </a:rPr>
              <a:t> what they are talking about. To do this, writers need to give their readers </a:t>
            </a:r>
            <a:r>
              <a:rPr lang="en-GB" sz="3000" b="1" dirty="0">
                <a:solidFill>
                  <a:schemeClr val="tx1"/>
                </a:solidFill>
              </a:rPr>
              <a:t>descriptions</a:t>
            </a:r>
            <a:r>
              <a:rPr lang="en-GB" sz="3000" dirty="0">
                <a:solidFill>
                  <a:schemeClr val="tx1"/>
                </a:solidFill>
              </a:rPr>
              <a:t>.</a:t>
            </a:r>
          </a:p>
        </p:txBody>
      </p:sp>
      <p:sp>
        <p:nvSpPr>
          <p:cNvPr id="2" name="TextBox 1">
            <a:extLst>
              <a:ext uri="{FF2B5EF4-FFF2-40B4-BE49-F238E27FC236}">
                <a16:creationId xmlns:a16="http://schemas.microsoft.com/office/drawing/2014/main" id="{3627399B-39DB-499E-BA56-BFCBB1A277B8}"/>
              </a:ext>
            </a:extLst>
          </p:cNvPr>
          <p:cNvSpPr txBox="1"/>
          <p:nvPr/>
        </p:nvSpPr>
        <p:spPr>
          <a:xfrm>
            <a:off x="3154914" y="4789492"/>
            <a:ext cx="5256584" cy="584775"/>
          </a:xfrm>
          <a:prstGeom prst="rect">
            <a:avLst/>
          </a:prstGeom>
          <a:noFill/>
        </p:spPr>
        <p:txBody>
          <a:bodyPr wrap="square" rtlCol="0">
            <a:spAutoFit/>
          </a:bodyPr>
          <a:lstStyle/>
          <a:p>
            <a:pPr algn="ctr"/>
            <a:endParaRPr lang="en-GB" sz="3200" dirty="0"/>
          </a:p>
        </p:txBody>
      </p:sp>
      <p:sp>
        <p:nvSpPr>
          <p:cNvPr id="10" name="Rounded Rectangle 4">
            <a:extLst>
              <a:ext uri="{FF2B5EF4-FFF2-40B4-BE49-F238E27FC236}">
                <a16:creationId xmlns:a16="http://schemas.microsoft.com/office/drawing/2014/main" id="{12053EA0-183B-4C03-AD2E-93FB279ECB6A}"/>
              </a:ext>
            </a:extLst>
          </p:cNvPr>
          <p:cNvSpPr/>
          <p:nvPr/>
        </p:nvSpPr>
        <p:spPr>
          <a:xfrm>
            <a:off x="4699184" y="2794171"/>
            <a:ext cx="4200296" cy="3980829"/>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00" dirty="0">
              <a:solidFill>
                <a:schemeClr val="tx1"/>
              </a:solidFill>
            </a:endParaRPr>
          </a:p>
        </p:txBody>
      </p:sp>
      <p:sp>
        <p:nvSpPr>
          <p:cNvPr id="12" name="TextBox 11">
            <a:extLst>
              <a:ext uri="{FF2B5EF4-FFF2-40B4-BE49-F238E27FC236}">
                <a16:creationId xmlns:a16="http://schemas.microsoft.com/office/drawing/2014/main" id="{5617C5EB-E3EC-44C7-9509-842F09963B01}"/>
              </a:ext>
            </a:extLst>
          </p:cNvPr>
          <p:cNvSpPr txBox="1"/>
          <p:nvPr/>
        </p:nvSpPr>
        <p:spPr>
          <a:xfrm>
            <a:off x="6062558" y="2842092"/>
            <a:ext cx="2953601" cy="523220"/>
          </a:xfrm>
          <a:prstGeom prst="rect">
            <a:avLst/>
          </a:prstGeom>
          <a:noFill/>
        </p:spPr>
        <p:txBody>
          <a:bodyPr wrap="square" rtlCol="0">
            <a:spAutoFit/>
          </a:bodyPr>
          <a:lstStyle/>
          <a:p>
            <a:r>
              <a:rPr lang="en-GB" sz="2800" b="1" dirty="0"/>
              <a:t>Your turn</a:t>
            </a:r>
          </a:p>
        </p:txBody>
      </p:sp>
      <p:sp>
        <p:nvSpPr>
          <p:cNvPr id="13" name="TextBox 12">
            <a:extLst>
              <a:ext uri="{FF2B5EF4-FFF2-40B4-BE49-F238E27FC236}">
                <a16:creationId xmlns:a16="http://schemas.microsoft.com/office/drawing/2014/main" id="{7DFADD00-F62E-45E3-AE3A-EFAEF3B1576B}"/>
              </a:ext>
            </a:extLst>
          </p:cNvPr>
          <p:cNvSpPr txBox="1"/>
          <p:nvPr/>
        </p:nvSpPr>
        <p:spPr>
          <a:xfrm>
            <a:off x="4816940" y="3722702"/>
            <a:ext cx="2711373" cy="2246769"/>
          </a:xfrm>
          <a:prstGeom prst="rect">
            <a:avLst/>
          </a:prstGeom>
          <a:noFill/>
        </p:spPr>
        <p:txBody>
          <a:bodyPr wrap="square" rtlCol="0">
            <a:spAutoFit/>
          </a:bodyPr>
          <a:lstStyle/>
          <a:p>
            <a:r>
              <a:rPr lang="en-GB" sz="2800" dirty="0"/>
              <a:t>What are three simple things you could say to describe this picture?</a:t>
            </a:r>
          </a:p>
        </p:txBody>
      </p:sp>
      <p:sp>
        <p:nvSpPr>
          <p:cNvPr id="16" name="TextBox 15">
            <a:extLst>
              <a:ext uri="{FF2B5EF4-FFF2-40B4-BE49-F238E27FC236}">
                <a16:creationId xmlns:a16="http://schemas.microsoft.com/office/drawing/2014/main" id="{BDD41898-33EA-4AD2-926F-4F8835C85663}"/>
              </a:ext>
            </a:extLst>
          </p:cNvPr>
          <p:cNvSpPr txBox="1"/>
          <p:nvPr/>
        </p:nvSpPr>
        <p:spPr>
          <a:xfrm>
            <a:off x="368440" y="2908101"/>
            <a:ext cx="4085804" cy="1384995"/>
          </a:xfrm>
          <a:prstGeom prst="rect">
            <a:avLst/>
          </a:prstGeom>
          <a:noFill/>
        </p:spPr>
        <p:txBody>
          <a:bodyPr wrap="square" rtlCol="0">
            <a:spAutoFit/>
          </a:bodyPr>
          <a:lstStyle/>
          <a:p>
            <a:pPr algn="ctr"/>
            <a:r>
              <a:rPr lang="en-GB" sz="2800" dirty="0"/>
              <a:t>What are three simple things we could say to describe this picture?</a:t>
            </a:r>
          </a:p>
        </p:txBody>
      </p:sp>
      <p:sp>
        <p:nvSpPr>
          <p:cNvPr id="18" name="TextBox 17">
            <a:extLst>
              <a:ext uri="{FF2B5EF4-FFF2-40B4-BE49-F238E27FC236}">
                <a16:creationId xmlns:a16="http://schemas.microsoft.com/office/drawing/2014/main" id="{BC4329AF-B5C6-4B29-A9A3-EB6728A601AF}"/>
              </a:ext>
            </a:extLst>
          </p:cNvPr>
          <p:cNvSpPr txBox="1"/>
          <p:nvPr/>
        </p:nvSpPr>
        <p:spPr>
          <a:xfrm>
            <a:off x="2180011" y="5354052"/>
            <a:ext cx="2470730" cy="523220"/>
          </a:xfrm>
          <a:prstGeom prst="rect">
            <a:avLst/>
          </a:prstGeom>
          <a:noFill/>
        </p:spPr>
        <p:txBody>
          <a:bodyPr wrap="square" rtlCol="0">
            <a:spAutoFit/>
          </a:bodyPr>
          <a:lstStyle/>
          <a:p>
            <a:r>
              <a:rPr lang="en-GB" sz="2800" dirty="0">
                <a:solidFill>
                  <a:srgbClr val="FF0000"/>
                </a:solidFill>
              </a:rPr>
              <a:t>There is a tree.</a:t>
            </a:r>
          </a:p>
        </p:txBody>
      </p:sp>
      <p:sp>
        <p:nvSpPr>
          <p:cNvPr id="19" name="TextBox 18">
            <a:extLst>
              <a:ext uri="{FF2B5EF4-FFF2-40B4-BE49-F238E27FC236}">
                <a16:creationId xmlns:a16="http://schemas.microsoft.com/office/drawing/2014/main" id="{6C5115F7-E058-4701-916C-5294CDD06C82}"/>
              </a:ext>
            </a:extLst>
          </p:cNvPr>
          <p:cNvSpPr txBox="1"/>
          <p:nvPr/>
        </p:nvSpPr>
        <p:spPr>
          <a:xfrm>
            <a:off x="486196" y="5805264"/>
            <a:ext cx="4085804" cy="954107"/>
          </a:xfrm>
          <a:prstGeom prst="rect">
            <a:avLst/>
          </a:prstGeom>
          <a:noFill/>
        </p:spPr>
        <p:txBody>
          <a:bodyPr wrap="square" rtlCol="0">
            <a:spAutoFit/>
          </a:bodyPr>
          <a:lstStyle/>
          <a:p>
            <a:r>
              <a:rPr lang="en-GB" sz="2800" dirty="0">
                <a:solidFill>
                  <a:srgbClr val="00B050"/>
                </a:solidFill>
              </a:rPr>
              <a:t>Its leaves are red, orange and brown.</a:t>
            </a:r>
          </a:p>
        </p:txBody>
      </p:sp>
      <p:sp>
        <p:nvSpPr>
          <p:cNvPr id="20" name="TextBox 19">
            <a:extLst>
              <a:ext uri="{FF2B5EF4-FFF2-40B4-BE49-F238E27FC236}">
                <a16:creationId xmlns:a16="http://schemas.microsoft.com/office/drawing/2014/main" id="{C2D8D991-89EF-4F33-8F56-9F1641EA90F9}"/>
              </a:ext>
            </a:extLst>
          </p:cNvPr>
          <p:cNvSpPr txBox="1"/>
          <p:nvPr/>
        </p:nvSpPr>
        <p:spPr>
          <a:xfrm>
            <a:off x="2195767" y="4437112"/>
            <a:ext cx="2205223" cy="954107"/>
          </a:xfrm>
          <a:prstGeom prst="rect">
            <a:avLst/>
          </a:prstGeom>
          <a:noFill/>
        </p:spPr>
        <p:txBody>
          <a:bodyPr wrap="square" rtlCol="0">
            <a:spAutoFit/>
          </a:bodyPr>
          <a:lstStyle/>
          <a:p>
            <a:r>
              <a:rPr lang="en-GB" sz="2800" dirty="0">
                <a:solidFill>
                  <a:srgbClr val="7030A0"/>
                </a:solidFill>
              </a:rPr>
              <a:t>It is a cloudy day.</a:t>
            </a:r>
          </a:p>
        </p:txBody>
      </p:sp>
      <p:pic>
        <p:nvPicPr>
          <p:cNvPr id="17" name="Picture 16" descr="Image result for Autumn Trees">
            <a:extLst>
              <a:ext uri="{FF2B5EF4-FFF2-40B4-BE49-F238E27FC236}">
                <a16:creationId xmlns:a16="http://schemas.microsoft.com/office/drawing/2014/main" id="{4AB69156-E450-4242-832D-B6DAEF01DCB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363" y="4453129"/>
            <a:ext cx="1780733" cy="1292809"/>
          </a:xfrm>
          <a:prstGeom prst="rect">
            <a:avLst/>
          </a:prstGeom>
          <a:noFill/>
          <a:ln>
            <a:noFill/>
          </a:ln>
        </p:spPr>
      </p:pic>
      <p:pic>
        <p:nvPicPr>
          <p:cNvPr id="21" name="Picture 20" descr="Image result for falling off a bike">
            <a:extLst>
              <a:ext uri="{FF2B5EF4-FFF2-40B4-BE49-F238E27FC236}">
                <a16:creationId xmlns:a16="http://schemas.microsoft.com/office/drawing/2014/main" id="{E7F9ACD9-986F-46C0-89C8-418AD699E300}"/>
              </a:ext>
            </a:extLst>
          </p:cNvPr>
          <p:cNvPicPr/>
          <p:nvPr/>
        </p:nvPicPr>
        <p:blipFill rotWithShape="1">
          <a:blip r:embed="rId3" cstate="print">
            <a:extLst>
              <a:ext uri="{28A0092B-C50C-407E-A947-70E740481C1C}">
                <a14:useLocalDpi xmlns:a14="http://schemas.microsoft.com/office/drawing/2010/main" val="0"/>
              </a:ext>
            </a:extLst>
          </a:blip>
          <a:srcRect l="42030" r="720"/>
          <a:stretch/>
        </p:blipFill>
        <p:spPr bwMode="auto">
          <a:xfrm>
            <a:off x="7528313" y="4051989"/>
            <a:ext cx="1205428" cy="1693949"/>
          </a:xfrm>
          <a:prstGeom prst="rect">
            <a:avLst/>
          </a:prstGeom>
          <a:noFill/>
          <a:ln>
            <a:noFill/>
          </a:ln>
          <a:extLst>
            <a:ext uri="{53640926-AAD7-44D8-BBD7-CCE9431645EC}">
              <a14:shadowObscured xmlns:a14="http://schemas.microsoft.com/office/drawing/2010/main"/>
            </a:ext>
          </a:extLst>
        </p:spPr>
      </p:pic>
      <p:pic>
        <p:nvPicPr>
          <p:cNvPr id="22" name="Picture 21">
            <a:extLst>
              <a:ext uri="{FF2B5EF4-FFF2-40B4-BE49-F238E27FC236}">
                <a16:creationId xmlns:a16="http://schemas.microsoft.com/office/drawing/2014/main" id="{8E2DACB2-ACED-417F-91EE-F587C6E347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spTree>
    <p:extLst>
      <p:ext uri="{BB962C8B-B14F-4D97-AF65-F5344CB8AC3E}">
        <p14:creationId xmlns:p14="http://schemas.microsoft.com/office/powerpoint/2010/main" val="286022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38096" y="2852936"/>
            <a:ext cx="4320480" cy="3961733"/>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00" dirty="0">
              <a:solidFill>
                <a:schemeClr val="tx1"/>
              </a:solidFill>
            </a:endParaRPr>
          </a:p>
        </p:txBody>
      </p:sp>
      <p:sp>
        <p:nvSpPr>
          <p:cNvPr id="9" name="Title 8"/>
          <p:cNvSpPr>
            <a:spLocks noGrp="1"/>
          </p:cNvSpPr>
          <p:nvPr>
            <p:ph type="title"/>
          </p:nvPr>
        </p:nvSpPr>
        <p:spPr>
          <a:xfrm>
            <a:off x="914400" y="129417"/>
            <a:ext cx="8229600" cy="1143000"/>
          </a:xfrm>
        </p:spPr>
        <p:txBody>
          <a:bodyPr>
            <a:normAutofit/>
          </a:bodyPr>
          <a:lstStyle/>
          <a:p>
            <a:r>
              <a:rPr lang="en-GB" sz="4000" dirty="0"/>
              <a:t>Details make a difference</a:t>
            </a:r>
          </a:p>
        </p:txBody>
      </p:sp>
      <p:sp>
        <p:nvSpPr>
          <p:cNvPr id="2" name="TextBox 1">
            <a:extLst>
              <a:ext uri="{FF2B5EF4-FFF2-40B4-BE49-F238E27FC236}">
                <a16:creationId xmlns:a16="http://schemas.microsoft.com/office/drawing/2014/main" id="{3627399B-39DB-499E-BA56-BFCBB1A277B8}"/>
              </a:ext>
            </a:extLst>
          </p:cNvPr>
          <p:cNvSpPr txBox="1"/>
          <p:nvPr/>
        </p:nvSpPr>
        <p:spPr>
          <a:xfrm>
            <a:off x="3154914" y="4789492"/>
            <a:ext cx="5256584" cy="584775"/>
          </a:xfrm>
          <a:prstGeom prst="rect">
            <a:avLst/>
          </a:prstGeom>
          <a:noFill/>
        </p:spPr>
        <p:txBody>
          <a:bodyPr wrap="square" rtlCol="0">
            <a:spAutoFit/>
          </a:bodyPr>
          <a:lstStyle/>
          <a:p>
            <a:pPr algn="ctr"/>
            <a:endParaRPr lang="en-GB" sz="3200" dirty="0"/>
          </a:p>
        </p:txBody>
      </p:sp>
      <p:sp>
        <p:nvSpPr>
          <p:cNvPr id="10" name="Rounded Rectangle 4">
            <a:extLst>
              <a:ext uri="{FF2B5EF4-FFF2-40B4-BE49-F238E27FC236}">
                <a16:creationId xmlns:a16="http://schemas.microsoft.com/office/drawing/2014/main" id="{12053EA0-183B-4C03-AD2E-93FB279ECB6A}"/>
              </a:ext>
            </a:extLst>
          </p:cNvPr>
          <p:cNvSpPr/>
          <p:nvPr/>
        </p:nvSpPr>
        <p:spPr>
          <a:xfrm>
            <a:off x="4646794" y="2852936"/>
            <a:ext cx="4252686" cy="3922065"/>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00" dirty="0">
              <a:solidFill>
                <a:schemeClr val="tx1"/>
              </a:solidFill>
            </a:endParaRPr>
          </a:p>
        </p:txBody>
      </p:sp>
      <p:sp>
        <p:nvSpPr>
          <p:cNvPr id="12" name="TextBox 11">
            <a:extLst>
              <a:ext uri="{FF2B5EF4-FFF2-40B4-BE49-F238E27FC236}">
                <a16:creationId xmlns:a16="http://schemas.microsoft.com/office/drawing/2014/main" id="{5617C5EB-E3EC-44C7-9509-842F09963B01}"/>
              </a:ext>
            </a:extLst>
          </p:cNvPr>
          <p:cNvSpPr txBox="1"/>
          <p:nvPr/>
        </p:nvSpPr>
        <p:spPr>
          <a:xfrm>
            <a:off x="5954473" y="2863126"/>
            <a:ext cx="2953601" cy="523220"/>
          </a:xfrm>
          <a:prstGeom prst="rect">
            <a:avLst/>
          </a:prstGeom>
          <a:noFill/>
        </p:spPr>
        <p:txBody>
          <a:bodyPr wrap="square" rtlCol="0">
            <a:spAutoFit/>
          </a:bodyPr>
          <a:lstStyle/>
          <a:p>
            <a:r>
              <a:rPr lang="en-GB" sz="2800" b="1" dirty="0"/>
              <a:t>Your turn</a:t>
            </a:r>
          </a:p>
        </p:txBody>
      </p:sp>
      <p:sp>
        <p:nvSpPr>
          <p:cNvPr id="16" name="TextBox 15">
            <a:extLst>
              <a:ext uri="{FF2B5EF4-FFF2-40B4-BE49-F238E27FC236}">
                <a16:creationId xmlns:a16="http://schemas.microsoft.com/office/drawing/2014/main" id="{BDD41898-33EA-4AD2-926F-4F8835C85663}"/>
              </a:ext>
            </a:extLst>
          </p:cNvPr>
          <p:cNvSpPr txBox="1"/>
          <p:nvPr/>
        </p:nvSpPr>
        <p:spPr>
          <a:xfrm>
            <a:off x="484564" y="2852936"/>
            <a:ext cx="4085804" cy="954107"/>
          </a:xfrm>
          <a:prstGeom prst="rect">
            <a:avLst/>
          </a:prstGeom>
          <a:noFill/>
        </p:spPr>
        <p:txBody>
          <a:bodyPr wrap="square" rtlCol="0">
            <a:spAutoFit/>
          </a:bodyPr>
          <a:lstStyle/>
          <a:p>
            <a:r>
              <a:rPr lang="en-GB" sz="2800" dirty="0"/>
              <a:t>List three </a:t>
            </a:r>
            <a:r>
              <a:rPr lang="en-GB" sz="2800" b="1" dirty="0"/>
              <a:t>details</a:t>
            </a:r>
            <a:r>
              <a:rPr lang="en-GB" sz="2800" dirty="0"/>
              <a:t> you notice about this picture.</a:t>
            </a:r>
          </a:p>
        </p:txBody>
      </p:sp>
      <p:sp>
        <p:nvSpPr>
          <p:cNvPr id="18" name="TextBox 17">
            <a:extLst>
              <a:ext uri="{FF2B5EF4-FFF2-40B4-BE49-F238E27FC236}">
                <a16:creationId xmlns:a16="http://schemas.microsoft.com/office/drawing/2014/main" id="{BC4329AF-B5C6-4B29-A9A3-EB6728A601AF}"/>
              </a:ext>
            </a:extLst>
          </p:cNvPr>
          <p:cNvSpPr txBox="1"/>
          <p:nvPr/>
        </p:nvSpPr>
        <p:spPr>
          <a:xfrm>
            <a:off x="491333" y="3717032"/>
            <a:ext cx="4114189" cy="954107"/>
          </a:xfrm>
          <a:prstGeom prst="rect">
            <a:avLst/>
          </a:prstGeom>
          <a:noFill/>
        </p:spPr>
        <p:txBody>
          <a:bodyPr wrap="square" rtlCol="0">
            <a:spAutoFit/>
          </a:bodyPr>
          <a:lstStyle/>
          <a:p>
            <a:r>
              <a:rPr lang="en-GB" sz="2800" dirty="0">
                <a:solidFill>
                  <a:srgbClr val="FF0000"/>
                </a:solidFill>
              </a:rPr>
              <a:t>There is a train carrying passengers.</a:t>
            </a:r>
          </a:p>
        </p:txBody>
      </p:sp>
      <p:sp>
        <p:nvSpPr>
          <p:cNvPr id="19" name="TextBox 18">
            <a:extLst>
              <a:ext uri="{FF2B5EF4-FFF2-40B4-BE49-F238E27FC236}">
                <a16:creationId xmlns:a16="http://schemas.microsoft.com/office/drawing/2014/main" id="{6C5115F7-E058-4701-916C-5294CDD06C82}"/>
              </a:ext>
            </a:extLst>
          </p:cNvPr>
          <p:cNvSpPr txBox="1"/>
          <p:nvPr/>
        </p:nvSpPr>
        <p:spPr>
          <a:xfrm>
            <a:off x="2191708" y="4581128"/>
            <a:ext cx="2380292" cy="1384995"/>
          </a:xfrm>
          <a:prstGeom prst="rect">
            <a:avLst/>
          </a:prstGeom>
          <a:noFill/>
        </p:spPr>
        <p:txBody>
          <a:bodyPr wrap="square" rtlCol="0">
            <a:spAutoFit/>
          </a:bodyPr>
          <a:lstStyle/>
          <a:p>
            <a:r>
              <a:rPr lang="en-GB" sz="2800" dirty="0">
                <a:solidFill>
                  <a:srgbClr val="00B050"/>
                </a:solidFill>
              </a:rPr>
              <a:t>The engine is yellow and blue.</a:t>
            </a:r>
          </a:p>
        </p:txBody>
      </p:sp>
      <p:sp>
        <p:nvSpPr>
          <p:cNvPr id="20" name="TextBox 19">
            <a:extLst>
              <a:ext uri="{FF2B5EF4-FFF2-40B4-BE49-F238E27FC236}">
                <a16:creationId xmlns:a16="http://schemas.microsoft.com/office/drawing/2014/main" id="{C2D8D991-89EF-4F33-8F56-9F1641EA90F9}"/>
              </a:ext>
            </a:extLst>
          </p:cNvPr>
          <p:cNvSpPr txBox="1"/>
          <p:nvPr/>
        </p:nvSpPr>
        <p:spPr>
          <a:xfrm>
            <a:off x="467544" y="5805264"/>
            <a:ext cx="4155461" cy="954107"/>
          </a:xfrm>
          <a:prstGeom prst="rect">
            <a:avLst/>
          </a:prstGeom>
          <a:noFill/>
        </p:spPr>
        <p:txBody>
          <a:bodyPr wrap="square" rtlCol="0">
            <a:spAutoFit/>
          </a:bodyPr>
          <a:lstStyle/>
          <a:p>
            <a:r>
              <a:rPr lang="en-GB" sz="2800" dirty="0">
                <a:solidFill>
                  <a:srgbClr val="7030A0"/>
                </a:solidFill>
              </a:rPr>
              <a:t>It’s going past a grassy bank, topped with trees.</a:t>
            </a:r>
          </a:p>
        </p:txBody>
      </p:sp>
      <p:pic>
        <p:nvPicPr>
          <p:cNvPr id="22" name="Picture 21" descr="Image result for train uk">
            <a:extLst>
              <a:ext uri="{FF2B5EF4-FFF2-40B4-BE49-F238E27FC236}">
                <a16:creationId xmlns:a16="http://schemas.microsoft.com/office/drawing/2014/main" id="{204697CF-8C96-4E8C-A4DF-118A865439E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333" y="4688131"/>
            <a:ext cx="1684995" cy="1189141"/>
          </a:xfrm>
          <a:prstGeom prst="rect">
            <a:avLst/>
          </a:prstGeom>
          <a:noFill/>
          <a:ln>
            <a:noFill/>
          </a:ln>
        </p:spPr>
      </p:pic>
      <p:pic>
        <p:nvPicPr>
          <p:cNvPr id="23" name="Picture 22" descr="Image result for crescent moon">
            <a:extLst>
              <a:ext uri="{FF2B5EF4-FFF2-40B4-BE49-F238E27FC236}">
                <a16:creationId xmlns:a16="http://schemas.microsoft.com/office/drawing/2014/main" id="{225A224C-B4B4-4685-A840-B76A32BE5BE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3419712"/>
            <a:ext cx="2232248" cy="1268419"/>
          </a:xfrm>
          <a:prstGeom prst="rect">
            <a:avLst/>
          </a:prstGeom>
          <a:noFill/>
          <a:ln>
            <a:noFill/>
          </a:ln>
        </p:spPr>
      </p:pic>
      <p:pic>
        <p:nvPicPr>
          <p:cNvPr id="24" name="Picture 23">
            <a:extLst>
              <a:ext uri="{FF2B5EF4-FFF2-40B4-BE49-F238E27FC236}">
                <a16:creationId xmlns:a16="http://schemas.microsoft.com/office/drawing/2014/main" id="{F08A8A5E-FE95-4362-8018-027ECDAA9B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5394" y="5877272"/>
            <a:ext cx="981062" cy="833656"/>
          </a:xfrm>
          <a:prstGeom prst="rect">
            <a:avLst/>
          </a:prstGeom>
        </p:spPr>
      </p:pic>
      <p:sp>
        <p:nvSpPr>
          <p:cNvPr id="25" name="Speech Bubble: Rectangle with Corners Rounded 24">
            <a:extLst>
              <a:ext uri="{FF2B5EF4-FFF2-40B4-BE49-F238E27FC236}">
                <a16:creationId xmlns:a16="http://schemas.microsoft.com/office/drawing/2014/main" id="{1DFD3C54-CD0A-441F-8CC2-2DE08DE526C6}"/>
              </a:ext>
            </a:extLst>
          </p:cNvPr>
          <p:cNvSpPr/>
          <p:nvPr/>
        </p:nvSpPr>
        <p:spPr>
          <a:xfrm>
            <a:off x="4876242" y="4825218"/>
            <a:ext cx="2864110" cy="1429700"/>
          </a:xfrm>
          <a:prstGeom prst="wedgeRoundRectCallout">
            <a:avLst>
              <a:gd name="adj1" fmla="val 28695"/>
              <a:gd name="adj2" fmla="val 6471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Describe the picture in full sentences using as much </a:t>
            </a:r>
            <a:r>
              <a:rPr lang="en-GB" sz="2400" b="1" dirty="0">
                <a:solidFill>
                  <a:schemeClr val="tx1"/>
                </a:solidFill>
              </a:rPr>
              <a:t>detail</a:t>
            </a:r>
            <a:r>
              <a:rPr lang="en-GB" sz="2400" dirty="0">
                <a:solidFill>
                  <a:schemeClr val="tx1"/>
                </a:solidFill>
              </a:rPr>
              <a:t> as possible.</a:t>
            </a:r>
          </a:p>
        </p:txBody>
      </p:sp>
      <p:pic>
        <p:nvPicPr>
          <p:cNvPr id="17" name="Picture 16">
            <a:extLst>
              <a:ext uri="{FF2B5EF4-FFF2-40B4-BE49-F238E27FC236}">
                <a16:creationId xmlns:a16="http://schemas.microsoft.com/office/drawing/2014/main" id="{08521AC1-F91F-41B8-8AD0-E284B99520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sp>
        <p:nvSpPr>
          <p:cNvPr id="21" name="Rounded Rectangle 4">
            <a:extLst>
              <a:ext uri="{FF2B5EF4-FFF2-40B4-BE49-F238E27FC236}">
                <a16:creationId xmlns:a16="http://schemas.microsoft.com/office/drawing/2014/main" id="{673CAF17-9CCE-4CB7-9114-8895567AC76A}"/>
              </a:ext>
            </a:extLst>
          </p:cNvPr>
          <p:cNvSpPr/>
          <p:nvPr/>
        </p:nvSpPr>
        <p:spPr>
          <a:xfrm>
            <a:off x="251520" y="1196752"/>
            <a:ext cx="8640960" cy="1485563"/>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Good writers give their readers more than simple descriptions. They provide </a:t>
            </a:r>
            <a:r>
              <a:rPr lang="en-GB" sz="3000" b="1" dirty="0">
                <a:solidFill>
                  <a:schemeClr val="tx1"/>
                </a:solidFill>
              </a:rPr>
              <a:t>details</a:t>
            </a:r>
            <a:r>
              <a:rPr lang="en-GB" sz="3000" dirty="0">
                <a:solidFill>
                  <a:schemeClr val="tx1"/>
                </a:solidFill>
              </a:rPr>
              <a:t> so readers can really </a:t>
            </a:r>
            <a:r>
              <a:rPr lang="en-GB" sz="3000" b="1" dirty="0">
                <a:solidFill>
                  <a:schemeClr val="tx1"/>
                </a:solidFill>
              </a:rPr>
              <a:t>imagine</a:t>
            </a:r>
            <a:r>
              <a:rPr lang="en-GB" sz="3000" dirty="0">
                <a:solidFill>
                  <a:schemeClr val="tx1"/>
                </a:solidFill>
              </a:rPr>
              <a:t> the scene in their head.</a:t>
            </a:r>
          </a:p>
        </p:txBody>
      </p:sp>
    </p:spTree>
    <p:extLst>
      <p:ext uri="{BB962C8B-B14F-4D97-AF65-F5344CB8AC3E}">
        <p14:creationId xmlns:p14="http://schemas.microsoft.com/office/powerpoint/2010/main" val="145555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8" grpId="0"/>
      <p:bldP spid="19" grpId="0"/>
      <p:bldP spid="20" grpId="0"/>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1520" y="3355125"/>
            <a:ext cx="8640960" cy="3386243"/>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00" dirty="0">
              <a:solidFill>
                <a:schemeClr val="tx1"/>
              </a:solidFill>
            </a:endParaRPr>
          </a:p>
        </p:txBody>
      </p:sp>
      <p:sp>
        <p:nvSpPr>
          <p:cNvPr id="9" name="Title 8"/>
          <p:cNvSpPr>
            <a:spLocks noGrp="1"/>
          </p:cNvSpPr>
          <p:nvPr>
            <p:ph type="title"/>
          </p:nvPr>
        </p:nvSpPr>
        <p:spPr>
          <a:xfrm>
            <a:off x="914400" y="129417"/>
            <a:ext cx="8229600" cy="1143000"/>
          </a:xfrm>
        </p:spPr>
        <p:txBody>
          <a:bodyPr>
            <a:normAutofit/>
          </a:bodyPr>
          <a:lstStyle/>
          <a:p>
            <a:r>
              <a:rPr lang="en-GB" sz="4000" dirty="0"/>
              <a:t>Details make a difference</a:t>
            </a:r>
          </a:p>
        </p:txBody>
      </p:sp>
      <p:sp>
        <p:nvSpPr>
          <p:cNvPr id="8" name="Rounded Rectangle 4">
            <a:extLst>
              <a:ext uri="{FF2B5EF4-FFF2-40B4-BE49-F238E27FC236}">
                <a16:creationId xmlns:a16="http://schemas.microsoft.com/office/drawing/2014/main" id="{3D233BF1-D10B-45A6-B49D-6DFECFF5D256}"/>
              </a:ext>
            </a:extLst>
          </p:cNvPr>
          <p:cNvSpPr/>
          <p:nvPr/>
        </p:nvSpPr>
        <p:spPr>
          <a:xfrm>
            <a:off x="251520" y="1266893"/>
            <a:ext cx="8640960" cy="1946083"/>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       Provide a selection of different objects. Give one object to a member of the group and ask them to say three things about it, without saying what it is. </a:t>
            </a:r>
          </a:p>
          <a:p>
            <a:pPr algn="ctr"/>
            <a:r>
              <a:rPr lang="en-GB" sz="3000" dirty="0">
                <a:solidFill>
                  <a:schemeClr val="tx1"/>
                </a:solidFill>
              </a:rPr>
              <a:t>Repeat with the other children.</a:t>
            </a:r>
          </a:p>
        </p:txBody>
      </p:sp>
      <p:sp>
        <p:nvSpPr>
          <p:cNvPr id="2" name="TextBox 1">
            <a:extLst>
              <a:ext uri="{FF2B5EF4-FFF2-40B4-BE49-F238E27FC236}">
                <a16:creationId xmlns:a16="http://schemas.microsoft.com/office/drawing/2014/main" id="{3627399B-39DB-499E-BA56-BFCBB1A277B8}"/>
              </a:ext>
            </a:extLst>
          </p:cNvPr>
          <p:cNvSpPr txBox="1"/>
          <p:nvPr/>
        </p:nvSpPr>
        <p:spPr>
          <a:xfrm>
            <a:off x="3154914" y="4789492"/>
            <a:ext cx="5256584" cy="584775"/>
          </a:xfrm>
          <a:prstGeom prst="rect">
            <a:avLst/>
          </a:prstGeom>
          <a:noFill/>
        </p:spPr>
        <p:txBody>
          <a:bodyPr wrap="square" rtlCol="0">
            <a:spAutoFit/>
          </a:bodyPr>
          <a:lstStyle/>
          <a:p>
            <a:pPr algn="ctr"/>
            <a:endParaRPr lang="en-GB" sz="3200" dirty="0"/>
          </a:p>
        </p:txBody>
      </p:sp>
      <p:pic>
        <p:nvPicPr>
          <p:cNvPr id="11" name="Picture 10">
            <a:extLst>
              <a:ext uri="{FF2B5EF4-FFF2-40B4-BE49-F238E27FC236}">
                <a16:creationId xmlns:a16="http://schemas.microsoft.com/office/drawing/2014/main" id="{A74894FA-08E6-453C-9252-4E781B53F6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61" y="4005064"/>
            <a:ext cx="2195934" cy="1865992"/>
          </a:xfrm>
          <a:prstGeom prst="rect">
            <a:avLst/>
          </a:prstGeom>
        </p:spPr>
      </p:pic>
      <p:sp>
        <p:nvSpPr>
          <p:cNvPr id="14" name="Speech Bubble: Rectangle with Corners Rounded 13">
            <a:extLst>
              <a:ext uri="{FF2B5EF4-FFF2-40B4-BE49-F238E27FC236}">
                <a16:creationId xmlns:a16="http://schemas.microsoft.com/office/drawing/2014/main" id="{B866450D-C9AD-4C74-A69E-A9B219C0FC24}"/>
              </a:ext>
            </a:extLst>
          </p:cNvPr>
          <p:cNvSpPr/>
          <p:nvPr/>
        </p:nvSpPr>
        <p:spPr>
          <a:xfrm rot="5400000">
            <a:off x="4406124" y="2289126"/>
            <a:ext cx="2985008" cy="5487428"/>
          </a:xfrm>
          <a:prstGeom prst="wedgeRoundRectCallout">
            <a:avLst>
              <a:gd name="adj1" fmla="val 3202"/>
              <a:gd name="adj2" fmla="val 60665"/>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3200" dirty="0">
                <a:solidFill>
                  <a:schemeClr val="tx1"/>
                </a:solidFill>
              </a:rPr>
              <a:t>Say three things about the object you have been given. Make sure you speak clearly and use detailed descriptions, but don’t tell the others what it is! Can they guess? </a:t>
            </a:r>
          </a:p>
        </p:txBody>
      </p:sp>
      <p:sp>
        <p:nvSpPr>
          <p:cNvPr id="10" name="5-Point Star 8">
            <a:extLst>
              <a:ext uri="{FF2B5EF4-FFF2-40B4-BE49-F238E27FC236}">
                <a16:creationId xmlns:a16="http://schemas.microsoft.com/office/drawing/2014/main" id="{799AEB9E-321D-48D2-826E-4E6E1343AC63}"/>
              </a:ext>
            </a:extLst>
          </p:cNvPr>
          <p:cNvSpPr/>
          <p:nvPr/>
        </p:nvSpPr>
        <p:spPr>
          <a:xfrm>
            <a:off x="360722" y="1268760"/>
            <a:ext cx="576064" cy="55962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A1C9CA71-C71A-4AA8-9663-5F268C7375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spTree>
    <p:extLst>
      <p:ext uri="{BB962C8B-B14F-4D97-AF65-F5344CB8AC3E}">
        <p14:creationId xmlns:p14="http://schemas.microsoft.com/office/powerpoint/2010/main" val="1572453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91106" y="3209589"/>
            <a:ext cx="3024337" cy="3565411"/>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00" dirty="0">
              <a:solidFill>
                <a:schemeClr val="tx1"/>
              </a:solidFill>
            </a:endParaRPr>
          </a:p>
        </p:txBody>
      </p:sp>
      <p:sp>
        <p:nvSpPr>
          <p:cNvPr id="9" name="Title 8"/>
          <p:cNvSpPr>
            <a:spLocks noGrp="1"/>
          </p:cNvSpPr>
          <p:nvPr>
            <p:ph type="title"/>
          </p:nvPr>
        </p:nvSpPr>
        <p:spPr>
          <a:xfrm>
            <a:off x="914400" y="129417"/>
            <a:ext cx="8229600" cy="1143000"/>
          </a:xfrm>
        </p:spPr>
        <p:txBody>
          <a:bodyPr>
            <a:normAutofit/>
          </a:bodyPr>
          <a:lstStyle/>
          <a:p>
            <a:r>
              <a:rPr lang="en-GB" sz="4000" dirty="0"/>
              <a:t>Details make a difference</a:t>
            </a:r>
          </a:p>
        </p:txBody>
      </p:sp>
      <p:sp>
        <p:nvSpPr>
          <p:cNvPr id="8" name="Rounded Rectangle 4">
            <a:extLst>
              <a:ext uri="{FF2B5EF4-FFF2-40B4-BE49-F238E27FC236}">
                <a16:creationId xmlns:a16="http://schemas.microsoft.com/office/drawing/2014/main" id="{3D233BF1-D10B-45A6-B49D-6DFECFF5D256}"/>
              </a:ext>
            </a:extLst>
          </p:cNvPr>
          <p:cNvSpPr/>
          <p:nvPr/>
        </p:nvSpPr>
        <p:spPr>
          <a:xfrm>
            <a:off x="251520" y="1124744"/>
            <a:ext cx="8640960" cy="1946083"/>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Now you know how to add detail, where should you put it? A good place to start is the </a:t>
            </a:r>
            <a:r>
              <a:rPr lang="en-GB" sz="3000" b="1" dirty="0">
                <a:solidFill>
                  <a:schemeClr val="tx1"/>
                </a:solidFill>
              </a:rPr>
              <a:t>setting</a:t>
            </a:r>
            <a:r>
              <a:rPr lang="en-GB" sz="3000" dirty="0">
                <a:solidFill>
                  <a:schemeClr val="tx1"/>
                </a:solidFill>
              </a:rPr>
              <a:t>. When the reader doesn’t have a picture to look at, the writer needs to paint the picture with words.</a:t>
            </a:r>
          </a:p>
        </p:txBody>
      </p:sp>
      <p:sp>
        <p:nvSpPr>
          <p:cNvPr id="2" name="TextBox 1">
            <a:extLst>
              <a:ext uri="{FF2B5EF4-FFF2-40B4-BE49-F238E27FC236}">
                <a16:creationId xmlns:a16="http://schemas.microsoft.com/office/drawing/2014/main" id="{3627399B-39DB-499E-BA56-BFCBB1A277B8}"/>
              </a:ext>
            </a:extLst>
          </p:cNvPr>
          <p:cNvSpPr txBox="1"/>
          <p:nvPr/>
        </p:nvSpPr>
        <p:spPr>
          <a:xfrm>
            <a:off x="3154914" y="4789492"/>
            <a:ext cx="5256584" cy="584775"/>
          </a:xfrm>
          <a:prstGeom prst="rect">
            <a:avLst/>
          </a:prstGeom>
          <a:noFill/>
        </p:spPr>
        <p:txBody>
          <a:bodyPr wrap="square" rtlCol="0">
            <a:spAutoFit/>
          </a:bodyPr>
          <a:lstStyle/>
          <a:p>
            <a:pPr algn="ctr"/>
            <a:endParaRPr lang="en-GB" sz="3200" dirty="0"/>
          </a:p>
        </p:txBody>
      </p:sp>
      <p:sp>
        <p:nvSpPr>
          <p:cNvPr id="12" name="Rounded Rectangle 4">
            <a:extLst>
              <a:ext uri="{FF2B5EF4-FFF2-40B4-BE49-F238E27FC236}">
                <a16:creationId xmlns:a16="http://schemas.microsoft.com/office/drawing/2014/main" id="{3F6C0D37-D047-49E1-AC58-FE6741D8D097}"/>
              </a:ext>
            </a:extLst>
          </p:cNvPr>
          <p:cNvSpPr/>
          <p:nvPr/>
        </p:nvSpPr>
        <p:spPr>
          <a:xfrm>
            <a:off x="3347864" y="3209589"/>
            <a:ext cx="5551616" cy="3565411"/>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00" dirty="0">
              <a:solidFill>
                <a:schemeClr val="tx1"/>
              </a:solidFill>
            </a:endParaRPr>
          </a:p>
        </p:txBody>
      </p:sp>
      <p:sp>
        <p:nvSpPr>
          <p:cNvPr id="3" name="TextBox 2">
            <a:extLst>
              <a:ext uri="{FF2B5EF4-FFF2-40B4-BE49-F238E27FC236}">
                <a16:creationId xmlns:a16="http://schemas.microsoft.com/office/drawing/2014/main" id="{A9AF7F0D-E555-433B-8418-313C73CAC385}"/>
              </a:ext>
            </a:extLst>
          </p:cNvPr>
          <p:cNvSpPr txBox="1"/>
          <p:nvPr/>
        </p:nvSpPr>
        <p:spPr>
          <a:xfrm>
            <a:off x="487335" y="3669464"/>
            <a:ext cx="2780264" cy="1077218"/>
          </a:xfrm>
          <a:prstGeom prst="rect">
            <a:avLst/>
          </a:prstGeom>
          <a:noFill/>
        </p:spPr>
        <p:txBody>
          <a:bodyPr wrap="square" rtlCol="0">
            <a:spAutoFit/>
          </a:bodyPr>
          <a:lstStyle/>
          <a:p>
            <a:r>
              <a:rPr lang="en-GB" sz="3200" dirty="0"/>
              <a:t>She saw a mountain. </a:t>
            </a:r>
          </a:p>
        </p:txBody>
      </p:sp>
      <p:sp>
        <p:nvSpPr>
          <p:cNvPr id="19" name="TextBox 18">
            <a:extLst>
              <a:ext uri="{FF2B5EF4-FFF2-40B4-BE49-F238E27FC236}">
                <a16:creationId xmlns:a16="http://schemas.microsoft.com/office/drawing/2014/main" id="{93D82CAE-1306-42F6-B142-B2A46CFF4E9B}"/>
              </a:ext>
            </a:extLst>
          </p:cNvPr>
          <p:cNvSpPr txBox="1"/>
          <p:nvPr/>
        </p:nvSpPr>
        <p:spPr>
          <a:xfrm>
            <a:off x="4521452" y="3236131"/>
            <a:ext cx="3677958" cy="584775"/>
          </a:xfrm>
          <a:prstGeom prst="rect">
            <a:avLst/>
          </a:prstGeom>
          <a:noFill/>
        </p:spPr>
        <p:txBody>
          <a:bodyPr wrap="square" rtlCol="0">
            <a:spAutoFit/>
          </a:bodyPr>
          <a:lstStyle/>
          <a:p>
            <a:r>
              <a:rPr lang="en-GB" sz="3200" b="1" dirty="0"/>
              <a:t>Spot the difference </a:t>
            </a:r>
          </a:p>
        </p:txBody>
      </p:sp>
      <p:pic>
        <p:nvPicPr>
          <p:cNvPr id="20" name="Picture 19" descr="Image result for mountain">
            <a:extLst>
              <a:ext uri="{FF2B5EF4-FFF2-40B4-BE49-F238E27FC236}">
                <a16:creationId xmlns:a16="http://schemas.microsoft.com/office/drawing/2014/main" id="{DBDC3F9E-969B-4E4D-812E-8B7E122ADFC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0179" y="5112106"/>
            <a:ext cx="2139016" cy="1413238"/>
          </a:xfrm>
          <a:prstGeom prst="rect">
            <a:avLst/>
          </a:prstGeom>
          <a:noFill/>
          <a:ln>
            <a:noFill/>
          </a:ln>
        </p:spPr>
      </p:pic>
      <p:sp>
        <p:nvSpPr>
          <p:cNvPr id="10" name="Isosceles Triangle 9">
            <a:extLst>
              <a:ext uri="{FF2B5EF4-FFF2-40B4-BE49-F238E27FC236}">
                <a16:creationId xmlns:a16="http://schemas.microsoft.com/office/drawing/2014/main" id="{2AD66270-FE74-4D4D-80D7-7A697EF33BA9}"/>
              </a:ext>
            </a:extLst>
          </p:cNvPr>
          <p:cNvSpPr/>
          <p:nvPr/>
        </p:nvSpPr>
        <p:spPr>
          <a:xfrm>
            <a:off x="1237566" y="4789492"/>
            <a:ext cx="1649651" cy="163085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a:extLst>
              <a:ext uri="{FF2B5EF4-FFF2-40B4-BE49-F238E27FC236}">
                <a16:creationId xmlns:a16="http://schemas.microsoft.com/office/drawing/2014/main" id="{975D3B75-16B0-452B-A640-63277E2F0DEE}"/>
              </a:ext>
            </a:extLst>
          </p:cNvPr>
          <p:cNvSpPr/>
          <p:nvPr/>
        </p:nvSpPr>
        <p:spPr>
          <a:xfrm>
            <a:off x="1738355" y="4789492"/>
            <a:ext cx="648072" cy="64889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8A306759-88E6-4CD0-BA57-15324E16DC56}"/>
              </a:ext>
            </a:extLst>
          </p:cNvPr>
          <p:cNvSpPr txBox="1"/>
          <p:nvPr/>
        </p:nvSpPr>
        <p:spPr>
          <a:xfrm>
            <a:off x="3491880" y="3626654"/>
            <a:ext cx="5177410" cy="3046988"/>
          </a:xfrm>
          <a:prstGeom prst="rect">
            <a:avLst/>
          </a:prstGeom>
          <a:noFill/>
        </p:spPr>
        <p:txBody>
          <a:bodyPr wrap="square" rtlCol="0">
            <a:spAutoFit/>
          </a:bodyPr>
          <a:lstStyle/>
          <a:p>
            <a:r>
              <a:rPr lang="en-GB" sz="3200" dirty="0"/>
              <a:t>Through the trees, she glimpsed a majestic, snow-capped mountain, skirted by a dense forest </a:t>
            </a:r>
          </a:p>
          <a:p>
            <a:r>
              <a:rPr lang="en-GB" sz="3200" dirty="0"/>
              <a:t>and reflected in a </a:t>
            </a:r>
          </a:p>
          <a:p>
            <a:r>
              <a:rPr lang="en-GB" sz="3200" dirty="0"/>
              <a:t>smooth, still lake. </a:t>
            </a:r>
          </a:p>
        </p:txBody>
      </p:sp>
      <p:pic>
        <p:nvPicPr>
          <p:cNvPr id="14" name="Picture 13">
            <a:extLst>
              <a:ext uri="{FF2B5EF4-FFF2-40B4-BE49-F238E27FC236}">
                <a16:creationId xmlns:a16="http://schemas.microsoft.com/office/drawing/2014/main" id="{BA9F80FA-8A3F-4EF3-91AC-08711CEB4A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spTree>
    <p:extLst>
      <p:ext uri="{BB962C8B-B14F-4D97-AF65-F5344CB8AC3E}">
        <p14:creationId xmlns:p14="http://schemas.microsoft.com/office/powerpoint/2010/main" val="37746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1520" y="2825641"/>
            <a:ext cx="8640960" cy="3915728"/>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00" dirty="0">
              <a:solidFill>
                <a:schemeClr val="tx1"/>
              </a:solidFill>
            </a:endParaRPr>
          </a:p>
        </p:txBody>
      </p:sp>
      <p:sp>
        <p:nvSpPr>
          <p:cNvPr id="9" name="Title 8"/>
          <p:cNvSpPr>
            <a:spLocks noGrp="1"/>
          </p:cNvSpPr>
          <p:nvPr>
            <p:ph type="title"/>
          </p:nvPr>
        </p:nvSpPr>
        <p:spPr>
          <a:xfrm>
            <a:off x="534790" y="188640"/>
            <a:ext cx="8229600" cy="1143000"/>
          </a:xfrm>
        </p:spPr>
        <p:txBody>
          <a:bodyPr>
            <a:normAutofit/>
          </a:bodyPr>
          <a:lstStyle/>
          <a:p>
            <a:r>
              <a:rPr lang="en-GB" sz="4000" dirty="0"/>
              <a:t>Describing a setting</a:t>
            </a:r>
          </a:p>
        </p:txBody>
      </p:sp>
      <p:sp>
        <p:nvSpPr>
          <p:cNvPr id="8" name="Rounded Rectangle 4">
            <a:extLst>
              <a:ext uri="{FF2B5EF4-FFF2-40B4-BE49-F238E27FC236}">
                <a16:creationId xmlns:a16="http://schemas.microsoft.com/office/drawing/2014/main" id="{3D233BF1-D10B-45A6-B49D-6DFECFF5D256}"/>
              </a:ext>
            </a:extLst>
          </p:cNvPr>
          <p:cNvSpPr/>
          <p:nvPr/>
        </p:nvSpPr>
        <p:spPr>
          <a:xfrm>
            <a:off x="251520" y="1266894"/>
            <a:ext cx="8640960" cy="1416597"/>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Describing a setting effectively means giving the reader enough </a:t>
            </a:r>
            <a:r>
              <a:rPr lang="en-GB" sz="3000" b="1" dirty="0">
                <a:solidFill>
                  <a:schemeClr val="tx1"/>
                </a:solidFill>
              </a:rPr>
              <a:t>detail</a:t>
            </a:r>
            <a:r>
              <a:rPr lang="en-GB" sz="3000" dirty="0">
                <a:solidFill>
                  <a:schemeClr val="tx1"/>
                </a:solidFill>
              </a:rPr>
              <a:t> to know what is there, while making sure it is </a:t>
            </a:r>
            <a:r>
              <a:rPr lang="en-GB" sz="3000" b="1" dirty="0">
                <a:solidFill>
                  <a:schemeClr val="tx1"/>
                </a:solidFill>
              </a:rPr>
              <a:t>clear</a:t>
            </a:r>
            <a:r>
              <a:rPr lang="en-GB" sz="3000" dirty="0">
                <a:solidFill>
                  <a:schemeClr val="tx1"/>
                </a:solidFill>
              </a:rPr>
              <a:t> and </a:t>
            </a:r>
            <a:r>
              <a:rPr lang="en-GB" sz="3000" b="1" dirty="0">
                <a:solidFill>
                  <a:schemeClr val="tx1"/>
                </a:solidFill>
              </a:rPr>
              <a:t>interesting</a:t>
            </a:r>
            <a:r>
              <a:rPr lang="en-GB" sz="3000" dirty="0">
                <a:solidFill>
                  <a:schemeClr val="tx1"/>
                </a:solidFill>
              </a:rPr>
              <a:t> to read.</a:t>
            </a:r>
          </a:p>
        </p:txBody>
      </p:sp>
      <p:sp>
        <p:nvSpPr>
          <p:cNvPr id="2" name="TextBox 1">
            <a:extLst>
              <a:ext uri="{FF2B5EF4-FFF2-40B4-BE49-F238E27FC236}">
                <a16:creationId xmlns:a16="http://schemas.microsoft.com/office/drawing/2014/main" id="{3627399B-39DB-499E-BA56-BFCBB1A277B8}"/>
              </a:ext>
            </a:extLst>
          </p:cNvPr>
          <p:cNvSpPr txBox="1"/>
          <p:nvPr/>
        </p:nvSpPr>
        <p:spPr>
          <a:xfrm>
            <a:off x="3154914" y="4789492"/>
            <a:ext cx="5256584" cy="584775"/>
          </a:xfrm>
          <a:prstGeom prst="rect">
            <a:avLst/>
          </a:prstGeom>
          <a:noFill/>
        </p:spPr>
        <p:txBody>
          <a:bodyPr wrap="square" rtlCol="0">
            <a:spAutoFit/>
          </a:bodyPr>
          <a:lstStyle/>
          <a:p>
            <a:pPr algn="ctr"/>
            <a:endParaRPr lang="en-GB" sz="3200" dirty="0"/>
          </a:p>
        </p:txBody>
      </p:sp>
      <p:pic>
        <p:nvPicPr>
          <p:cNvPr id="11" name="Picture 10">
            <a:extLst>
              <a:ext uri="{FF2B5EF4-FFF2-40B4-BE49-F238E27FC236}">
                <a16:creationId xmlns:a16="http://schemas.microsoft.com/office/drawing/2014/main" id="{A74894FA-08E6-453C-9252-4E781B53F6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163" y="3790811"/>
            <a:ext cx="1460025" cy="1240654"/>
          </a:xfrm>
          <a:prstGeom prst="rect">
            <a:avLst/>
          </a:prstGeom>
        </p:spPr>
      </p:pic>
      <p:sp>
        <p:nvSpPr>
          <p:cNvPr id="14" name="Speech Bubble: Rectangle with Corners Rounded 13">
            <a:extLst>
              <a:ext uri="{FF2B5EF4-FFF2-40B4-BE49-F238E27FC236}">
                <a16:creationId xmlns:a16="http://schemas.microsoft.com/office/drawing/2014/main" id="{B866450D-C9AD-4C74-A69E-A9B219C0FC24}"/>
              </a:ext>
            </a:extLst>
          </p:cNvPr>
          <p:cNvSpPr/>
          <p:nvPr/>
        </p:nvSpPr>
        <p:spPr>
          <a:xfrm rot="5400000">
            <a:off x="1630324" y="3673248"/>
            <a:ext cx="3166913" cy="2716438"/>
          </a:xfrm>
          <a:prstGeom prst="wedgeRoundRectCallout">
            <a:avLst>
              <a:gd name="adj1" fmla="val 4043"/>
              <a:gd name="adj2" fmla="val 7234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800" dirty="0">
                <a:solidFill>
                  <a:schemeClr val="tx1"/>
                </a:solidFill>
              </a:rPr>
              <a:t>Remember to speak clearly, use detailed descriptions and try to speak in full sentences. </a:t>
            </a:r>
          </a:p>
        </p:txBody>
      </p:sp>
      <p:sp>
        <p:nvSpPr>
          <p:cNvPr id="3" name="TextBox 2">
            <a:extLst>
              <a:ext uri="{FF2B5EF4-FFF2-40B4-BE49-F238E27FC236}">
                <a16:creationId xmlns:a16="http://schemas.microsoft.com/office/drawing/2014/main" id="{8FA58A0A-CE95-4399-A68D-2F7BD4F7495C}"/>
              </a:ext>
            </a:extLst>
          </p:cNvPr>
          <p:cNvSpPr txBox="1"/>
          <p:nvPr/>
        </p:nvSpPr>
        <p:spPr>
          <a:xfrm>
            <a:off x="539552" y="2852936"/>
            <a:ext cx="7992888" cy="584775"/>
          </a:xfrm>
          <a:prstGeom prst="rect">
            <a:avLst/>
          </a:prstGeom>
          <a:noFill/>
        </p:spPr>
        <p:txBody>
          <a:bodyPr wrap="square" rtlCol="0">
            <a:spAutoFit/>
          </a:bodyPr>
          <a:lstStyle/>
          <a:p>
            <a:r>
              <a:rPr lang="en-GB" sz="3200" dirty="0"/>
              <a:t>Your turn – have a go at describing this setting.</a:t>
            </a:r>
          </a:p>
        </p:txBody>
      </p:sp>
      <p:pic>
        <p:nvPicPr>
          <p:cNvPr id="12" name="Picture 11" descr="Image result for stormy cliffs">
            <a:extLst>
              <a:ext uri="{FF2B5EF4-FFF2-40B4-BE49-F238E27FC236}">
                <a16:creationId xmlns:a16="http://schemas.microsoft.com/office/drawing/2014/main" id="{B412AF0A-A5A4-4AAA-96B0-DF0A5CD4222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64480" y="3448009"/>
            <a:ext cx="3939968" cy="3166912"/>
          </a:xfrm>
          <a:prstGeom prst="rect">
            <a:avLst/>
          </a:prstGeom>
          <a:noFill/>
          <a:ln>
            <a:noFill/>
          </a:ln>
        </p:spPr>
      </p:pic>
      <p:pic>
        <p:nvPicPr>
          <p:cNvPr id="13" name="Picture 12">
            <a:extLst>
              <a:ext uri="{FF2B5EF4-FFF2-40B4-BE49-F238E27FC236}">
                <a16:creationId xmlns:a16="http://schemas.microsoft.com/office/drawing/2014/main" id="{08391A83-1A27-4D89-9993-1EE11CC373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spTree>
    <p:extLst>
      <p:ext uri="{BB962C8B-B14F-4D97-AF65-F5344CB8AC3E}">
        <p14:creationId xmlns:p14="http://schemas.microsoft.com/office/powerpoint/2010/main" val="1092892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6030</TotalTime>
  <Words>2242</Words>
  <Application>Microsoft Office PowerPoint</Application>
  <PresentationFormat>On-screen Show (4:3)</PresentationFormat>
  <Paragraphs>181</Paragraphs>
  <Slides>24</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Times New Roman</vt:lpstr>
      <vt:lpstr>Office Theme</vt:lpstr>
      <vt:lpstr>Y2 A2 Writing  Commissioned by The PiXL Club Ltd. November 2019 </vt:lpstr>
      <vt:lpstr>PowerPoint Presentation</vt:lpstr>
      <vt:lpstr>Teacher Information</vt:lpstr>
      <vt:lpstr>How to use this resource</vt:lpstr>
      <vt:lpstr>Details make a difference</vt:lpstr>
      <vt:lpstr>Details make a difference</vt:lpstr>
      <vt:lpstr>Details make a difference</vt:lpstr>
      <vt:lpstr>Details make a difference</vt:lpstr>
      <vt:lpstr>Describing a setting</vt:lpstr>
      <vt:lpstr>Describing a setting</vt:lpstr>
      <vt:lpstr>Describing a setting</vt:lpstr>
      <vt:lpstr>Describing characters</vt:lpstr>
      <vt:lpstr>Describing characters</vt:lpstr>
      <vt:lpstr>Describing characters</vt:lpstr>
      <vt:lpstr>Including a twist for interest</vt:lpstr>
      <vt:lpstr>PowerPoint Presentation</vt:lpstr>
      <vt:lpstr>Teacher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slides - Calibri 40, bold, dark grey</dc:title>
  <dc:creator>LUrquhart</dc:creator>
  <cp:lastModifiedBy>Jessica Flisher</cp:lastModifiedBy>
  <cp:revision>313</cp:revision>
  <dcterms:created xsi:type="dcterms:W3CDTF">2016-08-09T10:05:30Z</dcterms:created>
  <dcterms:modified xsi:type="dcterms:W3CDTF">2020-04-12T13:24:15Z</dcterms:modified>
</cp:coreProperties>
</file>