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258" r:id="rId5"/>
    <p:sldId id="315" r:id="rId6"/>
    <p:sldId id="259" r:id="rId7"/>
    <p:sldId id="261" r:id="rId8"/>
    <p:sldId id="337" r:id="rId9"/>
    <p:sldId id="338" r:id="rId10"/>
    <p:sldId id="340" r:id="rId11"/>
    <p:sldId id="339" r:id="rId12"/>
    <p:sldId id="341" r:id="rId13"/>
    <p:sldId id="342" r:id="rId14"/>
    <p:sldId id="343" r:id="rId15"/>
    <p:sldId id="262" r:id="rId16"/>
    <p:sldId id="344" r:id="rId17"/>
    <p:sldId id="345" r:id="rId18"/>
    <p:sldId id="3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1C53B-9294-42C7-90BD-2F0E8922DE45}" v="3" dt="2019-08-06T15:35:38.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3571" autoAdjust="0"/>
  </p:normalViewPr>
  <p:slideViewPr>
    <p:cSldViewPr snapToGrid="0" snapToObjects="1">
      <p:cViewPr varScale="1">
        <p:scale>
          <a:sx n="60" d="100"/>
          <a:sy n="60" d="100"/>
        </p:scale>
        <p:origin x="1140"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Robertson" userId="40240c759480c2fe" providerId="LiveId" clId="{C151C53B-9294-42C7-90BD-2F0E8922DE45}"/>
    <pc:docChg chg="undo custSel modSld">
      <pc:chgData name="Natasha Robertson" userId="40240c759480c2fe" providerId="LiveId" clId="{C151C53B-9294-42C7-90BD-2F0E8922DE45}" dt="2019-08-06T15:55:44.586" v="162" actId="20577"/>
      <pc:docMkLst>
        <pc:docMk/>
      </pc:docMkLst>
      <pc:sldChg chg="modSp">
        <pc:chgData name="Natasha Robertson" userId="40240c759480c2fe" providerId="LiveId" clId="{C151C53B-9294-42C7-90BD-2F0E8922DE45}" dt="2019-08-06T15:34:36.084" v="4" actId="207"/>
        <pc:sldMkLst>
          <pc:docMk/>
          <pc:sldMk cId="190172248" sldId="256"/>
        </pc:sldMkLst>
        <pc:spChg chg="mod">
          <ac:chgData name="Natasha Robertson" userId="40240c759480c2fe" providerId="LiveId" clId="{C151C53B-9294-42C7-90BD-2F0E8922DE45}" dt="2019-08-06T15:34:36.084" v="4" actId="207"/>
          <ac:spMkLst>
            <pc:docMk/>
            <pc:sldMk cId="190172248" sldId="256"/>
            <ac:spMk id="2" creationId="{7B99E886-8FA3-47AA-A500-478849FBC43B}"/>
          </ac:spMkLst>
        </pc:spChg>
      </pc:sldChg>
      <pc:sldChg chg="modSp">
        <pc:chgData name="Natasha Robertson" userId="40240c759480c2fe" providerId="LiveId" clId="{C151C53B-9294-42C7-90BD-2F0E8922DE45}" dt="2019-08-06T15:45:30.595" v="136" actId="113"/>
        <pc:sldMkLst>
          <pc:docMk/>
          <pc:sldMk cId="2294557666" sldId="261"/>
        </pc:sldMkLst>
        <pc:spChg chg="mod">
          <ac:chgData name="Natasha Robertson" userId="40240c759480c2fe" providerId="LiveId" clId="{C151C53B-9294-42C7-90BD-2F0E8922DE45}" dt="2019-08-06T15:45:30.595" v="136" actId="113"/>
          <ac:spMkLst>
            <pc:docMk/>
            <pc:sldMk cId="2294557666" sldId="261"/>
            <ac:spMk id="34" creationId="{675A7142-34F1-4E54-A85B-FF703025B360}"/>
          </ac:spMkLst>
        </pc:spChg>
      </pc:sldChg>
      <pc:sldChg chg="modSp">
        <pc:chgData name="Natasha Robertson" userId="40240c759480c2fe" providerId="LiveId" clId="{C151C53B-9294-42C7-90BD-2F0E8922DE45}" dt="2019-08-06T15:36:00.594" v="21" actId="20577"/>
        <pc:sldMkLst>
          <pc:docMk/>
          <pc:sldMk cId="3495078599" sldId="274"/>
        </pc:sldMkLst>
        <pc:spChg chg="mod">
          <ac:chgData name="Natasha Robertson" userId="40240c759480c2fe" providerId="LiveId" clId="{C151C53B-9294-42C7-90BD-2F0E8922DE45}" dt="2019-08-06T15:35:53.640" v="20" actId="20577"/>
          <ac:spMkLst>
            <pc:docMk/>
            <pc:sldMk cId="3495078599" sldId="274"/>
            <ac:spMk id="4" creationId="{094689F8-0C3A-4726-BA8E-75FFDFF2B471}"/>
          </ac:spMkLst>
        </pc:spChg>
        <pc:graphicFrameChg chg="modGraphic">
          <ac:chgData name="Natasha Robertson" userId="40240c759480c2fe" providerId="LiveId" clId="{C151C53B-9294-42C7-90BD-2F0E8922DE45}" dt="2019-08-06T15:36:00.594" v="21" actId="20577"/>
          <ac:graphicFrameMkLst>
            <pc:docMk/>
            <pc:sldMk cId="3495078599" sldId="274"/>
            <ac:graphicFrameMk id="5" creationId="{CAC7E47D-C58C-4734-8F8A-588C184F595A}"/>
          </ac:graphicFrameMkLst>
        </pc:graphicFrameChg>
      </pc:sldChg>
      <pc:sldChg chg="modSp">
        <pc:chgData name="Natasha Robertson" userId="40240c759480c2fe" providerId="LiveId" clId="{C151C53B-9294-42C7-90BD-2F0E8922DE45}" dt="2019-08-06T15:35:32.638" v="11" actId="20577"/>
        <pc:sldMkLst>
          <pc:docMk/>
          <pc:sldMk cId="1715725331" sldId="314"/>
        </pc:sldMkLst>
        <pc:spChg chg="mod">
          <ac:chgData name="Natasha Robertson" userId="40240c759480c2fe" providerId="LiveId" clId="{C151C53B-9294-42C7-90BD-2F0E8922DE45}" dt="2019-08-06T15:35:26.955" v="8" actId="404"/>
          <ac:spMkLst>
            <pc:docMk/>
            <pc:sldMk cId="1715725331" sldId="314"/>
            <ac:spMk id="2" creationId="{2759376D-388B-42B4-8FDC-F31CA81FB1ED}"/>
          </ac:spMkLst>
        </pc:spChg>
        <pc:spChg chg="mod">
          <ac:chgData name="Natasha Robertson" userId="40240c759480c2fe" providerId="LiveId" clId="{C151C53B-9294-42C7-90BD-2F0E8922DE45}" dt="2019-08-06T15:35:32.638" v="11" actId="20577"/>
          <ac:spMkLst>
            <pc:docMk/>
            <pc:sldMk cId="1715725331" sldId="314"/>
            <ac:spMk id="3" creationId="{175A3911-D43C-4A93-B4BD-61D5D7DCE8E0}"/>
          </ac:spMkLst>
        </pc:spChg>
      </pc:sldChg>
      <pc:sldChg chg="modSp">
        <pc:chgData name="Natasha Robertson" userId="40240c759480c2fe" providerId="LiveId" clId="{C151C53B-9294-42C7-90BD-2F0E8922DE45}" dt="2019-08-06T15:38:28.380" v="48" actId="20577"/>
        <pc:sldMkLst>
          <pc:docMk/>
          <pc:sldMk cId="3558105233" sldId="337"/>
        </pc:sldMkLst>
        <pc:spChg chg="mod">
          <ac:chgData name="Natasha Robertson" userId="40240c759480c2fe" providerId="LiveId" clId="{C151C53B-9294-42C7-90BD-2F0E8922DE45}" dt="2019-08-06T15:38:28.380" v="48" actId="20577"/>
          <ac:spMkLst>
            <pc:docMk/>
            <pc:sldMk cId="3558105233" sldId="337"/>
            <ac:spMk id="34" creationId="{675A7142-34F1-4E54-A85B-FF703025B360}"/>
          </ac:spMkLst>
        </pc:spChg>
      </pc:sldChg>
      <pc:sldChg chg="modSp">
        <pc:chgData name="Natasha Robertson" userId="40240c759480c2fe" providerId="LiveId" clId="{C151C53B-9294-42C7-90BD-2F0E8922DE45}" dt="2019-08-06T15:40:08.172" v="59" actId="20577"/>
        <pc:sldMkLst>
          <pc:docMk/>
          <pc:sldMk cId="1649133102" sldId="338"/>
        </pc:sldMkLst>
        <pc:spChg chg="mod">
          <ac:chgData name="Natasha Robertson" userId="40240c759480c2fe" providerId="LiveId" clId="{C151C53B-9294-42C7-90BD-2F0E8922DE45}" dt="2019-08-06T15:40:08.172" v="59" actId="20577"/>
          <ac:spMkLst>
            <pc:docMk/>
            <pc:sldMk cId="1649133102" sldId="338"/>
            <ac:spMk id="34" creationId="{675A7142-34F1-4E54-A85B-FF703025B360}"/>
          </ac:spMkLst>
        </pc:spChg>
        <pc:spChg chg="mod">
          <ac:chgData name="Natasha Robertson" userId="40240c759480c2fe" providerId="LiveId" clId="{C151C53B-9294-42C7-90BD-2F0E8922DE45}" dt="2019-08-06T15:39:36.688" v="52" actId="20577"/>
          <ac:spMkLst>
            <pc:docMk/>
            <pc:sldMk cId="1649133102" sldId="338"/>
            <ac:spMk id="36" creationId="{675A7142-34F1-4E54-A85B-FF703025B360}"/>
          </ac:spMkLst>
        </pc:spChg>
      </pc:sldChg>
      <pc:sldChg chg="modSp">
        <pc:chgData name="Natasha Robertson" userId="40240c759480c2fe" providerId="LiveId" clId="{C151C53B-9294-42C7-90BD-2F0E8922DE45}" dt="2019-08-06T15:44:02.255" v="86" actId="20577"/>
        <pc:sldMkLst>
          <pc:docMk/>
          <pc:sldMk cId="1390490620" sldId="340"/>
        </pc:sldMkLst>
        <pc:spChg chg="mod">
          <ac:chgData name="Natasha Robertson" userId="40240c759480c2fe" providerId="LiveId" clId="{C151C53B-9294-42C7-90BD-2F0E8922DE45}" dt="2019-08-06T15:44:02.255" v="86" actId="20577"/>
          <ac:spMkLst>
            <pc:docMk/>
            <pc:sldMk cId="1390490620" sldId="340"/>
            <ac:spMk id="36" creationId="{675A7142-34F1-4E54-A85B-FF703025B360}"/>
          </ac:spMkLst>
        </pc:spChg>
      </pc:sldChg>
      <pc:sldChg chg="modSp">
        <pc:chgData name="Natasha Robertson" userId="40240c759480c2fe" providerId="LiveId" clId="{C151C53B-9294-42C7-90BD-2F0E8922DE45}" dt="2019-08-06T15:50:27.485" v="159" actId="20577"/>
        <pc:sldMkLst>
          <pc:docMk/>
          <pc:sldMk cId="589687783" sldId="342"/>
        </pc:sldMkLst>
        <pc:spChg chg="mod">
          <ac:chgData name="Natasha Robertson" userId="40240c759480c2fe" providerId="LiveId" clId="{C151C53B-9294-42C7-90BD-2F0E8922DE45}" dt="2019-08-06T15:50:27.485" v="159" actId="20577"/>
          <ac:spMkLst>
            <pc:docMk/>
            <pc:sldMk cId="589687783" sldId="342"/>
            <ac:spMk id="36" creationId="{675A7142-34F1-4E54-A85B-FF703025B360}"/>
          </ac:spMkLst>
        </pc:spChg>
      </pc:sldChg>
      <pc:sldChg chg="modSp">
        <pc:chgData name="Natasha Robertson" userId="40240c759480c2fe" providerId="LiveId" clId="{C151C53B-9294-42C7-90BD-2F0E8922DE45}" dt="2019-08-06T15:55:44.586" v="162" actId="20577"/>
        <pc:sldMkLst>
          <pc:docMk/>
          <pc:sldMk cId="1325833628" sldId="346"/>
        </pc:sldMkLst>
        <pc:spChg chg="mod">
          <ac:chgData name="Natasha Robertson" userId="40240c759480c2fe" providerId="LiveId" clId="{C151C53B-9294-42C7-90BD-2F0E8922DE45}" dt="2019-08-06T15:55:44.586" v="162" actId="20577"/>
          <ac:spMkLst>
            <pc:docMk/>
            <pc:sldMk cId="1325833628" sldId="346"/>
            <ac:spMk id="36" creationId="{675A7142-34F1-4E54-A85B-FF703025B3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25/08/2019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416795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99293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76167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62558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69149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4954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18877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42483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526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32128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M3f Can begin to divide three-digit by one-digit numbers with exact answers using short division</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303411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a:solidFill>
                  <a:srgbClr val="002060"/>
                </a:solidFill>
                <a:latin typeface="Calibri" panose="020F0502020204030204" pitchFamily="34" charset="0"/>
              </a:rPr>
              <a:t>Then, you work out how many times 6 can be shared into 20. This is 3 times, so a 3 goes in the second square (the tens column) for your answer. As this is 18 and 2 are remaining, the 2 is carried over to the ones column.</a:t>
            </a:r>
            <a:endParaRPr lang="en-GB" altLang="en-US" sz="24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a:t>
            </a:r>
            <a:r>
              <a:rPr lang="en-GB" sz="3200" dirty="0">
                <a:solidFill>
                  <a:srgbClr val="FF0000"/>
                </a:solidFill>
                <a:latin typeface="Calibri" panose="020F0502020204030204" pitchFamily="34" charset="0"/>
              </a:rPr>
              <a:t>2</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13904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700" dirty="0">
                <a:solidFill>
                  <a:srgbClr val="002060"/>
                </a:solidFill>
                <a:latin typeface="Calibri" panose="020F0502020204030204" pitchFamily="34" charset="0"/>
              </a:rPr>
              <a:t>The final part is working out how many times 6 can be shared into 24. The answer is 4 so this goes in the ones column. This means the overall answer is 34. </a:t>
            </a:r>
            <a:endParaRPr lang="en-GB" altLang="en-US" sz="27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r>
              <a:rPr lang="en-GB" altLang="en-US" sz="5400" dirty="0">
                <a:solidFill>
                  <a:srgbClr val="FF0000"/>
                </a:solidFill>
                <a:latin typeface="Calibri" panose="020F0502020204030204" pitchFamily="34" charset="0"/>
              </a:rPr>
              <a:t>34</a:t>
            </a:r>
            <a:r>
              <a:rPr lang="en-GB" altLang="en-US" sz="5400" dirty="0">
                <a:solidFill>
                  <a:srgbClr val="002060"/>
                </a:solidFill>
                <a:latin typeface="Calibri" panose="020F0502020204030204" pitchFamily="34" charset="0"/>
              </a:rPr>
              <a:t>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2               2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4</a:t>
            </a:r>
          </a:p>
        </p:txBody>
      </p:sp>
    </p:spTree>
    <p:extLst>
      <p:ext uri="{BB962C8B-B14F-4D97-AF65-F5344CB8AC3E}">
        <p14:creationId xmlns:p14="http://schemas.microsoft.com/office/powerpoint/2010/main" val="90319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First, you work out how many times 8 can be shared into 2. This is 0, so a 0 goes in the first square for your answer. The ‘2’ is carried over to the tens column.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rgbClr val="FF0000"/>
                </a:solidFill>
                <a:latin typeface="Calibri" panose="020F0502020204030204" pitchFamily="34" charset="0"/>
              </a:rPr>
              <a:t>2</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419708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a:solidFill>
                  <a:srgbClr val="002060"/>
                </a:solidFill>
                <a:latin typeface="Calibri" panose="020F0502020204030204" pitchFamily="34" charset="0"/>
              </a:rPr>
              <a:t>Then, you work out how many times 8 can be shared into 29. This is 3 times, so a 3 goes in the second square for your answer. As this is 24 and 5 are remaining, the 5 is carried over to the ones column.</a:t>
            </a:r>
            <a:endParaRPr lang="en-GB" altLang="en-US" sz="24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a:t>
            </a:r>
            <a:r>
              <a:rPr lang="en-GB" sz="3200" dirty="0">
                <a:solidFill>
                  <a:srgbClr val="FF0000"/>
                </a:solidFill>
                <a:latin typeface="Calibri" panose="020F0502020204030204" pitchFamily="34" charset="0"/>
              </a:rPr>
              <a:t>5</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58968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700" dirty="0">
                <a:solidFill>
                  <a:srgbClr val="002060"/>
                </a:solidFill>
                <a:latin typeface="Calibri" panose="020F0502020204030204" pitchFamily="34" charset="0"/>
              </a:rPr>
              <a:t>The final part is working out how many times 8 can be shared into 56. The answer is 7, so this goes in the ones column. This means the overall answer is 37. </a:t>
            </a:r>
            <a:endParaRPr lang="en-GB" altLang="en-US" sz="27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r>
              <a:rPr lang="en-GB" altLang="en-US" sz="5400" dirty="0">
                <a:solidFill>
                  <a:srgbClr val="FF0000"/>
                </a:solidFill>
                <a:latin typeface="Calibri" panose="020F0502020204030204" pitchFamily="34" charset="0"/>
              </a:rPr>
              <a:t>37</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2               5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7</a:t>
            </a:r>
          </a:p>
        </p:txBody>
      </p:sp>
    </p:spTree>
    <p:extLst>
      <p:ext uri="{BB962C8B-B14F-4D97-AF65-F5344CB8AC3E}">
        <p14:creationId xmlns:p14="http://schemas.microsoft.com/office/powerpoint/2010/main" val="247907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483656" cy="47726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600" dirty="0">
                <a:solidFill>
                  <a:srgbClr val="002060"/>
                </a:solidFill>
                <a:latin typeface="Calibri" panose="020F0502020204030204" pitchFamily="34" charset="0"/>
              </a:rPr>
              <a:t>Remember to use your times table knowledge to help solve each problem.</a:t>
            </a:r>
            <a:endParaRPr lang="en-GB" sz="36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153103" y="1832009"/>
            <a:ext cx="8638847"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Use the </a:t>
            </a:r>
            <a:r>
              <a:rPr lang="en-GB" sz="4000" b="1" dirty="0">
                <a:solidFill>
                  <a:srgbClr val="002060"/>
                </a:solidFill>
              </a:rPr>
              <a:t>short division </a:t>
            </a:r>
            <a:r>
              <a:rPr lang="en-GB" sz="4000" dirty="0">
                <a:solidFill>
                  <a:srgbClr val="002060"/>
                </a:solidFill>
              </a:rPr>
              <a:t>strategy shown to work out the following:</a:t>
            </a:r>
          </a:p>
          <a:p>
            <a:pPr marL="742950" lvl="0" indent="-742950" algn="ctr">
              <a:buAutoNum type="arabicParenR"/>
            </a:pPr>
            <a:r>
              <a:rPr lang="en-GB" sz="4000" dirty="0">
                <a:solidFill>
                  <a:srgbClr val="002060"/>
                </a:solidFill>
              </a:rPr>
              <a:t>294 ÷ 6 =</a:t>
            </a:r>
          </a:p>
          <a:p>
            <a:pPr marL="742950" lvl="0" indent="-742950" algn="ctr">
              <a:buAutoNum type="arabicParenR"/>
            </a:pPr>
            <a:r>
              <a:rPr lang="en-GB" sz="4000" dirty="0">
                <a:solidFill>
                  <a:srgbClr val="002060"/>
                </a:solidFill>
              </a:rPr>
              <a:t>371 ÷ 7 =</a:t>
            </a:r>
          </a:p>
          <a:p>
            <a:pPr marL="742950" indent="-742950" algn="ctr">
              <a:buFontTx/>
              <a:buAutoNum type="arabicParenR"/>
            </a:pPr>
            <a:r>
              <a:rPr lang="en-GB" sz="4000" dirty="0">
                <a:solidFill>
                  <a:srgbClr val="002060"/>
                </a:solidFill>
              </a:rPr>
              <a:t>252 ÷ 9 =</a:t>
            </a:r>
          </a:p>
          <a:p>
            <a:pPr marL="742950" lvl="0" indent="-742950" algn="ctr">
              <a:buAutoNum type="arabicParenR"/>
            </a:pPr>
            <a:r>
              <a:rPr lang="en-GB" sz="4000" dirty="0">
                <a:solidFill>
                  <a:srgbClr val="002060"/>
                </a:solidFill>
              </a:rPr>
              <a:t>512 ÷ 8 =</a:t>
            </a:r>
          </a:p>
          <a:p>
            <a:pPr marL="742950" lvl="0" indent="-742950" algn="ctr">
              <a:buAutoNum type="arabicParenR"/>
            </a:pPr>
            <a:r>
              <a:rPr lang="en-GB" sz="4000" dirty="0">
                <a:solidFill>
                  <a:srgbClr val="002060"/>
                </a:solidFill>
              </a:rPr>
              <a:t>388 ÷ 4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990254" cy="47568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600" dirty="0">
                <a:solidFill>
                  <a:srgbClr val="002060"/>
                </a:solidFill>
                <a:latin typeface="Calibri" panose="020F0502020204030204" pitchFamily="34" charset="0"/>
              </a:rPr>
              <a:t>Remember to use your times table knowledge to help solve each problem.</a:t>
            </a:r>
            <a:endParaRPr lang="en-GB" sz="36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67959" y="1832009"/>
            <a:ext cx="802399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dirty="0">
                <a:solidFill>
                  <a:srgbClr val="002060"/>
                </a:solidFill>
              </a:rPr>
              <a:t>There are 217 children in the school. The children are split into 7 classes. How many children are in each class?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8946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404829"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200" dirty="0">
                <a:solidFill>
                  <a:srgbClr val="002060"/>
                </a:solidFill>
                <a:latin typeface="Calibri" panose="020F0502020204030204" pitchFamily="34" charset="0"/>
              </a:rPr>
              <a:t>Remember to use your times table knowledge to help solve each problem.</a:t>
            </a:r>
            <a:endParaRPr lang="en-GB" sz="32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168869" y="1832009"/>
            <a:ext cx="862308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700" dirty="0">
                <a:solidFill>
                  <a:srgbClr val="002060"/>
                </a:solidFill>
              </a:rPr>
              <a:t>The school has ordered 261 new books for the school library. They have to group them in batches of 9. How many groups of books will they have in total?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22643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Spot the error in this calculation. Explain how you know.</a:t>
            </a:r>
          </a:p>
          <a:p>
            <a:pPr algn="ctr"/>
            <a:endParaRPr lang="en-GB" altLang="en-US" sz="2800" dirty="0">
              <a:solidFill>
                <a:srgbClr val="002060"/>
              </a:solidFill>
              <a:latin typeface="Calibri" panose="020F0502020204030204" pitchFamily="34" charset="0"/>
            </a:endParaRPr>
          </a:p>
          <a:p>
            <a:pPr algn="ctr"/>
            <a:r>
              <a:rPr lang="en-GB" altLang="en-US" sz="2800" dirty="0">
                <a:solidFill>
                  <a:srgbClr val="002060"/>
                </a:solidFill>
                <a:latin typeface="Calibri" panose="020F0502020204030204" pitchFamily="34" charset="0"/>
              </a:rPr>
              <a:t>Challenge – work out the correct answer and </a:t>
            </a:r>
            <a:r>
              <a:rPr lang="en-GB" altLang="en-US" sz="2800">
                <a:solidFill>
                  <a:srgbClr val="002060"/>
                </a:solidFill>
                <a:latin typeface="Calibri" panose="020F0502020204030204" pitchFamily="34" charset="0"/>
              </a:rPr>
              <a:t>explain it to </a:t>
            </a:r>
            <a:r>
              <a:rPr lang="en-GB" altLang="en-US" sz="2800" dirty="0">
                <a:solidFill>
                  <a:srgbClr val="002060"/>
                </a:solidFill>
                <a:latin typeface="Calibri" panose="020F0502020204030204" pitchFamily="34" charset="0"/>
              </a:rPr>
              <a:t>a partner.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704897" y="1704804"/>
            <a:ext cx="8026301"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498 ÷ 6 = </a:t>
            </a:r>
            <a:r>
              <a:rPr lang="en-GB" altLang="en-US" sz="5400" dirty="0">
                <a:solidFill>
                  <a:srgbClr val="FF0000"/>
                </a:solidFill>
                <a:latin typeface="Calibri" panose="020F0502020204030204" pitchFamily="34" charset="0"/>
              </a:rPr>
              <a:t>84</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a:solidFill>
                  <a:schemeClr val="tx1"/>
                </a:solidFill>
                <a:latin typeface="Calibri" panose="020F0502020204030204" pitchFamily="34" charset="0"/>
              </a:rPr>
              <a:t>            </a:t>
            </a:r>
            <a:r>
              <a:rPr lang="en-GB" sz="3200" dirty="0">
                <a:solidFill>
                  <a:schemeClr val="tx1"/>
                </a:solidFill>
                <a:latin typeface="Calibri" panose="020F0502020204030204" pitchFamily="34" charset="0"/>
              </a:rPr>
              <a:t>4               2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Tree>
    <p:extLst>
      <p:ext uri="{BB962C8B-B14F-4D97-AF65-F5344CB8AC3E}">
        <p14:creationId xmlns:p14="http://schemas.microsoft.com/office/powerpoint/2010/main" val="132583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051110"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414462" y="330715"/>
            <a:ext cx="10777538" cy="1143000"/>
          </a:xfrm>
        </p:spPr>
        <p:txBody>
          <a:bodyPr>
            <a:normAutofit/>
          </a:bodyPr>
          <a:lstStyle/>
          <a:p>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1065451703"/>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000" dirty="0">
                <a:solidFill>
                  <a:prstClr val="black"/>
                </a:solidFill>
              </a:rPr>
              <a:t>The LORIC task will focus on your </a:t>
            </a:r>
            <a:r>
              <a:rPr lang="en-GB" sz="3000" u="sng" dirty="0">
                <a:solidFill>
                  <a:prstClr val="black"/>
                </a:solidFill>
              </a:rPr>
              <a:t>Olly Organisation</a:t>
            </a:r>
            <a:r>
              <a:rPr lang="en-GB" sz="3000" dirty="0">
                <a:solidFill>
                  <a:prstClr val="black"/>
                </a:solidFill>
              </a:rPr>
              <a:t> skills today: </a:t>
            </a:r>
          </a:p>
          <a:p>
            <a:pPr lvl="0"/>
            <a:endParaRPr lang="en-GB" sz="3000" dirty="0">
              <a:solidFill>
                <a:prstClr val="black"/>
              </a:solidFill>
            </a:endParaRPr>
          </a:p>
          <a:p>
            <a:pPr marL="342900" lvl="0" indent="-342900">
              <a:buFont typeface="Arial" panose="020B0604020202020204" pitchFamily="34" charset="0"/>
              <a:buChar char="•"/>
            </a:pPr>
            <a:r>
              <a:rPr lang="en-GB" sz="3200" dirty="0">
                <a:solidFill>
                  <a:prstClr val="black"/>
                </a:solidFill>
              </a:rPr>
              <a:t>Work through the problem systematically</a:t>
            </a:r>
          </a:p>
          <a:p>
            <a:pPr marL="342900" lvl="0" indent="-342900">
              <a:buFont typeface="Arial" panose="020B0604020202020204" pitchFamily="34" charset="0"/>
              <a:buChar char="•"/>
            </a:pPr>
            <a:r>
              <a:rPr lang="en-GB" sz="3200" dirty="0">
                <a:solidFill>
                  <a:prstClr val="black"/>
                </a:solidFill>
              </a:rPr>
              <a:t>Make decisions</a:t>
            </a:r>
          </a:p>
          <a:p>
            <a:pPr marL="342900" lvl="0" indent="-342900">
              <a:buFont typeface="Arial" panose="020B0604020202020204" pitchFamily="34" charset="0"/>
              <a:buChar char="•"/>
            </a:pPr>
            <a:r>
              <a:rPr lang="en-GB" sz="3200" dirty="0">
                <a:solidFill>
                  <a:prstClr val="black"/>
                </a:solidFill>
              </a:rPr>
              <a:t>Share ideas in a logical way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2800" dirty="0">
                <a:solidFill>
                  <a:prstClr val="black"/>
                </a:solidFill>
              </a:rPr>
              <a:t>Look at the numbers provided. </a:t>
            </a:r>
          </a:p>
          <a:p>
            <a:pPr marL="342900" lvl="0" indent="-342900">
              <a:buFont typeface="Arial" panose="020B0604020202020204" pitchFamily="34" charset="0"/>
              <a:buChar char="•"/>
            </a:pPr>
            <a:r>
              <a:rPr lang="en-GB" sz="2800" dirty="0">
                <a:solidFill>
                  <a:prstClr val="black"/>
                </a:solidFill>
              </a:rPr>
              <a:t>Sort them using any categories you decide.</a:t>
            </a:r>
          </a:p>
          <a:p>
            <a:pPr marL="342900" lvl="0" indent="-342900">
              <a:buFont typeface="Arial" panose="020B0604020202020204" pitchFamily="34" charset="0"/>
              <a:buChar char="•"/>
            </a:pPr>
            <a:r>
              <a:rPr lang="en-GB" sz="2800" dirty="0">
                <a:solidFill>
                  <a:prstClr val="black"/>
                </a:solidFill>
              </a:rPr>
              <a:t>Explain how you have sorted your numbers. </a:t>
            </a:r>
          </a:p>
          <a:p>
            <a:pPr marL="342900" lvl="0" indent="-342900">
              <a:buFont typeface="Arial" panose="020B0604020202020204" pitchFamily="34" charset="0"/>
              <a:buChar char="•"/>
            </a:pPr>
            <a:endParaRPr lang="en-GB" sz="2800" dirty="0">
              <a:solidFill>
                <a:prstClr val="black"/>
              </a:solidFill>
            </a:endParaRPr>
          </a:p>
          <a:p>
            <a:pPr lvl="0"/>
            <a:r>
              <a:rPr lang="en-GB" sz="2800" dirty="0">
                <a:solidFill>
                  <a:prstClr val="black"/>
                </a:solidFill>
              </a:rPr>
              <a:t>For example, you could sort the numbers into ‘multiples of…’, odd numbers, etc.</a:t>
            </a:r>
          </a:p>
          <a:p>
            <a:pPr lvl="0"/>
            <a:endParaRPr lang="en-GB" sz="2800" dirty="0">
              <a:solidFill>
                <a:prstClr val="black"/>
              </a:solidFill>
            </a:endParaRPr>
          </a:p>
          <a:p>
            <a:pPr lvl="0"/>
            <a:r>
              <a:rPr lang="en-GB" sz="2800" i="1" dirty="0">
                <a:solidFill>
                  <a:srgbClr val="FF0000"/>
                </a:solidFill>
              </a:rPr>
              <a:t>20		36		15		49		50		16</a:t>
            </a:r>
          </a:p>
          <a:p>
            <a:pPr lvl="0"/>
            <a:r>
              <a:rPr lang="en-GB" sz="2800" i="1" dirty="0">
                <a:solidFill>
                  <a:srgbClr val="FF0000"/>
                </a:solidFill>
              </a:rPr>
              <a:t>80		81		100		56		60		25</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3563" y="2235914"/>
            <a:ext cx="2248450" cy="1658169"/>
          </a:xfrm>
          <a:prstGeom prst="rect">
            <a:avLst/>
          </a:prstGeom>
        </p:spPr>
      </p:pic>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divide</a:t>
            </a:r>
          </a:p>
          <a:p>
            <a:pPr lvl="0" algn="ctr"/>
            <a:r>
              <a:rPr lang="en-GB" sz="4000" dirty="0">
                <a:solidFill>
                  <a:srgbClr val="002060"/>
                </a:solidFill>
              </a:rPr>
              <a:t>division</a:t>
            </a:r>
          </a:p>
          <a:p>
            <a:pPr lvl="0" algn="ctr"/>
            <a:r>
              <a:rPr lang="en-GB" sz="4000" dirty="0">
                <a:solidFill>
                  <a:srgbClr val="002060"/>
                </a:solidFill>
              </a:rPr>
              <a:t>digit</a:t>
            </a:r>
          </a:p>
          <a:p>
            <a:pPr lvl="0" algn="ctr"/>
            <a:r>
              <a:rPr lang="en-GB" sz="4000" dirty="0">
                <a:solidFill>
                  <a:srgbClr val="002060"/>
                </a:solidFill>
              </a:rPr>
              <a:t>share</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ALL 5 PHASES</a:t>
            </a:r>
          </a:p>
        </p:txBody>
      </p:sp>
      <p:pic>
        <p:nvPicPr>
          <p:cNvPr id="6" name="Picture 5"/>
          <p:cNvPicPr>
            <a:picLocks noChangeAspect="1"/>
          </p:cNvPicPr>
          <p:nvPr/>
        </p:nvPicPr>
        <p:blipFill>
          <a:blip r:embed="rId5"/>
          <a:stretch>
            <a:fillRect/>
          </a:stretch>
        </p:blipFill>
        <p:spPr>
          <a:xfrm>
            <a:off x="5020985" y="2233426"/>
            <a:ext cx="6194853" cy="3910892"/>
          </a:xfrm>
          <a:prstGeom prst="rect">
            <a:avLst/>
          </a:prstGeom>
        </p:spPr>
      </p:pic>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Sometimes numbers are too large or there are too many numbers to calculate in our head. We need a reliable </a:t>
            </a:r>
            <a:r>
              <a:rPr lang="en-GB" altLang="en-US" sz="2800" b="1" dirty="0">
                <a:solidFill>
                  <a:srgbClr val="002060"/>
                </a:solidFill>
                <a:latin typeface="Calibri" panose="020F0502020204030204" pitchFamily="34" charset="0"/>
              </a:rPr>
              <a:t>written method</a:t>
            </a:r>
            <a:r>
              <a:rPr lang="en-GB" altLang="en-US" sz="2800" dirty="0">
                <a:solidFill>
                  <a:srgbClr val="002060"/>
                </a:solidFill>
                <a:latin typeface="Calibri" panose="020F0502020204030204" pitchFamily="34" charset="0"/>
              </a:rPr>
              <a:t> to help us.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When dividing a three-digit number by a one-digit number, using a formal written method will help. </a:t>
            </a:r>
          </a:p>
          <a:p>
            <a:pPr algn="ctr">
              <a:spcBef>
                <a:spcPct val="0"/>
              </a:spcBef>
            </a:pPr>
            <a:r>
              <a:rPr lang="en-GB" altLang="en-US" sz="3200" dirty="0">
                <a:solidFill>
                  <a:srgbClr val="002060"/>
                </a:solidFill>
                <a:latin typeface="Calibri" panose="020F0502020204030204" pitchFamily="34" charset="0"/>
              </a:rPr>
              <a:t>Let’s look at using the </a:t>
            </a:r>
            <a:r>
              <a:rPr lang="en-GB" altLang="en-US" sz="3200" b="1" dirty="0">
                <a:solidFill>
                  <a:srgbClr val="002060"/>
                </a:solidFill>
                <a:latin typeface="Calibri" panose="020F0502020204030204" pitchFamily="34" charset="0"/>
              </a:rPr>
              <a:t>short division </a:t>
            </a:r>
            <a:r>
              <a:rPr lang="en-GB" altLang="en-US" sz="3200" dirty="0">
                <a:solidFill>
                  <a:srgbClr val="002060"/>
                </a:solidFill>
                <a:latin typeface="Calibri" panose="020F0502020204030204" pitchFamily="34" charset="0"/>
              </a:rPr>
              <a:t>method.</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1</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7</a:t>
            </a: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Sometimes numbers are too large or there are too many numbers to calculate in our head. We need a reliable </a:t>
            </a:r>
            <a:r>
              <a:rPr lang="en-GB" altLang="en-US" sz="2800" b="1" dirty="0">
                <a:solidFill>
                  <a:srgbClr val="002060"/>
                </a:solidFill>
                <a:latin typeface="Calibri" panose="020F0502020204030204" pitchFamily="34" charset="0"/>
              </a:rPr>
              <a:t>written method</a:t>
            </a:r>
            <a:r>
              <a:rPr lang="en-GB" altLang="en-US" sz="2800" dirty="0">
                <a:solidFill>
                  <a:srgbClr val="002060"/>
                </a:solidFill>
                <a:latin typeface="Calibri" panose="020F0502020204030204" pitchFamily="34" charset="0"/>
              </a:rPr>
              <a:t> to help us.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196 ÷ 7 = 28</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1              5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1</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7</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Tree>
    <p:extLst>
      <p:ext uri="{BB962C8B-B14F-4D97-AF65-F5344CB8AC3E}">
        <p14:creationId xmlns:p14="http://schemas.microsoft.com/office/powerpoint/2010/main" val="355810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First, you work out how many times 6 can be shared into 2. This is 0, so a 0 goes in the first square for your answer. The ‘2’ is carried over to the tens column.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rgbClr val="FF0000"/>
                </a:solidFill>
                <a:latin typeface="Calibri" panose="020F0502020204030204" pitchFamily="34" charset="0"/>
              </a:rPr>
              <a:t>2 </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164913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6050</TotalTime>
  <Words>1218</Words>
  <Application>Microsoft Office PowerPoint</Application>
  <PresentationFormat>Widescreen</PresentationFormat>
  <Paragraphs>204</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Model</vt:lpstr>
      <vt:lpstr>Model</vt:lpstr>
      <vt:lpstr>Model</vt:lpstr>
      <vt:lpstr>Model</vt:lpstr>
      <vt:lpstr>Model</vt:lpstr>
      <vt:lpstr>Model</vt:lpstr>
      <vt:lpstr>Apply</vt:lpstr>
      <vt:lpstr>Apply – Problem Solving</vt:lpstr>
      <vt:lpstr>Apply – Problem Solving</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178</cp:revision>
  <dcterms:created xsi:type="dcterms:W3CDTF">2017-03-29T13:14:03Z</dcterms:created>
  <dcterms:modified xsi:type="dcterms:W3CDTF">2019-08-25T09:10:48Z</dcterms:modified>
</cp:coreProperties>
</file>