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258" r:id="rId5"/>
    <p:sldId id="315" r:id="rId6"/>
    <p:sldId id="259" r:id="rId7"/>
    <p:sldId id="261" r:id="rId8"/>
    <p:sldId id="337" r:id="rId9"/>
    <p:sldId id="339" r:id="rId10"/>
    <p:sldId id="340" r:id="rId11"/>
    <p:sldId id="338" r:id="rId12"/>
    <p:sldId id="262" r:id="rId13"/>
    <p:sldId id="341" r:id="rId14"/>
    <p:sldId id="343" r:id="rId15"/>
    <p:sldId id="342" r:id="rId16"/>
    <p:sldId id="344" r:id="rId17"/>
    <p:sldId id="320" r:id="rId18"/>
    <p:sldId id="345" r:id="rId19"/>
    <p:sldId id="3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0F981-7AE7-45C8-A924-ADD67556633F}" v="1" dt="2019-08-07T13:49:45.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0" d="100"/>
          <a:sy n="60" d="100"/>
        </p:scale>
        <p:origin x="134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Robertson" userId="40240c759480c2fe" providerId="LiveId" clId="{F330F981-7AE7-45C8-A924-ADD67556633F}"/>
    <pc:docChg chg="undo custSel modSld">
      <pc:chgData name="Natasha Robertson" userId="40240c759480c2fe" providerId="LiveId" clId="{F330F981-7AE7-45C8-A924-ADD67556633F}" dt="2019-08-07T15:50:31.181" v="156" actId="20577"/>
      <pc:docMkLst>
        <pc:docMk/>
      </pc:docMkLst>
      <pc:sldChg chg="modSp">
        <pc:chgData name="Natasha Robertson" userId="40240c759480c2fe" providerId="LiveId" clId="{F330F981-7AE7-45C8-A924-ADD67556633F}" dt="2019-08-07T13:44:42.412" v="132" actId="20577"/>
        <pc:sldMkLst>
          <pc:docMk/>
          <pc:sldMk cId="2294557666" sldId="261"/>
        </pc:sldMkLst>
        <pc:spChg chg="mod">
          <ac:chgData name="Natasha Robertson" userId="40240c759480c2fe" providerId="LiveId" clId="{F330F981-7AE7-45C8-A924-ADD67556633F}" dt="2019-08-07T13:44:42.412" v="132" actId="20577"/>
          <ac:spMkLst>
            <pc:docMk/>
            <pc:sldMk cId="2294557666" sldId="261"/>
            <ac:spMk id="34" creationId="{675A7142-34F1-4E54-A85B-FF703025B360}"/>
          </ac:spMkLst>
        </pc:spChg>
      </pc:sldChg>
      <pc:sldChg chg="modSp">
        <pc:chgData name="Natasha Robertson" userId="40240c759480c2fe" providerId="LiveId" clId="{F330F981-7AE7-45C8-A924-ADD67556633F}" dt="2019-08-07T14:22:53.985" v="149" actId="2711"/>
        <pc:sldMkLst>
          <pc:docMk/>
          <pc:sldMk cId="3495078599" sldId="274"/>
        </pc:sldMkLst>
        <pc:spChg chg="mod">
          <ac:chgData name="Natasha Robertson" userId="40240c759480c2fe" providerId="LiveId" clId="{F330F981-7AE7-45C8-A924-ADD67556633F}" dt="2019-08-07T14:22:53.985" v="149" actId="2711"/>
          <ac:spMkLst>
            <pc:docMk/>
            <pc:sldMk cId="3495078599" sldId="274"/>
            <ac:spMk id="4" creationId="{094689F8-0C3A-4726-BA8E-75FFDFF2B471}"/>
          </ac:spMkLst>
        </pc:spChg>
        <pc:spChg chg="mod">
          <ac:chgData name="Natasha Robertson" userId="40240c759480c2fe" providerId="LiveId" clId="{F330F981-7AE7-45C8-A924-ADD67556633F}" dt="2019-08-07T13:38:54.752" v="22" actId="1035"/>
          <ac:spMkLst>
            <pc:docMk/>
            <pc:sldMk cId="3495078599" sldId="274"/>
            <ac:spMk id="6" creationId="{B7C6A851-0154-48F5-8207-47FA4C6FFC67}"/>
          </ac:spMkLst>
        </pc:spChg>
        <pc:spChg chg="mod">
          <ac:chgData name="Natasha Robertson" userId="40240c759480c2fe" providerId="LiveId" clId="{F330F981-7AE7-45C8-A924-ADD67556633F}" dt="2019-08-07T13:38:54.752" v="22" actId="1035"/>
          <ac:spMkLst>
            <pc:docMk/>
            <pc:sldMk cId="3495078599" sldId="274"/>
            <ac:spMk id="10" creationId="{FA476F67-0853-4B67-BCBA-F468BCCBAFBC}"/>
          </ac:spMkLst>
        </pc:spChg>
        <pc:spChg chg="mod">
          <ac:chgData name="Natasha Robertson" userId="40240c759480c2fe" providerId="LiveId" clId="{F330F981-7AE7-45C8-A924-ADD67556633F}" dt="2019-08-07T13:38:54.752" v="22" actId="1035"/>
          <ac:spMkLst>
            <pc:docMk/>
            <pc:sldMk cId="3495078599" sldId="274"/>
            <ac:spMk id="11" creationId="{E8C30849-73C6-4D5A-8148-C862E000E0AA}"/>
          </ac:spMkLst>
        </pc:spChg>
        <pc:spChg chg="mod">
          <ac:chgData name="Natasha Robertson" userId="40240c759480c2fe" providerId="LiveId" clId="{F330F981-7AE7-45C8-A924-ADD67556633F}" dt="2019-08-07T13:38:54.752" v="22" actId="1035"/>
          <ac:spMkLst>
            <pc:docMk/>
            <pc:sldMk cId="3495078599" sldId="274"/>
            <ac:spMk id="12" creationId="{A2101EFF-0E1F-42A3-9F84-B574E6CBEF5C}"/>
          </ac:spMkLst>
        </pc:spChg>
        <pc:graphicFrameChg chg="mod modGraphic">
          <ac:chgData name="Natasha Robertson" userId="40240c759480c2fe" providerId="LiveId" clId="{F330F981-7AE7-45C8-A924-ADD67556633F}" dt="2019-08-07T13:39:05.680" v="23" actId="20577"/>
          <ac:graphicFrameMkLst>
            <pc:docMk/>
            <pc:sldMk cId="3495078599" sldId="274"/>
            <ac:graphicFrameMk id="5" creationId="{CAC7E47D-C58C-4734-8F8A-588C184F595A}"/>
          </ac:graphicFrameMkLst>
        </pc:graphicFrameChg>
      </pc:sldChg>
      <pc:sldChg chg="modSp">
        <pc:chgData name="Natasha Robertson" userId="40240c759480c2fe" providerId="LiveId" clId="{F330F981-7AE7-45C8-A924-ADD67556633F}" dt="2019-08-07T14:23:05.842" v="154" actId="1037"/>
        <pc:sldMkLst>
          <pc:docMk/>
          <pc:sldMk cId="1715725331" sldId="314"/>
        </pc:sldMkLst>
        <pc:spChg chg="mod">
          <ac:chgData name="Natasha Robertson" userId="40240c759480c2fe" providerId="LiveId" clId="{F330F981-7AE7-45C8-A924-ADD67556633F}" dt="2019-08-07T13:37:59.449" v="2" actId="113"/>
          <ac:spMkLst>
            <pc:docMk/>
            <pc:sldMk cId="1715725331" sldId="314"/>
            <ac:spMk id="2" creationId="{2759376D-388B-42B4-8FDC-F31CA81FB1ED}"/>
          </ac:spMkLst>
        </pc:spChg>
        <pc:spChg chg="mod">
          <ac:chgData name="Natasha Robertson" userId="40240c759480c2fe" providerId="LiveId" clId="{F330F981-7AE7-45C8-A924-ADD67556633F}" dt="2019-08-07T13:38:09.740" v="4" actId="20577"/>
          <ac:spMkLst>
            <pc:docMk/>
            <pc:sldMk cId="1715725331" sldId="314"/>
            <ac:spMk id="3" creationId="{175A3911-D43C-4A93-B4BD-61D5D7DCE8E0}"/>
          </ac:spMkLst>
        </pc:spChg>
        <pc:spChg chg="mod">
          <ac:chgData name="Natasha Robertson" userId="40240c759480c2fe" providerId="LiveId" clId="{F330F981-7AE7-45C8-A924-ADD67556633F}" dt="2019-08-07T14:23:05.842" v="154" actId="1037"/>
          <ac:spMkLst>
            <pc:docMk/>
            <pc:sldMk cId="1715725331" sldId="314"/>
            <ac:spMk id="4" creationId="{8B3E8FF2-5177-4593-ACA3-98E208BBB75E}"/>
          </ac:spMkLst>
        </pc:spChg>
      </pc:sldChg>
      <pc:sldChg chg="modSp">
        <pc:chgData name="Natasha Robertson" userId="40240c759480c2fe" providerId="LiveId" clId="{F330F981-7AE7-45C8-A924-ADD67556633F}" dt="2019-08-07T13:42:49.068" v="94" actId="113"/>
        <pc:sldMkLst>
          <pc:docMk/>
          <pc:sldMk cId="2294985710" sldId="315"/>
        </pc:sldMkLst>
        <pc:spChg chg="mod">
          <ac:chgData name="Natasha Robertson" userId="40240c759480c2fe" providerId="LiveId" clId="{F330F981-7AE7-45C8-A924-ADD67556633F}" dt="2019-08-07T13:42:49.068" v="94" actId="113"/>
          <ac:spMkLst>
            <pc:docMk/>
            <pc:sldMk cId="2294985710" sldId="315"/>
            <ac:spMk id="3" creationId="{675A7142-34F1-4E54-A85B-FF703025B360}"/>
          </ac:spMkLst>
        </pc:spChg>
        <pc:picChg chg="mod">
          <ac:chgData name="Natasha Robertson" userId="40240c759480c2fe" providerId="LiveId" clId="{F330F981-7AE7-45C8-A924-ADD67556633F}" dt="2019-08-07T13:42:05.498" v="84" actId="1035"/>
          <ac:picMkLst>
            <pc:docMk/>
            <pc:sldMk cId="2294985710" sldId="315"/>
            <ac:picMk id="6" creationId="{00000000-0000-0000-0000-000000000000}"/>
          </ac:picMkLst>
        </pc:picChg>
      </pc:sldChg>
      <pc:sldChg chg="modSp">
        <pc:chgData name="Natasha Robertson" userId="40240c759480c2fe" providerId="LiveId" clId="{F330F981-7AE7-45C8-A924-ADD67556633F}" dt="2019-08-07T13:44:20.818" v="129" actId="20577"/>
        <pc:sldMkLst>
          <pc:docMk/>
          <pc:sldMk cId="3014396077" sldId="337"/>
        </pc:sldMkLst>
        <pc:spChg chg="mod">
          <ac:chgData name="Natasha Robertson" userId="40240c759480c2fe" providerId="LiveId" clId="{F330F981-7AE7-45C8-A924-ADD67556633F}" dt="2019-08-07T13:44:20.818" v="129" actId="20577"/>
          <ac:spMkLst>
            <pc:docMk/>
            <pc:sldMk cId="3014396077" sldId="337"/>
            <ac:spMk id="36" creationId="{675A7142-34F1-4E54-A85B-FF703025B360}"/>
          </ac:spMkLst>
        </pc:spChg>
      </pc:sldChg>
      <pc:sldChg chg="modSp">
        <pc:chgData name="Natasha Robertson" userId="40240c759480c2fe" providerId="LiveId" clId="{F330F981-7AE7-45C8-A924-ADD67556633F}" dt="2019-08-07T13:49:45.566" v="134" actId="20577"/>
        <pc:sldMkLst>
          <pc:docMk/>
          <pc:sldMk cId="3945243610" sldId="338"/>
        </pc:sldMkLst>
        <pc:spChg chg="mod">
          <ac:chgData name="Natasha Robertson" userId="40240c759480c2fe" providerId="LiveId" clId="{F330F981-7AE7-45C8-A924-ADD67556633F}" dt="2019-08-07T13:49:45.566" v="134" actId="20577"/>
          <ac:spMkLst>
            <pc:docMk/>
            <pc:sldMk cId="3945243610" sldId="338"/>
            <ac:spMk id="34" creationId="{675A7142-34F1-4E54-A85B-FF703025B360}"/>
          </ac:spMkLst>
        </pc:spChg>
      </pc:sldChg>
      <pc:sldChg chg="modSp">
        <pc:chgData name="Natasha Robertson" userId="40240c759480c2fe" providerId="LiveId" clId="{F330F981-7AE7-45C8-A924-ADD67556633F}" dt="2019-08-07T13:48:30.708" v="133" actId="113"/>
        <pc:sldMkLst>
          <pc:docMk/>
          <pc:sldMk cId="930792661" sldId="340"/>
        </pc:sldMkLst>
        <pc:spChg chg="mod">
          <ac:chgData name="Natasha Robertson" userId="40240c759480c2fe" providerId="LiveId" clId="{F330F981-7AE7-45C8-A924-ADD67556633F}" dt="2019-08-07T13:48:30.708" v="133" actId="113"/>
          <ac:spMkLst>
            <pc:docMk/>
            <pc:sldMk cId="930792661" sldId="340"/>
            <ac:spMk id="34" creationId="{675A7142-34F1-4E54-A85B-FF703025B360}"/>
          </ac:spMkLst>
        </pc:spChg>
      </pc:sldChg>
      <pc:sldChg chg="modSp">
        <pc:chgData name="Natasha Robertson" userId="40240c759480c2fe" providerId="LiveId" clId="{F330F981-7AE7-45C8-A924-ADD67556633F}" dt="2019-08-07T15:50:31.181" v="156" actId="20577"/>
        <pc:sldMkLst>
          <pc:docMk/>
          <pc:sldMk cId="586081898" sldId="342"/>
        </pc:sldMkLst>
        <pc:spChg chg="mod">
          <ac:chgData name="Natasha Robertson" userId="40240c759480c2fe" providerId="LiveId" clId="{F330F981-7AE7-45C8-A924-ADD67556633F}" dt="2019-08-07T15:50:31.181" v="156" actId="20577"/>
          <ac:spMkLst>
            <pc:docMk/>
            <pc:sldMk cId="586081898" sldId="342"/>
            <ac:spMk id="34" creationId="{675A7142-34F1-4E54-A85B-FF703025B360}"/>
          </ac:spMkLst>
        </pc:spChg>
      </pc:sldChg>
      <pc:sldChg chg="modSp">
        <pc:chgData name="Natasha Robertson" userId="40240c759480c2fe" providerId="LiveId" clId="{F330F981-7AE7-45C8-A924-ADD67556633F}" dt="2019-08-07T14:17:41.658" v="148" actId="20577"/>
        <pc:sldMkLst>
          <pc:docMk/>
          <pc:sldMk cId="3959688030" sldId="345"/>
        </pc:sldMkLst>
        <pc:spChg chg="mod">
          <ac:chgData name="Natasha Robertson" userId="40240c759480c2fe" providerId="LiveId" clId="{F330F981-7AE7-45C8-A924-ADD67556633F}" dt="2019-08-07T14:17:41.658" v="148" actId="20577"/>
          <ac:spMkLst>
            <pc:docMk/>
            <pc:sldMk cId="3959688030" sldId="345"/>
            <ac:spMk id="8" creationId="{B037ED3D-4640-4C99-BD8E-7128C709FB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25/08/2019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8543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66466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56545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43945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95505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04830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82559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 need to recap</a:t>
            </a:r>
            <a:r>
              <a:rPr lang="en-GB" baseline="0" dirty="0"/>
              <a:t> on fractions and decimals before moving on. If children need further support with fractions and decimals, look at the other PLCs available that purely focus on this.</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need to recap</a:t>
            </a:r>
            <a:r>
              <a:rPr lang="en-GB" baseline="0" dirty="0"/>
              <a:t> on fractions and decimals before moving on to this part.</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88248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42796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419899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74038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700" b="1" dirty="0">
                <a:solidFill>
                  <a:srgbClr val="002060"/>
                </a:solidFill>
              </a:rPr>
              <a:t>Y5 M3g Can interpret remainders in context as fractions, decimals or by rounding</a:t>
            </a:r>
            <a:endParaRPr lang="en-GB" sz="37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352097" y="1883993"/>
            <a:ext cx="3589343" cy="4750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Sometimes we cannot share equally. This means that there are some left over which means the groups are not equal. This is when we have </a:t>
            </a:r>
            <a:r>
              <a:rPr lang="en-GB" sz="2800" b="1" dirty="0">
                <a:solidFill>
                  <a:srgbClr val="002060"/>
                </a:solidFill>
              </a:rPr>
              <a:t>remainders</a:t>
            </a:r>
            <a:r>
              <a:rPr lang="en-GB" sz="2800" dirty="0">
                <a:solidFill>
                  <a:srgbClr val="002060"/>
                </a:solidFill>
              </a:rPr>
              <a:t>. </a:t>
            </a:r>
          </a:p>
          <a:p>
            <a:pPr lvl="0" algn="ctr"/>
            <a:r>
              <a:rPr lang="en-GB" sz="2500" dirty="0">
                <a:solidFill>
                  <a:srgbClr val="002060"/>
                </a:solidFill>
              </a:rPr>
              <a:t>For example, </a:t>
            </a:r>
          </a:p>
          <a:p>
            <a:pPr lvl="0" algn="ctr"/>
            <a:r>
              <a:rPr lang="en-GB" sz="2500" dirty="0">
                <a:solidFill>
                  <a:srgbClr val="002060"/>
                </a:solidFill>
              </a:rPr>
              <a:t>21 ÷ 4 = 5r1</a:t>
            </a: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4177863" y="1690687"/>
            <a:ext cx="7662040"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A </a:t>
            </a:r>
            <a:r>
              <a:rPr lang="en-GB" sz="2800" b="1" dirty="0">
                <a:solidFill>
                  <a:srgbClr val="002060"/>
                </a:solidFill>
              </a:rPr>
              <a:t>remainder </a:t>
            </a:r>
            <a:r>
              <a:rPr lang="en-GB" sz="2800" dirty="0">
                <a:solidFill>
                  <a:srgbClr val="002060"/>
                </a:solidFill>
              </a:rPr>
              <a:t>can also be </a:t>
            </a:r>
            <a:r>
              <a:rPr lang="en-GB" sz="2800" b="1" dirty="0">
                <a:solidFill>
                  <a:srgbClr val="002060"/>
                </a:solidFill>
              </a:rPr>
              <a:t>rounded</a:t>
            </a:r>
            <a:r>
              <a:rPr lang="en-GB" sz="2800" dirty="0">
                <a:solidFill>
                  <a:srgbClr val="002060"/>
                </a:solidFill>
              </a:rPr>
              <a:t> too. So, if the statement was put into the following context, the answer could be </a:t>
            </a:r>
            <a:r>
              <a:rPr lang="en-GB" sz="2800" b="1" dirty="0">
                <a:solidFill>
                  <a:srgbClr val="002060"/>
                </a:solidFill>
              </a:rPr>
              <a:t>rounded</a:t>
            </a:r>
            <a:r>
              <a:rPr lang="en-GB" sz="2800" dirty="0">
                <a:solidFill>
                  <a:srgbClr val="002060"/>
                </a:solidFill>
              </a:rPr>
              <a:t>:</a:t>
            </a:r>
          </a:p>
          <a:p>
            <a:pPr lvl="0" algn="ctr"/>
            <a:endParaRPr lang="en-GB" sz="2800" dirty="0">
              <a:solidFill>
                <a:srgbClr val="002060"/>
              </a:solidFill>
            </a:endParaRPr>
          </a:p>
          <a:p>
            <a:pPr lvl="0" algn="ctr"/>
            <a:r>
              <a:rPr lang="en-GB" sz="2800" dirty="0">
                <a:solidFill>
                  <a:srgbClr val="002060"/>
                </a:solidFill>
              </a:rPr>
              <a:t>Sam needs to buy 21 boxes of cereal. They are sold in packs of 4. How many boxes will Sam need?</a:t>
            </a:r>
          </a:p>
          <a:p>
            <a:pPr lvl="0" algn="ctr"/>
            <a:endParaRPr lang="en-GB" sz="2800" b="0" dirty="0">
              <a:solidFill>
                <a:srgbClr val="002060"/>
              </a:solidFill>
            </a:endParaRPr>
          </a:p>
          <a:p>
            <a:pPr lvl="0" algn="ctr"/>
            <a:r>
              <a:rPr lang="en-GB" sz="2800" dirty="0">
                <a:solidFill>
                  <a:srgbClr val="002060"/>
                </a:solidFill>
              </a:rPr>
              <a:t>ANSWER: </a:t>
            </a:r>
            <a:r>
              <a:rPr lang="en-GB" sz="2800" u="sng" dirty="0">
                <a:solidFill>
                  <a:srgbClr val="002060"/>
                </a:solidFill>
              </a:rPr>
              <a:t>5 boxes will not be enough </a:t>
            </a:r>
            <a:r>
              <a:rPr lang="en-GB" sz="2800" dirty="0">
                <a:solidFill>
                  <a:srgbClr val="002060"/>
                </a:solidFill>
              </a:rPr>
              <a:t>(because of the remainder) so he will </a:t>
            </a:r>
            <a:r>
              <a:rPr lang="en-GB" sz="2800" u="sng" dirty="0">
                <a:solidFill>
                  <a:srgbClr val="002060"/>
                </a:solidFill>
              </a:rPr>
              <a:t>have to buy 6 boxes</a:t>
            </a:r>
            <a:r>
              <a:rPr lang="en-GB" sz="2800" dirty="0">
                <a:solidFill>
                  <a:srgbClr val="002060"/>
                </a:solidFill>
              </a:rPr>
              <a:t>.</a:t>
            </a:r>
            <a:endParaRPr lang="en-GB" sz="2800" b="0" dirty="0">
              <a:solidFill>
                <a:srgbClr val="002060"/>
              </a:solidFill>
            </a:endParaRPr>
          </a:p>
        </p:txBody>
      </p:sp>
    </p:spTree>
    <p:extLst>
      <p:ext uri="{BB962C8B-B14F-4D97-AF65-F5344CB8AC3E}">
        <p14:creationId xmlns:p14="http://schemas.microsoft.com/office/powerpoint/2010/main" val="93079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6118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We can change a </a:t>
            </a:r>
            <a:r>
              <a:rPr lang="en-GB" altLang="en-US" sz="3200" b="1" dirty="0">
                <a:solidFill>
                  <a:srgbClr val="002060"/>
                </a:solidFill>
                <a:latin typeface="Calibri" panose="020F0502020204030204" pitchFamily="34" charset="0"/>
              </a:rPr>
              <a:t>remainder</a:t>
            </a:r>
            <a:r>
              <a:rPr lang="en-GB" altLang="en-US" sz="3200" dirty="0">
                <a:solidFill>
                  <a:srgbClr val="002060"/>
                </a:solidFill>
                <a:latin typeface="Calibri" panose="020F0502020204030204" pitchFamily="34" charset="0"/>
              </a:rPr>
              <a:t> into a </a:t>
            </a:r>
            <a:r>
              <a:rPr lang="en-GB" altLang="en-US" sz="3200" b="1" dirty="0">
                <a:solidFill>
                  <a:srgbClr val="002060"/>
                </a:solidFill>
                <a:latin typeface="Calibri" panose="020F0502020204030204" pitchFamily="34" charset="0"/>
              </a:rPr>
              <a:t>fraction</a:t>
            </a:r>
            <a:r>
              <a:rPr lang="en-GB" altLang="en-US" sz="3200" dirty="0">
                <a:solidFill>
                  <a:srgbClr val="002060"/>
                </a:solidFill>
                <a:latin typeface="Calibri" panose="020F0502020204030204" pitchFamily="34" charset="0"/>
              </a:rPr>
              <a:t>. Let’s use the example of </a:t>
            </a:r>
            <a:r>
              <a:rPr lang="en-GB" altLang="en-US" sz="3200" b="1" dirty="0">
                <a:solidFill>
                  <a:srgbClr val="FF0000"/>
                </a:solidFill>
                <a:latin typeface="Calibri" panose="020F0502020204030204" pitchFamily="34" charset="0"/>
              </a:rPr>
              <a:t>43 ÷ 8 = 5r3</a:t>
            </a:r>
            <a:endParaRPr lang="en-GB" sz="3200" b="1" dirty="0">
              <a:solidFill>
                <a:srgbClr val="FF0000"/>
              </a:solidFill>
            </a:endParaRPr>
          </a:p>
        </p:txBody>
      </p:sp>
      <mc:AlternateContent xmlns:mc="http://schemas.openxmlformats.org/markup-compatibility/2006" xmlns:a14="http://schemas.microsoft.com/office/drawing/2010/main">
        <mc:Choice Requires="a14">
          <p:sp>
            <p:nvSpPr>
              <p:cNvPr id="34" name="Rectangle: Rounded Corners 2">
                <a:extLst>
                  <a:ext uri="{FF2B5EF4-FFF2-40B4-BE49-F238E27FC236}">
                    <a16:creationId xmlns:a16="http://schemas.microsoft.com/office/drawing/2014/main" id="{675A7142-34F1-4E54-A85B-FF703025B360}"/>
                  </a:ext>
                </a:extLst>
              </p:cNvPr>
              <p:cNvSpPr/>
              <p:nvPr/>
            </p:nvSpPr>
            <p:spPr>
              <a:xfrm>
                <a:off x="3168869" y="1690687"/>
                <a:ext cx="8671034"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500" dirty="0">
                    <a:solidFill>
                      <a:srgbClr val="002060"/>
                    </a:solidFill>
                  </a:rPr>
                  <a:t>The </a:t>
                </a:r>
                <a:r>
                  <a:rPr lang="en-GB" sz="3500" u="sng" dirty="0">
                    <a:solidFill>
                      <a:srgbClr val="002060"/>
                    </a:solidFill>
                  </a:rPr>
                  <a:t>total is 43</a:t>
                </a:r>
                <a:r>
                  <a:rPr lang="en-GB" sz="3500" dirty="0">
                    <a:solidFill>
                      <a:srgbClr val="002060"/>
                    </a:solidFill>
                  </a:rPr>
                  <a:t>.</a:t>
                </a:r>
              </a:p>
              <a:p>
                <a:pPr lvl="0" algn="ctr"/>
                <a:r>
                  <a:rPr lang="en-GB" sz="3500" dirty="0">
                    <a:solidFill>
                      <a:srgbClr val="002060"/>
                    </a:solidFill>
                  </a:rPr>
                  <a:t>It is being </a:t>
                </a:r>
                <a:r>
                  <a:rPr lang="en-GB" sz="3500" u="sng" dirty="0">
                    <a:solidFill>
                      <a:srgbClr val="002060"/>
                    </a:solidFill>
                  </a:rPr>
                  <a:t>shared into groups of 8</a:t>
                </a:r>
                <a:r>
                  <a:rPr lang="en-GB" sz="3500" dirty="0">
                    <a:solidFill>
                      <a:srgbClr val="002060"/>
                    </a:solidFill>
                  </a:rPr>
                  <a:t>.</a:t>
                </a:r>
              </a:p>
              <a:p>
                <a:pPr lvl="0" algn="ctr"/>
                <a:r>
                  <a:rPr lang="en-GB" sz="3500" dirty="0">
                    <a:solidFill>
                      <a:srgbClr val="002060"/>
                    </a:solidFill>
                  </a:rPr>
                  <a:t>There are </a:t>
                </a:r>
                <a:r>
                  <a:rPr lang="en-GB" sz="3500" u="sng" dirty="0">
                    <a:solidFill>
                      <a:srgbClr val="002060"/>
                    </a:solidFill>
                  </a:rPr>
                  <a:t>5 groups in total </a:t>
                </a:r>
                <a:r>
                  <a:rPr lang="en-GB" sz="3500" dirty="0">
                    <a:solidFill>
                      <a:srgbClr val="002060"/>
                    </a:solidFill>
                  </a:rPr>
                  <a:t>(totalling 40).</a:t>
                </a:r>
              </a:p>
              <a:p>
                <a:pPr lvl="0" algn="ctr"/>
                <a:r>
                  <a:rPr lang="en-GB" sz="3500" dirty="0">
                    <a:solidFill>
                      <a:srgbClr val="002060"/>
                    </a:solidFill>
                  </a:rPr>
                  <a:t>There are </a:t>
                </a:r>
                <a:r>
                  <a:rPr lang="en-GB" sz="3500" u="sng" dirty="0">
                    <a:solidFill>
                      <a:srgbClr val="002060"/>
                    </a:solidFill>
                  </a:rPr>
                  <a:t>3 remaining </a:t>
                </a:r>
                <a:r>
                  <a:rPr lang="en-GB" sz="3500" dirty="0">
                    <a:solidFill>
                      <a:srgbClr val="002060"/>
                    </a:solidFill>
                  </a:rPr>
                  <a:t>(as there are not enough to make another group of 8).</a:t>
                </a:r>
              </a:p>
              <a:p>
                <a:pPr lvl="0" algn="ctr"/>
                <a:r>
                  <a:rPr lang="en-GB" sz="3500" dirty="0">
                    <a:solidFill>
                      <a:srgbClr val="002060"/>
                    </a:solidFill>
                  </a:rPr>
                  <a:t>As a </a:t>
                </a:r>
                <a:r>
                  <a:rPr lang="en-GB" sz="3500" b="1" dirty="0">
                    <a:solidFill>
                      <a:srgbClr val="002060"/>
                    </a:solidFill>
                  </a:rPr>
                  <a:t>fraction</a:t>
                </a:r>
                <a:r>
                  <a:rPr lang="en-GB" sz="3500" dirty="0">
                    <a:solidFill>
                      <a:srgbClr val="002060"/>
                    </a:solidFill>
                  </a:rPr>
                  <a:t> this would be written as </a:t>
                </a:r>
                <a14:m>
                  <m:oMath xmlns:m="http://schemas.openxmlformats.org/officeDocument/2006/math">
                    <m:f>
                      <m:fPr>
                        <m:ctrlPr>
                          <a:rPr lang="en-GB" sz="3500" b="1" i="1" smtClean="0">
                            <a:solidFill>
                              <a:srgbClr val="002060"/>
                            </a:solidFill>
                            <a:latin typeface="Cambria Math" panose="02040503050406030204" pitchFamily="18" charset="0"/>
                          </a:rPr>
                        </m:ctrlPr>
                      </m:fPr>
                      <m:num>
                        <m:r>
                          <a:rPr lang="en-GB" sz="3500" b="1" i="1" smtClean="0">
                            <a:solidFill>
                              <a:srgbClr val="002060"/>
                            </a:solidFill>
                            <a:latin typeface="Cambria Math" panose="02040503050406030204" pitchFamily="18" charset="0"/>
                          </a:rPr>
                          <m:t>𝟑</m:t>
                        </m:r>
                      </m:num>
                      <m:den>
                        <m:r>
                          <a:rPr lang="en-GB" sz="3500" b="1" i="1" smtClean="0">
                            <a:solidFill>
                              <a:srgbClr val="002060"/>
                            </a:solidFill>
                            <a:latin typeface="Cambria Math" panose="02040503050406030204" pitchFamily="18" charset="0"/>
                          </a:rPr>
                          <m:t>𝟖</m:t>
                        </m:r>
                      </m:den>
                    </m:f>
                  </m:oMath>
                </a14:m>
                <a:endParaRPr lang="en-GB" sz="3500" b="1" dirty="0">
                  <a:solidFill>
                    <a:srgbClr val="002060"/>
                  </a:solidFill>
                </a:endParaRPr>
              </a:p>
              <a:p>
                <a:pPr lvl="0" algn="ctr"/>
                <a:r>
                  <a:rPr lang="en-GB" sz="3500" dirty="0">
                    <a:solidFill>
                      <a:srgbClr val="002060"/>
                    </a:solidFill>
                  </a:rPr>
                  <a:t>Therefore, </a:t>
                </a:r>
                <a:r>
                  <a:rPr lang="en-GB" altLang="en-US" sz="3600" b="1" dirty="0">
                    <a:solidFill>
                      <a:srgbClr val="FF0000"/>
                    </a:solidFill>
                    <a:latin typeface="Calibri" panose="020F0502020204030204" pitchFamily="34" charset="0"/>
                  </a:rPr>
                  <a:t>43 ÷ 8 = </a:t>
                </a:r>
                <a:r>
                  <a:rPr lang="en-GB" sz="3500" b="1" dirty="0">
                    <a:solidFill>
                      <a:srgbClr val="FF0000"/>
                    </a:solidFill>
                  </a:rPr>
                  <a:t>5 </a:t>
                </a:r>
                <a14:m>
                  <m:oMath xmlns:m="http://schemas.openxmlformats.org/officeDocument/2006/math">
                    <m:f>
                      <m:fPr>
                        <m:ctrlPr>
                          <a:rPr lang="en-GB" sz="3500" b="1" i="1">
                            <a:solidFill>
                              <a:srgbClr val="FF0000"/>
                            </a:solidFill>
                            <a:latin typeface="Cambria Math" panose="02040503050406030204" pitchFamily="18" charset="0"/>
                          </a:rPr>
                        </m:ctrlPr>
                      </m:fPr>
                      <m:num>
                        <m:r>
                          <a:rPr lang="en-GB" sz="3500" b="1" i="1">
                            <a:solidFill>
                              <a:srgbClr val="FF0000"/>
                            </a:solidFill>
                            <a:latin typeface="Cambria Math" panose="02040503050406030204" pitchFamily="18" charset="0"/>
                          </a:rPr>
                          <m:t>𝟑</m:t>
                        </m:r>
                      </m:num>
                      <m:den>
                        <m:r>
                          <a:rPr lang="en-GB" sz="3500" b="1" i="1">
                            <a:solidFill>
                              <a:srgbClr val="FF0000"/>
                            </a:solidFill>
                            <a:latin typeface="Cambria Math" panose="02040503050406030204" pitchFamily="18" charset="0"/>
                          </a:rPr>
                          <m:t>𝟖</m:t>
                        </m:r>
                      </m:den>
                    </m:f>
                  </m:oMath>
                </a14:m>
                <a:endParaRPr lang="en-GB" sz="3500" b="1" dirty="0">
                  <a:solidFill>
                    <a:srgbClr val="002060"/>
                  </a:solidFill>
                </a:endParaRPr>
              </a:p>
            </p:txBody>
          </p:sp>
        </mc:Choice>
        <mc:Fallback xmlns="">
          <p:sp>
            <p:nvSpPr>
              <p:cNvPr id="34"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3168869" y="1690687"/>
                <a:ext cx="8671034" cy="4943865"/>
              </a:xfrm>
              <a:prstGeom prst="round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4524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2990254" cy="472965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100" dirty="0">
                    <a:solidFill>
                      <a:srgbClr val="002060"/>
                    </a:solidFill>
                    <a:latin typeface="Calibri" panose="020F0502020204030204" pitchFamily="34" charset="0"/>
                  </a:rPr>
                  <a:t>We can change a </a:t>
                </a:r>
                <a:r>
                  <a:rPr lang="en-GB" altLang="en-US" sz="3100" b="1" dirty="0">
                    <a:solidFill>
                      <a:srgbClr val="002060"/>
                    </a:solidFill>
                    <a:latin typeface="Calibri" panose="020F0502020204030204" pitchFamily="34" charset="0"/>
                  </a:rPr>
                  <a:t>remainder</a:t>
                </a:r>
                <a:r>
                  <a:rPr lang="en-GB" altLang="en-US" sz="3100" dirty="0">
                    <a:solidFill>
                      <a:srgbClr val="002060"/>
                    </a:solidFill>
                    <a:latin typeface="Calibri" panose="020F0502020204030204" pitchFamily="34" charset="0"/>
                  </a:rPr>
                  <a:t> into a </a:t>
                </a:r>
                <a:r>
                  <a:rPr lang="en-GB" altLang="en-US" sz="3100" b="1" dirty="0">
                    <a:solidFill>
                      <a:srgbClr val="002060"/>
                    </a:solidFill>
                    <a:latin typeface="Calibri" panose="020F0502020204030204" pitchFamily="34" charset="0"/>
                  </a:rPr>
                  <a:t>fraction</a:t>
                </a:r>
                <a:r>
                  <a:rPr lang="en-GB" altLang="en-US" sz="3100" dirty="0">
                    <a:solidFill>
                      <a:srgbClr val="002060"/>
                    </a:solidFill>
                    <a:latin typeface="Calibri" panose="020F0502020204030204" pitchFamily="34" charset="0"/>
                  </a:rPr>
                  <a:t>. Let’s use the example of </a:t>
                </a:r>
              </a:p>
              <a:p>
                <a:pPr algn="ctr">
                  <a:spcBef>
                    <a:spcPct val="0"/>
                  </a:spcBef>
                </a:pPr>
                <a:r>
                  <a:rPr lang="en-GB" altLang="en-US" sz="3100" dirty="0">
                    <a:solidFill>
                      <a:srgbClr val="002060"/>
                    </a:solidFill>
                    <a:latin typeface="Calibri" panose="020F0502020204030204" pitchFamily="34" charset="0"/>
                  </a:rPr>
                  <a:t>43 ÷ 8 = 5r3. </a:t>
                </a:r>
              </a:p>
              <a:p>
                <a:pPr algn="ctr">
                  <a:spcBef>
                    <a:spcPct val="0"/>
                  </a:spcBef>
                </a:pPr>
                <a:r>
                  <a:rPr lang="en-GB" altLang="en-US" sz="3100" dirty="0">
                    <a:solidFill>
                      <a:srgbClr val="002060"/>
                    </a:solidFill>
                    <a:latin typeface="Calibri" panose="020F0502020204030204" pitchFamily="34" charset="0"/>
                  </a:rPr>
                  <a:t>As a </a:t>
                </a:r>
                <a:r>
                  <a:rPr lang="en-GB" altLang="en-US" sz="3100" b="1" dirty="0">
                    <a:solidFill>
                      <a:srgbClr val="002060"/>
                    </a:solidFill>
                    <a:latin typeface="Calibri" panose="020F0502020204030204" pitchFamily="34" charset="0"/>
                  </a:rPr>
                  <a:t>fraction</a:t>
                </a:r>
                <a:r>
                  <a:rPr lang="en-GB" altLang="en-US" sz="3100" dirty="0">
                    <a:solidFill>
                      <a:srgbClr val="002060"/>
                    </a:solidFill>
                    <a:latin typeface="Calibri" panose="020F0502020204030204" pitchFamily="34" charset="0"/>
                  </a:rPr>
                  <a:t> this is </a:t>
                </a:r>
              </a:p>
              <a:p>
                <a:pPr algn="ctr">
                  <a:spcBef>
                    <a:spcPct val="0"/>
                  </a:spcBef>
                </a:pPr>
                <a:r>
                  <a:rPr lang="en-GB" altLang="en-US" sz="3100" dirty="0">
                    <a:solidFill>
                      <a:srgbClr val="002060"/>
                    </a:solidFill>
                    <a:latin typeface="Calibri" panose="020F0502020204030204" pitchFamily="34" charset="0"/>
                  </a:rPr>
                  <a:t>43 ÷ 8 = </a:t>
                </a:r>
                <a:r>
                  <a:rPr lang="en-GB" sz="3100" dirty="0">
                    <a:solidFill>
                      <a:srgbClr val="002060"/>
                    </a:solidFill>
                  </a:rPr>
                  <a:t>5</a:t>
                </a:r>
                <a14:m>
                  <m:oMath xmlns:m="http://schemas.openxmlformats.org/officeDocument/2006/math">
                    <m:f>
                      <m:fPr>
                        <m:ctrlPr>
                          <a:rPr lang="en-GB" sz="3100" i="1">
                            <a:solidFill>
                              <a:srgbClr val="002060"/>
                            </a:solidFill>
                            <a:latin typeface="Cambria Math" panose="02040503050406030204" pitchFamily="18" charset="0"/>
                          </a:rPr>
                        </m:ctrlPr>
                      </m:fPr>
                      <m:num>
                        <m:r>
                          <a:rPr lang="en-GB" sz="3100" b="0" i="1">
                            <a:solidFill>
                              <a:srgbClr val="002060"/>
                            </a:solidFill>
                            <a:latin typeface="Cambria Math" panose="02040503050406030204" pitchFamily="18" charset="0"/>
                          </a:rPr>
                          <m:t>3</m:t>
                        </m:r>
                      </m:num>
                      <m:den>
                        <m:r>
                          <a:rPr lang="en-GB" sz="3100" b="0" i="1">
                            <a:solidFill>
                              <a:srgbClr val="002060"/>
                            </a:solidFill>
                            <a:latin typeface="Cambria Math" panose="02040503050406030204" pitchFamily="18" charset="0"/>
                          </a:rPr>
                          <m:t>8</m:t>
                        </m:r>
                      </m:den>
                    </m:f>
                  </m:oMath>
                </a14:m>
                <a:r>
                  <a:rPr lang="en-GB" altLang="en-US" sz="3100" dirty="0">
                    <a:solidFill>
                      <a:srgbClr val="002060"/>
                    </a:solidFill>
                    <a:latin typeface="Calibri" panose="020F0502020204030204" pitchFamily="34" charset="0"/>
                  </a:rPr>
                  <a:t> </a:t>
                </a:r>
                <a:endParaRPr lang="en-GB" sz="3100" dirty="0">
                  <a:solidFill>
                    <a:srgbClr val="002060"/>
                  </a:solidFill>
                </a:endParaRP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273208" y="1828800"/>
                <a:ext cx="2990254" cy="4729655"/>
              </a:xfrm>
              <a:prstGeom prst="roundRect">
                <a:avLst/>
              </a:prstGeom>
              <a:blipFill>
                <a:blip r:embed="rId4"/>
                <a:stretch>
                  <a:fillRect r="-1220"/>
                </a:stretch>
              </a:blipFill>
            </p:spPr>
            <p:txBody>
              <a:bodyPr/>
              <a:lstStyle/>
              <a:p>
                <a:r>
                  <a:rPr lang="en-GB">
                    <a:noFill/>
                  </a:rPr>
                  <a:t> </a:t>
                </a:r>
              </a:p>
            </p:txBody>
          </p:sp>
        </mc:Fallback>
      </mc:AlternateContent>
      <p:sp>
        <p:nvSpPr>
          <p:cNvPr id="8" name="Rectangle: Rounded Corners 7">
            <a:extLst>
              <a:ext uri="{FF2B5EF4-FFF2-40B4-BE49-F238E27FC236}">
                <a16:creationId xmlns:a16="http://schemas.microsoft.com/office/drawing/2014/main" id="{B037ED3D-4640-4C99-BD8E-7128C709FBE2}"/>
              </a:ext>
            </a:extLst>
          </p:cNvPr>
          <p:cNvSpPr/>
          <p:nvPr/>
        </p:nvSpPr>
        <p:spPr>
          <a:xfrm>
            <a:off x="3641834" y="1832009"/>
            <a:ext cx="8150116"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these calculations and write the </a:t>
            </a:r>
            <a:r>
              <a:rPr lang="en-GB" sz="3600" b="1" dirty="0">
                <a:solidFill>
                  <a:srgbClr val="002060"/>
                </a:solidFill>
              </a:rPr>
              <a:t>remainder</a:t>
            </a:r>
            <a:r>
              <a:rPr lang="en-GB" sz="3600" dirty="0">
                <a:solidFill>
                  <a:srgbClr val="002060"/>
                </a:solidFill>
              </a:rPr>
              <a:t> as a </a:t>
            </a:r>
            <a:r>
              <a:rPr lang="en-GB" sz="3600" b="1" dirty="0">
                <a:solidFill>
                  <a:srgbClr val="002060"/>
                </a:solidFill>
              </a:rPr>
              <a:t>fraction</a:t>
            </a:r>
            <a:r>
              <a:rPr lang="en-GB" sz="3600" dirty="0">
                <a:solidFill>
                  <a:srgbClr val="002060"/>
                </a:solidFill>
              </a:rPr>
              <a:t>:</a:t>
            </a:r>
          </a:p>
          <a:p>
            <a:pPr marL="742950" lvl="0" indent="-742950" algn="ctr">
              <a:buAutoNum type="arabicParenR"/>
            </a:pPr>
            <a:r>
              <a:rPr lang="en-GB" sz="3600" dirty="0">
                <a:solidFill>
                  <a:srgbClr val="002060"/>
                </a:solidFill>
              </a:rPr>
              <a:t>40 ÷ 7 =</a:t>
            </a:r>
          </a:p>
          <a:p>
            <a:pPr marL="742950" lvl="0" indent="-742950" algn="ctr">
              <a:buAutoNum type="arabicParenR"/>
            </a:pPr>
            <a:r>
              <a:rPr lang="en-GB" sz="3600" dirty="0">
                <a:solidFill>
                  <a:srgbClr val="002060"/>
                </a:solidFill>
              </a:rPr>
              <a:t>35 ÷ 8 =</a:t>
            </a:r>
          </a:p>
          <a:p>
            <a:pPr marL="742950" lvl="0" indent="-742950" algn="ctr">
              <a:buAutoNum type="arabicParenR"/>
            </a:pPr>
            <a:r>
              <a:rPr lang="en-GB" sz="3600" dirty="0">
                <a:solidFill>
                  <a:srgbClr val="002060"/>
                </a:solidFill>
              </a:rPr>
              <a:t>29 ÷ 3 =</a:t>
            </a:r>
          </a:p>
          <a:p>
            <a:pPr marL="742950" lvl="0" indent="-742950" algn="ctr">
              <a:buAutoNum type="arabicParenR"/>
            </a:pPr>
            <a:r>
              <a:rPr lang="en-GB" sz="3600" dirty="0">
                <a:solidFill>
                  <a:srgbClr val="002060"/>
                </a:solidFill>
              </a:rPr>
              <a:t>67 ÷ 9 =</a:t>
            </a:r>
          </a:p>
          <a:p>
            <a:pPr marL="742950" lvl="0" indent="-742950" algn="ctr">
              <a:buAutoNum type="arabicParenR"/>
            </a:pPr>
            <a:r>
              <a:rPr lang="en-GB" sz="3600" dirty="0">
                <a:solidFill>
                  <a:srgbClr val="002060"/>
                </a:solidFill>
              </a:rPr>
              <a:t>45 ÷ 6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6118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We can change a </a:t>
            </a:r>
            <a:r>
              <a:rPr lang="en-GB" altLang="en-US" sz="3200" b="1" dirty="0">
                <a:solidFill>
                  <a:srgbClr val="002060"/>
                </a:solidFill>
                <a:latin typeface="Calibri" panose="020F0502020204030204" pitchFamily="34" charset="0"/>
              </a:rPr>
              <a:t>remainder </a:t>
            </a:r>
            <a:r>
              <a:rPr lang="en-GB" altLang="en-US" sz="3200" dirty="0">
                <a:solidFill>
                  <a:srgbClr val="002060"/>
                </a:solidFill>
                <a:latin typeface="Calibri" panose="020F0502020204030204" pitchFamily="34" charset="0"/>
              </a:rPr>
              <a:t>into a </a:t>
            </a:r>
            <a:r>
              <a:rPr lang="en-GB" altLang="en-US" sz="3200" b="1" dirty="0">
                <a:solidFill>
                  <a:srgbClr val="002060"/>
                </a:solidFill>
                <a:latin typeface="Calibri" panose="020F0502020204030204" pitchFamily="34" charset="0"/>
              </a:rPr>
              <a:t>decimal</a:t>
            </a:r>
            <a:r>
              <a:rPr lang="en-GB" altLang="en-US" sz="3200" dirty="0">
                <a:solidFill>
                  <a:srgbClr val="002060"/>
                </a:solidFill>
                <a:latin typeface="Calibri" panose="020F0502020204030204" pitchFamily="34" charset="0"/>
              </a:rPr>
              <a:t>. Let’s use the example of </a:t>
            </a:r>
            <a:r>
              <a:rPr lang="en-GB" altLang="en-US" sz="3200" b="1" dirty="0">
                <a:solidFill>
                  <a:srgbClr val="FF0000"/>
                </a:solidFill>
                <a:latin typeface="Calibri" panose="020F0502020204030204" pitchFamily="34" charset="0"/>
              </a:rPr>
              <a:t>39 ÷ 4 = 4r3</a:t>
            </a:r>
            <a:endParaRPr lang="en-GB" sz="3200" b="1" dirty="0">
              <a:solidFill>
                <a:srgbClr val="FF0000"/>
              </a:solidFill>
            </a:endParaRPr>
          </a:p>
        </p:txBody>
      </p:sp>
      <mc:AlternateContent xmlns:mc="http://schemas.openxmlformats.org/markup-compatibility/2006" xmlns:a14="http://schemas.microsoft.com/office/drawing/2010/main">
        <mc:Choice Requires="a14">
          <p:sp>
            <p:nvSpPr>
              <p:cNvPr id="34" name="Rectangle: Rounded Corners 2">
                <a:extLst>
                  <a:ext uri="{FF2B5EF4-FFF2-40B4-BE49-F238E27FC236}">
                    <a16:creationId xmlns:a16="http://schemas.microsoft.com/office/drawing/2014/main" id="{675A7142-34F1-4E54-A85B-FF703025B360}"/>
                  </a:ext>
                </a:extLst>
              </p:cNvPr>
              <p:cNvSpPr/>
              <p:nvPr/>
            </p:nvSpPr>
            <p:spPr>
              <a:xfrm>
                <a:off x="3168869" y="1690687"/>
                <a:ext cx="8671034"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The </a:t>
                </a:r>
                <a:r>
                  <a:rPr lang="en-GB" sz="3200" u="sng" dirty="0">
                    <a:solidFill>
                      <a:srgbClr val="002060"/>
                    </a:solidFill>
                  </a:rPr>
                  <a:t>total is 39</a:t>
                </a:r>
                <a:r>
                  <a:rPr lang="en-GB" sz="3200" dirty="0">
                    <a:solidFill>
                      <a:srgbClr val="002060"/>
                    </a:solidFill>
                  </a:rPr>
                  <a:t>. </a:t>
                </a:r>
              </a:p>
              <a:p>
                <a:pPr lvl="0" algn="ctr"/>
                <a:r>
                  <a:rPr lang="en-GB" sz="3200" dirty="0">
                    <a:solidFill>
                      <a:srgbClr val="002060"/>
                    </a:solidFill>
                  </a:rPr>
                  <a:t>It is being </a:t>
                </a:r>
                <a:r>
                  <a:rPr lang="en-GB" sz="3200" u="sng" dirty="0">
                    <a:solidFill>
                      <a:srgbClr val="002060"/>
                    </a:solidFill>
                  </a:rPr>
                  <a:t>shared into groups of 4</a:t>
                </a:r>
                <a:r>
                  <a:rPr lang="en-GB" sz="3200" dirty="0">
                    <a:solidFill>
                      <a:srgbClr val="002060"/>
                    </a:solidFill>
                  </a:rPr>
                  <a:t>.</a:t>
                </a:r>
              </a:p>
              <a:p>
                <a:pPr lvl="0" algn="ctr"/>
                <a:r>
                  <a:rPr lang="en-GB" sz="3200" dirty="0">
                    <a:solidFill>
                      <a:srgbClr val="002060"/>
                    </a:solidFill>
                  </a:rPr>
                  <a:t>There are </a:t>
                </a:r>
                <a:r>
                  <a:rPr lang="en-GB" sz="3200" u="sng" dirty="0">
                    <a:solidFill>
                      <a:srgbClr val="002060"/>
                    </a:solidFill>
                  </a:rPr>
                  <a:t>9 groups in total </a:t>
                </a:r>
                <a:r>
                  <a:rPr lang="en-GB" sz="3200" dirty="0">
                    <a:solidFill>
                      <a:srgbClr val="002060"/>
                    </a:solidFill>
                  </a:rPr>
                  <a:t>(totalling 36).</a:t>
                </a:r>
              </a:p>
              <a:p>
                <a:pPr algn="ctr"/>
                <a:r>
                  <a:rPr lang="en-GB" sz="3200" dirty="0">
                    <a:solidFill>
                      <a:srgbClr val="002060"/>
                    </a:solidFill>
                  </a:rPr>
                  <a:t>There are </a:t>
                </a:r>
                <a:r>
                  <a:rPr lang="en-GB" sz="3200" u="sng" dirty="0">
                    <a:solidFill>
                      <a:srgbClr val="002060"/>
                    </a:solidFill>
                  </a:rPr>
                  <a:t>3 remaining </a:t>
                </a:r>
                <a:r>
                  <a:rPr lang="en-GB" sz="3200" dirty="0">
                    <a:solidFill>
                      <a:srgbClr val="002060"/>
                    </a:solidFill>
                  </a:rPr>
                  <a:t>(as there are not enough to make another group of 4). </a:t>
                </a:r>
              </a:p>
              <a:p>
                <a:pPr algn="ctr"/>
                <a:r>
                  <a:rPr lang="en-GB" sz="3200" dirty="0">
                    <a:solidFill>
                      <a:srgbClr val="002060"/>
                    </a:solidFill>
                  </a:rPr>
                  <a:t>As a </a:t>
                </a:r>
                <a:r>
                  <a:rPr lang="en-GB" sz="3200" b="1" dirty="0">
                    <a:solidFill>
                      <a:srgbClr val="002060"/>
                    </a:solidFill>
                  </a:rPr>
                  <a:t>fraction</a:t>
                </a:r>
                <a:r>
                  <a:rPr lang="en-GB" sz="3200" dirty="0">
                    <a:solidFill>
                      <a:srgbClr val="002060"/>
                    </a:solidFill>
                  </a:rPr>
                  <a:t> this would be written as </a:t>
                </a:r>
                <a14:m>
                  <m:oMath xmlns:m="http://schemas.openxmlformats.org/officeDocument/2006/math">
                    <m:f>
                      <m:fPr>
                        <m:ctrlPr>
                          <a:rPr lang="en-GB" sz="3200" b="1" i="1" smtClean="0">
                            <a:solidFill>
                              <a:srgbClr val="002060"/>
                            </a:solidFill>
                            <a:latin typeface="Cambria Math" panose="02040503050406030204" pitchFamily="18" charset="0"/>
                          </a:rPr>
                        </m:ctrlPr>
                      </m:fPr>
                      <m:num>
                        <m:r>
                          <a:rPr lang="en-GB" sz="3200" b="1" i="0" smtClean="0">
                            <a:solidFill>
                              <a:srgbClr val="002060"/>
                            </a:solidFill>
                            <a:latin typeface="Cambria Math" panose="02040503050406030204" pitchFamily="18" charset="0"/>
                          </a:rPr>
                          <m:t>𝟑</m:t>
                        </m:r>
                      </m:num>
                      <m:den>
                        <m:r>
                          <a:rPr lang="en-GB" sz="3200" b="1" i="1" smtClean="0">
                            <a:solidFill>
                              <a:srgbClr val="002060"/>
                            </a:solidFill>
                            <a:latin typeface="Cambria Math" panose="02040503050406030204" pitchFamily="18" charset="0"/>
                          </a:rPr>
                          <m:t>𝟒</m:t>
                        </m:r>
                      </m:den>
                    </m:f>
                    <m:r>
                      <a:rPr lang="en-GB" sz="3200" b="1" i="0" smtClean="0">
                        <a:solidFill>
                          <a:srgbClr val="002060"/>
                        </a:solidFill>
                        <a:latin typeface="Cambria Math" panose="02040503050406030204" pitchFamily="18" charset="0"/>
                      </a:rPr>
                      <m:t> </m:t>
                    </m:r>
                  </m:oMath>
                </a14:m>
                <a:endParaRPr lang="en-GB" sz="3200" b="1" dirty="0">
                  <a:solidFill>
                    <a:srgbClr val="002060"/>
                  </a:solidFill>
                </a:endParaRPr>
              </a:p>
              <a:p>
                <a:pPr algn="ctr"/>
                <a:endParaRPr lang="en-GB" sz="3200" b="1" i="0" dirty="0">
                  <a:solidFill>
                    <a:srgbClr val="002060"/>
                  </a:solidFill>
                  <a:latin typeface="Cambria Math" panose="02040503050406030204" pitchFamily="18" charset="0"/>
                </a:endParaRPr>
              </a:p>
              <a:p>
                <a:pPr algn="ctr"/>
                <a14:m>
                  <m:oMath xmlns:m="http://schemas.openxmlformats.org/officeDocument/2006/math">
                    <m:f>
                      <m:fPr>
                        <m:ctrlPr>
                          <a:rPr lang="en-GB" sz="3200" b="1" i="1" smtClean="0">
                            <a:solidFill>
                              <a:srgbClr val="002060"/>
                            </a:solidFill>
                            <a:latin typeface="Cambria Math" panose="02040503050406030204" pitchFamily="18" charset="0"/>
                          </a:rPr>
                        </m:ctrlPr>
                      </m:fPr>
                      <m:num>
                        <m:r>
                          <a:rPr lang="en-GB" sz="3200" b="1" i="1" smtClean="0">
                            <a:solidFill>
                              <a:srgbClr val="002060"/>
                            </a:solidFill>
                            <a:latin typeface="Cambria Math" panose="02040503050406030204" pitchFamily="18" charset="0"/>
                          </a:rPr>
                          <m:t>𝟑</m:t>
                        </m:r>
                      </m:num>
                      <m:den>
                        <m:r>
                          <a:rPr lang="en-GB" sz="3200" b="1" i="1" smtClean="0">
                            <a:solidFill>
                              <a:srgbClr val="002060"/>
                            </a:solidFill>
                            <a:latin typeface="Cambria Math" panose="02040503050406030204" pitchFamily="18" charset="0"/>
                          </a:rPr>
                          <m:t>𝟒</m:t>
                        </m:r>
                      </m:den>
                    </m:f>
                    <m:r>
                      <a:rPr lang="en-GB" sz="3200" b="0" i="0" smtClean="0">
                        <a:solidFill>
                          <a:srgbClr val="002060"/>
                        </a:solidFill>
                        <a:latin typeface="Cambria Math" panose="02040503050406030204" pitchFamily="18" charset="0"/>
                      </a:rPr>
                      <m:t> </m:t>
                    </m:r>
                  </m:oMath>
                </a14:m>
                <a:r>
                  <a:rPr lang="en-GB" sz="3200" b="0" dirty="0">
                    <a:solidFill>
                      <a:srgbClr val="002060"/>
                    </a:solidFill>
                  </a:rPr>
                  <a:t> </a:t>
                </a:r>
                <a:r>
                  <a:rPr lang="en-GB" sz="3200" dirty="0">
                    <a:solidFill>
                      <a:srgbClr val="002060"/>
                    </a:solidFill>
                  </a:rPr>
                  <a:t>is 0.75 as a </a:t>
                </a:r>
                <a:r>
                  <a:rPr lang="en-GB" sz="3200" b="1" dirty="0">
                    <a:solidFill>
                      <a:srgbClr val="002060"/>
                    </a:solidFill>
                  </a:rPr>
                  <a:t>decimal</a:t>
                </a:r>
                <a:r>
                  <a:rPr lang="en-GB" sz="3200" dirty="0">
                    <a:solidFill>
                      <a:srgbClr val="002060"/>
                    </a:solidFill>
                  </a:rPr>
                  <a:t>. Therefore, </a:t>
                </a:r>
                <a:r>
                  <a:rPr lang="en-GB" sz="3200" b="1" dirty="0">
                    <a:solidFill>
                      <a:srgbClr val="FF0000"/>
                    </a:solidFill>
                    <a:latin typeface="Calibri" panose="020F0502020204030204" pitchFamily="34" charset="0"/>
                  </a:rPr>
                  <a:t>39</a:t>
                </a:r>
                <a:r>
                  <a:rPr lang="en-GB" altLang="en-US" sz="3200" b="1" dirty="0">
                    <a:solidFill>
                      <a:srgbClr val="FF0000"/>
                    </a:solidFill>
                    <a:latin typeface="Calibri" panose="020F0502020204030204" pitchFamily="34" charset="0"/>
                  </a:rPr>
                  <a:t> ÷ 4 = </a:t>
                </a:r>
                <a:r>
                  <a:rPr lang="en-GB" altLang="en-US" sz="3200" b="1" dirty="0">
                    <a:solidFill>
                      <a:srgbClr val="FF0000"/>
                    </a:solidFill>
                  </a:rPr>
                  <a:t>9.75</a:t>
                </a:r>
                <a:endParaRPr lang="en-GB" sz="3200" b="1" dirty="0">
                  <a:solidFill>
                    <a:srgbClr val="002060"/>
                  </a:solidFill>
                </a:endParaRPr>
              </a:p>
            </p:txBody>
          </p:sp>
        </mc:Choice>
        <mc:Fallback xmlns="">
          <p:sp>
            <p:nvSpPr>
              <p:cNvPr id="34"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3168869" y="1690687"/>
                <a:ext cx="8671034" cy="4943865"/>
              </a:xfrm>
              <a:prstGeom prst="round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1017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810061" cy="472965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500" dirty="0">
                    <a:solidFill>
                      <a:srgbClr val="002060"/>
                    </a:solidFill>
                    <a:latin typeface="Calibri" panose="020F0502020204030204" pitchFamily="34" charset="0"/>
                  </a:rPr>
                  <a:t>We can change a </a:t>
                </a:r>
                <a:r>
                  <a:rPr lang="en-GB" altLang="en-US" sz="2500" b="1" dirty="0">
                    <a:solidFill>
                      <a:srgbClr val="002060"/>
                    </a:solidFill>
                    <a:latin typeface="Calibri" panose="020F0502020204030204" pitchFamily="34" charset="0"/>
                  </a:rPr>
                  <a:t>remainder</a:t>
                </a:r>
                <a:r>
                  <a:rPr lang="en-GB" altLang="en-US" sz="2500" dirty="0">
                    <a:solidFill>
                      <a:srgbClr val="002060"/>
                    </a:solidFill>
                    <a:latin typeface="Calibri" panose="020F0502020204030204" pitchFamily="34" charset="0"/>
                  </a:rPr>
                  <a:t> into a </a:t>
                </a:r>
                <a:r>
                  <a:rPr lang="en-GB" altLang="en-US" sz="2500" b="1" dirty="0">
                    <a:solidFill>
                      <a:srgbClr val="002060"/>
                    </a:solidFill>
                    <a:latin typeface="Calibri" panose="020F0502020204030204" pitchFamily="34" charset="0"/>
                  </a:rPr>
                  <a:t>decimal</a:t>
                </a:r>
                <a:r>
                  <a:rPr lang="en-GB" altLang="en-US" sz="2500" dirty="0">
                    <a:solidFill>
                      <a:srgbClr val="002060"/>
                    </a:solidFill>
                    <a:latin typeface="Calibri" panose="020F0502020204030204" pitchFamily="34" charset="0"/>
                  </a:rPr>
                  <a:t>. Let’s use the example of </a:t>
                </a:r>
                <a:r>
                  <a:rPr lang="en-GB" altLang="en-US" sz="2500" b="1" dirty="0">
                    <a:solidFill>
                      <a:srgbClr val="FF0000"/>
                    </a:solidFill>
                    <a:latin typeface="Calibri" panose="020F0502020204030204" pitchFamily="34" charset="0"/>
                  </a:rPr>
                  <a:t>38 ÷ 9 = 4r3</a:t>
                </a:r>
              </a:p>
              <a:p>
                <a:pPr algn="ctr"/>
                <a:r>
                  <a:rPr lang="en-GB" sz="2500" dirty="0">
                    <a:solidFill>
                      <a:srgbClr val="002060"/>
                    </a:solidFill>
                  </a:rPr>
                  <a:t>As a </a:t>
                </a:r>
                <a:r>
                  <a:rPr lang="en-GB" sz="2500" b="1" dirty="0">
                    <a:solidFill>
                      <a:srgbClr val="002060"/>
                    </a:solidFill>
                  </a:rPr>
                  <a:t>fraction</a:t>
                </a:r>
                <a:r>
                  <a:rPr lang="en-GB" sz="2500" dirty="0">
                    <a:solidFill>
                      <a:srgbClr val="002060"/>
                    </a:solidFill>
                  </a:rPr>
                  <a:t> this would be written as </a:t>
                </a:r>
                <a14:m>
                  <m:oMath xmlns:m="http://schemas.openxmlformats.org/officeDocument/2006/math">
                    <m:f>
                      <m:fPr>
                        <m:ctrlPr>
                          <a:rPr lang="en-GB" sz="2500" b="1" i="1">
                            <a:solidFill>
                              <a:srgbClr val="002060"/>
                            </a:solidFill>
                            <a:latin typeface="Cambria Math" panose="02040503050406030204" pitchFamily="18" charset="0"/>
                          </a:rPr>
                        </m:ctrlPr>
                      </m:fPr>
                      <m:num>
                        <m:r>
                          <a:rPr lang="en-GB" sz="2500" b="1">
                            <a:solidFill>
                              <a:srgbClr val="002060"/>
                            </a:solidFill>
                            <a:latin typeface="Cambria Math" panose="02040503050406030204" pitchFamily="18" charset="0"/>
                          </a:rPr>
                          <m:t>𝟑</m:t>
                        </m:r>
                      </m:num>
                      <m:den>
                        <m:r>
                          <a:rPr lang="en-GB" sz="2500" b="1">
                            <a:solidFill>
                              <a:srgbClr val="002060"/>
                            </a:solidFill>
                            <a:latin typeface="Cambria Math" panose="02040503050406030204" pitchFamily="18" charset="0"/>
                          </a:rPr>
                          <m:t>𝟗</m:t>
                        </m:r>
                      </m:den>
                    </m:f>
                    <m:r>
                      <a:rPr lang="en-GB" sz="2500" b="1">
                        <a:solidFill>
                          <a:srgbClr val="002060"/>
                        </a:solidFill>
                        <a:latin typeface="Cambria Math" panose="02040503050406030204" pitchFamily="18" charset="0"/>
                      </a:rPr>
                      <m:t> </m:t>
                    </m:r>
                  </m:oMath>
                </a14:m>
                <a:r>
                  <a:rPr lang="en-GB" sz="2500" b="1" dirty="0">
                    <a:solidFill>
                      <a:srgbClr val="002060"/>
                    </a:solidFill>
                    <a:latin typeface="Cambria Math" panose="02040503050406030204" pitchFamily="18" charset="0"/>
                  </a:rPr>
                  <a:t> </a:t>
                </a:r>
                <a:r>
                  <a:rPr lang="en-GB" sz="2500" dirty="0">
                    <a:solidFill>
                      <a:srgbClr val="002060"/>
                    </a:solidFill>
                  </a:rPr>
                  <a:t>which is the same as </a:t>
                </a:r>
                <a14:m>
                  <m:oMath xmlns:m="http://schemas.openxmlformats.org/officeDocument/2006/math">
                    <m:f>
                      <m:fPr>
                        <m:ctrlPr>
                          <a:rPr lang="en-GB" sz="2500" b="1" i="1">
                            <a:solidFill>
                              <a:srgbClr val="002060"/>
                            </a:solidFill>
                            <a:latin typeface="Cambria Math" panose="02040503050406030204" pitchFamily="18" charset="0"/>
                          </a:rPr>
                        </m:ctrlPr>
                      </m:fPr>
                      <m:num>
                        <m:r>
                          <a:rPr lang="en-GB" sz="2500" b="1">
                            <a:solidFill>
                              <a:srgbClr val="002060"/>
                            </a:solidFill>
                            <a:latin typeface="Cambria Math" panose="02040503050406030204" pitchFamily="18" charset="0"/>
                          </a:rPr>
                          <m:t>𝟏</m:t>
                        </m:r>
                      </m:num>
                      <m:den>
                        <m:r>
                          <a:rPr lang="en-GB" sz="2500" b="1">
                            <a:solidFill>
                              <a:srgbClr val="002060"/>
                            </a:solidFill>
                            <a:latin typeface="Cambria Math" panose="02040503050406030204" pitchFamily="18" charset="0"/>
                          </a:rPr>
                          <m:t>𝟑</m:t>
                        </m:r>
                      </m:den>
                    </m:f>
                    <m:r>
                      <a:rPr lang="en-GB" sz="2500" b="1">
                        <a:solidFill>
                          <a:srgbClr val="002060"/>
                        </a:solidFill>
                        <a:latin typeface="Cambria Math" panose="02040503050406030204" pitchFamily="18" charset="0"/>
                      </a:rPr>
                      <m:t>. </m:t>
                    </m:r>
                  </m:oMath>
                </a14:m>
                <a:endParaRPr lang="en-GB" sz="2500" b="1" dirty="0">
                  <a:solidFill>
                    <a:srgbClr val="002060"/>
                  </a:solidFill>
                  <a:latin typeface="Cambria Math" panose="02040503050406030204" pitchFamily="18" charset="0"/>
                </a:endParaRPr>
              </a:p>
              <a:p>
                <a:pPr algn="ctr"/>
                <a14:m>
                  <m:oMath xmlns:m="http://schemas.openxmlformats.org/officeDocument/2006/math">
                    <m:f>
                      <m:fPr>
                        <m:ctrlPr>
                          <a:rPr lang="en-GB" sz="2500" b="1" i="1">
                            <a:solidFill>
                              <a:srgbClr val="002060"/>
                            </a:solidFill>
                            <a:latin typeface="Cambria Math" panose="02040503050406030204" pitchFamily="18" charset="0"/>
                          </a:rPr>
                        </m:ctrlPr>
                      </m:fPr>
                      <m:num>
                        <m:r>
                          <a:rPr lang="en-GB" sz="2500" b="1">
                            <a:solidFill>
                              <a:srgbClr val="002060"/>
                            </a:solidFill>
                            <a:latin typeface="Cambria Math" panose="02040503050406030204" pitchFamily="18" charset="0"/>
                          </a:rPr>
                          <m:t>𝟏</m:t>
                        </m:r>
                      </m:num>
                      <m:den>
                        <m:r>
                          <a:rPr lang="en-GB" sz="2500" b="1">
                            <a:solidFill>
                              <a:srgbClr val="002060"/>
                            </a:solidFill>
                            <a:latin typeface="Cambria Math" panose="02040503050406030204" pitchFamily="18" charset="0"/>
                          </a:rPr>
                          <m:t>𝟑</m:t>
                        </m:r>
                      </m:den>
                    </m:f>
                    <m:r>
                      <a:rPr lang="en-GB" sz="2500">
                        <a:solidFill>
                          <a:srgbClr val="002060"/>
                        </a:solidFill>
                        <a:latin typeface="Cambria Math" panose="02040503050406030204" pitchFamily="18" charset="0"/>
                      </a:rPr>
                      <m:t> </m:t>
                    </m:r>
                  </m:oMath>
                </a14:m>
                <a:r>
                  <a:rPr lang="en-GB" sz="2500" dirty="0">
                    <a:solidFill>
                      <a:srgbClr val="002060"/>
                    </a:solidFill>
                  </a:rPr>
                  <a:t> is 0.33 as a </a:t>
                </a:r>
                <a:r>
                  <a:rPr lang="en-GB" sz="2500" b="1" dirty="0">
                    <a:solidFill>
                      <a:srgbClr val="002060"/>
                    </a:solidFill>
                  </a:rPr>
                  <a:t>decimal</a:t>
                </a:r>
                <a:r>
                  <a:rPr lang="en-GB" sz="2500" dirty="0">
                    <a:solidFill>
                      <a:srgbClr val="002060"/>
                    </a:solidFill>
                  </a:rPr>
                  <a:t>. Therefore, </a:t>
                </a:r>
                <a:r>
                  <a:rPr lang="en-GB" sz="2500" b="1" dirty="0">
                    <a:solidFill>
                      <a:srgbClr val="FF0000"/>
                    </a:solidFill>
                    <a:latin typeface="Calibri" panose="020F0502020204030204" pitchFamily="34" charset="0"/>
                  </a:rPr>
                  <a:t>38</a:t>
                </a:r>
                <a:r>
                  <a:rPr lang="en-GB" altLang="en-US" sz="2500" b="1" dirty="0">
                    <a:solidFill>
                      <a:srgbClr val="FF0000"/>
                    </a:solidFill>
                    <a:latin typeface="Calibri" panose="020F0502020204030204" pitchFamily="34" charset="0"/>
                  </a:rPr>
                  <a:t> ÷ 9 = </a:t>
                </a:r>
                <a:r>
                  <a:rPr lang="en-GB" altLang="en-US" sz="2500" b="1" dirty="0">
                    <a:solidFill>
                      <a:srgbClr val="FF0000"/>
                    </a:solidFill>
                  </a:rPr>
                  <a:t>4.33</a:t>
                </a:r>
                <a:endParaRPr lang="en-GB" sz="2500" b="1" dirty="0">
                  <a:solidFill>
                    <a:srgbClr val="002060"/>
                  </a:solidFill>
                </a:endParaRPr>
              </a:p>
              <a:p>
                <a:pPr algn="ctr">
                  <a:spcBef>
                    <a:spcPct val="0"/>
                  </a:spcBef>
                </a:pPr>
                <a:endParaRPr lang="en-GB" sz="2800" b="1" dirty="0">
                  <a:solidFill>
                    <a:srgbClr val="FF0000"/>
                  </a:solidFill>
                </a:endParaRP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273208" y="1828800"/>
                <a:ext cx="3810061" cy="4729655"/>
              </a:xfrm>
              <a:prstGeom prst="roundRect">
                <a:avLst/>
              </a:prstGeom>
              <a:blipFill>
                <a:blip r:embed="rId4"/>
                <a:stretch>
                  <a:fillRect/>
                </a:stretch>
              </a:blipFill>
            </p:spPr>
            <p:txBody>
              <a:bodyPr/>
              <a:lstStyle/>
              <a:p>
                <a:r>
                  <a:rPr lang="en-GB">
                    <a:noFill/>
                  </a:rPr>
                  <a:t> </a:t>
                </a:r>
              </a:p>
            </p:txBody>
          </p:sp>
        </mc:Fallback>
      </mc:AlternateContent>
      <p:sp>
        <p:nvSpPr>
          <p:cNvPr id="8" name="Rectangle: Rounded Corners 7">
            <a:extLst>
              <a:ext uri="{FF2B5EF4-FFF2-40B4-BE49-F238E27FC236}">
                <a16:creationId xmlns:a16="http://schemas.microsoft.com/office/drawing/2014/main" id="{B037ED3D-4640-4C99-BD8E-7128C709FBE2}"/>
              </a:ext>
            </a:extLst>
          </p:cNvPr>
          <p:cNvSpPr/>
          <p:nvPr/>
        </p:nvSpPr>
        <p:spPr>
          <a:xfrm>
            <a:off x="4445876" y="1832009"/>
            <a:ext cx="7346074"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these calculations and write the </a:t>
            </a:r>
            <a:r>
              <a:rPr lang="en-GB" sz="3600" b="1" dirty="0">
                <a:solidFill>
                  <a:srgbClr val="002060"/>
                </a:solidFill>
              </a:rPr>
              <a:t>remainder</a:t>
            </a:r>
            <a:r>
              <a:rPr lang="en-GB" sz="3600" dirty="0">
                <a:solidFill>
                  <a:srgbClr val="002060"/>
                </a:solidFill>
              </a:rPr>
              <a:t> as a </a:t>
            </a:r>
            <a:r>
              <a:rPr lang="en-GB" sz="3600" b="1" dirty="0">
                <a:solidFill>
                  <a:srgbClr val="002060"/>
                </a:solidFill>
              </a:rPr>
              <a:t>decimal</a:t>
            </a:r>
            <a:r>
              <a:rPr lang="en-GB" sz="3600" dirty="0">
                <a:solidFill>
                  <a:srgbClr val="002060"/>
                </a:solidFill>
              </a:rPr>
              <a:t>:</a:t>
            </a:r>
          </a:p>
          <a:p>
            <a:pPr marL="742950" lvl="0" indent="-742950" algn="ctr">
              <a:buAutoNum type="arabicParenR"/>
            </a:pPr>
            <a:r>
              <a:rPr lang="en-GB" sz="3600" dirty="0">
                <a:solidFill>
                  <a:srgbClr val="002060"/>
                </a:solidFill>
              </a:rPr>
              <a:t>42 ÷ 5 =</a:t>
            </a:r>
          </a:p>
          <a:p>
            <a:pPr marL="742950" lvl="0" indent="-742950" algn="ctr">
              <a:buAutoNum type="arabicParenR"/>
            </a:pPr>
            <a:r>
              <a:rPr lang="en-GB" sz="3600" dirty="0">
                <a:solidFill>
                  <a:srgbClr val="002060"/>
                </a:solidFill>
              </a:rPr>
              <a:t>35 ÷ 4 =</a:t>
            </a:r>
          </a:p>
          <a:p>
            <a:pPr marL="742950" lvl="0" indent="-742950" algn="ctr">
              <a:buAutoNum type="arabicParenR"/>
            </a:pPr>
            <a:r>
              <a:rPr lang="en-GB" sz="3600" dirty="0">
                <a:solidFill>
                  <a:srgbClr val="002060"/>
                </a:solidFill>
              </a:rPr>
              <a:t>29 ÷ 10 =</a:t>
            </a:r>
          </a:p>
          <a:p>
            <a:pPr marL="742950" lvl="0" indent="-742950" algn="ctr">
              <a:buAutoNum type="arabicParenR"/>
            </a:pPr>
            <a:r>
              <a:rPr lang="en-GB" sz="3600" dirty="0">
                <a:solidFill>
                  <a:srgbClr val="002060"/>
                </a:solidFill>
              </a:rPr>
              <a:t>67 ÷ 2 =</a:t>
            </a:r>
          </a:p>
          <a:p>
            <a:pPr marL="742950" lvl="0" indent="-742950" algn="ctr">
              <a:buAutoNum type="arabicParenR"/>
            </a:pPr>
            <a:r>
              <a:rPr lang="en-GB" sz="3600" dirty="0">
                <a:solidFill>
                  <a:srgbClr val="002060"/>
                </a:solidFill>
              </a:rPr>
              <a:t>41 ÷ 3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45064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1883993"/>
            <a:ext cx="308484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000" dirty="0">
                <a:solidFill>
                  <a:srgbClr val="002060"/>
                </a:solidFill>
                <a:latin typeface="Calibri" panose="020F0502020204030204" pitchFamily="34" charset="0"/>
              </a:rPr>
              <a:t>We can change a </a:t>
            </a:r>
            <a:r>
              <a:rPr lang="en-GB" altLang="en-US" sz="3000" b="1" dirty="0">
                <a:solidFill>
                  <a:srgbClr val="002060"/>
                </a:solidFill>
                <a:latin typeface="Calibri" panose="020F0502020204030204" pitchFamily="34" charset="0"/>
              </a:rPr>
              <a:t>remainder</a:t>
            </a:r>
            <a:r>
              <a:rPr lang="en-GB" altLang="en-US" sz="3000" dirty="0">
                <a:solidFill>
                  <a:srgbClr val="002060"/>
                </a:solidFill>
                <a:latin typeface="Calibri" panose="020F0502020204030204" pitchFamily="34" charset="0"/>
              </a:rPr>
              <a:t> by </a:t>
            </a:r>
            <a:r>
              <a:rPr lang="en-GB" altLang="en-US" sz="3000" b="1" dirty="0">
                <a:solidFill>
                  <a:srgbClr val="002060"/>
                </a:solidFill>
                <a:latin typeface="Calibri" panose="020F0502020204030204" pitchFamily="34" charset="0"/>
              </a:rPr>
              <a:t>rounding</a:t>
            </a:r>
            <a:r>
              <a:rPr lang="en-GB" altLang="en-US" sz="3000" dirty="0">
                <a:solidFill>
                  <a:srgbClr val="002060"/>
                </a:solidFill>
                <a:latin typeface="Calibri" panose="020F0502020204030204" pitchFamily="34" charset="0"/>
              </a:rPr>
              <a:t> – it all depends on the context of the question.</a:t>
            </a:r>
          </a:p>
          <a:p>
            <a:pPr algn="ctr">
              <a:spcBef>
                <a:spcPct val="0"/>
              </a:spcBef>
            </a:pPr>
            <a:r>
              <a:rPr lang="en-GB" altLang="en-US" sz="3000" dirty="0">
                <a:solidFill>
                  <a:srgbClr val="002060"/>
                </a:solidFill>
                <a:latin typeface="Calibri" panose="020F0502020204030204" pitchFamily="34" charset="0"/>
              </a:rPr>
              <a:t>Let’s use the example of </a:t>
            </a:r>
          </a:p>
          <a:p>
            <a:pPr algn="ctr">
              <a:spcBef>
                <a:spcPct val="0"/>
              </a:spcBef>
            </a:pPr>
            <a:r>
              <a:rPr lang="en-GB" altLang="en-US" sz="3000" b="1" dirty="0">
                <a:solidFill>
                  <a:srgbClr val="FF0000"/>
                </a:solidFill>
                <a:latin typeface="Calibri" panose="020F0502020204030204" pitchFamily="34" charset="0"/>
              </a:rPr>
              <a:t>37 ÷ 7 = 5r2</a:t>
            </a: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641833" y="1690687"/>
            <a:ext cx="8198069"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37 people are going to a party and they need to book taxis to get there. Each taxi can fit 5 people into it. How many taxis will they need in total?</a:t>
            </a:r>
          </a:p>
          <a:p>
            <a:pPr lvl="0" algn="ctr"/>
            <a:endParaRPr lang="en-GB" sz="3600" b="1" dirty="0">
              <a:solidFill>
                <a:srgbClr val="002060"/>
              </a:solidFill>
            </a:endParaRPr>
          </a:p>
          <a:p>
            <a:pPr lvl="0" algn="ctr"/>
            <a:r>
              <a:rPr lang="en-GB" sz="3600" dirty="0">
                <a:solidFill>
                  <a:srgbClr val="FF0000"/>
                </a:solidFill>
              </a:rPr>
              <a:t>As there is a </a:t>
            </a:r>
            <a:r>
              <a:rPr lang="en-GB" sz="3600" b="1" dirty="0">
                <a:solidFill>
                  <a:srgbClr val="FF0000"/>
                </a:solidFill>
              </a:rPr>
              <a:t>remainder</a:t>
            </a:r>
            <a:r>
              <a:rPr lang="en-GB" sz="3600" dirty="0">
                <a:solidFill>
                  <a:srgbClr val="FF0000"/>
                </a:solidFill>
              </a:rPr>
              <a:t> of 2, a whole extra taxi will be needed, meaning the answer is 8.</a:t>
            </a:r>
          </a:p>
        </p:txBody>
      </p:sp>
    </p:spTree>
    <p:extLst>
      <p:ext uri="{BB962C8B-B14F-4D97-AF65-F5344CB8AC3E}">
        <p14:creationId xmlns:p14="http://schemas.microsoft.com/office/powerpoint/2010/main" val="58608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210971" cy="472965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rgbClr val="002060"/>
                </a:solidFill>
                <a:latin typeface="Calibri" panose="020F0502020204030204" pitchFamily="34" charset="0"/>
              </a:rPr>
              <a:t>We can change a </a:t>
            </a:r>
            <a:r>
              <a:rPr lang="en-GB" altLang="en-US" sz="3600" b="1" dirty="0">
                <a:solidFill>
                  <a:srgbClr val="002060"/>
                </a:solidFill>
                <a:latin typeface="Calibri" panose="020F0502020204030204" pitchFamily="34" charset="0"/>
              </a:rPr>
              <a:t>remainder</a:t>
            </a:r>
            <a:r>
              <a:rPr lang="en-GB" altLang="en-US" sz="3600" dirty="0">
                <a:solidFill>
                  <a:srgbClr val="002060"/>
                </a:solidFill>
                <a:latin typeface="Calibri" panose="020F0502020204030204" pitchFamily="34" charset="0"/>
              </a:rPr>
              <a:t> by </a:t>
            </a:r>
            <a:r>
              <a:rPr lang="en-GB" altLang="en-US" sz="3600" b="1" dirty="0">
                <a:solidFill>
                  <a:srgbClr val="002060"/>
                </a:solidFill>
                <a:latin typeface="Calibri" panose="020F0502020204030204" pitchFamily="34" charset="0"/>
              </a:rPr>
              <a:t>rounding</a:t>
            </a:r>
            <a:r>
              <a:rPr lang="en-GB" altLang="en-US" sz="3600" dirty="0">
                <a:solidFill>
                  <a:srgbClr val="002060"/>
                </a:solidFill>
                <a:latin typeface="Calibri" panose="020F0502020204030204" pitchFamily="34" charset="0"/>
              </a:rPr>
              <a:t> – it all depends on the context of the question.</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925614" y="1832009"/>
            <a:ext cx="7866335"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these calculations and </a:t>
            </a:r>
            <a:r>
              <a:rPr lang="en-GB" sz="3600" b="1" dirty="0">
                <a:solidFill>
                  <a:srgbClr val="002060"/>
                </a:solidFill>
              </a:rPr>
              <a:t>round</a:t>
            </a:r>
            <a:r>
              <a:rPr lang="en-GB" sz="3600" dirty="0">
                <a:solidFill>
                  <a:srgbClr val="002060"/>
                </a:solidFill>
              </a:rPr>
              <a:t> to the </a:t>
            </a:r>
            <a:r>
              <a:rPr lang="en-GB" sz="3600" u="sng" dirty="0">
                <a:solidFill>
                  <a:srgbClr val="002060"/>
                </a:solidFill>
              </a:rPr>
              <a:t>next whole number</a:t>
            </a:r>
            <a:r>
              <a:rPr lang="en-GB" sz="3600" dirty="0">
                <a:solidFill>
                  <a:srgbClr val="002060"/>
                </a:solidFill>
              </a:rPr>
              <a:t>:</a:t>
            </a:r>
          </a:p>
          <a:p>
            <a:pPr marL="742950" lvl="0" indent="-742950" algn="ctr">
              <a:buAutoNum type="arabicParenR"/>
            </a:pPr>
            <a:r>
              <a:rPr lang="en-GB" sz="3600" dirty="0">
                <a:solidFill>
                  <a:srgbClr val="002060"/>
                </a:solidFill>
              </a:rPr>
              <a:t>82 ÷ 5 =</a:t>
            </a:r>
          </a:p>
          <a:p>
            <a:pPr marL="742950" lvl="0" indent="-742950" algn="ctr">
              <a:buAutoNum type="arabicParenR"/>
            </a:pPr>
            <a:r>
              <a:rPr lang="en-GB" sz="3600" dirty="0">
                <a:solidFill>
                  <a:srgbClr val="002060"/>
                </a:solidFill>
              </a:rPr>
              <a:t>65 ÷ 4 =</a:t>
            </a:r>
          </a:p>
          <a:p>
            <a:pPr marL="742950" lvl="0" indent="-742950" algn="ctr">
              <a:buAutoNum type="arabicParenR"/>
            </a:pPr>
            <a:r>
              <a:rPr lang="en-GB" sz="3600" dirty="0">
                <a:solidFill>
                  <a:srgbClr val="002060"/>
                </a:solidFill>
              </a:rPr>
              <a:t>39 ÷ 8 =</a:t>
            </a:r>
          </a:p>
          <a:p>
            <a:pPr marL="742950" lvl="0" indent="-742950" algn="ctr">
              <a:buAutoNum type="arabicParenR"/>
            </a:pPr>
            <a:r>
              <a:rPr lang="en-GB" sz="3600" dirty="0">
                <a:solidFill>
                  <a:srgbClr val="002060"/>
                </a:solidFill>
              </a:rPr>
              <a:t>73 ÷ 4 =</a:t>
            </a:r>
          </a:p>
          <a:p>
            <a:pPr marL="742950" lvl="0" indent="-742950" algn="ctr">
              <a:buAutoNum type="arabicParenR"/>
            </a:pPr>
            <a:r>
              <a:rPr lang="en-GB" sz="3600" dirty="0">
                <a:solidFill>
                  <a:srgbClr val="002060"/>
                </a:solidFill>
              </a:rPr>
              <a:t>41 ÷ 7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26466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486252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Solve this problem.</a:t>
            </a:r>
          </a:p>
          <a:p>
            <a:pPr lvl="0"/>
            <a:endParaRPr lang="en-GB" sz="3200" dirty="0">
              <a:solidFill>
                <a:srgbClr val="002060"/>
              </a:solidFill>
            </a:endParaRPr>
          </a:p>
          <a:p>
            <a:pPr lvl="0"/>
            <a:r>
              <a:rPr lang="en-GB" sz="3200" dirty="0">
                <a:solidFill>
                  <a:srgbClr val="002060"/>
                </a:solidFill>
              </a:rPr>
              <a:t>Round the </a:t>
            </a:r>
            <a:r>
              <a:rPr lang="en-GB" sz="3200" b="1" dirty="0">
                <a:solidFill>
                  <a:srgbClr val="002060"/>
                </a:solidFill>
              </a:rPr>
              <a:t>remainder</a:t>
            </a:r>
            <a:r>
              <a:rPr lang="en-GB" sz="3200" dirty="0">
                <a:solidFill>
                  <a:srgbClr val="002060"/>
                </a:solidFill>
              </a:rPr>
              <a:t>.</a:t>
            </a:r>
          </a:p>
          <a:p>
            <a:pPr lvl="0"/>
            <a:endParaRPr lang="en-GB" sz="3200" dirty="0">
              <a:solidFill>
                <a:srgbClr val="002060"/>
              </a:solidFill>
            </a:endParaRPr>
          </a:p>
          <a:p>
            <a:pPr lvl="0"/>
            <a:r>
              <a:rPr lang="en-GB" sz="3200" dirty="0">
                <a:solidFill>
                  <a:srgbClr val="002060"/>
                </a:solidFill>
              </a:rPr>
              <a:t>Challenge: Can you also show the </a:t>
            </a:r>
            <a:r>
              <a:rPr lang="en-GB" sz="3200" b="1" dirty="0">
                <a:solidFill>
                  <a:srgbClr val="002060"/>
                </a:solidFill>
              </a:rPr>
              <a:t>remainder</a:t>
            </a:r>
            <a:r>
              <a:rPr lang="en-GB" sz="3200" dirty="0">
                <a:solidFill>
                  <a:srgbClr val="002060"/>
                </a:solidFill>
              </a:rPr>
              <a:t> as a </a:t>
            </a:r>
            <a:r>
              <a:rPr lang="en-GB" sz="3200" b="1" dirty="0">
                <a:solidFill>
                  <a:srgbClr val="002060"/>
                </a:solidFill>
              </a:rPr>
              <a:t>fraction</a:t>
            </a:r>
            <a:r>
              <a:rPr lang="en-GB" sz="3200" dirty="0">
                <a:solidFill>
                  <a:srgbClr val="002060"/>
                </a:solidFill>
              </a:rPr>
              <a:t>? As a </a:t>
            </a:r>
            <a:r>
              <a:rPr lang="en-GB" sz="3200" b="1" dirty="0">
                <a:solidFill>
                  <a:srgbClr val="002060"/>
                </a:solidFill>
              </a:rPr>
              <a:t>decimal</a:t>
            </a:r>
            <a:r>
              <a:rPr lang="en-GB" sz="3200" dirty="0">
                <a:solidFill>
                  <a:srgbClr val="002060"/>
                </a:solidFill>
              </a:rPr>
              <a:t>?</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785944" y="1832009"/>
            <a:ext cx="5644055"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200" dirty="0">
                <a:solidFill>
                  <a:srgbClr val="002060"/>
                </a:solidFill>
              </a:rPr>
              <a:t>How many 4cm pieces of string can John cut if he has 39cm of string in total?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74765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1" y="1828800"/>
            <a:ext cx="475216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Solve this problem.</a:t>
            </a:r>
          </a:p>
          <a:p>
            <a:pPr lvl="0"/>
            <a:endParaRPr lang="en-GB" sz="3200" dirty="0">
              <a:solidFill>
                <a:srgbClr val="002060"/>
              </a:solidFill>
            </a:endParaRPr>
          </a:p>
          <a:p>
            <a:pPr lvl="0"/>
            <a:r>
              <a:rPr lang="en-GB" sz="3200" dirty="0">
                <a:solidFill>
                  <a:srgbClr val="002060"/>
                </a:solidFill>
              </a:rPr>
              <a:t>Round the </a:t>
            </a:r>
            <a:r>
              <a:rPr lang="en-GB" sz="3200" b="1" dirty="0">
                <a:solidFill>
                  <a:srgbClr val="002060"/>
                </a:solidFill>
              </a:rPr>
              <a:t>remainder</a:t>
            </a:r>
            <a:r>
              <a:rPr lang="en-GB" sz="3200" dirty="0">
                <a:solidFill>
                  <a:srgbClr val="002060"/>
                </a:solidFill>
              </a:rPr>
              <a:t>.</a:t>
            </a:r>
          </a:p>
          <a:p>
            <a:pPr lvl="0"/>
            <a:endParaRPr lang="en-GB" sz="3200" dirty="0">
              <a:solidFill>
                <a:srgbClr val="002060"/>
              </a:solidFill>
            </a:endParaRPr>
          </a:p>
          <a:p>
            <a:pPr lvl="0"/>
            <a:r>
              <a:rPr lang="en-GB" sz="3200" dirty="0">
                <a:solidFill>
                  <a:srgbClr val="002060"/>
                </a:solidFill>
              </a:rPr>
              <a:t>Challenge: Can you also show the </a:t>
            </a:r>
            <a:r>
              <a:rPr lang="en-GB" sz="3200" b="1" dirty="0">
                <a:solidFill>
                  <a:srgbClr val="002060"/>
                </a:solidFill>
              </a:rPr>
              <a:t>remainder</a:t>
            </a:r>
            <a:r>
              <a:rPr lang="en-GB" sz="3200" dirty="0">
                <a:solidFill>
                  <a:srgbClr val="002060"/>
                </a:solidFill>
              </a:rPr>
              <a:t> as a </a:t>
            </a:r>
            <a:r>
              <a:rPr lang="en-GB" sz="3200" b="1" dirty="0">
                <a:solidFill>
                  <a:srgbClr val="002060"/>
                </a:solidFill>
              </a:rPr>
              <a:t>fraction</a:t>
            </a:r>
            <a:r>
              <a:rPr lang="en-GB" sz="3200" dirty="0">
                <a:solidFill>
                  <a:srgbClr val="002060"/>
                </a:solidFill>
              </a:rPr>
              <a:t>? As a </a:t>
            </a:r>
            <a:r>
              <a:rPr lang="en-GB" sz="3200" b="1" dirty="0">
                <a:solidFill>
                  <a:srgbClr val="002060"/>
                </a:solidFill>
              </a:rPr>
              <a:t>decimal</a:t>
            </a:r>
            <a:r>
              <a:rPr lang="en-GB" sz="3200" dirty="0">
                <a:solidFill>
                  <a:srgbClr val="002060"/>
                </a:solidFill>
              </a:rPr>
              <a:t>?</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943599" y="1832009"/>
            <a:ext cx="5722883"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June has 237 pages of her book left to read. She reads 5 pages per day. How many days will it take her to finish her book?</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5968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1" y="1828800"/>
            <a:ext cx="2623816"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000" dirty="0">
                <a:solidFill>
                  <a:srgbClr val="002060"/>
                </a:solidFill>
              </a:rPr>
              <a:t>Remember that </a:t>
            </a:r>
            <a:r>
              <a:rPr lang="en-GB" sz="3000" b="1" dirty="0">
                <a:solidFill>
                  <a:srgbClr val="002060"/>
                </a:solidFill>
              </a:rPr>
              <a:t>remainders</a:t>
            </a:r>
            <a:r>
              <a:rPr lang="en-GB" sz="3000" dirty="0">
                <a:solidFill>
                  <a:srgbClr val="002060"/>
                </a:solidFill>
              </a:rPr>
              <a:t> can be shown in different ways. Can you show more than one way?</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67959" y="1832009"/>
            <a:ext cx="7662042"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Explain the error in this calculation:</a:t>
            </a:r>
          </a:p>
          <a:p>
            <a:pPr lvl="0" algn="ctr"/>
            <a:endParaRPr lang="en-GB" sz="4400" dirty="0">
              <a:solidFill>
                <a:srgbClr val="002060"/>
              </a:solidFill>
            </a:endParaRPr>
          </a:p>
          <a:p>
            <a:pPr lvl="0" algn="ctr"/>
            <a:r>
              <a:rPr lang="en-GB" sz="4400" dirty="0">
                <a:solidFill>
                  <a:srgbClr val="FF0000"/>
                </a:solidFill>
              </a:rPr>
              <a:t>53 ÷ 4 = 12.1</a:t>
            </a:r>
          </a:p>
          <a:p>
            <a:pPr lvl="0" algn="ctr"/>
            <a:endParaRPr lang="en-GB" sz="4400" dirty="0">
              <a:solidFill>
                <a:srgbClr val="002060"/>
              </a:solidFill>
            </a:endParaRPr>
          </a:p>
          <a:p>
            <a:pPr lvl="0" algn="ctr"/>
            <a:r>
              <a:rPr lang="en-GB" sz="4400" dirty="0">
                <a:solidFill>
                  <a:srgbClr val="002060"/>
                </a:solidFill>
              </a:rPr>
              <a:t>Write the correct </a:t>
            </a:r>
            <a:r>
              <a:rPr lang="en-GB" sz="4400" b="1" dirty="0">
                <a:solidFill>
                  <a:srgbClr val="002060"/>
                </a:solidFill>
              </a:rPr>
              <a:t>remainder</a:t>
            </a:r>
            <a:r>
              <a:rPr lang="en-GB" sz="4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64713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16796"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4194447172"/>
              </p:ext>
            </p:extLst>
          </p:nvPr>
        </p:nvGraphicFramePr>
        <p:xfrm>
          <a:off x="2261012"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314573"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313626"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313626"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314573"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000" dirty="0">
                <a:solidFill>
                  <a:prstClr val="black"/>
                </a:solidFill>
              </a:rPr>
              <a:t>Today the LORIC task will focus on your </a:t>
            </a:r>
            <a:r>
              <a:rPr lang="en-GB" sz="3000" u="sng" dirty="0">
                <a:solidFill>
                  <a:prstClr val="black"/>
                </a:solidFill>
              </a:rPr>
              <a:t>Raj Resilience</a:t>
            </a:r>
            <a:r>
              <a:rPr lang="en-GB" sz="3000" dirty="0">
                <a:solidFill>
                  <a:prstClr val="black"/>
                </a:solidFill>
              </a:rPr>
              <a:t> skills: </a:t>
            </a:r>
          </a:p>
          <a:p>
            <a:pPr lvl="0"/>
            <a:endParaRPr lang="en-GB" sz="3000" dirty="0">
              <a:solidFill>
                <a:prstClr val="black"/>
              </a:solidFill>
            </a:endParaRPr>
          </a:p>
          <a:p>
            <a:pPr marL="342900" lvl="0" indent="-342900">
              <a:buFont typeface="Arial" panose="020B0604020202020204" pitchFamily="34" charset="0"/>
              <a:buChar char="•"/>
            </a:pPr>
            <a:r>
              <a:rPr lang="en-GB" sz="3000" dirty="0">
                <a:solidFill>
                  <a:prstClr val="black"/>
                </a:solidFill>
              </a:rPr>
              <a:t>Do not be put off by a difficult task.</a:t>
            </a:r>
          </a:p>
          <a:p>
            <a:pPr marL="342900" lvl="0" indent="-342900">
              <a:buFont typeface="Arial" panose="020B0604020202020204" pitchFamily="34" charset="0"/>
              <a:buChar char="•"/>
            </a:pPr>
            <a:r>
              <a:rPr lang="en-GB" sz="3000" dirty="0">
                <a:solidFill>
                  <a:prstClr val="black"/>
                </a:solidFill>
              </a:rPr>
              <a:t>Keep going – persevere.</a:t>
            </a:r>
          </a:p>
          <a:p>
            <a:pPr marL="342900" lvl="0" indent="-342900">
              <a:buFont typeface="Arial" panose="020B0604020202020204" pitchFamily="34" charset="0"/>
              <a:buChar char="•"/>
            </a:pPr>
            <a:r>
              <a:rPr lang="en-GB" sz="3000" dirty="0">
                <a:solidFill>
                  <a:prstClr val="black"/>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220371"/>
            <a:ext cx="5167990" cy="838532"/>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7" y="223034"/>
            <a:ext cx="1330509" cy="1325563"/>
          </a:xfrm>
          <a:prstGeom prst="rect">
            <a:avLst/>
          </a:prstGeom>
        </p:spPr>
      </p:pic>
      <mc:AlternateContent xmlns:mc="http://schemas.openxmlformats.org/markup-compatibility/2006">
        <mc:Choice xmlns:a14="http://schemas.microsoft.com/office/drawing/2010/main"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698616" y="1706185"/>
                <a:ext cx="11347748" cy="47308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2800" dirty="0">
                  <a:solidFill>
                    <a:prstClr val="black"/>
                  </a:solidFill>
                </a:endParaRPr>
              </a:p>
              <a:p>
                <a:pPr marL="342900" lvl="0" indent="-342900">
                  <a:buFont typeface="Arial" panose="020B0604020202020204" pitchFamily="34" charset="0"/>
                  <a:buChar char="•"/>
                </a:pPr>
                <a:r>
                  <a:rPr lang="en-GB" sz="2800" dirty="0">
                    <a:solidFill>
                      <a:srgbClr val="002060"/>
                    </a:solidFill>
                  </a:rPr>
                  <a:t>Look at the times tables provided.</a:t>
                </a:r>
              </a:p>
              <a:p>
                <a:pPr marL="342900" lvl="0" indent="-342900">
                  <a:buFont typeface="Arial" panose="020B0604020202020204" pitchFamily="34" charset="0"/>
                  <a:buChar char="•"/>
                </a:pPr>
                <a:r>
                  <a:rPr lang="en-GB" sz="2800" dirty="0">
                    <a:solidFill>
                      <a:srgbClr val="002060"/>
                    </a:solidFill>
                  </a:rPr>
                  <a:t>Select the times table you need to practise the most.</a:t>
                </a:r>
              </a:p>
              <a:p>
                <a:pPr marL="342900" lvl="0" indent="-342900">
                  <a:buFont typeface="Arial" panose="020B0604020202020204" pitchFamily="34" charset="0"/>
                  <a:buChar char="•"/>
                </a:pPr>
                <a:r>
                  <a:rPr lang="en-GB" sz="2800" dirty="0">
                    <a:solidFill>
                      <a:srgbClr val="002060"/>
                    </a:solidFill>
                  </a:rPr>
                  <a:t>See how many calculations for </a:t>
                </a:r>
                <a:r>
                  <a:rPr lang="en-GB" sz="2800" b="1" dirty="0">
                    <a:solidFill>
                      <a:srgbClr val="002060"/>
                    </a:solidFill>
                  </a:rPr>
                  <a:t>multiplication</a:t>
                </a:r>
                <a:r>
                  <a:rPr lang="en-GB" sz="2800" dirty="0">
                    <a:solidFill>
                      <a:srgbClr val="002060"/>
                    </a:solidFill>
                  </a:rPr>
                  <a:t> and </a:t>
                </a:r>
                <a:r>
                  <a:rPr lang="en-GB" sz="2800" b="1" dirty="0">
                    <a:solidFill>
                      <a:srgbClr val="002060"/>
                    </a:solidFill>
                  </a:rPr>
                  <a:t>division</a:t>
                </a:r>
              </a:p>
              <a:p>
                <a:pPr lvl="0"/>
                <a:r>
                  <a:rPr lang="en-GB" sz="2800" dirty="0">
                    <a:solidFill>
                      <a:srgbClr val="002060"/>
                    </a:solidFill>
                  </a:rPr>
                  <a:t>     you can write for your chosen times table in just one minute.</a:t>
                </a:r>
              </a:p>
              <a:p>
                <a:pPr lvl="0"/>
                <a:endParaRPr lang="en-GB" sz="2800" dirty="0">
                  <a:solidFill>
                    <a:srgbClr val="002060"/>
                  </a:solidFill>
                </a:endParaRPr>
              </a:p>
              <a:p>
                <a:pPr lvl="0"/>
                <a:r>
                  <a:rPr lang="en-GB" sz="2800" dirty="0">
                    <a:solidFill>
                      <a:srgbClr val="002060"/>
                    </a:solidFill>
                  </a:rPr>
                  <a:t>For example, if I wanted to practise the 8 times table, I would write down, in order, as many of the </a:t>
                </a:r>
                <a:r>
                  <a:rPr lang="en-GB" sz="2800" b="1" dirty="0">
                    <a:solidFill>
                      <a:srgbClr val="002060"/>
                    </a:solidFill>
                  </a:rPr>
                  <a:t>8 times table calculations </a:t>
                </a:r>
                <a:r>
                  <a:rPr lang="en-GB" sz="2800" dirty="0">
                    <a:solidFill>
                      <a:srgbClr val="002060"/>
                    </a:solidFill>
                  </a:rPr>
                  <a:t>as possible and </a:t>
                </a:r>
                <a:r>
                  <a:rPr lang="en-GB" sz="2800" b="1" dirty="0">
                    <a:solidFill>
                      <a:srgbClr val="002060"/>
                    </a:solidFill>
                  </a:rPr>
                  <a:t>related division and fraction facts</a:t>
                </a:r>
                <a:r>
                  <a:rPr lang="en-GB" sz="2800" dirty="0">
                    <a:solidFill>
                      <a:srgbClr val="002060"/>
                    </a:solidFill>
                  </a:rPr>
                  <a:t>. </a:t>
                </a:r>
              </a:p>
              <a:p>
                <a:pPr lvl="0"/>
                <a:r>
                  <a:rPr lang="en-GB" sz="2800" dirty="0">
                    <a:solidFill>
                      <a:srgbClr val="FF0000"/>
                    </a:solidFill>
                  </a:rPr>
                  <a:t>E.g.  1 x 8 = 8  and  8 ÷ 8 = 1	 	          2 x 8 =16  and  </a:t>
                </a:r>
                <a14:m>
                  <m:oMath xmlns:m="http://schemas.openxmlformats.org/officeDocument/2006/math">
                    <m:f>
                      <m:fPr>
                        <m:ctrlPr>
                          <a:rPr lang="en-GB" sz="2800" i="1">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1</m:t>
                        </m:r>
                      </m:num>
                      <m:den>
                        <m:r>
                          <a:rPr lang="en-GB" sz="2800" i="1">
                            <a:solidFill>
                              <a:srgbClr val="FF0000"/>
                            </a:solidFill>
                            <a:latin typeface="Cambria Math" panose="02040503050406030204" pitchFamily="18" charset="0"/>
                          </a:rPr>
                          <m:t>8</m:t>
                        </m:r>
                      </m:den>
                    </m:f>
                    <m:r>
                      <a:rPr lang="en-GB" sz="2800" i="1">
                        <a:solidFill>
                          <a:srgbClr val="FF0000"/>
                        </a:solidFill>
                        <a:latin typeface="Cambria Math" panose="02040503050406030204" pitchFamily="18" charset="0"/>
                      </a:rPr>
                      <m:t> </m:t>
                    </m:r>
                  </m:oMath>
                </a14:m>
                <a:r>
                  <a:rPr lang="en-GB" sz="2800" dirty="0">
                    <a:solidFill>
                      <a:srgbClr val="FF0000"/>
                    </a:solidFill>
                  </a:rPr>
                  <a:t> of 16 = 2</a:t>
                </a:r>
              </a:p>
              <a:p>
                <a:pPr lvl="0"/>
                <a:r>
                  <a:rPr lang="en-GB" sz="2800" dirty="0">
                    <a:solidFill>
                      <a:srgbClr val="FF0000"/>
                    </a:solidFill>
                  </a:rPr>
                  <a:t>3 x 8 = 24  and  </a:t>
                </a:r>
                <a14:m>
                  <m:oMath xmlns:m="http://schemas.openxmlformats.org/officeDocument/2006/math">
                    <m:f>
                      <m:fPr>
                        <m:ctrlPr>
                          <a:rPr lang="en-GB" sz="2800" i="1" smtClean="0">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1</m:t>
                        </m:r>
                      </m:num>
                      <m:den>
                        <m:r>
                          <a:rPr lang="en-GB" sz="2800" b="0" i="1" smtClean="0">
                            <a:solidFill>
                              <a:srgbClr val="FF0000"/>
                            </a:solidFill>
                            <a:latin typeface="Cambria Math" panose="02040503050406030204" pitchFamily="18" charset="0"/>
                          </a:rPr>
                          <m:t>8</m:t>
                        </m:r>
                      </m:den>
                    </m:f>
                    <m:r>
                      <a:rPr lang="en-GB" sz="2800" b="0" i="1">
                        <a:solidFill>
                          <a:srgbClr val="FF0000"/>
                        </a:solidFill>
                        <a:latin typeface="Cambria Math" panose="02040503050406030204" pitchFamily="18" charset="0"/>
                      </a:rPr>
                      <m:t> </m:t>
                    </m:r>
                  </m:oMath>
                </a14:m>
                <a:r>
                  <a:rPr lang="en-GB" sz="2800" b="0" dirty="0">
                    <a:solidFill>
                      <a:srgbClr val="FF0000"/>
                    </a:solidFill>
                  </a:rPr>
                  <a:t> of 32 = 4                              </a:t>
                </a:r>
                <a:r>
                  <a:rPr lang="en-GB" sz="2800" dirty="0">
                    <a:solidFill>
                      <a:srgbClr val="FF0000"/>
                    </a:solidFill>
                  </a:rPr>
                  <a:t>4 x 8 = 32  and  32 ÷ 8 = 4</a:t>
                </a:r>
              </a:p>
              <a:p>
                <a:pPr lvl="0"/>
                <a:endParaRPr lang="en-GB" sz="2800" dirty="0">
                  <a:solidFill>
                    <a:prstClr val="black"/>
                  </a:solidFill>
                </a:endParaRPr>
              </a:p>
            </p:txBody>
          </p:sp>
        </mc:Choice>
        <mc:Fallback>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698616" y="1706185"/>
                <a:ext cx="11347748" cy="4730854"/>
              </a:xfrm>
              <a:prstGeom prst="roundRect">
                <a:avLst/>
              </a:prstGeom>
              <a:blipFill>
                <a:blip r:embed="rId4"/>
                <a:stretch>
                  <a:fillRect t="-900" b="-1542"/>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6993" y="2007253"/>
            <a:ext cx="1440416" cy="1421747"/>
          </a:xfrm>
          <a:prstGeom prst="rect">
            <a:avLst/>
          </a:prstGeom>
        </p:spPr>
      </p:pic>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remainder</a:t>
            </a:r>
            <a:br>
              <a:rPr lang="en-GB" sz="4000" dirty="0">
                <a:solidFill>
                  <a:srgbClr val="002060"/>
                </a:solidFill>
              </a:rPr>
            </a:br>
            <a:r>
              <a:rPr lang="en-GB" sz="4000" dirty="0">
                <a:solidFill>
                  <a:srgbClr val="002060"/>
                </a:solidFill>
              </a:rPr>
              <a:t>fraction</a:t>
            </a:r>
          </a:p>
          <a:p>
            <a:pPr lvl="0" algn="ctr"/>
            <a:r>
              <a:rPr lang="en-GB" sz="4000" dirty="0">
                <a:solidFill>
                  <a:srgbClr val="002060"/>
                </a:solidFill>
              </a:rPr>
              <a:t>decimal</a:t>
            </a:r>
          </a:p>
          <a:p>
            <a:pPr lvl="0" algn="ctr"/>
            <a:r>
              <a:rPr lang="en-GB" sz="4000" dirty="0">
                <a:solidFill>
                  <a:srgbClr val="002060"/>
                </a:solidFill>
              </a:rPr>
              <a:t>rounding</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DEFINE IT / USE IT</a:t>
            </a:r>
          </a:p>
        </p:txBody>
      </p:sp>
      <p:pic>
        <p:nvPicPr>
          <p:cNvPr id="7" name="Picture 6"/>
          <p:cNvPicPr>
            <a:picLocks noChangeAspect="1"/>
          </p:cNvPicPr>
          <p:nvPr/>
        </p:nvPicPr>
        <p:blipFill>
          <a:blip r:embed="rId5"/>
          <a:stretch>
            <a:fillRect/>
          </a:stretch>
        </p:blipFill>
        <p:spPr>
          <a:xfrm>
            <a:off x="4854324" y="2202800"/>
            <a:ext cx="6377845" cy="3819628"/>
          </a:xfrm>
          <a:prstGeom prst="rect">
            <a:avLst/>
          </a:prstGeom>
        </p:spPr>
      </p:pic>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6118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When we </a:t>
            </a:r>
            <a:r>
              <a:rPr lang="en-GB" altLang="en-US" sz="3200" b="1" dirty="0">
                <a:solidFill>
                  <a:srgbClr val="002060"/>
                </a:solidFill>
                <a:latin typeface="Calibri" panose="020F0502020204030204" pitchFamily="34" charset="0"/>
              </a:rPr>
              <a:t>divide</a:t>
            </a:r>
            <a:r>
              <a:rPr lang="en-GB" altLang="en-US" sz="3200" dirty="0">
                <a:solidFill>
                  <a:srgbClr val="002060"/>
                </a:solidFill>
                <a:latin typeface="Calibri" panose="020F0502020204030204" pitchFamily="34" charset="0"/>
              </a:rPr>
              <a:t> numbers, we normally share into equal groups. </a:t>
            </a:r>
          </a:p>
          <a:p>
            <a:pPr algn="ctr">
              <a:spcBef>
                <a:spcPct val="0"/>
              </a:spcBef>
            </a:pPr>
            <a:r>
              <a:rPr lang="en-GB" altLang="en-US" sz="3200" dirty="0">
                <a:solidFill>
                  <a:srgbClr val="002060"/>
                </a:solidFill>
                <a:latin typeface="Calibri" panose="020F0502020204030204" pitchFamily="34" charset="0"/>
              </a:rPr>
              <a:t>For example, 42 ÷ 7 = 6</a:t>
            </a:r>
            <a:endParaRPr lang="en-GB" sz="3200" dirty="0">
              <a:solidFill>
                <a:prstClr val="white"/>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168869" y="1690687"/>
            <a:ext cx="8671034"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Sometimes we cannot share equally. This means that there are some left over which means the groups are not equal. This is when we have </a:t>
            </a:r>
            <a:r>
              <a:rPr lang="en-GB" sz="3200" b="1" dirty="0">
                <a:solidFill>
                  <a:srgbClr val="002060"/>
                </a:solidFill>
              </a:rPr>
              <a:t>remainders</a:t>
            </a:r>
            <a:r>
              <a:rPr lang="en-GB" sz="3200" dirty="0">
                <a:solidFill>
                  <a:srgbClr val="002060"/>
                </a:solidFill>
              </a:rPr>
              <a:t>. </a:t>
            </a:r>
          </a:p>
          <a:p>
            <a:pPr lvl="0" algn="ctr"/>
            <a:endParaRPr lang="en-GB" sz="3200" dirty="0">
              <a:solidFill>
                <a:srgbClr val="002060"/>
              </a:solidFill>
            </a:endParaRPr>
          </a:p>
          <a:p>
            <a:pPr lvl="0" algn="ctr"/>
            <a:r>
              <a:rPr lang="en-GB" sz="3200" dirty="0">
                <a:solidFill>
                  <a:srgbClr val="002060"/>
                </a:solidFill>
              </a:rPr>
              <a:t>For example, 21 ÷ 4 = 5r1</a:t>
            </a: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p:txBody>
      </p:sp>
      <p:sp>
        <p:nvSpPr>
          <p:cNvPr id="3" name="Oval 2"/>
          <p:cNvSpPr/>
          <p:nvPr/>
        </p:nvSpPr>
        <p:spPr>
          <a:xfrm>
            <a:off x="3415784" y="5066397"/>
            <a:ext cx="1702675" cy="1270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Oval 9"/>
          <p:cNvSpPr/>
          <p:nvPr/>
        </p:nvSpPr>
        <p:spPr>
          <a:xfrm>
            <a:off x="9086611" y="5046175"/>
            <a:ext cx="1702675" cy="1270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Oval 10"/>
          <p:cNvSpPr/>
          <p:nvPr/>
        </p:nvSpPr>
        <p:spPr>
          <a:xfrm>
            <a:off x="7196684" y="5066397"/>
            <a:ext cx="1702675" cy="1270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Oval 11"/>
          <p:cNvSpPr/>
          <p:nvPr/>
        </p:nvSpPr>
        <p:spPr>
          <a:xfrm>
            <a:off x="5306757" y="5046175"/>
            <a:ext cx="1702675" cy="1270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Oval 4"/>
          <p:cNvSpPr/>
          <p:nvPr/>
        </p:nvSpPr>
        <p:spPr>
          <a:xfrm>
            <a:off x="8207721" y="5778656"/>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7852857" y="5504747"/>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7433200" y="529321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545729" y="583367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6380129" y="5836015"/>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5962929" y="5577197"/>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5631026" y="525235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3722967" y="525235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4049509" y="5603342"/>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3666046" y="584954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6285540" y="525235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4332503" y="525235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4388819" y="5858542"/>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p:nvSpPr>
        <p:spPr>
          <a:xfrm>
            <a:off x="8241021" y="529321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7475802" y="581488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10093433" y="5218044"/>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9388681" y="5260085"/>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a:off x="9388680" y="5836015"/>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1094842" y="5603342"/>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p:nvSpPr>
        <p:spPr>
          <a:xfrm>
            <a:off x="9782496" y="555948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p:nvSpPr>
        <p:spPr>
          <a:xfrm>
            <a:off x="10055176" y="5849541"/>
            <a:ext cx="390329" cy="28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a:off x="11024838" y="4180499"/>
            <a:ext cx="508633" cy="12730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mc:AlternateContent xmlns:mc="http://schemas.openxmlformats.org/markup-compatibility/2006">
        <mc:Choice xmlns:a14="http://schemas.microsoft.com/office/drawing/2010/main" Requires="a14">
          <p:sp>
            <p:nvSpPr>
              <p:cNvPr id="36" name="Rectangle: Rounded Corners 2">
                <a:extLst>
                  <a:ext uri="{FF2B5EF4-FFF2-40B4-BE49-F238E27FC236}">
                    <a16:creationId xmlns:a16="http://schemas.microsoft.com/office/drawing/2014/main" id="{675A7142-34F1-4E54-A85B-FF703025B360}"/>
                  </a:ext>
                </a:extLst>
              </p:cNvPr>
              <p:cNvSpPr/>
              <p:nvPr/>
            </p:nvSpPr>
            <p:spPr>
              <a:xfrm>
                <a:off x="7845083" y="1863396"/>
                <a:ext cx="3589343" cy="43769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
                        <m:fPr>
                          <m:ctrlPr>
                            <a:rPr lang="en-GB" sz="4800" b="1" i="1" smtClean="0">
                              <a:solidFill>
                                <a:srgbClr val="002060"/>
                              </a:solidFill>
                              <a:latin typeface="Cambria Math" panose="02040503050406030204" pitchFamily="18" charset="0"/>
                            </a:rPr>
                          </m:ctrlPr>
                        </m:fPr>
                        <m:num>
                          <m:r>
                            <a:rPr lang="en-GB" sz="4800" b="1" i="1">
                              <a:solidFill>
                                <a:srgbClr val="002060"/>
                              </a:solidFill>
                              <a:latin typeface="Cambria Math" panose="02040503050406030204" pitchFamily="18" charset="0"/>
                            </a:rPr>
                            <m:t>𝟏</m:t>
                          </m:r>
                        </m:num>
                        <m:den>
                          <m:r>
                            <a:rPr lang="en-GB" sz="4800" b="1" i="1">
                              <a:solidFill>
                                <a:srgbClr val="002060"/>
                              </a:solidFill>
                              <a:latin typeface="Cambria Math" panose="02040503050406030204" pitchFamily="18" charset="0"/>
                            </a:rPr>
                            <m:t>𝟒</m:t>
                          </m:r>
                        </m:den>
                      </m:f>
                    </m:oMath>
                  </m:oMathPara>
                </a14:m>
                <a:endParaRPr lang="en-GB" sz="4800" b="1" dirty="0">
                  <a:solidFill>
                    <a:srgbClr val="002060"/>
                  </a:solidFill>
                </a:endParaRPr>
              </a:p>
              <a:p>
                <a:pPr lvl="0" algn="ctr"/>
                <a:endParaRPr lang="en-GB" sz="3600" dirty="0">
                  <a:solidFill>
                    <a:srgbClr val="002060"/>
                  </a:solidFill>
                </a:endParaRPr>
              </a:p>
              <a:p>
                <a:pPr lvl="0" algn="ctr"/>
                <a:r>
                  <a:rPr lang="en-GB" sz="3600" dirty="0">
                    <a:solidFill>
                      <a:srgbClr val="002060"/>
                    </a:solidFill>
                  </a:rPr>
                  <a:t>means it is one remaining from a group of 4.</a:t>
                </a:r>
              </a:p>
            </p:txBody>
          </p:sp>
        </mc:Choice>
        <mc:Fallback>
          <p:sp>
            <p:nvSpPr>
              <p:cNvPr id="36"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7845083" y="1863396"/>
                <a:ext cx="3589343" cy="4376983"/>
              </a:xfrm>
              <a:prstGeom prst="roundRect">
                <a:avLst/>
              </a:prstGeom>
              <a:blipFill>
                <a:blip r:embed="rId5"/>
                <a:stretch>
                  <a:fillRect r="-33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Rectangle: Rounded Corners 2">
                <a:extLst>
                  <a:ext uri="{FF2B5EF4-FFF2-40B4-BE49-F238E27FC236}">
                    <a16:creationId xmlns:a16="http://schemas.microsoft.com/office/drawing/2014/main" id="{675A7142-34F1-4E54-A85B-FF703025B360}"/>
                  </a:ext>
                </a:extLst>
              </p:cNvPr>
              <p:cNvSpPr/>
              <p:nvPr/>
            </p:nvSpPr>
            <p:spPr>
              <a:xfrm>
                <a:off x="433629" y="1863396"/>
                <a:ext cx="6592813" cy="43769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500" dirty="0">
                    <a:solidFill>
                      <a:srgbClr val="002060"/>
                    </a:solidFill>
                  </a:rPr>
                  <a:t>A </a:t>
                </a:r>
                <a:r>
                  <a:rPr lang="en-GB" sz="3500" b="1" dirty="0">
                    <a:solidFill>
                      <a:srgbClr val="002060"/>
                    </a:solidFill>
                  </a:rPr>
                  <a:t>remainder</a:t>
                </a:r>
                <a:r>
                  <a:rPr lang="en-GB" sz="3500" dirty="0">
                    <a:solidFill>
                      <a:srgbClr val="002060"/>
                    </a:solidFill>
                  </a:rPr>
                  <a:t> can be written as a </a:t>
                </a:r>
                <a:r>
                  <a:rPr lang="en-GB" sz="3500" b="1" dirty="0">
                    <a:solidFill>
                      <a:srgbClr val="002060"/>
                    </a:solidFill>
                  </a:rPr>
                  <a:t>fraction</a:t>
                </a:r>
                <a:r>
                  <a:rPr lang="en-GB" sz="3500" dirty="0">
                    <a:solidFill>
                      <a:srgbClr val="002060"/>
                    </a:solidFill>
                  </a:rPr>
                  <a:t>. </a:t>
                </a:r>
              </a:p>
              <a:p>
                <a:pPr lvl="0" algn="ctr"/>
                <a:endParaRPr lang="en-GB" sz="3500" dirty="0">
                  <a:solidFill>
                    <a:srgbClr val="002060"/>
                  </a:solidFill>
                </a:endParaRPr>
              </a:p>
              <a:p>
                <a:pPr algn="ctr"/>
                <a:r>
                  <a:rPr lang="en-GB" sz="3500" dirty="0">
                    <a:solidFill>
                      <a:srgbClr val="002060"/>
                    </a:solidFill>
                  </a:rPr>
                  <a:t>For example, </a:t>
                </a:r>
                <a:r>
                  <a:rPr lang="en-GB" sz="3600" dirty="0">
                    <a:solidFill>
                      <a:srgbClr val="002060"/>
                    </a:solidFill>
                  </a:rPr>
                  <a:t>21 ÷ 4 = 5r1</a:t>
                </a:r>
              </a:p>
              <a:p>
                <a:pPr lvl="0" algn="ctr"/>
                <a:r>
                  <a:rPr lang="en-GB" sz="3500" dirty="0">
                    <a:solidFill>
                      <a:srgbClr val="002060"/>
                    </a:solidFill>
                  </a:rPr>
                  <a:t>would be written as:</a:t>
                </a:r>
              </a:p>
              <a:p>
                <a:pPr lvl="0" algn="ctr"/>
                <a:endParaRPr lang="en-GB" sz="3500" dirty="0">
                  <a:solidFill>
                    <a:srgbClr val="002060"/>
                  </a:solidFill>
                </a:endParaRPr>
              </a:p>
              <a:p>
                <a:pPr algn="ctr"/>
                <a:r>
                  <a:rPr lang="en-GB" sz="3600" dirty="0">
                    <a:solidFill>
                      <a:srgbClr val="002060"/>
                    </a:solidFill>
                  </a:rPr>
                  <a:t>21 ÷ 4 = </a:t>
                </a:r>
                <a:r>
                  <a:rPr lang="en-GB" sz="3600" dirty="0">
                    <a:solidFill>
                      <a:srgbClr val="FF0000"/>
                    </a:solidFill>
                  </a:rPr>
                  <a:t>5 </a:t>
                </a:r>
                <a14:m>
                  <m:oMath xmlns:m="http://schemas.openxmlformats.org/officeDocument/2006/math">
                    <m:f>
                      <m:fPr>
                        <m:ctrlPr>
                          <a:rPr lang="en-GB" sz="3600" b="0" i="1" smtClean="0">
                            <a:solidFill>
                              <a:srgbClr val="FF0000"/>
                            </a:solidFill>
                            <a:latin typeface="Cambria Math" panose="02040503050406030204" pitchFamily="18" charset="0"/>
                          </a:rPr>
                        </m:ctrlPr>
                      </m:fPr>
                      <m:num>
                        <m:r>
                          <a:rPr lang="en-GB" sz="3600" b="0" i="1" smtClean="0">
                            <a:solidFill>
                              <a:srgbClr val="FF0000"/>
                            </a:solidFill>
                            <a:latin typeface="Cambria Math" panose="02040503050406030204" pitchFamily="18" charset="0"/>
                          </a:rPr>
                          <m:t>1</m:t>
                        </m:r>
                      </m:num>
                      <m:den>
                        <m:r>
                          <a:rPr lang="en-GB" sz="3600" b="0" i="1" smtClean="0">
                            <a:solidFill>
                              <a:srgbClr val="FF0000"/>
                            </a:solidFill>
                            <a:latin typeface="Cambria Math" panose="02040503050406030204" pitchFamily="18" charset="0"/>
                          </a:rPr>
                          <m:t>4</m:t>
                        </m:r>
                      </m:den>
                    </m:f>
                  </m:oMath>
                </a14:m>
                <a:endParaRPr lang="en-GB" sz="3600" b="0" dirty="0">
                  <a:solidFill>
                    <a:srgbClr val="002060"/>
                  </a:solidFill>
                </a:endParaRPr>
              </a:p>
            </p:txBody>
          </p:sp>
        </mc:Choice>
        <mc:Fallback>
          <p:sp>
            <p:nvSpPr>
              <p:cNvPr id="34"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433629" y="1863396"/>
                <a:ext cx="6592813" cy="4376983"/>
              </a:xfrm>
              <a:prstGeom prst="round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1439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mc:AlternateContent xmlns:mc="http://schemas.openxmlformats.org/markup-compatibility/2006">
        <mc:Choice xmlns:a14="http://schemas.microsoft.com/office/drawing/2010/main" Requires="a14">
          <p:sp>
            <p:nvSpPr>
              <p:cNvPr id="36" name="Rectangle: Rounded Corners 2">
                <a:extLst>
                  <a:ext uri="{FF2B5EF4-FFF2-40B4-BE49-F238E27FC236}">
                    <a16:creationId xmlns:a16="http://schemas.microsoft.com/office/drawing/2014/main" id="{675A7142-34F1-4E54-A85B-FF703025B360}"/>
                  </a:ext>
                </a:extLst>
              </p:cNvPr>
              <p:cNvSpPr/>
              <p:nvPr/>
            </p:nvSpPr>
            <p:spPr>
              <a:xfrm>
                <a:off x="7651320" y="1996336"/>
                <a:ext cx="4395044" cy="4750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It is one from a group of 4 remaining. As a fraction this is written as </a:t>
                </a:r>
                <a14:m>
                  <m:oMath xmlns:m="http://schemas.openxmlformats.org/officeDocument/2006/math">
                    <m:f>
                      <m:fPr>
                        <m:ctrlPr>
                          <a:rPr lang="en-GB" sz="3200" i="1">
                            <a:solidFill>
                              <a:srgbClr val="002060"/>
                            </a:solidFill>
                            <a:latin typeface="Cambria Math" panose="02040503050406030204" pitchFamily="18" charset="0"/>
                          </a:rPr>
                        </m:ctrlPr>
                      </m:fPr>
                      <m:num>
                        <m:r>
                          <a:rPr lang="en-GB" sz="3200" i="1">
                            <a:solidFill>
                              <a:srgbClr val="002060"/>
                            </a:solidFill>
                            <a:latin typeface="Cambria Math" panose="02040503050406030204" pitchFamily="18" charset="0"/>
                          </a:rPr>
                          <m:t>1</m:t>
                        </m:r>
                      </m:num>
                      <m:den>
                        <m:r>
                          <a:rPr lang="en-GB" sz="3200" i="1">
                            <a:solidFill>
                              <a:srgbClr val="002060"/>
                            </a:solidFill>
                            <a:latin typeface="Cambria Math" panose="02040503050406030204" pitchFamily="18" charset="0"/>
                          </a:rPr>
                          <m:t>4</m:t>
                        </m:r>
                      </m:den>
                    </m:f>
                  </m:oMath>
                </a14:m>
                <a:endParaRPr lang="en-GB" sz="3200" dirty="0">
                  <a:solidFill>
                    <a:srgbClr val="002060"/>
                  </a:solidFill>
                </a:endParaRPr>
              </a:p>
              <a:p>
                <a:pPr lvl="0" algn="ctr"/>
                <a:endParaRPr lang="en-GB" sz="3200" dirty="0">
                  <a:solidFill>
                    <a:srgbClr val="002060"/>
                  </a:solidFill>
                </a:endParaRPr>
              </a:p>
              <a:p>
                <a:pPr lvl="0" algn="ctr"/>
                <a14:m>
                  <m:oMath xmlns:m="http://schemas.openxmlformats.org/officeDocument/2006/math">
                    <m:f>
                      <m:fPr>
                        <m:ctrlPr>
                          <a:rPr lang="en-GB" sz="3200" i="1">
                            <a:solidFill>
                              <a:srgbClr val="002060"/>
                            </a:solidFill>
                            <a:latin typeface="Cambria Math" panose="02040503050406030204" pitchFamily="18" charset="0"/>
                          </a:rPr>
                        </m:ctrlPr>
                      </m:fPr>
                      <m:num>
                        <m:r>
                          <a:rPr lang="en-GB" sz="3200" i="1">
                            <a:solidFill>
                              <a:srgbClr val="002060"/>
                            </a:solidFill>
                            <a:latin typeface="Cambria Math" panose="02040503050406030204" pitchFamily="18" charset="0"/>
                          </a:rPr>
                          <m:t>1</m:t>
                        </m:r>
                      </m:num>
                      <m:den>
                        <m:r>
                          <a:rPr lang="en-GB" sz="3200" i="1">
                            <a:solidFill>
                              <a:srgbClr val="002060"/>
                            </a:solidFill>
                            <a:latin typeface="Cambria Math" panose="02040503050406030204" pitchFamily="18" charset="0"/>
                          </a:rPr>
                          <m:t>4</m:t>
                        </m:r>
                      </m:den>
                    </m:f>
                  </m:oMath>
                </a14:m>
                <a:r>
                  <a:rPr lang="en-GB" sz="3200" dirty="0">
                    <a:solidFill>
                      <a:srgbClr val="002060"/>
                    </a:solidFill>
                  </a:rPr>
                  <a:t> written as a decimal = 0.25</a:t>
                </a:r>
              </a:p>
            </p:txBody>
          </p:sp>
        </mc:Choice>
        <mc:Fallback>
          <p:sp>
            <p:nvSpPr>
              <p:cNvPr id="36"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7651320" y="1996336"/>
                <a:ext cx="4395044" cy="4750559"/>
              </a:xfrm>
              <a:prstGeom prst="roundRect">
                <a:avLst/>
              </a:prstGeom>
              <a:blipFill>
                <a:blip r:embed="rId5"/>
                <a:stretch>
                  <a:fillRect/>
                </a:stretch>
              </a:blipFill>
            </p:spPr>
            <p:txBody>
              <a:bodyPr/>
              <a:lstStyle/>
              <a:p>
                <a:r>
                  <a:rPr lang="en-GB">
                    <a:noFill/>
                  </a:rPr>
                  <a:t> </a:t>
                </a:r>
              </a:p>
            </p:txBody>
          </p:sp>
        </mc:Fallback>
      </mc:AlternateContent>
      <p:sp>
        <p:nvSpPr>
          <p:cNvPr id="34" name="Rectangle: Rounded Corners 2">
            <a:extLst>
              <a:ext uri="{FF2B5EF4-FFF2-40B4-BE49-F238E27FC236}">
                <a16:creationId xmlns:a16="http://schemas.microsoft.com/office/drawing/2014/main" id="{675A7142-34F1-4E54-A85B-FF703025B360}"/>
              </a:ext>
            </a:extLst>
          </p:cNvPr>
          <p:cNvSpPr/>
          <p:nvPr/>
        </p:nvSpPr>
        <p:spPr>
          <a:xfrm>
            <a:off x="273208" y="1996336"/>
            <a:ext cx="6952593" cy="43246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500" dirty="0">
                <a:solidFill>
                  <a:srgbClr val="002060"/>
                </a:solidFill>
              </a:rPr>
              <a:t>A </a:t>
            </a:r>
            <a:r>
              <a:rPr lang="en-GB" sz="3500" b="1" dirty="0">
                <a:solidFill>
                  <a:srgbClr val="002060"/>
                </a:solidFill>
              </a:rPr>
              <a:t>remainder</a:t>
            </a:r>
            <a:r>
              <a:rPr lang="en-GB" sz="3500" dirty="0">
                <a:solidFill>
                  <a:srgbClr val="002060"/>
                </a:solidFill>
              </a:rPr>
              <a:t> can be written as a </a:t>
            </a:r>
            <a:r>
              <a:rPr lang="en-GB" sz="3500" b="1" dirty="0">
                <a:solidFill>
                  <a:srgbClr val="002060"/>
                </a:solidFill>
              </a:rPr>
              <a:t>decimal</a:t>
            </a:r>
            <a:r>
              <a:rPr lang="en-GB" sz="3500" dirty="0">
                <a:solidFill>
                  <a:srgbClr val="002060"/>
                </a:solidFill>
              </a:rPr>
              <a:t>. </a:t>
            </a:r>
          </a:p>
          <a:p>
            <a:pPr lvl="0" algn="ctr"/>
            <a:endParaRPr lang="en-GB" sz="3500" dirty="0">
              <a:solidFill>
                <a:srgbClr val="002060"/>
              </a:solidFill>
            </a:endParaRPr>
          </a:p>
          <a:p>
            <a:pPr algn="ctr"/>
            <a:r>
              <a:rPr lang="en-GB" sz="3500" dirty="0">
                <a:solidFill>
                  <a:srgbClr val="002060"/>
                </a:solidFill>
              </a:rPr>
              <a:t>For example, </a:t>
            </a:r>
            <a:r>
              <a:rPr lang="en-GB" sz="3600" dirty="0">
                <a:solidFill>
                  <a:srgbClr val="002060"/>
                </a:solidFill>
              </a:rPr>
              <a:t>21 ÷ 4 = 5r1</a:t>
            </a:r>
          </a:p>
          <a:p>
            <a:pPr lvl="0" algn="ctr"/>
            <a:r>
              <a:rPr lang="en-GB" sz="3500" dirty="0">
                <a:solidFill>
                  <a:srgbClr val="002060"/>
                </a:solidFill>
              </a:rPr>
              <a:t>would be written as:</a:t>
            </a:r>
          </a:p>
          <a:p>
            <a:pPr lvl="0" algn="ctr"/>
            <a:endParaRPr lang="en-GB" sz="3500" dirty="0">
              <a:solidFill>
                <a:srgbClr val="002060"/>
              </a:solidFill>
            </a:endParaRPr>
          </a:p>
          <a:p>
            <a:pPr algn="ctr"/>
            <a:r>
              <a:rPr lang="en-GB" sz="3600" dirty="0">
                <a:solidFill>
                  <a:srgbClr val="002060"/>
                </a:solidFill>
              </a:rPr>
              <a:t>21 ÷ 4 = </a:t>
            </a:r>
            <a:r>
              <a:rPr lang="en-GB" sz="3600" dirty="0">
                <a:solidFill>
                  <a:srgbClr val="FF0000"/>
                </a:solidFill>
              </a:rPr>
              <a:t>5.25</a:t>
            </a:r>
            <a:endParaRPr lang="en-GB" sz="3600" b="0" dirty="0">
              <a:solidFill>
                <a:srgbClr val="FF0000"/>
              </a:solidFill>
            </a:endParaRPr>
          </a:p>
        </p:txBody>
      </p:sp>
    </p:spTree>
    <p:extLst>
      <p:ext uri="{BB962C8B-B14F-4D97-AF65-F5344CB8AC3E}">
        <p14:creationId xmlns:p14="http://schemas.microsoft.com/office/powerpoint/2010/main" val="2473813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6101</TotalTime>
  <Words>1482</Words>
  <Application>Microsoft Office PowerPoint</Application>
  <PresentationFormat>Widescreen</PresentationFormat>
  <Paragraphs>175</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Model</vt:lpstr>
      <vt:lpstr>Apply</vt:lpstr>
      <vt:lpstr>Model</vt:lpstr>
      <vt:lpstr>Apply</vt:lpstr>
      <vt:lpstr>Model</vt:lpstr>
      <vt:lpstr>Apply</vt:lpstr>
      <vt:lpstr>Apply – Problem Solving</vt:lpstr>
      <vt:lpstr>Apply – Problem Solving</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175</cp:revision>
  <dcterms:created xsi:type="dcterms:W3CDTF">2017-03-29T13:14:03Z</dcterms:created>
  <dcterms:modified xsi:type="dcterms:W3CDTF">2019-08-25T09:54:53Z</dcterms:modified>
</cp:coreProperties>
</file>