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3" r:id="rId5"/>
    <p:sldId id="264" r:id="rId6"/>
    <p:sldId id="267" r:id="rId7"/>
    <p:sldId id="269" r:id="rId8"/>
    <p:sldId id="265" r:id="rId9"/>
    <p:sldId id="270" r:id="rId10"/>
    <p:sldId id="271" r:id="rId11"/>
    <p:sldId id="268" r:id="rId12"/>
    <p:sldId id="272" r:id="rId13"/>
    <p:sldId id="266" r:id="rId14"/>
    <p:sldId id="273" r:id="rId15"/>
    <p:sldId id="274" r:id="rId16"/>
    <p:sldId id="277" r:id="rId17"/>
    <p:sldId id="275" r:id="rId18"/>
    <p:sldId id="278"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0037" autoAdjust="0"/>
  </p:normalViewPr>
  <p:slideViewPr>
    <p:cSldViewPr snapToGrid="0" snapToObjects="1">
      <p:cViewPr varScale="1">
        <p:scale>
          <a:sx n="65" d="100"/>
          <a:sy n="65"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10/12/2017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11348"/>
            <a:ext cx="9144000" cy="1434904"/>
          </a:xfrm>
          <a:solidFill>
            <a:schemeClr val="accent2">
              <a:lumMod val="40000"/>
              <a:lumOff val="60000"/>
            </a:schemeClr>
          </a:solidFill>
          <a:ln>
            <a:solidFill>
              <a:schemeClr val="accent1">
                <a:lumMod val="75000"/>
              </a:schemeClr>
            </a:solidFill>
          </a:ln>
        </p:spPr>
        <p:txBody>
          <a:bodyPr>
            <a:normAutofit/>
          </a:bodyPr>
          <a:lstStyle/>
          <a:p>
            <a:r>
              <a:rPr lang="en-GB" sz="4800" dirty="0">
                <a:latin typeface="+mn-lt"/>
              </a:rPr>
              <a:t>W6c. Can proof read to check for missing punctuation.</a:t>
            </a:r>
            <a:endParaRPr lang="en-US" sz="48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413782" y="551856"/>
            <a:ext cx="6561406" cy="783199"/>
          </a:xfrm>
          <a:solidFill>
            <a:schemeClr val="accent2">
              <a:lumMod val="40000"/>
              <a:lumOff val="60000"/>
            </a:schemeClr>
          </a:solidFill>
          <a:ln>
            <a:solidFill>
              <a:schemeClr val="accent1"/>
            </a:solidFill>
          </a:ln>
        </p:spPr>
        <p:txBody>
          <a:bodyPr>
            <a:normAutofit/>
          </a:bodyPr>
          <a:lstStyle/>
          <a:p>
            <a:pPr algn="ctr"/>
            <a:r>
              <a:rPr lang="en-GB" sz="3600" dirty="0">
                <a:latin typeface="+mn-lt"/>
              </a:rPr>
              <a:t>How did you do?</a:t>
            </a:r>
          </a:p>
        </p:txBody>
      </p:sp>
      <p:sp>
        <p:nvSpPr>
          <p:cNvPr id="2" name="Rectangle 1">
            <a:extLst>
              <a:ext uri="{FF2B5EF4-FFF2-40B4-BE49-F238E27FC236}">
                <a16:creationId xmlns:a16="http://schemas.microsoft.com/office/drawing/2014/main" id="{47DFB1CE-1671-46C4-9910-A73494D79CFC}"/>
              </a:ext>
            </a:extLst>
          </p:cNvPr>
          <p:cNvSpPr/>
          <p:nvPr/>
        </p:nvSpPr>
        <p:spPr>
          <a:xfrm>
            <a:off x="2933710" y="1667201"/>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Where did I put my trainers</a:t>
            </a:r>
            <a:r>
              <a:rPr lang="en-GB" sz="2800" b="1" dirty="0">
                <a:solidFill>
                  <a:srgbClr val="FF0000"/>
                </a:solidFill>
              </a:rPr>
              <a:t>?</a:t>
            </a:r>
          </a:p>
        </p:txBody>
      </p:sp>
      <p:sp>
        <p:nvSpPr>
          <p:cNvPr id="11" name="Rectangle 10">
            <a:extLst>
              <a:ext uri="{FF2B5EF4-FFF2-40B4-BE49-F238E27FC236}">
                <a16:creationId xmlns:a16="http://schemas.microsoft.com/office/drawing/2014/main" id="{A37F1E81-C1CC-4193-9D79-3C33E848C101}"/>
              </a:ext>
            </a:extLst>
          </p:cNvPr>
          <p:cNvSpPr/>
          <p:nvPr/>
        </p:nvSpPr>
        <p:spPr>
          <a:xfrm>
            <a:off x="2933710" y="2707469"/>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Watch out</a:t>
            </a:r>
            <a:r>
              <a:rPr lang="en-GB" sz="2800" b="1" dirty="0">
                <a:solidFill>
                  <a:srgbClr val="FF0000"/>
                </a:solidFill>
              </a:rPr>
              <a:t>!</a:t>
            </a:r>
          </a:p>
        </p:txBody>
      </p:sp>
      <p:sp>
        <p:nvSpPr>
          <p:cNvPr id="12" name="Rectangle 11">
            <a:extLst>
              <a:ext uri="{FF2B5EF4-FFF2-40B4-BE49-F238E27FC236}">
                <a16:creationId xmlns:a16="http://schemas.microsoft.com/office/drawing/2014/main" id="{14190FBE-49C2-4D5F-9A0D-786FFEC35012}"/>
              </a:ext>
            </a:extLst>
          </p:cNvPr>
          <p:cNvSpPr/>
          <p:nvPr/>
        </p:nvSpPr>
        <p:spPr>
          <a:xfrm>
            <a:off x="2933710" y="3744337"/>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No</a:t>
            </a:r>
            <a:r>
              <a:rPr lang="en-GB" sz="2800" b="1" dirty="0">
                <a:solidFill>
                  <a:srgbClr val="FF0000"/>
                </a:solidFill>
              </a:rPr>
              <a:t>! </a:t>
            </a:r>
            <a:r>
              <a:rPr lang="en-GB" sz="2800" dirty="0">
                <a:solidFill>
                  <a:schemeClr val="tx1"/>
                </a:solidFill>
              </a:rPr>
              <a:t>That won’t work.</a:t>
            </a:r>
          </a:p>
        </p:txBody>
      </p:sp>
      <p:sp>
        <p:nvSpPr>
          <p:cNvPr id="13" name="Rectangle 12">
            <a:extLst>
              <a:ext uri="{FF2B5EF4-FFF2-40B4-BE49-F238E27FC236}">
                <a16:creationId xmlns:a16="http://schemas.microsoft.com/office/drawing/2014/main" id="{DF950B7A-6BD0-4B63-A7FF-DEE5D8673750}"/>
              </a:ext>
            </a:extLst>
          </p:cNvPr>
          <p:cNvSpPr/>
          <p:nvPr/>
        </p:nvSpPr>
        <p:spPr>
          <a:xfrm>
            <a:off x="2933710" y="4774403"/>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Where are you going</a:t>
            </a:r>
            <a:r>
              <a:rPr lang="en-GB" sz="2800" b="1" dirty="0">
                <a:solidFill>
                  <a:srgbClr val="FF0000"/>
                </a:solidFill>
              </a:rPr>
              <a:t>?</a:t>
            </a:r>
          </a:p>
        </p:txBody>
      </p:sp>
    </p:spTree>
    <p:extLst>
      <p:ext uri="{BB962C8B-B14F-4D97-AF65-F5344CB8AC3E}">
        <p14:creationId xmlns:p14="http://schemas.microsoft.com/office/powerpoint/2010/main" val="248202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203654" y="2175480"/>
            <a:ext cx="7589275" cy="1325563"/>
          </a:xfrm>
          <a:solidFill>
            <a:schemeClr val="accent1">
              <a:lumMod val="20000"/>
              <a:lumOff val="80000"/>
            </a:schemeClr>
          </a:solidFill>
          <a:ln>
            <a:solidFill>
              <a:schemeClr val="accent1"/>
            </a:solidFill>
          </a:ln>
        </p:spPr>
        <p:txBody>
          <a:bodyPr>
            <a:normAutofit/>
          </a:bodyPr>
          <a:lstStyle/>
          <a:p>
            <a:r>
              <a:rPr lang="en-GB" sz="3600" dirty="0">
                <a:solidFill>
                  <a:srgbClr val="FF0000"/>
                </a:solidFill>
                <a:latin typeface="+mn-lt"/>
              </a:rPr>
              <a:t>Although he was tired</a:t>
            </a:r>
            <a:r>
              <a:rPr lang="en-GB" sz="3600" dirty="0">
                <a:latin typeface="+mn-lt"/>
              </a:rPr>
              <a:t>, </a:t>
            </a:r>
            <a:r>
              <a:rPr lang="en-GB" sz="3600" b="1" dirty="0">
                <a:solidFill>
                  <a:srgbClr val="0070C0"/>
                </a:solidFill>
                <a:latin typeface="+mn-lt"/>
              </a:rPr>
              <a:t>he got up early</a:t>
            </a:r>
            <a:r>
              <a:rPr lang="en-GB" sz="3600" dirty="0">
                <a:latin typeface="+mn-lt"/>
              </a:rPr>
              <a:t>.</a:t>
            </a:r>
          </a:p>
        </p:txBody>
      </p:sp>
      <p:sp>
        <p:nvSpPr>
          <p:cNvPr id="8" name="Rectangle 7">
            <a:extLst>
              <a:ext uri="{FF2B5EF4-FFF2-40B4-BE49-F238E27FC236}">
                <a16:creationId xmlns:a16="http://schemas.microsoft.com/office/drawing/2014/main" id="{719AE269-99F1-4F51-ACE1-34070C63D133}"/>
              </a:ext>
            </a:extLst>
          </p:cNvPr>
          <p:cNvSpPr/>
          <p:nvPr/>
        </p:nvSpPr>
        <p:spPr>
          <a:xfrm>
            <a:off x="516194" y="303349"/>
            <a:ext cx="11105535" cy="152545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One of the most common mistakes is using a comma in the wrong place. In Year 4 we are beginning to use commas to separate clauses. A comma can be used to separate a subordinate clause from a main clause.</a:t>
            </a:r>
          </a:p>
        </p:txBody>
      </p:sp>
      <p:sp>
        <p:nvSpPr>
          <p:cNvPr id="2" name="Arrow: Up 1">
            <a:extLst>
              <a:ext uri="{FF2B5EF4-FFF2-40B4-BE49-F238E27FC236}">
                <a16:creationId xmlns:a16="http://schemas.microsoft.com/office/drawing/2014/main" id="{397E65AA-EBB8-45DE-BD63-00E995DC259B}"/>
              </a:ext>
            </a:extLst>
          </p:cNvPr>
          <p:cNvSpPr/>
          <p:nvPr/>
        </p:nvSpPr>
        <p:spPr>
          <a:xfrm>
            <a:off x="2720462" y="3146323"/>
            <a:ext cx="1047135" cy="168131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Arrow: Up 8">
            <a:extLst>
              <a:ext uri="{FF2B5EF4-FFF2-40B4-BE49-F238E27FC236}">
                <a16:creationId xmlns:a16="http://schemas.microsoft.com/office/drawing/2014/main" id="{6FDACEE1-498D-430C-AE99-486C99019D0B}"/>
              </a:ext>
            </a:extLst>
          </p:cNvPr>
          <p:cNvSpPr/>
          <p:nvPr/>
        </p:nvSpPr>
        <p:spPr>
          <a:xfrm>
            <a:off x="8397362" y="3146323"/>
            <a:ext cx="1047135" cy="168131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3" name="Rectangle 2">
            <a:extLst>
              <a:ext uri="{FF2B5EF4-FFF2-40B4-BE49-F238E27FC236}">
                <a16:creationId xmlns:a16="http://schemas.microsoft.com/office/drawing/2014/main" id="{5775F6C3-9C8B-4686-A426-F25BA02EFDB8}"/>
              </a:ext>
            </a:extLst>
          </p:cNvPr>
          <p:cNvSpPr/>
          <p:nvPr/>
        </p:nvSpPr>
        <p:spPr>
          <a:xfrm>
            <a:off x="1429364" y="5066972"/>
            <a:ext cx="3098391" cy="129549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the </a:t>
            </a:r>
            <a:r>
              <a:rPr lang="en-GB" sz="2400" b="1" dirty="0">
                <a:solidFill>
                  <a:srgbClr val="FF0000"/>
                </a:solidFill>
              </a:rPr>
              <a:t>subordinate clause</a:t>
            </a:r>
            <a:r>
              <a:rPr lang="en-GB" sz="2400" dirty="0">
                <a:solidFill>
                  <a:srgbClr val="FF0000"/>
                </a:solidFill>
              </a:rPr>
              <a:t>. </a:t>
            </a:r>
            <a:r>
              <a:rPr lang="en-GB" sz="2400" dirty="0">
                <a:solidFill>
                  <a:schemeClr val="tx1"/>
                </a:solidFill>
              </a:rPr>
              <a:t>It doesn’t make sense on its own.</a:t>
            </a:r>
          </a:p>
        </p:txBody>
      </p:sp>
      <p:sp>
        <p:nvSpPr>
          <p:cNvPr id="10" name="Rectangle 9">
            <a:extLst>
              <a:ext uri="{FF2B5EF4-FFF2-40B4-BE49-F238E27FC236}">
                <a16:creationId xmlns:a16="http://schemas.microsoft.com/office/drawing/2014/main" id="{F7BA43D5-AD35-4B88-8FF8-312854415B94}"/>
              </a:ext>
            </a:extLst>
          </p:cNvPr>
          <p:cNvSpPr/>
          <p:nvPr/>
        </p:nvSpPr>
        <p:spPr>
          <a:xfrm>
            <a:off x="8219767" y="5060498"/>
            <a:ext cx="2856271" cy="12441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the </a:t>
            </a:r>
            <a:r>
              <a:rPr lang="en-GB" sz="2400" b="1" dirty="0">
                <a:solidFill>
                  <a:srgbClr val="0070C0"/>
                </a:solidFill>
              </a:rPr>
              <a:t>main clause</a:t>
            </a:r>
            <a:r>
              <a:rPr lang="en-GB" sz="2400" dirty="0">
                <a:solidFill>
                  <a:schemeClr val="tx1"/>
                </a:solidFill>
              </a:rPr>
              <a:t>. It makes sense on its own.</a:t>
            </a:r>
          </a:p>
        </p:txBody>
      </p:sp>
      <p:sp>
        <p:nvSpPr>
          <p:cNvPr id="11" name="Arrow: Up 10">
            <a:extLst>
              <a:ext uri="{FF2B5EF4-FFF2-40B4-BE49-F238E27FC236}">
                <a16:creationId xmlns:a16="http://schemas.microsoft.com/office/drawing/2014/main" id="{3BA1A4AD-2E89-45A6-8AE7-D3A8BB160298}"/>
              </a:ext>
            </a:extLst>
          </p:cNvPr>
          <p:cNvSpPr/>
          <p:nvPr/>
        </p:nvSpPr>
        <p:spPr>
          <a:xfrm>
            <a:off x="5820696" y="3146323"/>
            <a:ext cx="1047135" cy="168131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2" name="Rectangle 11">
            <a:extLst>
              <a:ext uri="{FF2B5EF4-FFF2-40B4-BE49-F238E27FC236}">
                <a16:creationId xmlns:a16="http://schemas.microsoft.com/office/drawing/2014/main" id="{DADA85A9-025A-4947-84A2-5C0B2ECF4112}"/>
              </a:ext>
            </a:extLst>
          </p:cNvPr>
          <p:cNvSpPr/>
          <p:nvPr/>
        </p:nvSpPr>
        <p:spPr>
          <a:xfrm>
            <a:off x="5074364" y="5066972"/>
            <a:ext cx="2539797" cy="129549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comma is placed to separate the clauses.</a:t>
            </a:r>
          </a:p>
        </p:txBody>
      </p:sp>
    </p:spTree>
    <p:extLst>
      <p:ext uri="{BB962C8B-B14F-4D97-AF65-F5344CB8AC3E}">
        <p14:creationId xmlns:p14="http://schemas.microsoft.com/office/powerpoint/2010/main" val="162848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dirty="0">
                <a:latin typeface="+mn-lt"/>
              </a:rPr>
              <a:t>Notice that, if the subordinate clause comes after the main clause, we DON’T use a comma.</a:t>
            </a:r>
          </a:p>
        </p:txBody>
      </p:sp>
      <p:sp>
        <p:nvSpPr>
          <p:cNvPr id="8" name="Title 4">
            <a:extLst>
              <a:ext uri="{FF2B5EF4-FFF2-40B4-BE49-F238E27FC236}">
                <a16:creationId xmlns:a16="http://schemas.microsoft.com/office/drawing/2014/main" id="{7452DD6A-443B-42C2-A1C3-00A27C65EAC8}"/>
              </a:ext>
            </a:extLst>
          </p:cNvPr>
          <p:cNvSpPr txBox="1">
            <a:spLocks/>
          </p:cNvSpPr>
          <p:nvPr/>
        </p:nvSpPr>
        <p:spPr>
          <a:xfrm>
            <a:off x="1952930" y="2488932"/>
            <a:ext cx="7589275" cy="965926"/>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mn-lt"/>
              </a:rPr>
              <a:t>He got up early </a:t>
            </a:r>
            <a:r>
              <a:rPr lang="en-GB" sz="3600" b="1" dirty="0">
                <a:solidFill>
                  <a:srgbClr val="FF0000"/>
                </a:solidFill>
                <a:latin typeface="+mn-lt"/>
              </a:rPr>
              <a:t>although he was tired</a:t>
            </a:r>
            <a:r>
              <a:rPr lang="en-GB" sz="3600" b="1" dirty="0">
                <a:latin typeface="+mn-lt"/>
              </a:rPr>
              <a:t>.</a:t>
            </a:r>
            <a:endParaRPr lang="en-GB" sz="3600" dirty="0">
              <a:latin typeface="+mn-lt"/>
            </a:endParaRPr>
          </a:p>
        </p:txBody>
      </p:sp>
      <p:sp>
        <p:nvSpPr>
          <p:cNvPr id="9" name="Title 4">
            <a:extLst>
              <a:ext uri="{FF2B5EF4-FFF2-40B4-BE49-F238E27FC236}">
                <a16:creationId xmlns:a16="http://schemas.microsoft.com/office/drawing/2014/main" id="{FC37931E-DB94-4EE9-92D6-8C334D4C89F6}"/>
              </a:ext>
            </a:extLst>
          </p:cNvPr>
          <p:cNvSpPr txBox="1">
            <a:spLocks/>
          </p:cNvSpPr>
          <p:nvPr/>
        </p:nvSpPr>
        <p:spPr>
          <a:xfrm>
            <a:off x="1952931" y="3958322"/>
            <a:ext cx="7589275" cy="1111696"/>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FF0000"/>
                </a:solidFill>
                <a:latin typeface="+mn-lt"/>
              </a:rPr>
              <a:t>Although he was tired</a:t>
            </a:r>
            <a:r>
              <a:rPr lang="en-GB" sz="3600" dirty="0">
                <a:latin typeface="+mn-lt"/>
              </a:rPr>
              <a:t>, </a:t>
            </a:r>
            <a:r>
              <a:rPr lang="en-GB" sz="3600" b="1" dirty="0">
                <a:solidFill>
                  <a:srgbClr val="0070C0"/>
                </a:solidFill>
                <a:latin typeface="+mn-lt"/>
              </a:rPr>
              <a:t>he got up early</a:t>
            </a:r>
            <a:r>
              <a:rPr lang="en-GB" sz="3600" dirty="0">
                <a:latin typeface="+mn-lt"/>
              </a:rPr>
              <a:t>.</a:t>
            </a:r>
          </a:p>
        </p:txBody>
      </p:sp>
    </p:spTree>
    <p:extLst>
      <p:ext uri="{BB962C8B-B14F-4D97-AF65-F5344CB8AC3E}">
        <p14:creationId xmlns:p14="http://schemas.microsoft.com/office/powerpoint/2010/main" val="362750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2800" b="1" dirty="0">
                <a:latin typeface="+mn-lt"/>
              </a:rPr>
              <a:t>Your turn: </a:t>
            </a:r>
            <a:r>
              <a:rPr lang="en-GB" sz="2800" dirty="0">
                <a:latin typeface="+mn-lt"/>
              </a:rPr>
              <a:t>which of the sentences below use the comma correctly? Remember to check the main and subordinate clauses.</a:t>
            </a:r>
          </a:p>
        </p:txBody>
      </p:sp>
      <p:sp>
        <p:nvSpPr>
          <p:cNvPr id="8" name="Title 4">
            <a:extLst>
              <a:ext uri="{FF2B5EF4-FFF2-40B4-BE49-F238E27FC236}">
                <a16:creationId xmlns:a16="http://schemas.microsoft.com/office/drawing/2014/main" id="{7452DD6A-443B-42C2-A1C3-00A27C65EAC8}"/>
              </a:ext>
            </a:extLst>
          </p:cNvPr>
          <p:cNvSpPr txBox="1">
            <a:spLocks/>
          </p:cNvSpPr>
          <p:nvPr/>
        </p:nvSpPr>
        <p:spPr>
          <a:xfrm>
            <a:off x="454743" y="1983799"/>
            <a:ext cx="7848600" cy="965926"/>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mn-lt"/>
              </a:rPr>
              <a:t>She went out to the park, even though it was raining.</a:t>
            </a:r>
          </a:p>
        </p:txBody>
      </p:sp>
      <p:sp>
        <p:nvSpPr>
          <p:cNvPr id="9" name="Title 4">
            <a:extLst>
              <a:ext uri="{FF2B5EF4-FFF2-40B4-BE49-F238E27FC236}">
                <a16:creationId xmlns:a16="http://schemas.microsoft.com/office/drawing/2014/main" id="{FC37931E-DB94-4EE9-92D6-8C334D4C89F6}"/>
              </a:ext>
            </a:extLst>
          </p:cNvPr>
          <p:cNvSpPr txBox="1">
            <a:spLocks/>
          </p:cNvSpPr>
          <p:nvPr/>
        </p:nvSpPr>
        <p:spPr>
          <a:xfrm>
            <a:off x="454742" y="3117663"/>
            <a:ext cx="7848601" cy="952892"/>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mn-lt"/>
              </a:rPr>
              <a:t>Unless you do your homework, you won’t be able to go to the party. </a:t>
            </a:r>
          </a:p>
        </p:txBody>
      </p:sp>
      <p:sp>
        <p:nvSpPr>
          <p:cNvPr id="10" name="Title 4">
            <a:extLst>
              <a:ext uri="{FF2B5EF4-FFF2-40B4-BE49-F238E27FC236}">
                <a16:creationId xmlns:a16="http://schemas.microsoft.com/office/drawing/2014/main" id="{A41AD123-4739-4B2A-84B6-581B94986866}"/>
              </a:ext>
            </a:extLst>
          </p:cNvPr>
          <p:cNvSpPr txBox="1">
            <a:spLocks/>
          </p:cNvSpPr>
          <p:nvPr/>
        </p:nvSpPr>
        <p:spPr>
          <a:xfrm>
            <a:off x="454742" y="4238493"/>
            <a:ext cx="7848600" cy="965926"/>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mn-lt"/>
              </a:rPr>
              <a:t>As she went past the cage, the lion roared.</a:t>
            </a:r>
          </a:p>
        </p:txBody>
      </p:sp>
      <p:sp>
        <p:nvSpPr>
          <p:cNvPr id="11" name="Title 4">
            <a:extLst>
              <a:ext uri="{FF2B5EF4-FFF2-40B4-BE49-F238E27FC236}">
                <a16:creationId xmlns:a16="http://schemas.microsoft.com/office/drawing/2014/main" id="{359EE0A0-2B5E-4496-A8DC-A223CEE7D197}"/>
              </a:ext>
            </a:extLst>
          </p:cNvPr>
          <p:cNvSpPr txBox="1">
            <a:spLocks/>
          </p:cNvSpPr>
          <p:nvPr/>
        </p:nvSpPr>
        <p:spPr>
          <a:xfrm>
            <a:off x="454742" y="5372357"/>
            <a:ext cx="7848600" cy="965926"/>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mn-lt"/>
              </a:rPr>
              <a:t>We were completely lost although I had a map.</a:t>
            </a:r>
          </a:p>
        </p:txBody>
      </p:sp>
      <p:sp>
        <p:nvSpPr>
          <p:cNvPr id="2" name="Rectangle 1">
            <a:extLst>
              <a:ext uri="{FF2B5EF4-FFF2-40B4-BE49-F238E27FC236}">
                <a16:creationId xmlns:a16="http://schemas.microsoft.com/office/drawing/2014/main" id="{2F83B7F0-EE1E-4807-887F-DFCE06BE826E}"/>
              </a:ext>
            </a:extLst>
          </p:cNvPr>
          <p:cNvSpPr/>
          <p:nvPr/>
        </p:nvSpPr>
        <p:spPr>
          <a:xfrm>
            <a:off x="8568811" y="1983799"/>
            <a:ext cx="3185653" cy="9659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Wrong – no comma is needed as the subordinate clause is at the end.</a:t>
            </a:r>
          </a:p>
        </p:txBody>
      </p:sp>
      <p:sp>
        <p:nvSpPr>
          <p:cNvPr id="12" name="Rectangle 11">
            <a:extLst>
              <a:ext uri="{FF2B5EF4-FFF2-40B4-BE49-F238E27FC236}">
                <a16:creationId xmlns:a16="http://schemas.microsoft.com/office/drawing/2014/main" id="{9AAFABB7-F54C-43EE-B279-1EDDCE85B713}"/>
              </a:ext>
            </a:extLst>
          </p:cNvPr>
          <p:cNvSpPr/>
          <p:nvPr/>
        </p:nvSpPr>
        <p:spPr>
          <a:xfrm>
            <a:off x="8568810" y="3111910"/>
            <a:ext cx="3185653" cy="9586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Correct – the subordinate clause is at the beginning</a:t>
            </a:r>
            <a:r>
              <a:rPr lang="en-GB" sz="2400" dirty="0">
                <a:solidFill>
                  <a:schemeClr val="tx1"/>
                </a:solidFill>
              </a:rPr>
              <a:t>.</a:t>
            </a:r>
          </a:p>
        </p:txBody>
      </p:sp>
      <p:sp>
        <p:nvSpPr>
          <p:cNvPr id="13" name="Rectangle 12">
            <a:extLst>
              <a:ext uri="{FF2B5EF4-FFF2-40B4-BE49-F238E27FC236}">
                <a16:creationId xmlns:a16="http://schemas.microsoft.com/office/drawing/2014/main" id="{E4FCA97E-AED6-4E75-8FC9-CAE9DD41553E}"/>
              </a:ext>
            </a:extLst>
          </p:cNvPr>
          <p:cNvSpPr/>
          <p:nvPr/>
        </p:nvSpPr>
        <p:spPr>
          <a:xfrm>
            <a:off x="8568811" y="4232741"/>
            <a:ext cx="3185653" cy="97167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Correct – the subordinate clause is at the beginning</a:t>
            </a:r>
            <a:r>
              <a:rPr lang="en-GB" sz="2400" dirty="0">
                <a:solidFill>
                  <a:schemeClr val="tx1"/>
                </a:solidFill>
              </a:rPr>
              <a:t>.</a:t>
            </a:r>
          </a:p>
        </p:txBody>
      </p:sp>
      <p:sp>
        <p:nvSpPr>
          <p:cNvPr id="14" name="Rectangle 13">
            <a:extLst>
              <a:ext uri="{FF2B5EF4-FFF2-40B4-BE49-F238E27FC236}">
                <a16:creationId xmlns:a16="http://schemas.microsoft.com/office/drawing/2014/main" id="{06A9650A-D561-4F47-B202-FFC3AB758CE8}"/>
              </a:ext>
            </a:extLst>
          </p:cNvPr>
          <p:cNvSpPr/>
          <p:nvPr/>
        </p:nvSpPr>
        <p:spPr>
          <a:xfrm>
            <a:off x="8568809" y="5372357"/>
            <a:ext cx="3185653" cy="9659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Correct – the subordinate clause is at the end so no comma is needed.</a:t>
            </a:r>
            <a:endParaRPr lang="en-GB" sz="2400" dirty="0">
              <a:solidFill>
                <a:schemeClr val="tx1"/>
              </a:solidFill>
            </a:endParaRPr>
          </a:p>
        </p:txBody>
      </p:sp>
    </p:spTree>
    <p:extLst>
      <p:ext uri="{BB962C8B-B14F-4D97-AF65-F5344CB8AC3E}">
        <p14:creationId xmlns:p14="http://schemas.microsoft.com/office/powerpoint/2010/main" val="30856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598970" y="2765416"/>
            <a:ext cx="8842888" cy="2942210"/>
          </a:xfrm>
          <a:solidFill>
            <a:schemeClr val="accent1">
              <a:lumMod val="20000"/>
              <a:lumOff val="80000"/>
            </a:schemeClr>
          </a:solidFill>
          <a:ln>
            <a:solidFill>
              <a:schemeClr val="accent1"/>
            </a:solidFill>
          </a:ln>
        </p:spPr>
        <p:txBody>
          <a:bodyPr>
            <a:normAutofit fontScale="90000"/>
          </a:bodyPr>
          <a:lstStyle/>
          <a:p>
            <a:r>
              <a:rPr lang="en-GB" sz="3600" dirty="0">
                <a:latin typeface="+mn-lt"/>
              </a:rPr>
              <a:t>As the snow fell on the sun-lit mountain James knew it would be a great day for skiing. He couldn’t wait. Which route would he take today. he picked up his thickest gloves even though he didn’t think he would need them on such a sunny day</a:t>
            </a:r>
          </a:p>
        </p:txBody>
      </p:sp>
      <p:sp>
        <p:nvSpPr>
          <p:cNvPr id="8" name="Rectangle 7">
            <a:extLst>
              <a:ext uri="{FF2B5EF4-FFF2-40B4-BE49-F238E27FC236}">
                <a16:creationId xmlns:a16="http://schemas.microsoft.com/office/drawing/2014/main" id="{719AE269-99F1-4F51-ACE1-34070C63D133}"/>
              </a:ext>
            </a:extLst>
          </p:cNvPr>
          <p:cNvSpPr/>
          <p:nvPr/>
        </p:nvSpPr>
        <p:spPr>
          <a:xfrm>
            <a:off x="516194" y="303349"/>
            <a:ext cx="11223521" cy="21743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Your turn:</a:t>
            </a:r>
            <a:r>
              <a:rPr lang="en-GB" sz="2400" dirty="0">
                <a:solidFill>
                  <a:schemeClr val="tx1"/>
                </a:solidFill>
              </a:rPr>
              <a:t> now try to use what you have learned to improve the paragraph of writing below. Remember to look for:</a:t>
            </a:r>
          </a:p>
          <a:p>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Missing punctuation</a:t>
            </a:r>
          </a:p>
          <a:p>
            <a:pPr marL="342900" indent="-342900">
              <a:buFont typeface="Wingdings" panose="05000000000000000000" pitchFamily="2" charset="2"/>
              <a:buChar char="q"/>
            </a:pPr>
            <a:r>
              <a:rPr lang="en-GB" sz="2400" dirty="0">
                <a:solidFill>
                  <a:schemeClr val="tx1"/>
                </a:solidFill>
              </a:rPr>
              <a:t>The wrong punctuation mark</a:t>
            </a:r>
          </a:p>
          <a:p>
            <a:pPr marL="342900" indent="-342900">
              <a:buFont typeface="Wingdings" panose="05000000000000000000" pitchFamily="2" charset="2"/>
              <a:buChar char="q"/>
            </a:pPr>
            <a:r>
              <a:rPr lang="en-GB" sz="2400" dirty="0">
                <a:solidFill>
                  <a:schemeClr val="tx1"/>
                </a:solidFill>
              </a:rPr>
              <a:t>Punctuation in the wrong places</a:t>
            </a:r>
          </a:p>
        </p:txBody>
      </p:sp>
    </p:spTree>
    <p:extLst>
      <p:ext uri="{BB962C8B-B14F-4D97-AF65-F5344CB8AC3E}">
        <p14:creationId xmlns:p14="http://schemas.microsoft.com/office/powerpoint/2010/main" val="3582897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495731" y="1924758"/>
            <a:ext cx="8901882" cy="2883216"/>
          </a:xfrm>
          <a:solidFill>
            <a:schemeClr val="accent1">
              <a:lumMod val="20000"/>
              <a:lumOff val="80000"/>
            </a:schemeClr>
          </a:solidFill>
          <a:ln>
            <a:solidFill>
              <a:schemeClr val="accent1"/>
            </a:solidFill>
          </a:ln>
        </p:spPr>
        <p:txBody>
          <a:bodyPr>
            <a:normAutofit fontScale="90000"/>
          </a:bodyPr>
          <a:lstStyle/>
          <a:p>
            <a:r>
              <a:rPr lang="en-GB" sz="3600" dirty="0">
                <a:latin typeface="+mn-lt"/>
              </a:rPr>
              <a:t>As the snow fell on the sun-lit mountain</a:t>
            </a:r>
            <a:r>
              <a:rPr lang="en-GB" sz="4900" dirty="0">
                <a:solidFill>
                  <a:srgbClr val="FF0000"/>
                </a:solidFill>
                <a:latin typeface="+mn-lt"/>
              </a:rPr>
              <a:t>,</a:t>
            </a:r>
            <a:r>
              <a:rPr lang="en-GB" sz="3600" dirty="0">
                <a:latin typeface="+mn-lt"/>
              </a:rPr>
              <a:t> James knew it would be a great day for skiing. He couldn’t wait</a:t>
            </a:r>
            <a:r>
              <a:rPr lang="en-GB" b="1" dirty="0">
                <a:solidFill>
                  <a:srgbClr val="FF0000"/>
                </a:solidFill>
                <a:latin typeface="+mn-lt"/>
              </a:rPr>
              <a:t>!</a:t>
            </a:r>
            <a:r>
              <a:rPr lang="en-GB" sz="3600" b="1" dirty="0">
                <a:latin typeface="+mn-lt"/>
              </a:rPr>
              <a:t> </a:t>
            </a:r>
            <a:r>
              <a:rPr lang="en-GB" sz="3600" dirty="0">
                <a:latin typeface="+mn-lt"/>
              </a:rPr>
              <a:t>Which route would he take today</a:t>
            </a:r>
            <a:r>
              <a:rPr lang="en-GB" sz="3600" b="1" dirty="0">
                <a:solidFill>
                  <a:srgbClr val="FF0000"/>
                </a:solidFill>
                <a:latin typeface="+mn-lt"/>
              </a:rPr>
              <a:t>?</a:t>
            </a:r>
            <a:r>
              <a:rPr lang="en-GB" sz="3600" dirty="0">
                <a:latin typeface="+mn-lt"/>
              </a:rPr>
              <a:t> </a:t>
            </a:r>
            <a:r>
              <a:rPr lang="en-GB" sz="3600" b="1" dirty="0">
                <a:solidFill>
                  <a:srgbClr val="FF0000"/>
                </a:solidFill>
                <a:latin typeface="+mn-lt"/>
              </a:rPr>
              <a:t>H</a:t>
            </a:r>
            <a:r>
              <a:rPr lang="en-GB" sz="3600" dirty="0">
                <a:latin typeface="+mn-lt"/>
              </a:rPr>
              <a:t>e picked up his thickest gloves even though he didn’t think he would need them on such a sunny day</a:t>
            </a:r>
            <a:r>
              <a:rPr lang="en-GB" sz="3600" b="1" i="1" dirty="0">
                <a:solidFill>
                  <a:srgbClr val="FF0000"/>
                </a:solidFill>
                <a:latin typeface="+mn-lt"/>
              </a:rPr>
              <a:t>.</a:t>
            </a:r>
          </a:p>
        </p:txBody>
      </p:sp>
      <p:sp>
        <p:nvSpPr>
          <p:cNvPr id="8" name="Rectangle 7">
            <a:extLst>
              <a:ext uri="{FF2B5EF4-FFF2-40B4-BE49-F238E27FC236}">
                <a16:creationId xmlns:a16="http://schemas.microsoft.com/office/drawing/2014/main" id="{719AE269-99F1-4F51-ACE1-34070C63D133}"/>
              </a:ext>
            </a:extLst>
          </p:cNvPr>
          <p:cNvSpPr/>
          <p:nvPr/>
        </p:nvSpPr>
        <p:spPr>
          <a:xfrm>
            <a:off x="3427769" y="347594"/>
            <a:ext cx="4462617" cy="105350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How did you do?</a:t>
            </a:r>
          </a:p>
        </p:txBody>
      </p:sp>
    </p:spTree>
    <p:extLst>
      <p:ext uri="{BB962C8B-B14F-4D97-AF65-F5344CB8AC3E}">
        <p14:creationId xmlns:p14="http://schemas.microsoft.com/office/powerpoint/2010/main" val="343444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6"/>
            <a:ext cx="10515600" cy="971306"/>
          </a:xfrm>
          <a:solidFill>
            <a:schemeClr val="accent2">
              <a:lumMod val="40000"/>
              <a:lumOff val="60000"/>
            </a:schemeClr>
          </a:solidFill>
          <a:ln>
            <a:solidFill>
              <a:schemeClr val="accent1"/>
            </a:solidFill>
          </a:ln>
        </p:spPr>
        <p:txBody>
          <a:bodyPr>
            <a:normAutofit/>
          </a:bodyPr>
          <a:lstStyle/>
          <a:p>
            <a:r>
              <a:rPr lang="en-GB" sz="3600" dirty="0">
                <a:latin typeface="+mn-lt"/>
              </a:rPr>
              <a:t>Take Five! Use these steps to check accurate speech.</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3044482" y="1488832"/>
            <a:ext cx="8333935" cy="8721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TAKE ONE: </a:t>
            </a:r>
            <a:r>
              <a:rPr lang="en-GB" sz="2400" dirty="0">
                <a:solidFill>
                  <a:schemeClr val="tx1"/>
                </a:solidFill>
              </a:rPr>
              <a:t>Open the inverted commas.</a:t>
            </a:r>
          </a:p>
        </p:txBody>
      </p:sp>
      <p:pic>
        <p:nvPicPr>
          <p:cNvPr id="3" name="Graphic 2" descr="Raised Hand">
            <a:extLst>
              <a:ext uri="{FF2B5EF4-FFF2-40B4-BE49-F238E27FC236}">
                <a16:creationId xmlns:a16="http://schemas.microsoft.com/office/drawing/2014/main" id="{5D7AD29A-35C1-4DEC-8BFA-01772F518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551" y="1569885"/>
            <a:ext cx="2928314" cy="2928314"/>
          </a:xfrm>
          <a:prstGeom prst="rect">
            <a:avLst/>
          </a:prstGeom>
        </p:spPr>
      </p:pic>
      <p:sp>
        <p:nvSpPr>
          <p:cNvPr id="8" name="Rectangle: Rounded Corners 7">
            <a:extLst>
              <a:ext uri="{FF2B5EF4-FFF2-40B4-BE49-F238E27FC236}">
                <a16:creationId xmlns:a16="http://schemas.microsoft.com/office/drawing/2014/main" id="{5636D608-AE67-456C-AF04-A7863DC293EB}"/>
              </a:ext>
            </a:extLst>
          </p:cNvPr>
          <p:cNvSpPr/>
          <p:nvPr/>
        </p:nvSpPr>
        <p:spPr>
          <a:xfrm>
            <a:off x="3044482" y="3538024"/>
            <a:ext cx="8333935" cy="8721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TAKE THREE</a:t>
            </a:r>
            <a:r>
              <a:rPr lang="en-GB" sz="2400" dirty="0">
                <a:solidFill>
                  <a:schemeClr val="tx1"/>
                </a:solidFill>
              </a:rPr>
              <a:t>: Write what the character actually says.</a:t>
            </a:r>
          </a:p>
        </p:txBody>
      </p:sp>
      <p:sp>
        <p:nvSpPr>
          <p:cNvPr id="9" name="Rectangle: Rounded Corners 8">
            <a:extLst>
              <a:ext uri="{FF2B5EF4-FFF2-40B4-BE49-F238E27FC236}">
                <a16:creationId xmlns:a16="http://schemas.microsoft.com/office/drawing/2014/main" id="{571B2B6E-0F43-4AC5-951C-F96B4028682D}"/>
              </a:ext>
            </a:extLst>
          </p:cNvPr>
          <p:cNvSpPr/>
          <p:nvPr/>
        </p:nvSpPr>
        <p:spPr>
          <a:xfrm>
            <a:off x="3044372" y="2513428"/>
            <a:ext cx="8333935" cy="8721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TAKE TWO</a:t>
            </a:r>
            <a:r>
              <a:rPr lang="en-GB" sz="2400" dirty="0">
                <a:solidFill>
                  <a:schemeClr val="tx1"/>
                </a:solidFill>
              </a:rPr>
              <a:t>: Write a capital letter.</a:t>
            </a:r>
          </a:p>
        </p:txBody>
      </p:sp>
      <p:sp>
        <p:nvSpPr>
          <p:cNvPr id="10" name="Rectangle: Rounded Corners 9">
            <a:extLst>
              <a:ext uri="{FF2B5EF4-FFF2-40B4-BE49-F238E27FC236}">
                <a16:creationId xmlns:a16="http://schemas.microsoft.com/office/drawing/2014/main" id="{51DC51DC-E183-46E3-BE58-5B43BE4B5B3B}"/>
              </a:ext>
            </a:extLst>
          </p:cNvPr>
          <p:cNvSpPr/>
          <p:nvPr/>
        </p:nvSpPr>
        <p:spPr>
          <a:xfrm>
            <a:off x="3044482" y="4562620"/>
            <a:ext cx="8333935" cy="8721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TAKE FOUR</a:t>
            </a:r>
            <a:r>
              <a:rPr lang="en-GB" sz="2400" dirty="0">
                <a:solidFill>
                  <a:schemeClr val="tx1"/>
                </a:solidFill>
              </a:rPr>
              <a:t>:  Write the appropriate punctuation and close the inverted commas. </a:t>
            </a:r>
          </a:p>
        </p:txBody>
      </p:sp>
      <p:sp>
        <p:nvSpPr>
          <p:cNvPr id="11" name="Rectangle: Rounded Corners 10">
            <a:extLst>
              <a:ext uri="{FF2B5EF4-FFF2-40B4-BE49-F238E27FC236}">
                <a16:creationId xmlns:a16="http://schemas.microsoft.com/office/drawing/2014/main" id="{32F5C7F0-F0D5-4A25-B28E-A4C01833460E}"/>
              </a:ext>
            </a:extLst>
          </p:cNvPr>
          <p:cNvSpPr/>
          <p:nvPr/>
        </p:nvSpPr>
        <p:spPr>
          <a:xfrm>
            <a:off x="3019865" y="5587216"/>
            <a:ext cx="8358552" cy="8721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TAKE FIVE</a:t>
            </a:r>
            <a:r>
              <a:rPr lang="en-GB" sz="2400" dirty="0">
                <a:solidFill>
                  <a:schemeClr val="tx1"/>
                </a:solidFill>
              </a:rPr>
              <a:t>: Describe who said the words (and HOW they said it).</a:t>
            </a:r>
          </a:p>
        </p:txBody>
      </p:sp>
      <p:sp>
        <p:nvSpPr>
          <p:cNvPr id="4" name="Rectangle: Rounded Corners 3">
            <a:extLst>
              <a:ext uri="{FF2B5EF4-FFF2-40B4-BE49-F238E27FC236}">
                <a16:creationId xmlns:a16="http://schemas.microsoft.com/office/drawing/2014/main" id="{95BD5958-7A1E-4AD8-8FBA-AC2D355C817D}"/>
              </a:ext>
            </a:extLst>
          </p:cNvPr>
          <p:cNvSpPr/>
          <p:nvPr/>
        </p:nvSpPr>
        <p:spPr>
          <a:xfrm>
            <a:off x="365760" y="4498199"/>
            <a:ext cx="2293034" cy="20714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Count them off on your hand when you check your writing.</a:t>
            </a:r>
          </a:p>
        </p:txBody>
      </p:sp>
    </p:spTree>
    <p:extLst>
      <p:ext uri="{BB962C8B-B14F-4D97-AF65-F5344CB8AC3E}">
        <p14:creationId xmlns:p14="http://schemas.microsoft.com/office/powerpoint/2010/main" val="8175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9AE269-99F1-4F51-ACE1-34070C63D133}"/>
              </a:ext>
            </a:extLst>
          </p:cNvPr>
          <p:cNvSpPr/>
          <p:nvPr/>
        </p:nvSpPr>
        <p:spPr>
          <a:xfrm>
            <a:off x="707923" y="347594"/>
            <a:ext cx="10604090" cy="12969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Your turn: </a:t>
            </a:r>
            <a:r>
              <a:rPr lang="en-GB" sz="3600" dirty="0">
                <a:solidFill>
                  <a:schemeClr val="tx1"/>
                </a:solidFill>
              </a:rPr>
              <a:t>can you spot the mistakes in punctuating  this speech?</a:t>
            </a:r>
          </a:p>
        </p:txBody>
      </p:sp>
      <p:sp>
        <p:nvSpPr>
          <p:cNvPr id="2" name="Rectangle 1">
            <a:extLst>
              <a:ext uri="{FF2B5EF4-FFF2-40B4-BE49-F238E27FC236}">
                <a16:creationId xmlns:a16="http://schemas.microsoft.com/office/drawing/2014/main" id="{AB6FFCE1-E596-455F-95D7-2F96F2444FB3}"/>
              </a:ext>
            </a:extLst>
          </p:cNvPr>
          <p:cNvSpPr/>
          <p:nvPr/>
        </p:nvSpPr>
        <p:spPr>
          <a:xfrm>
            <a:off x="1050207" y="1918115"/>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“let’s go and look at the dolphins,” said Katie.</a:t>
            </a:r>
          </a:p>
        </p:txBody>
      </p:sp>
      <p:sp>
        <p:nvSpPr>
          <p:cNvPr id="7" name="Rectangle 6">
            <a:extLst>
              <a:ext uri="{FF2B5EF4-FFF2-40B4-BE49-F238E27FC236}">
                <a16:creationId xmlns:a16="http://schemas.microsoft.com/office/drawing/2014/main" id="{AD495F4B-E7BD-43B3-A657-8B36136DD67D}"/>
              </a:ext>
            </a:extLst>
          </p:cNvPr>
          <p:cNvSpPr/>
          <p:nvPr/>
        </p:nvSpPr>
        <p:spPr>
          <a:xfrm>
            <a:off x="1050207" y="3150335"/>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“Where are we going next, asked Jo.</a:t>
            </a:r>
          </a:p>
        </p:txBody>
      </p:sp>
      <p:sp>
        <p:nvSpPr>
          <p:cNvPr id="9" name="Rectangle 8">
            <a:extLst>
              <a:ext uri="{FF2B5EF4-FFF2-40B4-BE49-F238E27FC236}">
                <a16:creationId xmlns:a16="http://schemas.microsoft.com/office/drawing/2014/main" id="{2C07AB9A-9891-43C8-B5F2-E89403B4967F}"/>
              </a:ext>
            </a:extLst>
          </p:cNvPr>
          <p:cNvSpPr/>
          <p:nvPr/>
        </p:nvSpPr>
        <p:spPr>
          <a:xfrm>
            <a:off x="1050206" y="4353790"/>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Don’t go in there!” warned Mr </a:t>
            </a:r>
            <a:r>
              <a:rPr lang="en-GB" sz="3600" dirty="0" err="1">
                <a:solidFill>
                  <a:schemeClr val="tx1"/>
                </a:solidFill>
              </a:rPr>
              <a:t>Bradon</a:t>
            </a:r>
            <a:r>
              <a:rPr lang="en-GB" sz="3600" dirty="0">
                <a:solidFill>
                  <a:schemeClr val="tx1"/>
                </a:solidFill>
              </a:rPr>
              <a:t>.</a:t>
            </a:r>
          </a:p>
        </p:txBody>
      </p:sp>
      <p:sp>
        <p:nvSpPr>
          <p:cNvPr id="10" name="Rectangle 9">
            <a:extLst>
              <a:ext uri="{FF2B5EF4-FFF2-40B4-BE49-F238E27FC236}">
                <a16:creationId xmlns:a16="http://schemas.microsoft.com/office/drawing/2014/main" id="{408A986F-EF79-401F-B1DF-F6F1002FC004}"/>
              </a:ext>
            </a:extLst>
          </p:cNvPr>
          <p:cNvSpPr/>
          <p:nvPr/>
        </p:nvSpPr>
        <p:spPr>
          <a:xfrm>
            <a:off x="1050205" y="5614776"/>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Conrad shouted “Pass it to me!”</a:t>
            </a:r>
          </a:p>
        </p:txBody>
      </p:sp>
    </p:spTree>
    <p:extLst>
      <p:ext uri="{BB962C8B-B14F-4D97-AF65-F5344CB8AC3E}">
        <p14:creationId xmlns:p14="http://schemas.microsoft.com/office/powerpoint/2010/main" val="272259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9AE269-99F1-4F51-ACE1-34070C63D133}"/>
              </a:ext>
            </a:extLst>
          </p:cNvPr>
          <p:cNvSpPr/>
          <p:nvPr/>
        </p:nvSpPr>
        <p:spPr>
          <a:xfrm>
            <a:off x="3989436" y="214858"/>
            <a:ext cx="4041058" cy="12969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How did you do?</a:t>
            </a:r>
          </a:p>
        </p:txBody>
      </p:sp>
      <p:sp>
        <p:nvSpPr>
          <p:cNvPr id="2" name="Rectangle 1">
            <a:extLst>
              <a:ext uri="{FF2B5EF4-FFF2-40B4-BE49-F238E27FC236}">
                <a16:creationId xmlns:a16="http://schemas.microsoft.com/office/drawing/2014/main" id="{AB6FFCE1-E596-455F-95D7-2F96F2444FB3}"/>
              </a:ext>
            </a:extLst>
          </p:cNvPr>
          <p:cNvSpPr/>
          <p:nvPr/>
        </p:nvSpPr>
        <p:spPr>
          <a:xfrm>
            <a:off x="1050207" y="1918115"/>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a:t>
            </a:r>
            <a:r>
              <a:rPr lang="en-GB" sz="3600" dirty="0">
                <a:solidFill>
                  <a:srgbClr val="FF0000"/>
                </a:solidFill>
              </a:rPr>
              <a:t>L</a:t>
            </a:r>
            <a:r>
              <a:rPr lang="en-GB" sz="3600" dirty="0">
                <a:solidFill>
                  <a:schemeClr val="tx1"/>
                </a:solidFill>
              </a:rPr>
              <a:t>et’s go and look at the dolphins,” said Katie.</a:t>
            </a:r>
          </a:p>
        </p:txBody>
      </p:sp>
      <p:sp>
        <p:nvSpPr>
          <p:cNvPr id="7" name="Rectangle 6">
            <a:extLst>
              <a:ext uri="{FF2B5EF4-FFF2-40B4-BE49-F238E27FC236}">
                <a16:creationId xmlns:a16="http://schemas.microsoft.com/office/drawing/2014/main" id="{AD495F4B-E7BD-43B3-A657-8B36136DD67D}"/>
              </a:ext>
            </a:extLst>
          </p:cNvPr>
          <p:cNvSpPr/>
          <p:nvPr/>
        </p:nvSpPr>
        <p:spPr>
          <a:xfrm>
            <a:off x="1050207" y="3150335"/>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“Where are we going next</a:t>
            </a:r>
            <a:r>
              <a:rPr lang="en-GB" sz="3600" b="1" dirty="0">
                <a:solidFill>
                  <a:srgbClr val="FF0000"/>
                </a:solidFill>
              </a:rPr>
              <a:t>?” </a:t>
            </a:r>
            <a:r>
              <a:rPr lang="en-GB" sz="3600" dirty="0">
                <a:solidFill>
                  <a:schemeClr val="tx1"/>
                </a:solidFill>
              </a:rPr>
              <a:t>asked Jo.</a:t>
            </a:r>
          </a:p>
        </p:txBody>
      </p:sp>
      <p:sp>
        <p:nvSpPr>
          <p:cNvPr id="9" name="Rectangle 8">
            <a:extLst>
              <a:ext uri="{FF2B5EF4-FFF2-40B4-BE49-F238E27FC236}">
                <a16:creationId xmlns:a16="http://schemas.microsoft.com/office/drawing/2014/main" id="{2C07AB9A-9891-43C8-B5F2-E89403B4967F}"/>
              </a:ext>
            </a:extLst>
          </p:cNvPr>
          <p:cNvSpPr/>
          <p:nvPr/>
        </p:nvSpPr>
        <p:spPr>
          <a:xfrm>
            <a:off x="1050206" y="4353790"/>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0000"/>
                </a:solidFill>
              </a:rPr>
              <a:t>“</a:t>
            </a:r>
            <a:r>
              <a:rPr lang="en-GB" sz="3600" dirty="0">
                <a:solidFill>
                  <a:schemeClr val="tx1"/>
                </a:solidFill>
              </a:rPr>
              <a:t>Don’t go in there!” warned Mr </a:t>
            </a:r>
            <a:r>
              <a:rPr lang="en-GB" sz="3600" dirty="0" err="1">
                <a:solidFill>
                  <a:schemeClr val="tx1"/>
                </a:solidFill>
              </a:rPr>
              <a:t>Bradon</a:t>
            </a:r>
            <a:r>
              <a:rPr lang="en-GB" sz="3600" dirty="0">
                <a:solidFill>
                  <a:schemeClr val="tx1"/>
                </a:solidFill>
              </a:rPr>
              <a:t>.</a:t>
            </a:r>
          </a:p>
        </p:txBody>
      </p:sp>
      <p:sp>
        <p:nvSpPr>
          <p:cNvPr id="10" name="Rectangle 9">
            <a:extLst>
              <a:ext uri="{FF2B5EF4-FFF2-40B4-BE49-F238E27FC236}">
                <a16:creationId xmlns:a16="http://schemas.microsoft.com/office/drawing/2014/main" id="{408A986F-EF79-401F-B1DF-F6F1002FC004}"/>
              </a:ext>
            </a:extLst>
          </p:cNvPr>
          <p:cNvSpPr/>
          <p:nvPr/>
        </p:nvSpPr>
        <p:spPr>
          <a:xfrm>
            <a:off x="1050205" y="5614776"/>
            <a:ext cx="9919521" cy="10175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Conrad shouted</a:t>
            </a:r>
            <a:r>
              <a:rPr lang="en-GB" sz="3600" b="1" dirty="0">
                <a:solidFill>
                  <a:srgbClr val="FF0000"/>
                </a:solidFill>
              </a:rPr>
              <a:t>, </a:t>
            </a:r>
            <a:r>
              <a:rPr lang="en-GB" sz="3600" dirty="0">
                <a:solidFill>
                  <a:schemeClr val="tx1"/>
                </a:solidFill>
              </a:rPr>
              <a:t>“Pass it to me!”</a:t>
            </a:r>
          </a:p>
        </p:txBody>
      </p:sp>
    </p:spTree>
    <p:extLst>
      <p:ext uri="{BB962C8B-B14F-4D97-AF65-F5344CB8AC3E}">
        <p14:creationId xmlns:p14="http://schemas.microsoft.com/office/powerpoint/2010/main" val="35536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656371" y="278813"/>
            <a:ext cx="5073444" cy="1128046"/>
          </a:xfrm>
          <a:solidFill>
            <a:srgbClr val="92D050"/>
          </a:solidFill>
          <a:ln>
            <a:solidFill>
              <a:schemeClr val="accent1"/>
            </a:solidFill>
          </a:ln>
        </p:spPr>
        <p:txBody>
          <a:bodyPr>
            <a:normAutofit/>
          </a:bodyPr>
          <a:lstStyle/>
          <a:p>
            <a:pPr algn="ctr"/>
            <a:r>
              <a:rPr lang="en-GB" sz="3600" dirty="0">
                <a:latin typeface="+mn-lt"/>
              </a:rPr>
              <a:t>Tips for proof reading</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3607040" y="1659746"/>
            <a:ext cx="5172105" cy="5987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Read the writing </a:t>
            </a:r>
            <a:r>
              <a:rPr lang="en-GB" sz="2800">
                <a:solidFill>
                  <a:schemeClr val="tx1"/>
                </a:solidFill>
              </a:rPr>
              <a:t>out loud</a:t>
            </a:r>
            <a:r>
              <a:rPr lang="en-GB" sz="2800" dirty="0">
                <a:solidFill>
                  <a:schemeClr val="tx1"/>
                </a:solidFill>
              </a:rPr>
              <a:t>.</a:t>
            </a:r>
          </a:p>
        </p:txBody>
      </p:sp>
      <p:sp>
        <p:nvSpPr>
          <p:cNvPr id="8" name="Rectangle: Rounded Corners 7">
            <a:extLst>
              <a:ext uri="{FF2B5EF4-FFF2-40B4-BE49-F238E27FC236}">
                <a16:creationId xmlns:a16="http://schemas.microsoft.com/office/drawing/2014/main" id="{32882EF2-B15C-454F-AD88-30F68EFFE4D9}"/>
              </a:ext>
            </a:extLst>
          </p:cNvPr>
          <p:cNvSpPr/>
          <p:nvPr/>
        </p:nvSpPr>
        <p:spPr>
          <a:xfrm>
            <a:off x="2921239" y="2478591"/>
            <a:ext cx="6543705" cy="5828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Try to read your writing somewhere quiet.</a:t>
            </a:r>
          </a:p>
        </p:txBody>
      </p:sp>
      <p:sp>
        <p:nvSpPr>
          <p:cNvPr id="9" name="Rectangle: Rounded Corners 8">
            <a:extLst>
              <a:ext uri="{FF2B5EF4-FFF2-40B4-BE49-F238E27FC236}">
                <a16:creationId xmlns:a16="http://schemas.microsoft.com/office/drawing/2014/main" id="{1D3217E1-9857-4020-BCA9-F3F813D66915}"/>
              </a:ext>
            </a:extLst>
          </p:cNvPr>
          <p:cNvSpPr/>
          <p:nvPr/>
        </p:nvSpPr>
        <p:spPr>
          <a:xfrm>
            <a:off x="637164" y="3308910"/>
            <a:ext cx="10975260" cy="12848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Focus on one sentence at a time  - perhaps use a ruler to guide your eyes, so you don’t miss a line.</a:t>
            </a:r>
          </a:p>
        </p:txBody>
      </p:sp>
      <p:sp>
        <p:nvSpPr>
          <p:cNvPr id="10" name="Rectangle: Rounded Corners 9">
            <a:extLst>
              <a:ext uri="{FF2B5EF4-FFF2-40B4-BE49-F238E27FC236}">
                <a16:creationId xmlns:a16="http://schemas.microsoft.com/office/drawing/2014/main" id="{90E8FBC8-4CDD-4722-B0A4-5C5EBADE08AB}"/>
              </a:ext>
            </a:extLst>
          </p:cNvPr>
          <p:cNvSpPr/>
          <p:nvPr/>
        </p:nvSpPr>
        <p:spPr>
          <a:xfrm>
            <a:off x="637164" y="4841215"/>
            <a:ext cx="10906961" cy="14252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Try to look at each word individually. We tend to scan the words a few at a time, which can lead us to miss errors.</a:t>
            </a:r>
          </a:p>
        </p:txBody>
      </p:sp>
      <p:pic>
        <p:nvPicPr>
          <p:cNvPr id="3" name="Graphic 2" descr="Eye">
            <a:extLst>
              <a:ext uri="{FF2B5EF4-FFF2-40B4-BE49-F238E27FC236}">
                <a16:creationId xmlns:a16="http://schemas.microsoft.com/office/drawing/2014/main" id="{0BC7A058-4D86-40BC-A82B-F5D05D4E30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7129" y="-39609"/>
            <a:ext cx="1764890" cy="1764890"/>
          </a:xfrm>
          <a:prstGeom prst="rect">
            <a:avLst/>
          </a:prstGeom>
        </p:spPr>
      </p:pic>
      <p:pic>
        <p:nvPicPr>
          <p:cNvPr id="11" name="Graphic 10" descr="Eye">
            <a:extLst>
              <a:ext uri="{FF2B5EF4-FFF2-40B4-BE49-F238E27FC236}">
                <a16:creationId xmlns:a16="http://schemas.microsoft.com/office/drawing/2014/main" id="{47226E45-FD7D-4C20-B786-F29CF2793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4167" y="-37431"/>
            <a:ext cx="1764890" cy="1764890"/>
          </a:xfrm>
          <a:prstGeom prst="rect">
            <a:avLst/>
          </a:prstGeom>
        </p:spPr>
      </p:pic>
    </p:spTree>
    <p:extLst>
      <p:ext uri="{BB962C8B-B14F-4D97-AF65-F5344CB8AC3E}">
        <p14:creationId xmlns:p14="http://schemas.microsoft.com/office/powerpoint/2010/main" val="193931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570017" y="573473"/>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en-GB" dirty="0"/>
              <a:t>This therapy covers some of the most common errors in punctuation. This includes omitting punctuation, using the wrong punctuation mark or writing it in the wrong place.</a:t>
            </a:r>
          </a:p>
          <a:p>
            <a:pPr>
              <a:buFont typeface="Wingdings" panose="05000000000000000000" pitchFamily="2" charset="2"/>
              <a:buChar char="q"/>
            </a:pPr>
            <a:r>
              <a:rPr lang="en-GB" dirty="0"/>
              <a:t>As well as focusing on full stops, exclamation marks and question marks, it also covers the use of the comma to separate clauses. As this is an emerging skill in Year 4, this is kept relatively simple.</a:t>
            </a:r>
          </a:p>
          <a:p>
            <a:pPr>
              <a:buFont typeface="Wingdings" panose="05000000000000000000" pitchFamily="2" charset="2"/>
              <a:buChar char="q"/>
            </a:pPr>
            <a:r>
              <a:rPr lang="en-GB" dirty="0"/>
              <a:t>Finally, correct punctuation of speech is exemplified.</a:t>
            </a:r>
          </a:p>
          <a:p>
            <a:pPr>
              <a:buFont typeface="Wingdings" panose="05000000000000000000" pitchFamily="2" charset="2"/>
              <a:buChar char="q"/>
            </a:pPr>
            <a:r>
              <a:rPr lang="en-GB" dirty="0"/>
              <a:t>Throughout the therapy, pupils are given opportunities to discuss and practise the taught skills.</a:t>
            </a:r>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28822" y="365125"/>
            <a:ext cx="10973972" cy="1083847"/>
          </a:xfrm>
          <a:solidFill>
            <a:schemeClr val="accent2">
              <a:lumMod val="40000"/>
              <a:lumOff val="60000"/>
            </a:schemeClr>
          </a:solidFill>
          <a:ln>
            <a:solidFill>
              <a:schemeClr val="accent1"/>
            </a:solidFill>
          </a:ln>
        </p:spPr>
        <p:txBody>
          <a:bodyPr>
            <a:noAutofit/>
          </a:bodyPr>
          <a:lstStyle/>
          <a:p>
            <a:pPr algn="ctr"/>
            <a:r>
              <a:rPr lang="en-GB" sz="3200" dirty="0">
                <a:latin typeface="+mn-lt"/>
              </a:rPr>
              <a:t>When we write, it is easy to make mistakes with punctuation. As part of our EDITING process, we need to look for these mistakes.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3024554" y="1589397"/>
            <a:ext cx="6096000" cy="10972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mistakes could be made?</a:t>
            </a:r>
          </a:p>
        </p:txBody>
      </p:sp>
      <p:sp>
        <p:nvSpPr>
          <p:cNvPr id="3" name="Rectangle 2">
            <a:extLst>
              <a:ext uri="{FF2B5EF4-FFF2-40B4-BE49-F238E27FC236}">
                <a16:creationId xmlns:a16="http://schemas.microsoft.com/office/drawing/2014/main" id="{92A79575-5AE9-46B2-A35F-104C715FE7B2}"/>
              </a:ext>
            </a:extLst>
          </p:cNvPr>
          <p:cNvSpPr/>
          <p:nvPr/>
        </p:nvSpPr>
        <p:spPr>
          <a:xfrm>
            <a:off x="6091311" y="2955497"/>
            <a:ext cx="5486400" cy="10815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He ran across the road he should have looked both ways first.</a:t>
            </a:r>
          </a:p>
        </p:txBody>
      </p:sp>
      <p:sp>
        <p:nvSpPr>
          <p:cNvPr id="10" name="Rectangle 9">
            <a:extLst>
              <a:ext uri="{FF2B5EF4-FFF2-40B4-BE49-F238E27FC236}">
                <a16:creationId xmlns:a16="http://schemas.microsoft.com/office/drawing/2014/main" id="{26B8FFC2-C3C5-42DC-8A61-9295E7C2269D}"/>
              </a:ext>
            </a:extLst>
          </p:cNvPr>
          <p:cNvSpPr/>
          <p:nvPr/>
        </p:nvSpPr>
        <p:spPr>
          <a:xfrm>
            <a:off x="6091311" y="5506215"/>
            <a:ext cx="5486400" cy="10815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He ran across the road he should. Have looked both ways first.</a:t>
            </a:r>
          </a:p>
        </p:txBody>
      </p:sp>
      <p:sp>
        <p:nvSpPr>
          <p:cNvPr id="11" name="Rectangle 10">
            <a:extLst>
              <a:ext uri="{FF2B5EF4-FFF2-40B4-BE49-F238E27FC236}">
                <a16:creationId xmlns:a16="http://schemas.microsoft.com/office/drawing/2014/main" id="{5956A912-28E1-47A1-93BC-57CFCE0FE8DD}"/>
              </a:ext>
            </a:extLst>
          </p:cNvPr>
          <p:cNvSpPr/>
          <p:nvPr/>
        </p:nvSpPr>
        <p:spPr>
          <a:xfrm>
            <a:off x="6091311" y="4230856"/>
            <a:ext cx="5486400" cy="108159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He ran across the road, he should have looked both ways first.</a:t>
            </a:r>
          </a:p>
        </p:txBody>
      </p:sp>
      <p:sp>
        <p:nvSpPr>
          <p:cNvPr id="12" name="Rectangle 11">
            <a:extLst>
              <a:ext uri="{FF2B5EF4-FFF2-40B4-BE49-F238E27FC236}">
                <a16:creationId xmlns:a16="http://schemas.microsoft.com/office/drawing/2014/main" id="{5F5E665E-FBBD-45B9-A8AB-69050E464EBF}"/>
              </a:ext>
            </a:extLst>
          </p:cNvPr>
          <p:cNvSpPr/>
          <p:nvPr/>
        </p:nvSpPr>
        <p:spPr>
          <a:xfrm>
            <a:off x="717452" y="5543619"/>
            <a:ext cx="4839286" cy="10815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Writing the punctuation mark in the wrong place</a:t>
            </a:r>
          </a:p>
        </p:txBody>
      </p:sp>
      <p:sp>
        <p:nvSpPr>
          <p:cNvPr id="13" name="Rectangle 12">
            <a:extLst>
              <a:ext uri="{FF2B5EF4-FFF2-40B4-BE49-F238E27FC236}">
                <a16:creationId xmlns:a16="http://schemas.microsoft.com/office/drawing/2014/main" id="{AFC485B8-DB44-4A50-9FE7-C36E4BAF4FF7}"/>
              </a:ext>
            </a:extLst>
          </p:cNvPr>
          <p:cNvSpPr/>
          <p:nvPr/>
        </p:nvSpPr>
        <p:spPr>
          <a:xfrm>
            <a:off x="642425" y="4123368"/>
            <a:ext cx="4914313" cy="10815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Using the wrong punctuation mark</a:t>
            </a:r>
          </a:p>
        </p:txBody>
      </p:sp>
      <p:sp>
        <p:nvSpPr>
          <p:cNvPr id="14" name="Rectangle 13">
            <a:extLst>
              <a:ext uri="{FF2B5EF4-FFF2-40B4-BE49-F238E27FC236}">
                <a16:creationId xmlns:a16="http://schemas.microsoft.com/office/drawing/2014/main" id="{94CEFFA2-75A7-4730-86CA-3831DB1EDCCF}"/>
              </a:ext>
            </a:extLst>
          </p:cNvPr>
          <p:cNvSpPr/>
          <p:nvPr/>
        </p:nvSpPr>
        <p:spPr>
          <a:xfrm>
            <a:off x="642425" y="2955497"/>
            <a:ext cx="4914313" cy="89905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Missing punctuation</a:t>
            </a:r>
            <a:endParaRPr lang="en-GB" sz="2000" dirty="0">
              <a:solidFill>
                <a:schemeClr val="tx1"/>
              </a:solidFill>
            </a:endParaRPr>
          </a:p>
        </p:txBody>
      </p:sp>
    </p:spTree>
    <p:extLst>
      <p:ext uri="{BB962C8B-B14F-4D97-AF65-F5344CB8AC3E}">
        <p14:creationId xmlns:p14="http://schemas.microsoft.com/office/powerpoint/2010/main" val="8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180492" y="245823"/>
            <a:ext cx="8074856" cy="802492"/>
          </a:xfrm>
          <a:solidFill>
            <a:schemeClr val="accent2">
              <a:lumMod val="40000"/>
              <a:lumOff val="60000"/>
            </a:schemeClr>
          </a:solidFill>
          <a:ln>
            <a:solidFill>
              <a:schemeClr val="accent1"/>
            </a:solidFill>
          </a:ln>
        </p:spPr>
        <p:txBody>
          <a:bodyPr>
            <a:normAutofit fontScale="90000"/>
          </a:bodyPr>
          <a:lstStyle/>
          <a:p>
            <a:pPr algn="ctr"/>
            <a:br>
              <a:rPr lang="en-GB" sz="3600" dirty="0">
                <a:latin typeface="+mn-lt"/>
              </a:rPr>
            </a:br>
            <a:r>
              <a:rPr lang="en-GB" sz="3600" dirty="0">
                <a:latin typeface="+mn-lt"/>
              </a:rPr>
              <a:t>Missing punctuation – steps to success </a:t>
            </a:r>
            <a:br>
              <a:rPr lang="en-GB" sz="3600" dirty="0">
                <a:latin typeface="+mn-lt"/>
              </a:rPr>
            </a:br>
            <a:endParaRPr lang="en-GB" sz="3600" dirty="0">
              <a:latin typeface="+mn-lt"/>
            </a:endParaRPr>
          </a:p>
        </p:txBody>
      </p:sp>
      <p:sp>
        <p:nvSpPr>
          <p:cNvPr id="2" name="Rectangle 1">
            <a:extLst>
              <a:ext uri="{FF2B5EF4-FFF2-40B4-BE49-F238E27FC236}">
                <a16:creationId xmlns:a16="http://schemas.microsoft.com/office/drawing/2014/main" id="{35A0574F-ACEA-4D33-B4A6-373A9A8C7112}"/>
              </a:ext>
            </a:extLst>
          </p:cNvPr>
          <p:cNvSpPr/>
          <p:nvPr/>
        </p:nvSpPr>
        <p:spPr>
          <a:xfrm>
            <a:off x="794824" y="1160902"/>
            <a:ext cx="10846191" cy="10269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James was thrilled with his birthday present he couldn’t wait to show it to his friends</a:t>
            </a:r>
          </a:p>
        </p:txBody>
      </p:sp>
      <p:sp>
        <p:nvSpPr>
          <p:cNvPr id="3" name="Rectangle: Rounded Corners 2">
            <a:extLst>
              <a:ext uri="{FF2B5EF4-FFF2-40B4-BE49-F238E27FC236}">
                <a16:creationId xmlns:a16="http://schemas.microsoft.com/office/drawing/2014/main" id="{A91A8300-C58E-4FFC-9EA1-065AC5D2A0EA}"/>
              </a:ext>
            </a:extLst>
          </p:cNvPr>
          <p:cNvSpPr/>
          <p:nvPr/>
        </p:nvSpPr>
        <p:spPr>
          <a:xfrm>
            <a:off x="1179344" y="2321168"/>
            <a:ext cx="10292859" cy="10128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1.Read the writing carefully, trying to focus on each word (we tend to scan too quickly when we have written it ourselves).</a:t>
            </a:r>
          </a:p>
        </p:txBody>
      </p:sp>
      <p:sp>
        <p:nvSpPr>
          <p:cNvPr id="8" name="Rectangle: Rounded Corners 7">
            <a:extLst>
              <a:ext uri="{FF2B5EF4-FFF2-40B4-BE49-F238E27FC236}">
                <a16:creationId xmlns:a16="http://schemas.microsoft.com/office/drawing/2014/main" id="{F787D465-C6DB-4147-932F-2B8BBB0DA2CD}"/>
              </a:ext>
            </a:extLst>
          </p:cNvPr>
          <p:cNvSpPr/>
          <p:nvPr/>
        </p:nvSpPr>
        <p:spPr>
          <a:xfrm>
            <a:off x="1179345" y="3467367"/>
            <a:ext cx="10292859" cy="10128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2.Read the writing </a:t>
            </a:r>
            <a:r>
              <a:rPr lang="en-GB" sz="2400" b="1" dirty="0">
                <a:solidFill>
                  <a:schemeClr val="tx1"/>
                </a:solidFill>
              </a:rPr>
              <a:t>out loud</a:t>
            </a:r>
            <a:r>
              <a:rPr lang="en-GB" sz="2400" dirty="0">
                <a:solidFill>
                  <a:schemeClr val="tx1"/>
                </a:solidFill>
              </a:rPr>
              <a:t>. Notice where you </a:t>
            </a:r>
            <a:r>
              <a:rPr lang="en-GB" sz="2400" b="1" dirty="0">
                <a:solidFill>
                  <a:schemeClr val="tx1"/>
                </a:solidFill>
              </a:rPr>
              <a:t>pause</a:t>
            </a:r>
            <a:r>
              <a:rPr lang="en-GB" sz="2400" dirty="0">
                <a:solidFill>
                  <a:schemeClr val="tx1"/>
                </a:solidFill>
              </a:rPr>
              <a:t> at the end of each ‘chunk of meaning’. This usually tells you that there should be some punctuation there.</a:t>
            </a:r>
          </a:p>
        </p:txBody>
      </p:sp>
      <p:sp>
        <p:nvSpPr>
          <p:cNvPr id="4" name="Rectangle: Rounded Corners 3">
            <a:extLst>
              <a:ext uri="{FF2B5EF4-FFF2-40B4-BE49-F238E27FC236}">
                <a16:creationId xmlns:a16="http://schemas.microsoft.com/office/drawing/2014/main" id="{F115EBE5-09F7-48EA-9E37-395274E89158}"/>
              </a:ext>
            </a:extLst>
          </p:cNvPr>
          <p:cNvSpPr/>
          <p:nvPr/>
        </p:nvSpPr>
        <p:spPr>
          <a:xfrm>
            <a:off x="1179345" y="4621240"/>
            <a:ext cx="10292858" cy="8299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3. Decide which punctuation mark is missing and put it in.</a:t>
            </a:r>
          </a:p>
        </p:txBody>
      </p:sp>
      <p:sp>
        <p:nvSpPr>
          <p:cNvPr id="10" name="Rectangle: Rounded Corners 9">
            <a:extLst>
              <a:ext uri="{FF2B5EF4-FFF2-40B4-BE49-F238E27FC236}">
                <a16:creationId xmlns:a16="http://schemas.microsoft.com/office/drawing/2014/main" id="{B27DFCE8-22A3-4C80-97B9-169A6D5542E0}"/>
              </a:ext>
            </a:extLst>
          </p:cNvPr>
          <p:cNvSpPr/>
          <p:nvPr/>
        </p:nvSpPr>
        <p:spPr>
          <a:xfrm>
            <a:off x="1179345" y="5592233"/>
            <a:ext cx="10292858" cy="8299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4. Read the writing back out loud again. Is it accurate?</a:t>
            </a:r>
          </a:p>
        </p:txBody>
      </p:sp>
    </p:spTree>
    <p:extLst>
      <p:ext uri="{BB962C8B-B14F-4D97-AF65-F5344CB8AC3E}">
        <p14:creationId xmlns:p14="http://schemas.microsoft.com/office/powerpoint/2010/main" val="10037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F29C8E-612A-4A56-B1A6-58F84917D2B6}"/>
              </a:ext>
            </a:extLst>
          </p:cNvPr>
          <p:cNvSpPr/>
          <p:nvPr/>
        </p:nvSpPr>
        <p:spPr>
          <a:xfrm>
            <a:off x="656493" y="180534"/>
            <a:ext cx="10616418" cy="144897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Let’s use those steps to improve this writing. I have read it out loud and noticed that I paused after the word ‘present’. This is because it is the end of a main clause. The other clause is also a main clause so a full stop is needed to separate them. I also noticed the missing full stop at the end of the second main clause.</a:t>
            </a:r>
          </a:p>
        </p:txBody>
      </p:sp>
      <p:sp>
        <p:nvSpPr>
          <p:cNvPr id="8" name="Rectangle 7">
            <a:extLst>
              <a:ext uri="{FF2B5EF4-FFF2-40B4-BE49-F238E27FC236}">
                <a16:creationId xmlns:a16="http://schemas.microsoft.com/office/drawing/2014/main" id="{892C5366-F9EE-482C-B4AE-92D3491F94CD}"/>
              </a:ext>
            </a:extLst>
          </p:cNvPr>
          <p:cNvSpPr/>
          <p:nvPr/>
        </p:nvSpPr>
        <p:spPr>
          <a:xfrm>
            <a:off x="656493" y="1923759"/>
            <a:ext cx="10846191" cy="10269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James was thrilled with his birthday present </a:t>
            </a:r>
            <a:r>
              <a:rPr lang="en-GB" sz="2400" b="1" dirty="0">
                <a:solidFill>
                  <a:srgbClr val="0070C0"/>
                </a:solidFill>
              </a:rPr>
              <a:t>he couldn’t wait to show it to his friends</a:t>
            </a:r>
          </a:p>
        </p:txBody>
      </p:sp>
      <p:sp>
        <p:nvSpPr>
          <p:cNvPr id="9" name="Rectangle 8">
            <a:extLst>
              <a:ext uri="{FF2B5EF4-FFF2-40B4-BE49-F238E27FC236}">
                <a16:creationId xmlns:a16="http://schemas.microsoft.com/office/drawing/2014/main" id="{AD31CF06-B98C-420D-B7B3-80FCE38C3184}"/>
              </a:ext>
            </a:extLst>
          </p:cNvPr>
          <p:cNvSpPr/>
          <p:nvPr/>
        </p:nvSpPr>
        <p:spPr>
          <a:xfrm>
            <a:off x="656493" y="3125961"/>
            <a:ext cx="10846191" cy="10269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James was thrilled with his birthday present</a:t>
            </a:r>
            <a:r>
              <a:rPr lang="en-GB" sz="2400" b="1" dirty="0">
                <a:solidFill>
                  <a:schemeClr val="tx1"/>
                </a:solidFill>
              </a:rPr>
              <a:t>. H</a:t>
            </a:r>
            <a:r>
              <a:rPr lang="en-GB" sz="2400" b="1" dirty="0">
                <a:solidFill>
                  <a:srgbClr val="0070C0"/>
                </a:solidFill>
              </a:rPr>
              <a:t>e couldn’t wait to show it to his friends</a:t>
            </a:r>
            <a:r>
              <a:rPr lang="en-GB" sz="2400" b="1" dirty="0">
                <a:solidFill>
                  <a:schemeClr val="tx1"/>
                </a:solidFill>
              </a:rPr>
              <a:t>.</a:t>
            </a:r>
          </a:p>
        </p:txBody>
      </p:sp>
      <p:sp>
        <p:nvSpPr>
          <p:cNvPr id="10" name="Rectangle 9">
            <a:extLst>
              <a:ext uri="{FF2B5EF4-FFF2-40B4-BE49-F238E27FC236}">
                <a16:creationId xmlns:a16="http://schemas.microsoft.com/office/drawing/2014/main" id="{FA1290BC-507F-4FD2-AAE8-5B0A7D2E058C}"/>
              </a:ext>
            </a:extLst>
          </p:cNvPr>
          <p:cNvSpPr/>
          <p:nvPr/>
        </p:nvSpPr>
        <p:spPr>
          <a:xfrm>
            <a:off x="656493" y="5355105"/>
            <a:ext cx="10846191" cy="10269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James was thrilled with his birthday present. He couldn’t wait to show it to his friends.</a:t>
            </a:r>
          </a:p>
        </p:txBody>
      </p:sp>
      <p:sp>
        <p:nvSpPr>
          <p:cNvPr id="2" name="Rectangle: Rounded Corners 1">
            <a:extLst>
              <a:ext uri="{FF2B5EF4-FFF2-40B4-BE49-F238E27FC236}">
                <a16:creationId xmlns:a16="http://schemas.microsoft.com/office/drawing/2014/main" id="{D4E7D937-CC8B-4E58-ABC5-3AB9430C0BCA}"/>
              </a:ext>
            </a:extLst>
          </p:cNvPr>
          <p:cNvSpPr/>
          <p:nvPr/>
        </p:nvSpPr>
        <p:spPr>
          <a:xfrm>
            <a:off x="757310" y="4370369"/>
            <a:ext cx="10644555" cy="82530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Read back the improved (EDITED) version. Is it accurate?</a:t>
            </a:r>
          </a:p>
        </p:txBody>
      </p:sp>
    </p:spTree>
    <p:extLst>
      <p:ext uri="{BB962C8B-B14F-4D97-AF65-F5344CB8AC3E}">
        <p14:creationId xmlns:p14="http://schemas.microsoft.com/office/powerpoint/2010/main" val="19926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fontScale="90000"/>
          </a:bodyPr>
          <a:lstStyle/>
          <a:p>
            <a:pPr algn="ctr"/>
            <a:r>
              <a:rPr lang="en-GB" sz="3600" b="1" dirty="0">
                <a:latin typeface="+mn-lt"/>
              </a:rPr>
              <a:t>Your turn</a:t>
            </a:r>
            <a:r>
              <a:rPr lang="en-GB" sz="3600" dirty="0">
                <a:latin typeface="+mn-lt"/>
              </a:rPr>
              <a:t>: read the following sentences. Use the steps to identify the missing punctuation. Rewrite them correctly.</a:t>
            </a:r>
          </a:p>
        </p:txBody>
      </p:sp>
      <p:sp>
        <p:nvSpPr>
          <p:cNvPr id="2" name="Rectangle 1">
            <a:extLst>
              <a:ext uri="{FF2B5EF4-FFF2-40B4-BE49-F238E27FC236}">
                <a16:creationId xmlns:a16="http://schemas.microsoft.com/office/drawing/2014/main" id="{DF8268FA-3E0E-4AD2-8554-C24217E959E8}"/>
              </a:ext>
            </a:extLst>
          </p:cNvPr>
          <p:cNvSpPr/>
          <p:nvPr/>
        </p:nvSpPr>
        <p:spPr>
          <a:xfrm>
            <a:off x="1310054" y="1955409"/>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did he always forget his P.E. kit</a:t>
            </a:r>
          </a:p>
        </p:txBody>
      </p:sp>
      <p:sp>
        <p:nvSpPr>
          <p:cNvPr id="8" name="Rectangle 7">
            <a:extLst>
              <a:ext uri="{FF2B5EF4-FFF2-40B4-BE49-F238E27FC236}">
                <a16:creationId xmlns:a16="http://schemas.microsoft.com/office/drawing/2014/main" id="{8CF62654-279B-4A4C-B3FA-B25270639D37}"/>
              </a:ext>
            </a:extLst>
          </p:cNvPr>
          <p:cNvSpPr/>
          <p:nvPr/>
        </p:nvSpPr>
        <p:spPr>
          <a:xfrm>
            <a:off x="1310054" y="3042467"/>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my lunch I had a cheese sandwich an apple and a yoghurt.</a:t>
            </a:r>
          </a:p>
        </p:txBody>
      </p:sp>
      <p:sp>
        <p:nvSpPr>
          <p:cNvPr id="9" name="Rectangle 8">
            <a:extLst>
              <a:ext uri="{FF2B5EF4-FFF2-40B4-BE49-F238E27FC236}">
                <a16:creationId xmlns:a16="http://schemas.microsoft.com/office/drawing/2014/main" id="{1C04EB74-4589-43E0-BC28-975A0AE5E191}"/>
              </a:ext>
            </a:extLst>
          </p:cNvPr>
          <p:cNvSpPr/>
          <p:nvPr/>
        </p:nvSpPr>
        <p:spPr>
          <a:xfrm>
            <a:off x="1310054" y="4153156"/>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Yes he was sure this was the right answer.</a:t>
            </a:r>
          </a:p>
        </p:txBody>
      </p:sp>
      <p:sp>
        <p:nvSpPr>
          <p:cNvPr id="10" name="Rectangle 9">
            <a:extLst>
              <a:ext uri="{FF2B5EF4-FFF2-40B4-BE49-F238E27FC236}">
                <a16:creationId xmlns:a16="http://schemas.microsoft.com/office/drawing/2014/main" id="{A7F0FC88-EC0A-4597-A04A-0DDE97756D87}"/>
              </a:ext>
            </a:extLst>
          </p:cNvPr>
          <p:cNvSpPr/>
          <p:nvPr/>
        </p:nvSpPr>
        <p:spPr>
          <a:xfrm>
            <a:off x="1310054" y="5263845"/>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wizard waved his wand the frog turned into a prince.</a:t>
            </a:r>
          </a:p>
        </p:txBody>
      </p:sp>
    </p:spTree>
    <p:extLst>
      <p:ext uri="{BB962C8B-B14F-4D97-AF65-F5344CB8AC3E}">
        <p14:creationId xmlns:p14="http://schemas.microsoft.com/office/powerpoint/2010/main" val="158232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144108" y="365126"/>
            <a:ext cx="3607191" cy="1041644"/>
          </a:xfrm>
          <a:solidFill>
            <a:schemeClr val="accent2">
              <a:lumMod val="40000"/>
              <a:lumOff val="60000"/>
            </a:schemeClr>
          </a:solidFill>
          <a:ln>
            <a:solidFill>
              <a:schemeClr val="accent1"/>
            </a:solidFill>
          </a:ln>
        </p:spPr>
        <p:txBody>
          <a:bodyPr>
            <a:normAutofit/>
          </a:bodyPr>
          <a:lstStyle/>
          <a:p>
            <a:pPr algn="ctr"/>
            <a:r>
              <a:rPr lang="en-GB" sz="3600" dirty="0">
                <a:latin typeface="+mn-lt"/>
              </a:rPr>
              <a:t>How did you do?</a:t>
            </a:r>
          </a:p>
        </p:txBody>
      </p:sp>
      <p:sp>
        <p:nvSpPr>
          <p:cNvPr id="2" name="Rectangle 1">
            <a:extLst>
              <a:ext uri="{FF2B5EF4-FFF2-40B4-BE49-F238E27FC236}">
                <a16:creationId xmlns:a16="http://schemas.microsoft.com/office/drawing/2014/main" id="{DF8268FA-3E0E-4AD2-8554-C24217E959E8}"/>
              </a:ext>
            </a:extLst>
          </p:cNvPr>
          <p:cNvSpPr/>
          <p:nvPr/>
        </p:nvSpPr>
        <p:spPr>
          <a:xfrm>
            <a:off x="1310054" y="1600857"/>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did he always forget his P.E. kit</a:t>
            </a:r>
            <a:r>
              <a:rPr lang="en-GB" sz="2400" b="1" dirty="0">
                <a:solidFill>
                  <a:srgbClr val="FF0000"/>
                </a:solidFill>
              </a:rPr>
              <a:t>?</a:t>
            </a:r>
          </a:p>
        </p:txBody>
      </p:sp>
      <p:sp>
        <p:nvSpPr>
          <p:cNvPr id="8" name="Rectangle 7">
            <a:extLst>
              <a:ext uri="{FF2B5EF4-FFF2-40B4-BE49-F238E27FC236}">
                <a16:creationId xmlns:a16="http://schemas.microsoft.com/office/drawing/2014/main" id="{8CF62654-279B-4A4C-B3FA-B25270639D37}"/>
              </a:ext>
            </a:extLst>
          </p:cNvPr>
          <p:cNvSpPr/>
          <p:nvPr/>
        </p:nvSpPr>
        <p:spPr>
          <a:xfrm>
            <a:off x="1310054" y="2645053"/>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my lunch I had a cheese sandwich</a:t>
            </a:r>
            <a:r>
              <a:rPr lang="en-GB" sz="2400" b="1" dirty="0">
                <a:solidFill>
                  <a:srgbClr val="FF0000"/>
                </a:solidFill>
              </a:rPr>
              <a:t>,</a:t>
            </a:r>
            <a:r>
              <a:rPr lang="en-GB" sz="2400" dirty="0">
                <a:solidFill>
                  <a:schemeClr val="tx1"/>
                </a:solidFill>
              </a:rPr>
              <a:t> an apple and a yoghurt.</a:t>
            </a:r>
          </a:p>
        </p:txBody>
      </p:sp>
      <p:sp>
        <p:nvSpPr>
          <p:cNvPr id="9" name="Rectangle 8">
            <a:extLst>
              <a:ext uri="{FF2B5EF4-FFF2-40B4-BE49-F238E27FC236}">
                <a16:creationId xmlns:a16="http://schemas.microsoft.com/office/drawing/2014/main" id="{1C04EB74-4589-43E0-BC28-975A0AE5E191}"/>
              </a:ext>
            </a:extLst>
          </p:cNvPr>
          <p:cNvSpPr/>
          <p:nvPr/>
        </p:nvSpPr>
        <p:spPr>
          <a:xfrm>
            <a:off x="1310054" y="3702989"/>
            <a:ext cx="9571892" cy="9003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Yes</a:t>
            </a:r>
            <a:r>
              <a:rPr lang="en-GB" sz="2400" b="1" dirty="0">
                <a:solidFill>
                  <a:srgbClr val="FF0000"/>
                </a:solidFill>
              </a:rPr>
              <a:t>!</a:t>
            </a:r>
            <a:r>
              <a:rPr lang="en-GB" sz="2400" dirty="0">
                <a:solidFill>
                  <a:schemeClr val="tx1"/>
                </a:solidFill>
              </a:rPr>
              <a:t> </a:t>
            </a:r>
            <a:r>
              <a:rPr lang="en-GB" sz="2400" b="1" dirty="0">
                <a:solidFill>
                  <a:srgbClr val="FF0000"/>
                </a:solidFill>
              </a:rPr>
              <a:t>H</a:t>
            </a:r>
            <a:r>
              <a:rPr lang="en-GB" sz="2400" dirty="0">
                <a:solidFill>
                  <a:schemeClr val="tx1"/>
                </a:solidFill>
              </a:rPr>
              <a:t>e was sure this was the right answer.</a:t>
            </a:r>
          </a:p>
        </p:txBody>
      </p:sp>
      <p:sp>
        <p:nvSpPr>
          <p:cNvPr id="10" name="Rectangle 9">
            <a:extLst>
              <a:ext uri="{FF2B5EF4-FFF2-40B4-BE49-F238E27FC236}">
                <a16:creationId xmlns:a16="http://schemas.microsoft.com/office/drawing/2014/main" id="{A7F0FC88-EC0A-4597-A04A-0DDE97756D87}"/>
              </a:ext>
            </a:extLst>
          </p:cNvPr>
          <p:cNvSpPr/>
          <p:nvPr/>
        </p:nvSpPr>
        <p:spPr>
          <a:xfrm>
            <a:off x="1310054" y="4760925"/>
            <a:ext cx="9571892" cy="15695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wizard waved his wand. </a:t>
            </a:r>
            <a:r>
              <a:rPr lang="en-GB" sz="2400" b="1" dirty="0">
                <a:solidFill>
                  <a:srgbClr val="FF0000"/>
                </a:solidFill>
              </a:rPr>
              <a:t>T</a:t>
            </a:r>
            <a:r>
              <a:rPr lang="en-GB" sz="2400" dirty="0">
                <a:solidFill>
                  <a:schemeClr val="tx1"/>
                </a:solidFill>
              </a:rPr>
              <a:t>he frog turned into a prince.</a:t>
            </a:r>
          </a:p>
          <a:p>
            <a:pPr algn="ctr"/>
            <a:r>
              <a:rPr lang="en-GB" sz="2400" dirty="0">
                <a:solidFill>
                  <a:schemeClr val="tx1"/>
                </a:solidFill>
              </a:rPr>
              <a:t>Or </a:t>
            </a:r>
          </a:p>
          <a:p>
            <a:pPr algn="ctr"/>
            <a:r>
              <a:rPr lang="en-GB" sz="2400" dirty="0">
                <a:solidFill>
                  <a:schemeClr val="tx1"/>
                </a:solidFill>
              </a:rPr>
              <a:t>The wizard waved his wand </a:t>
            </a:r>
            <a:r>
              <a:rPr lang="en-GB" sz="2400" b="1" dirty="0">
                <a:solidFill>
                  <a:srgbClr val="FF0000"/>
                </a:solidFill>
              </a:rPr>
              <a:t>and</a:t>
            </a:r>
            <a:r>
              <a:rPr lang="en-GB" sz="2400" dirty="0">
                <a:solidFill>
                  <a:schemeClr val="tx1"/>
                </a:solidFill>
              </a:rPr>
              <a:t> the frog turned into a prince.</a:t>
            </a:r>
          </a:p>
        </p:txBody>
      </p:sp>
    </p:spTree>
    <p:extLst>
      <p:ext uri="{BB962C8B-B14F-4D97-AF65-F5344CB8AC3E}">
        <p14:creationId xmlns:p14="http://schemas.microsoft.com/office/powerpoint/2010/main" val="5970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413782" y="131201"/>
            <a:ext cx="6561406" cy="783199"/>
          </a:xfrm>
          <a:solidFill>
            <a:schemeClr val="accent2">
              <a:lumMod val="40000"/>
              <a:lumOff val="60000"/>
            </a:schemeClr>
          </a:solidFill>
          <a:ln>
            <a:solidFill>
              <a:schemeClr val="accent1"/>
            </a:solidFill>
          </a:ln>
        </p:spPr>
        <p:txBody>
          <a:bodyPr>
            <a:normAutofit/>
          </a:bodyPr>
          <a:lstStyle/>
          <a:p>
            <a:pPr algn="ctr"/>
            <a:r>
              <a:rPr lang="en-GB" sz="3600" dirty="0">
                <a:latin typeface="+mn-lt"/>
              </a:rPr>
              <a:t>Using the wrong punctuation</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752306" y="3117093"/>
            <a:ext cx="8509196" cy="104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Can you think of an alternative punctuation mark which could go into these sentences to improve them?</a:t>
            </a:r>
          </a:p>
        </p:txBody>
      </p:sp>
      <p:sp>
        <p:nvSpPr>
          <p:cNvPr id="8" name="Title 4">
            <a:extLst>
              <a:ext uri="{FF2B5EF4-FFF2-40B4-BE49-F238E27FC236}">
                <a16:creationId xmlns:a16="http://schemas.microsoft.com/office/drawing/2014/main" id="{E9955399-05EA-48F5-BD7F-71DEACC72478}"/>
              </a:ext>
            </a:extLst>
          </p:cNvPr>
          <p:cNvSpPr txBox="1">
            <a:spLocks/>
          </p:cNvSpPr>
          <p:nvPr/>
        </p:nvSpPr>
        <p:spPr>
          <a:xfrm>
            <a:off x="611065" y="1077033"/>
            <a:ext cx="10791678" cy="903947"/>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mn-lt"/>
              </a:rPr>
              <a:t>When we are checking our work, it is important to make sure that we have used the </a:t>
            </a:r>
            <a:r>
              <a:rPr lang="en-GB" sz="2400" b="1" dirty="0">
                <a:latin typeface="+mn-lt"/>
              </a:rPr>
              <a:t>most appropriate </a:t>
            </a:r>
            <a:r>
              <a:rPr lang="en-GB" sz="2400" dirty="0">
                <a:latin typeface="+mn-lt"/>
              </a:rPr>
              <a:t>punctuation mark.</a:t>
            </a:r>
          </a:p>
        </p:txBody>
      </p:sp>
      <p:sp>
        <p:nvSpPr>
          <p:cNvPr id="2" name="Rectangle 1">
            <a:extLst>
              <a:ext uri="{FF2B5EF4-FFF2-40B4-BE49-F238E27FC236}">
                <a16:creationId xmlns:a16="http://schemas.microsoft.com/office/drawing/2014/main" id="{47DFB1CE-1671-46C4-9910-A73494D79CFC}"/>
              </a:ext>
            </a:extLst>
          </p:cNvPr>
          <p:cNvSpPr/>
          <p:nvPr/>
        </p:nvSpPr>
        <p:spPr>
          <a:xfrm>
            <a:off x="2194559" y="2088222"/>
            <a:ext cx="7624689"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Oh dear. The cat has run away again.</a:t>
            </a:r>
          </a:p>
        </p:txBody>
      </p:sp>
      <p:sp>
        <p:nvSpPr>
          <p:cNvPr id="9" name="Title 4">
            <a:extLst>
              <a:ext uri="{FF2B5EF4-FFF2-40B4-BE49-F238E27FC236}">
                <a16:creationId xmlns:a16="http://schemas.microsoft.com/office/drawing/2014/main" id="{659592EC-7331-43CB-A0A3-EDDCD67933CA}"/>
              </a:ext>
            </a:extLst>
          </p:cNvPr>
          <p:cNvSpPr txBox="1">
            <a:spLocks/>
          </p:cNvSpPr>
          <p:nvPr/>
        </p:nvSpPr>
        <p:spPr>
          <a:xfrm>
            <a:off x="1221241" y="5369484"/>
            <a:ext cx="9559830" cy="1224116"/>
          </a:xfrm>
          <a:prstGeom prst="rect">
            <a:avLst/>
          </a:prstGeom>
          <a:solidFill>
            <a:schemeClr val="accent2">
              <a:lumMod val="40000"/>
              <a:lumOff val="6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latin typeface="+mn-lt"/>
              </a:rPr>
              <a:t>An exclamation mark is better than a full stop here as it shows how worried the person is about the cat running away. It makes it seem more important!</a:t>
            </a:r>
          </a:p>
        </p:txBody>
      </p:sp>
      <p:sp>
        <p:nvSpPr>
          <p:cNvPr id="10" name="Rectangle 9">
            <a:extLst>
              <a:ext uri="{FF2B5EF4-FFF2-40B4-BE49-F238E27FC236}">
                <a16:creationId xmlns:a16="http://schemas.microsoft.com/office/drawing/2014/main" id="{32C0F564-282E-4172-8106-CB574FECD0D4}"/>
              </a:ext>
            </a:extLst>
          </p:cNvPr>
          <p:cNvSpPr/>
          <p:nvPr/>
        </p:nvSpPr>
        <p:spPr>
          <a:xfrm>
            <a:off x="2194559" y="4325865"/>
            <a:ext cx="7624689"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Oh dear</a:t>
            </a:r>
            <a:r>
              <a:rPr lang="en-GB" sz="2800" b="1" dirty="0">
                <a:solidFill>
                  <a:srgbClr val="FF0000"/>
                </a:solidFill>
              </a:rPr>
              <a:t>! </a:t>
            </a:r>
            <a:r>
              <a:rPr lang="en-GB" sz="2800" dirty="0">
                <a:solidFill>
                  <a:schemeClr val="tx1"/>
                </a:solidFill>
              </a:rPr>
              <a:t>The cat has run away again.</a:t>
            </a:r>
          </a:p>
        </p:txBody>
      </p:sp>
    </p:spTree>
    <p:extLst>
      <p:ext uri="{BB962C8B-B14F-4D97-AF65-F5344CB8AC3E}">
        <p14:creationId xmlns:p14="http://schemas.microsoft.com/office/powerpoint/2010/main" val="172305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2413782" y="131201"/>
            <a:ext cx="6561406" cy="783199"/>
          </a:xfrm>
          <a:solidFill>
            <a:schemeClr val="accent2">
              <a:lumMod val="40000"/>
              <a:lumOff val="60000"/>
            </a:schemeClr>
          </a:solidFill>
          <a:ln>
            <a:solidFill>
              <a:schemeClr val="accent1"/>
            </a:solidFill>
          </a:ln>
        </p:spPr>
        <p:txBody>
          <a:bodyPr>
            <a:normAutofit/>
          </a:bodyPr>
          <a:lstStyle/>
          <a:p>
            <a:pPr algn="ctr"/>
            <a:r>
              <a:rPr lang="en-GB" sz="3600" dirty="0">
                <a:latin typeface="+mn-lt"/>
              </a:rPr>
              <a:t>Using the wrong punctuation</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6397510" y="2386939"/>
            <a:ext cx="5155355" cy="16908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Can you think of an alternative punctuation mark which could go into these sentences?</a:t>
            </a:r>
          </a:p>
        </p:txBody>
      </p:sp>
      <p:sp>
        <p:nvSpPr>
          <p:cNvPr id="2" name="Rectangle 1">
            <a:extLst>
              <a:ext uri="{FF2B5EF4-FFF2-40B4-BE49-F238E27FC236}">
                <a16:creationId xmlns:a16="http://schemas.microsoft.com/office/drawing/2014/main" id="{47DFB1CE-1671-46C4-9910-A73494D79CFC}"/>
              </a:ext>
            </a:extLst>
          </p:cNvPr>
          <p:cNvSpPr/>
          <p:nvPr/>
        </p:nvSpPr>
        <p:spPr>
          <a:xfrm>
            <a:off x="230322" y="1264672"/>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Where did I put my trainers.</a:t>
            </a:r>
          </a:p>
        </p:txBody>
      </p:sp>
      <p:sp>
        <p:nvSpPr>
          <p:cNvPr id="11" name="Rectangle 10">
            <a:extLst>
              <a:ext uri="{FF2B5EF4-FFF2-40B4-BE49-F238E27FC236}">
                <a16:creationId xmlns:a16="http://schemas.microsoft.com/office/drawing/2014/main" id="{A37F1E81-C1CC-4193-9D79-3C33E848C101}"/>
              </a:ext>
            </a:extLst>
          </p:cNvPr>
          <p:cNvSpPr/>
          <p:nvPr/>
        </p:nvSpPr>
        <p:spPr>
          <a:xfrm>
            <a:off x="230322" y="2455969"/>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Watch out.</a:t>
            </a:r>
          </a:p>
        </p:txBody>
      </p:sp>
      <p:sp>
        <p:nvSpPr>
          <p:cNvPr id="12" name="Rectangle 11">
            <a:extLst>
              <a:ext uri="{FF2B5EF4-FFF2-40B4-BE49-F238E27FC236}">
                <a16:creationId xmlns:a16="http://schemas.microsoft.com/office/drawing/2014/main" id="{14190FBE-49C2-4D5F-9A0D-786FFEC35012}"/>
              </a:ext>
            </a:extLst>
          </p:cNvPr>
          <p:cNvSpPr/>
          <p:nvPr/>
        </p:nvSpPr>
        <p:spPr>
          <a:xfrm>
            <a:off x="230322" y="3647266"/>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No. That won’t work.</a:t>
            </a:r>
          </a:p>
        </p:txBody>
      </p:sp>
      <p:sp>
        <p:nvSpPr>
          <p:cNvPr id="13" name="Rectangle 12">
            <a:extLst>
              <a:ext uri="{FF2B5EF4-FFF2-40B4-BE49-F238E27FC236}">
                <a16:creationId xmlns:a16="http://schemas.microsoft.com/office/drawing/2014/main" id="{DF950B7A-6BD0-4B63-A7FF-DEE5D8673750}"/>
              </a:ext>
            </a:extLst>
          </p:cNvPr>
          <p:cNvSpPr/>
          <p:nvPr/>
        </p:nvSpPr>
        <p:spPr>
          <a:xfrm>
            <a:off x="230322" y="4913060"/>
            <a:ext cx="5521550" cy="8611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Where are you going!</a:t>
            </a:r>
          </a:p>
        </p:txBody>
      </p:sp>
    </p:spTree>
    <p:extLst>
      <p:ext uri="{BB962C8B-B14F-4D97-AF65-F5344CB8AC3E}">
        <p14:creationId xmlns:p14="http://schemas.microsoft.com/office/powerpoint/2010/main" val="124690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1484</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W6c. Can proof read to check for missing punctuation.</vt:lpstr>
      <vt:lpstr>PowerPoint Presentation</vt:lpstr>
      <vt:lpstr>When we write, it is easy to make mistakes with punctuation. As part of our EDITING process, we need to look for these mistakes.</vt:lpstr>
      <vt:lpstr> Missing punctuation – steps to success  </vt:lpstr>
      <vt:lpstr>PowerPoint Presentation</vt:lpstr>
      <vt:lpstr>Your turn: read the following sentences. Use the steps to identify the missing punctuation. Rewrite them correctly.</vt:lpstr>
      <vt:lpstr>How did you do?</vt:lpstr>
      <vt:lpstr>Using the wrong punctuation</vt:lpstr>
      <vt:lpstr>Using the wrong punctuation</vt:lpstr>
      <vt:lpstr>How did you do?</vt:lpstr>
      <vt:lpstr>Although he was tired, he got up early.</vt:lpstr>
      <vt:lpstr>Notice that, if the subordinate clause comes after the main clause, we DON’T use a comma.</vt:lpstr>
      <vt:lpstr>Your turn: which of the sentences below use the comma correctly? Remember to check the main and subordinate clauses.</vt:lpstr>
      <vt:lpstr>As the snow fell on the sun-lit mountain James knew it would be a great day for skiing. He couldn’t wait. Which route would he take today. he picked up his thickest gloves even though he didn’t think he would need them on such a sunny day</vt:lpstr>
      <vt:lpstr>As the snow fell on the sun-lit mountain, James knew it would be a great day for skiing. He couldn’t wait! Which route would he take today? He picked up his thickest gloves even though he didn’t think he would need them on such a sunny day.</vt:lpstr>
      <vt:lpstr>Take Five! Use these steps to check accurate speech.</vt:lpstr>
      <vt:lpstr>PowerPoint Presentation</vt:lpstr>
      <vt:lpstr>PowerPoint Presentation</vt:lpstr>
      <vt:lpstr>Tips for proof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Claire Kilgour</cp:lastModifiedBy>
  <cp:revision>39</cp:revision>
  <dcterms:created xsi:type="dcterms:W3CDTF">2017-03-29T13:14:03Z</dcterms:created>
  <dcterms:modified xsi:type="dcterms:W3CDTF">2017-10-12T20:51:21Z</dcterms:modified>
</cp:coreProperties>
</file>