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1" r:id="rId4"/>
    <p:sldId id="268" r:id="rId5"/>
    <p:sldId id="262" r:id="rId6"/>
    <p:sldId id="263" r:id="rId7"/>
    <p:sldId id="264" r:id="rId8"/>
    <p:sldId id="265" r:id="rId9"/>
    <p:sldId id="266" r:id="rId10"/>
    <p:sldId id="269" r:id="rId11"/>
    <p:sldId id="270" r:id="rId12"/>
    <p:sldId id="283" r:id="rId13"/>
    <p:sldId id="271" r:id="rId14"/>
    <p:sldId id="272" r:id="rId15"/>
    <p:sldId id="274" r:id="rId16"/>
    <p:sldId id="273" r:id="rId17"/>
    <p:sldId id="284" r:id="rId18"/>
    <p:sldId id="275" r:id="rId19"/>
    <p:sldId id="267" r:id="rId20"/>
    <p:sldId id="276" r:id="rId21"/>
    <p:sldId id="285" r:id="rId22"/>
    <p:sldId id="279" r:id="rId23"/>
    <p:sldId id="277"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18"/>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E7546-973D-4F9F-9CF2-2324A690C92D}" type="datetimeFigureOut">
              <a:rPr lang="en-GB" smtClean="0"/>
              <a:t>12/10/2017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68A81-65F8-4E0C-B26A-440191DEE932}" type="slidenum">
              <a:rPr lang="en-GB" smtClean="0"/>
              <a:t>‹#›</a:t>
            </a:fld>
            <a:endParaRPr lang="en-GB"/>
          </a:p>
        </p:txBody>
      </p:sp>
    </p:spTree>
    <p:extLst>
      <p:ext uri="{BB962C8B-B14F-4D97-AF65-F5344CB8AC3E}">
        <p14:creationId xmlns:p14="http://schemas.microsoft.com/office/powerpoint/2010/main" val="373941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268A81-65F8-4E0C-B26A-440191DEE932}" type="slidenum">
              <a:rPr lang="en-GB" smtClean="0"/>
              <a:t>14</a:t>
            </a:fld>
            <a:endParaRPr lang="en-GB"/>
          </a:p>
        </p:txBody>
      </p:sp>
    </p:spTree>
    <p:extLst>
      <p:ext uri="{BB962C8B-B14F-4D97-AF65-F5344CB8AC3E}">
        <p14:creationId xmlns:p14="http://schemas.microsoft.com/office/powerpoint/2010/main" val="294337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10/12/2017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1935" y="1828801"/>
            <a:ext cx="7580194" cy="1463039"/>
          </a:xfrm>
          <a:solidFill>
            <a:schemeClr val="accent2">
              <a:lumMod val="40000"/>
              <a:lumOff val="60000"/>
            </a:schemeClr>
          </a:solidFill>
          <a:ln>
            <a:solidFill>
              <a:schemeClr val="accent1">
                <a:lumMod val="75000"/>
              </a:schemeClr>
            </a:solidFill>
          </a:ln>
        </p:spPr>
        <p:txBody>
          <a:bodyPr>
            <a:normAutofit fontScale="90000"/>
          </a:bodyPr>
          <a:lstStyle/>
          <a:p>
            <a:pPr algn="l"/>
            <a:br>
              <a:rPr lang="en-GB" sz="4800" dirty="0">
                <a:latin typeface="+mn-lt"/>
              </a:rPr>
            </a:br>
            <a:br>
              <a:rPr lang="en-GB" sz="4800" dirty="0">
                <a:latin typeface="+mn-lt"/>
              </a:rPr>
            </a:br>
            <a:r>
              <a:rPr lang="en-GB" sz="4800" dirty="0">
                <a:latin typeface="+mn-lt"/>
              </a:rPr>
              <a:t>W7b. Can proof read to check for spelling errors.</a:t>
            </a:r>
            <a:endParaRPr lang="en-US" sz="4800" dirty="0">
              <a:latin typeface="+mn-lt"/>
            </a:endParaRP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9C4E47-5759-4D36-9275-C1DB6BE5BFCB}"/>
              </a:ext>
            </a:extLst>
          </p:cNvPr>
          <p:cNvSpPr/>
          <p:nvPr/>
        </p:nvSpPr>
        <p:spPr>
          <a:xfrm>
            <a:off x="2602523" y="520950"/>
            <a:ext cx="6555545" cy="99880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did you do?</a:t>
            </a:r>
          </a:p>
        </p:txBody>
      </p:sp>
      <p:sp>
        <p:nvSpPr>
          <p:cNvPr id="3" name="Explosion: 8 Points 2">
            <a:extLst>
              <a:ext uri="{FF2B5EF4-FFF2-40B4-BE49-F238E27FC236}">
                <a16:creationId xmlns:a16="http://schemas.microsoft.com/office/drawing/2014/main" id="{0F450104-12B3-484D-AC17-F8EF2884651B}"/>
              </a:ext>
            </a:extLst>
          </p:cNvPr>
          <p:cNvSpPr/>
          <p:nvPr/>
        </p:nvSpPr>
        <p:spPr>
          <a:xfrm>
            <a:off x="3972218" y="1907568"/>
            <a:ext cx="2582008" cy="218049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ans</a:t>
            </a:r>
            <a:r>
              <a:rPr lang="en-GB" sz="2400" b="1" dirty="0">
                <a:solidFill>
                  <a:srgbClr val="FF0000"/>
                </a:solidFill>
              </a:rPr>
              <a:t>w</a:t>
            </a:r>
            <a:r>
              <a:rPr lang="en-GB" sz="2400" dirty="0">
                <a:solidFill>
                  <a:schemeClr val="tx1"/>
                </a:solidFill>
              </a:rPr>
              <a:t>er</a:t>
            </a:r>
          </a:p>
        </p:txBody>
      </p:sp>
      <p:sp>
        <p:nvSpPr>
          <p:cNvPr id="9" name="Explosion: 8 Points 8">
            <a:extLst>
              <a:ext uri="{FF2B5EF4-FFF2-40B4-BE49-F238E27FC236}">
                <a16:creationId xmlns:a16="http://schemas.microsoft.com/office/drawing/2014/main" id="{1DF623C6-86AB-4D55-856D-3B24CC908644}"/>
              </a:ext>
            </a:extLst>
          </p:cNvPr>
          <p:cNvSpPr/>
          <p:nvPr/>
        </p:nvSpPr>
        <p:spPr>
          <a:xfrm>
            <a:off x="7626448" y="1717972"/>
            <a:ext cx="2702169" cy="218049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k</a:t>
            </a:r>
            <a:r>
              <a:rPr lang="en-GB" sz="2400" dirty="0">
                <a:solidFill>
                  <a:schemeClr val="tx1"/>
                </a:solidFill>
              </a:rPr>
              <a:t>night</a:t>
            </a:r>
          </a:p>
        </p:txBody>
      </p:sp>
      <p:sp>
        <p:nvSpPr>
          <p:cNvPr id="10" name="Explosion: 8 Points 9">
            <a:extLst>
              <a:ext uri="{FF2B5EF4-FFF2-40B4-BE49-F238E27FC236}">
                <a16:creationId xmlns:a16="http://schemas.microsoft.com/office/drawing/2014/main" id="{56E70677-5622-4C8F-88F3-895B3BB679BE}"/>
              </a:ext>
            </a:extLst>
          </p:cNvPr>
          <p:cNvSpPr/>
          <p:nvPr/>
        </p:nvSpPr>
        <p:spPr>
          <a:xfrm>
            <a:off x="281353" y="1254816"/>
            <a:ext cx="2859258" cy="218049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num</a:t>
            </a:r>
            <a:r>
              <a:rPr lang="en-GB" sz="2400" b="1" dirty="0">
                <a:solidFill>
                  <a:srgbClr val="FF0000"/>
                </a:solidFill>
              </a:rPr>
              <a:t>b</a:t>
            </a:r>
          </a:p>
        </p:txBody>
      </p:sp>
      <p:sp>
        <p:nvSpPr>
          <p:cNvPr id="11" name="Explosion: 8 Points 10">
            <a:extLst>
              <a:ext uri="{FF2B5EF4-FFF2-40B4-BE49-F238E27FC236}">
                <a16:creationId xmlns:a16="http://schemas.microsoft.com/office/drawing/2014/main" id="{CE0786BE-EECE-492B-92EC-E2084FDC0657}"/>
              </a:ext>
            </a:extLst>
          </p:cNvPr>
          <p:cNvSpPr/>
          <p:nvPr/>
        </p:nvSpPr>
        <p:spPr>
          <a:xfrm>
            <a:off x="8748637" y="4088060"/>
            <a:ext cx="2586111" cy="218049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w</a:t>
            </a:r>
            <a:r>
              <a:rPr lang="en-GB" sz="2400" dirty="0">
                <a:solidFill>
                  <a:schemeClr val="tx1"/>
                </a:solidFill>
              </a:rPr>
              <a:t>riggle</a:t>
            </a:r>
          </a:p>
        </p:txBody>
      </p:sp>
      <p:sp>
        <p:nvSpPr>
          <p:cNvPr id="12" name="Explosion: 8 Points 11">
            <a:extLst>
              <a:ext uri="{FF2B5EF4-FFF2-40B4-BE49-F238E27FC236}">
                <a16:creationId xmlns:a16="http://schemas.microsoft.com/office/drawing/2014/main" id="{5D8AD17F-1EEE-4631-A215-9A78F00ADF80}"/>
              </a:ext>
            </a:extLst>
          </p:cNvPr>
          <p:cNvSpPr/>
          <p:nvPr/>
        </p:nvSpPr>
        <p:spPr>
          <a:xfrm>
            <a:off x="1311519" y="4047568"/>
            <a:ext cx="2582008" cy="218049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colum</a:t>
            </a:r>
            <a:r>
              <a:rPr lang="en-GB" sz="2400" b="1" dirty="0">
                <a:solidFill>
                  <a:srgbClr val="FF0000"/>
                </a:solidFill>
              </a:rPr>
              <a:t>n</a:t>
            </a:r>
          </a:p>
        </p:txBody>
      </p:sp>
      <p:sp>
        <p:nvSpPr>
          <p:cNvPr id="13" name="Explosion: 8 Points 12">
            <a:extLst>
              <a:ext uri="{FF2B5EF4-FFF2-40B4-BE49-F238E27FC236}">
                <a16:creationId xmlns:a16="http://schemas.microsoft.com/office/drawing/2014/main" id="{1A675615-6EB8-4C6F-BFEB-B02FCE41FDBD}"/>
              </a:ext>
            </a:extLst>
          </p:cNvPr>
          <p:cNvSpPr/>
          <p:nvPr/>
        </p:nvSpPr>
        <p:spPr>
          <a:xfrm>
            <a:off x="5676606" y="4165226"/>
            <a:ext cx="2582008" cy="1945175"/>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g</a:t>
            </a:r>
            <a:r>
              <a:rPr lang="en-GB" sz="2400" dirty="0">
                <a:solidFill>
                  <a:schemeClr val="tx1"/>
                </a:solidFill>
              </a:rPr>
              <a:t>naw</a:t>
            </a:r>
          </a:p>
        </p:txBody>
      </p:sp>
    </p:spTree>
    <p:extLst>
      <p:ext uri="{BB962C8B-B14F-4D97-AF65-F5344CB8AC3E}">
        <p14:creationId xmlns:p14="http://schemas.microsoft.com/office/powerpoint/2010/main" val="109289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fontScale="90000"/>
          </a:bodyPr>
          <a:lstStyle/>
          <a:p>
            <a:pPr algn="ctr"/>
            <a:r>
              <a:rPr lang="en-GB" sz="3600" b="1" dirty="0">
                <a:latin typeface="+mn-lt"/>
              </a:rPr>
              <a:t>Your turn. </a:t>
            </a:r>
            <a:r>
              <a:rPr lang="en-GB" sz="3600" dirty="0">
                <a:latin typeface="+mn-lt"/>
              </a:rPr>
              <a:t>Read the text below and find the words where the </a:t>
            </a:r>
            <a:r>
              <a:rPr lang="en-GB" sz="3600" b="1" dirty="0">
                <a:latin typeface="+mn-lt"/>
              </a:rPr>
              <a:t>silent letter </a:t>
            </a:r>
            <a:r>
              <a:rPr lang="en-GB" sz="3600" dirty="0">
                <a:latin typeface="+mn-lt"/>
              </a:rPr>
              <a:t>has been missed out. Write down the correct spelling.</a:t>
            </a:r>
          </a:p>
        </p:txBody>
      </p:sp>
      <p:sp>
        <p:nvSpPr>
          <p:cNvPr id="2" name="Rectangle 1">
            <a:extLst>
              <a:ext uri="{FF2B5EF4-FFF2-40B4-BE49-F238E27FC236}">
                <a16:creationId xmlns:a16="http://schemas.microsoft.com/office/drawing/2014/main" id="{350312BE-186C-4B37-80BA-945708DB5931}"/>
              </a:ext>
            </a:extLst>
          </p:cNvPr>
          <p:cNvSpPr/>
          <p:nvPr/>
        </p:nvSpPr>
        <p:spPr>
          <a:xfrm>
            <a:off x="838200" y="2011679"/>
            <a:ext cx="10515600" cy="40092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As the teacher had her back turned, Jake and Kyle were </a:t>
            </a:r>
            <a:r>
              <a:rPr lang="en-GB" sz="3200" dirty="0" err="1">
                <a:solidFill>
                  <a:schemeClr val="tx1"/>
                </a:solidFill>
              </a:rPr>
              <a:t>wispering</a:t>
            </a:r>
            <a:r>
              <a:rPr lang="en-GB" sz="3200" dirty="0">
                <a:solidFill>
                  <a:schemeClr val="tx1"/>
                </a:solidFill>
              </a:rPr>
              <a:t> to each other. Jake had asked Kyle for the right </a:t>
            </a:r>
            <a:r>
              <a:rPr lang="en-GB" sz="3200" dirty="0" err="1">
                <a:solidFill>
                  <a:schemeClr val="tx1"/>
                </a:solidFill>
              </a:rPr>
              <a:t>anser</a:t>
            </a:r>
            <a:r>
              <a:rPr lang="en-GB" sz="3200" dirty="0">
                <a:solidFill>
                  <a:schemeClr val="tx1"/>
                </a:solidFill>
              </a:rPr>
              <a:t> to the question. They were learning about the </a:t>
            </a:r>
            <a:r>
              <a:rPr lang="en-GB" sz="3200" dirty="0" err="1">
                <a:solidFill>
                  <a:schemeClr val="tx1"/>
                </a:solidFill>
              </a:rPr>
              <a:t>colum</a:t>
            </a:r>
            <a:r>
              <a:rPr lang="en-GB" sz="3200" dirty="0">
                <a:solidFill>
                  <a:schemeClr val="tx1"/>
                </a:solidFill>
              </a:rPr>
              <a:t> method for subtraction. Kate had already </a:t>
            </a:r>
            <a:r>
              <a:rPr lang="en-GB" sz="3200" dirty="0" err="1">
                <a:solidFill>
                  <a:schemeClr val="tx1"/>
                </a:solidFill>
              </a:rPr>
              <a:t>ritten</a:t>
            </a:r>
            <a:r>
              <a:rPr lang="en-GB" sz="3200" dirty="0">
                <a:solidFill>
                  <a:schemeClr val="tx1"/>
                </a:solidFill>
              </a:rPr>
              <a:t> hers down and she </a:t>
            </a:r>
            <a:r>
              <a:rPr lang="en-GB" sz="3200" dirty="0" err="1">
                <a:solidFill>
                  <a:schemeClr val="tx1"/>
                </a:solidFill>
              </a:rPr>
              <a:t>onestly</a:t>
            </a:r>
            <a:r>
              <a:rPr lang="en-GB" sz="3200" dirty="0">
                <a:solidFill>
                  <a:schemeClr val="tx1"/>
                </a:solidFill>
              </a:rPr>
              <a:t> couldn’t wait for break time when she could clime on the adventure playground.</a:t>
            </a:r>
          </a:p>
        </p:txBody>
      </p:sp>
    </p:spTree>
    <p:extLst>
      <p:ext uri="{BB962C8B-B14F-4D97-AF65-F5344CB8AC3E}">
        <p14:creationId xmlns:p14="http://schemas.microsoft.com/office/powerpoint/2010/main" val="305602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3882681" y="365125"/>
            <a:ext cx="3644705" cy="1325563"/>
          </a:xfrm>
          <a:solidFill>
            <a:schemeClr val="accent2">
              <a:lumMod val="40000"/>
              <a:lumOff val="60000"/>
            </a:schemeClr>
          </a:solidFill>
          <a:ln>
            <a:solidFill>
              <a:schemeClr val="accent1"/>
            </a:solidFill>
          </a:ln>
        </p:spPr>
        <p:txBody>
          <a:bodyPr>
            <a:normAutofit/>
          </a:bodyPr>
          <a:lstStyle/>
          <a:p>
            <a:pPr algn="ctr"/>
            <a:r>
              <a:rPr lang="en-GB" sz="3200" dirty="0">
                <a:latin typeface="+mn-lt"/>
              </a:rPr>
              <a:t>How did you do?</a:t>
            </a:r>
          </a:p>
        </p:txBody>
      </p:sp>
      <p:sp>
        <p:nvSpPr>
          <p:cNvPr id="2" name="Rectangle 1">
            <a:extLst>
              <a:ext uri="{FF2B5EF4-FFF2-40B4-BE49-F238E27FC236}">
                <a16:creationId xmlns:a16="http://schemas.microsoft.com/office/drawing/2014/main" id="{350312BE-186C-4B37-80BA-945708DB5931}"/>
              </a:ext>
            </a:extLst>
          </p:cNvPr>
          <p:cNvSpPr/>
          <p:nvPr/>
        </p:nvSpPr>
        <p:spPr>
          <a:xfrm>
            <a:off x="838200" y="1997611"/>
            <a:ext cx="10515600" cy="40092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As the teacher had her back turned, Jake and Kyle were </a:t>
            </a:r>
            <a:r>
              <a:rPr lang="en-GB" sz="3200" dirty="0">
                <a:solidFill>
                  <a:srgbClr val="FF0000"/>
                </a:solidFill>
              </a:rPr>
              <a:t>whispering</a:t>
            </a:r>
            <a:r>
              <a:rPr lang="en-GB" sz="3200" dirty="0">
                <a:solidFill>
                  <a:schemeClr val="tx1"/>
                </a:solidFill>
              </a:rPr>
              <a:t> to each other. Jake had asked Kyle for the right </a:t>
            </a:r>
            <a:r>
              <a:rPr lang="en-GB" sz="3200" dirty="0">
                <a:solidFill>
                  <a:srgbClr val="FF0000"/>
                </a:solidFill>
              </a:rPr>
              <a:t>answer</a:t>
            </a:r>
            <a:r>
              <a:rPr lang="en-GB" sz="3200" dirty="0">
                <a:solidFill>
                  <a:schemeClr val="tx1"/>
                </a:solidFill>
              </a:rPr>
              <a:t> to the question. They were learning about the </a:t>
            </a:r>
            <a:r>
              <a:rPr lang="en-GB" sz="3200" dirty="0">
                <a:solidFill>
                  <a:srgbClr val="FF0000"/>
                </a:solidFill>
              </a:rPr>
              <a:t>column</a:t>
            </a:r>
            <a:r>
              <a:rPr lang="en-GB" sz="3200" dirty="0">
                <a:solidFill>
                  <a:schemeClr val="tx1"/>
                </a:solidFill>
              </a:rPr>
              <a:t> method for subtraction. Kate had already </a:t>
            </a:r>
            <a:r>
              <a:rPr lang="en-GB" sz="3200" dirty="0">
                <a:solidFill>
                  <a:srgbClr val="FF0000"/>
                </a:solidFill>
              </a:rPr>
              <a:t>written</a:t>
            </a:r>
            <a:r>
              <a:rPr lang="en-GB" sz="3200" dirty="0">
                <a:solidFill>
                  <a:schemeClr val="tx1"/>
                </a:solidFill>
              </a:rPr>
              <a:t> hers down and she </a:t>
            </a:r>
            <a:r>
              <a:rPr lang="en-GB" sz="3200" dirty="0">
                <a:solidFill>
                  <a:srgbClr val="FF0000"/>
                </a:solidFill>
              </a:rPr>
              <a:t>honestly </a:t>
            </a:r>
            <a:r>
              <a:rPr lang="en-GB" sz="3200" dirty="0">
                <a:solidFill>
                  <a:schemeClr val="tx1"/>
                </a:solidFill>
              </a:rPr>
              <a:t>couldn’t wait for break time when she could </a:t>
            </a:r>
            <a:r>
              <a:rPr lang="en-GB" sz="3200" dirty="0">
                <a:solidFill>
                  <a:srgbClr val="FF0000"/>
                </a:solidFill>
              </a:rPr>
              <a:t>climb</a:t>
            </a:r>
            <a:r>
              <a:rPr lang="en-GB" sz="3200" dirty="0">
                <a:solidFill>
                  <a:schemeClr val="tx1"/>
                </a:solidFill>
              </a:rPr>
              <a:t> on the adventure playground.</a:t>
            </a:r>
          </a:p>
        </p:txBody>
      </p:sp>
    </p:spTree>
    <p:extLst>
      <p:ext uri="{BB962C8B-B14F-4D97-AF65-F5344CB8AC3E}">
        <p14:creationId xmlns:p14="http://schemas.microsoft.com/office/powerpoint/2010/main" val="1625322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785110" y="479911"/>
            <a:ext cx="6898445" cy="1027577"/>
          </a:xfrm>
          <a:solidFill>
            <a:schemeClr val="accent2">
              <a:lumMod val="40000"/>
              <a:lumOff val="60000"/>
            </a:schemeClr>
          </a:solidFill>
          <a:ln>
            <a:solidFill>
              <a:schemeClr val="accent1"/>
            </a:solidFill>
          </a:ln>
        </p:spPr>
        <p:txBody>
          <a:bodyPr>
            <a:normAutofit/>
          </a:bodyPr>
          <a:lstStyle/>
          <a:p>
            <a:pPr algn="ctr"/>
            <a:r>
              <a:rPr lang="en-GB" sz="3200" dirty="0">
                <a:latin typeface="+mn-lt"/>
              </a:rPr>
              <a:t>Proof reading for accurate suffixes</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1186375" y="3540247"/>
            <a:ext cx="10095914" cy="20164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Common mistakes to look for:</a:t>
            </a:r>
          </a:p>
          <a:p>
            <a:pPr marL="457200" indent="-457200">
              <a:buFont typeface="Wingdings" panose="05000000000000000000" pitchFamily="2" charset="2"/>
              <a:buChar char="q"/>
            </a:pPr>
            <a:r>
              <a:rPr lang="en-GB" sz="2800" dirty="0">
                <a:solidFill>
                  <a:schemeClr val="tx1"/>
                </a:solidFill>
              </a:rPr>
              <a:t>-</a:t>
            </a:r>
            <a:r>
              <a:rPr lang="en-GB" sz="2800" dirty="0" err="1">
                <a:solidFill>
                  <a:schemeClr val="tx1"/>
                </a:solidFill>
              </a:rPr>
              <a:t>ed</a:t>
            </a:r>
            <a:r>
              <a:rPr lang="en-GB" sz="2800" dirty="0">
                <a:solidFill>
                  <a:schemeClr val="tx1"/>
                </a:solidFill>
              </a:rPr>
              <a:t> –</a:t>
            </a:r>
            <a:r>
              <a:rPr lang="en-GB" sz="2800" dirty="0" err="1">
                <a:solidFill>
                  <a:schemeClr val="tx1"/>
                </a:solidFill>
              </a:rPr>
              <a:t>ing</a:t>
            </a:r>
            <a:r>
              <a:rPr lang="en-GB" sz="2800" dirty="0">
                <a:solidFill>
                  <a:schemeClr val="tx1"/>
                </a:solidFill>
              </a:rPr>
              <a:t> – </a:t>
            </a:r>
            <a:r>
              <a:rPr lang="en-GB" sz="2800" dirty="0" err="1">
                <a:solidFill>
                  <a:schemeClr val="tx1"/>
                </a:solidFill>
              </a:rPr>
              <a:t>est</a:t>
            </a:r>
            <a:r>
              <a:rPr lang="en-GB" sz="2800" dirty="0">
                <a:solidFill>
                  <a:schemeClr val="tx1"/>
                </a:solidFill>
              </a:rPr>
              <a:t> endings</a:t>
            </a:r>
          </a:p>
          <a:p>
            <a:pPr marL="457200" indent="-457200">
              <a:buFont typeface="Wingdings" panose="05000000000000000000" pitchFamily="2" charset="2"/>
              <a:buChar char="q"/>
            </a:pPr>
            <a:r>
              <a:rPr lang="en-GB" sz="2800" dirty="0">
                <a:solidFill>
                  <a:schemeClr val="tx1"/>
                </a:solidFill>
              </a:rPr>
              <a:t>doubling the consonant when adding a suffix</a:t>
            </a:r>
          </a:p>
        </p:txBody>
      </p:sp>
      <p:sp>
        <p:nvSpPr>
          <p:cNvPr id="8" name="Title 4">
            <a:extLst>
              <a:ext uri="{FF2B5EF4-FFF2-40B4-BE49-F238E27FC236}">
                <a16:creationId xmlns:a16="http://schemas.microsoft.com/office/drawing/2014/main" id="{F141072C-FE6E-4D51-8AF9-86AEB85878EC}"/>
              </a:ext>
            </a:extLst>
          </p:cNvPr>
          <p:cNvSpPr txBox="1">
            <a:spLocks/>
          </p:cNvSpPr>
          <p:nvPr/>
        </p:nvSpPr>
        <p:spPr>
          <a:xfrm>
            <a:off x="998806" y="2010079"/>
            <a:ext cx="10424160" cy="1027577"/>
          </a:xfrm>
          <a:prstGeom prst="rect">
            <a:avLst/>
          </a:prstGeom>
          <a:solidFill>
            <a:schemeClr val="accent2">
              <a:lumMod val="40000"/>
              <a:lumOff val="6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mn-lt"/>
              </a:rPr>
              <a:t>When we add a suffix to a word, it is easy to make spelling mistakes.</a:t>
            </a:r>
          </a:p>
        </p:txBody>
      </p:sp>
    </p:spTree>
    <p:extLst>
      <p:ext uri="{BB962C8B-B14F-4D97-AF65-F5344CB8AC3E}">
        <p14:creationId xmlns:p14="http://schemas.microsoft.com/office/powerpoint/2010/main" val="171803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161149" y="365125"/>
            <a:ext cx="7278273" cy="1027577"/>
          </a:xfrm>
          <a:solidFill>
            <a:schemeClr val="accent2">
              <a:lumMod val="40000"/>
              <a:lumOff val="60000"/>
            </a:schemeClr>
          </a:solidFill>
          <a:ln>
            <a:solidFill>
              <a:schemeClr val="accent1"/>
            </a:solidFill>
          </a:ln>
        </p:spPr>
        <p:txBody>
          <a:bodyPr>
            <a:normAutofit/>
          </a:bodyPr>
          <a:lstStyle/>
          <a:p>
            <a:pPr algn="ctr"/>
            <a:r>
              <a:rPr lang="en-GB" sz="3200" dirty="0">
                <a:latin typeface="+mn-lt"/>
              </a:rPr>
              <a:t>Adding a suffix to words ending in ‘y’</a:t>
            </a:r>
          </a:p>
        </p:txBody>
      </p:sp>
      <p:sp>
        <p:nvSpPr>
          <p:cNvPr id="8" name="Title 4">
            <a:extLst>
              <a:ext uri="{FF2B5EF4-FFF2-40B4-BE49-F238E27FC236}">
                <a16:creationId xmlns:a16="http://schemas.microsoft.com/office/drawing/2014/main" id="{F141072C-FE6E-4D51-8AF9-86AEB85878EC}"/>
              </a:ext>
            </a:extLst>
          </p:cNvPr>
          <p:cNvSpPr txBox="1">
            <a:spLocks/>
          </p:cNvSpPr>
          <p:nvPr/>
        </p:nvSpPr>
        <p:spPr>
          <a:xfrm>
            <a:off x="556847" y="1638568"/>
            <a:ext cx="10866119" cy="1027577"/>
          </a:xfrm>
          <a:prstGeom prst="rect">
            <a:avLst/>
          </a:prstGeom>
          <a:solidFill>
            <a:schemeClr val="accent2">
              <a:lumMod val="40000"/>
              <a:lumOff val="6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mn-lt"/>
              </a:rPr>
              <a:t>The y is changed to </a:t>
            </a:r>
            <a:r>
              <a:rPr lang="en-GB" sz="3200" dirty="0" err="1">
                <a:latin typeface="+mn-lt"/>
              </a:rPr>
              <a:t>i</a:t>
            </a:r>
            <a:r>
              <a:rPr lang="en-GB" sz="3200" dirty="0">
                <a:latin typeface="+mn-lt"/>
              </a:rPr>
              <a:t> before –</a:t>
            </a:r>
            <a:r>
              <a:rPr lang="en-GB" sz="3200" dirty="0" err="1">
                <a:latin typeface="+mn-lt"/>
              </a:rPr>
              <a:t>ed</a:t>
            </a:r>
            <a:r>
              <a:rPr lang="en-GB" sz="3200" dirty="0">
                <a:latin typeface="+mn-lt"/>
              </a:rPr>
              <a:t>, –</a:t>
            </a:r>
            <a:r>
              <a:rPr lang="en-GB" sz="3200" dirty="0" err="1">
                <a:latin typeface="+mn-lt"/>
              </a:rPr>
              <a:t>er</a:t>
            </a:r>
            <a:r>
              <a:rPr lang="en-GB" sz="3200" dirty="0">
                <a:latin typeface="+mn-lt"/>
              </a:rPr>
              <a:t> and –</a:t>
            </a:r>
            <a:r>
              <a:rPr lang="en-GB" sz="3200" dirty="0" err="1">
                <a:latin typeface="+mn-lt"/>
              </a:rPr>
              <a:t>est</a:t>
            </a:r>
            <a:r>
              <a:rPr lang="en-GB" sz="3200" dirty="0">
                <a:latin typeface="+mn-lt"/>
              </a:rPr>
              <a:t> are added, but not before – </a:t>
            </a:r>
            <a:r>
              <a:rPr lang="en-GB" sz="3200" dirty="0" err="1">
                <a:latin typeface="+mn-lt"/>
              </a:rPr>
              <a:t>ing</a:t>
            </a:r>
            <a:r>
              <a:rPr lang="en-GB" sz="3200" dirty="0">
                <a:latin typeface="+mn-lt"/>
              </a:rPr>
              <a:t> as this would result in ii. </a:t>
            </a:r>
          </a:p>
        </p:txBody>
      </p:sp>
      <p:grpSp>
        <p:nvGrpSpPr>
          <p:cNvPr id="3" name="Group 2">
            <a:extLst>
              <a:ext uri="{FF2B5EF4-FFF2-40B4-BE49-F238E27FC236}">
                <a16:creationId xmlns:a16="http://schemas.microsoft.com/office/drawing/2014/main" id="{847BE245-5677-4195-A7AD-26BA103875E7}"/>
              </a:ext>
            </a:extLst>
          </p:cNvPr>
          <p:cNvGrpSpPr/>
          <p:nvPr/>
        </p:nvGrpSpPr>
        <p:grpSpPr>
          <a:xfrm>
            <a:off x="228013" y="2950404"/>
            <a:ext cx="11777004" cy="3121664"/>
            <a:chOff x="318280" y="2964764"/>
            <a:chExt cx="11777004" cy="3121664"/>
          </a:xfrm>
        </p:grpSpPr>
        <p:sp>
          <p:nvSpPr>
            <p:cNvPr id="2" name="Rectangle 1">
              <a:extLst>
                <a:ext uri="{FF2B5EF4-FFF2-40B4-BE49-F238E27FC236}">
                  <a16:creationId xmlns:a16="http://schemas.microsoft.com/office/drawing/2014/main" id="{76F3289A-2924-470E-A9FB-DFA29C4401B6}"/>
                </a:ext>
              </a:extLst>
            </p:cNvPr>
            <p:cNvSpPr/>
            <p:nvPr/>
          </p:nvSpPr>
          <p:spPr>
            <a:xfrm>
              <a:off x="318281" y="2968283"/>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copy</a:t>
              </a:r>
            </a:p>
          </p:txBody>
        </p:sp>
        <p:sp>
          <p:nvSpPr>
            <p:cNvPr id="6" name="Rectangle 5">
              <a:extLst>
                <a:ext uri="{FF2B5EF4-FFF2-40B4-BE49-F238E27FC236}">
                  <a16:creationId xmlns:a16="http://schemas.microsoft.com/office/drawing/2014/main" id="{04E0A245-3FC8-4C70-9B20-40E2AB03759C}"/>
                </a:ext>
              </a:extLst>
            </p:cNvPr>
            <p:cNvSpPr/>
            <p:nvPr/>
          </p:nvSpPr>
          <p:spPr>
            <a:xfrm>
              <a:off x="318282" y="5200161"/>
              <a:ext cx="3685734"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cry</a:t>
              </a:r>
            </a:p>
          </p:txBody>
        </p:sp>
        <p:sp>
          <p:nvSpPr>
            <p:cNvPr id="9" name="Rectangle 8">
              <a:extLst>
                <a:ext uri="{FF2B5EF4-FFF2-40B4-BE49-F238E27FC236}">
                  <a16:creationId xmlns:a16="http://schemas.microsoft.com/office/drawing/2014/main" id="{97A00E63-A88D-4112-8336-19719B766B33}"/>
                </a:ext>
              </a:extLst>
            </p:cNvPr>
            <p:cNvSpPr/>
            <p:nvPr/>
          </p:nvSpPr>
          <p:spPr>
            <a:xfrm>
              <a:off x="318280" y="4057578"/>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happy</a:t>
              </a:r>
            </a:p>
          </p:txBody>
        </p:sp>
        <p:sp>
          <p:nvSpPr>
            <p:cNvPr id="10" name="Rectangle 9">
              <a:extLst>
                <a:ext uri="{FF2B5EF4-FFF2-40B4-BE49-F238E27FC236}">
                  <a16:creationId xmlns:a16="http://schemas.microsoft.com/office/drawing/2014/main" id="{3CA9F4CF-894D-455F-9F62-EC99CF9A16E6}"/>
                </a:ext>
              </a:extLst>
            </p:cNvPr>
            <p:cNvSpPr/>
            <p:nvPr/>
          </p:nvSpPr>
          <p:spPr>
            <a:xfrm>
              <a:off x="4413148" y="5200162"/>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cr</a:t>
              </a:r>
              <a:r>
                <a:rPr lang="en-GB" sz="3200" b="1" dirty="0">
                  <a:solidFill>
                    <a:srgbClr val="FF0000"/>
                  </a:solidFill>
                </a:rPr>
                <a:t>ied</a:t>
              </a:r>
            </a:p>
          </p:txBody>
        </p:sp>
        <p:sp>
          <p:nvSpPr>
            <p:cNvPr id="11" name="Rectangle 10">
              <a:extLst>
                <a:ext uri="{FF2B5EF4-FFF2-40B4-BE49-F238E27FC236}">
                  <a16:creationId xmlns:a16="http://schemas.microsoft.com/office/drawing/2014/main" id="{7902B165-4775-45CC-9A90-63592950C4E8}"/>
                </a:ext>
              </a:extLst>
            </p:cNvPr>
            <p:cNvSpPr/>
            <p:nvPr/>
          </p:nvSpPr>
          <p:spPr>
            <a:xfrm>
              <a:off x="4413148" y="4057577"/>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happ</a:t>
              </a:r>
              <a:r>
                <a:rPr lang="en-GB" sz="3200" b="1" dirty="0">
                  <a:solidFill>
                    <a:srgbClr val="FF0000"/>
                  </a:solidFill>
                </a:rPr>
                <a:t>ier</a:t>
              </a:r>
            </a:p>
          </p:txBody>
        </p:sp>
        <p:sp>
          <p:nvSpPr>
            <p:cNvPr id="12" name="Rectangle 11">
              <a:extLst>
                <a:ext uri="{FF2B5EF4-FFF2-40B4-BE49-F238E27FC236}">
                  <a16:creationId xmlns:a16="http://schemas.microsoft.com/office/drawing/2014/main" id="{361C2063-E62F-434C-8A21-0A6061593E64}"/>
                </a:ext>
              </a:extLst>
            </p:cNvPr>
            <p:cNvSpPr/>
            <p:nvPr/>
          </p:nvSpPr>
          <p:spPr>
            <a:xfrm>
              <a:off x="4413148" y="2964765"/>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cop</a:t>
              </a:r>
              <a:r>
                <a:rPr lang="en-GB" sz="3200" b="1" dirty="0">
                  <a:solidFill>
                    <a:srgbClr val="FF0000"/>
                  </a:solidFill>
                </a:rPr>
                <a:t>ied</a:t>
              </a:r>
            </a:p>
          </p:txBody>
        </p:sp>
        <p:sp>
          <p:nvSpPr>
            <p:cNvPr id="13" name="Rectangle 12">
              <a:extLst>
                <a:ext uri="{FF2B5EF4-FFF2-40B4-BE49-F238E27FC236}">
                  <a16:creationId xmlns:a16="http://schemas.microsoft.com/office/drawing/2014/main" id="{DDD3A3CC-78A1-4B7E-B3BA-E4206FC6F66B}"/>
                </a:ext>
              </a:extLst>
            </p:cNvPr>
            <p:cNvSpPr/>
            <p:nvPr/>
          </p:nvSpPr>
          <p:spPr>
            <a:xfrm>
              <a:off x="8409548" y="2964764"/>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cop</a:t>
              </a:r>
              <a:r>
                <a:rPr lang="en-GB" sz="3200" b="1" dirty="0">
                  <a:solidFill>
                    <a:srgbClr val="FF0000"/>
                  </a:solidFill>
                </a:rPr>
                <a:t>ying</a:t>
              </a:r>
            </a:p>
          </p:txBody>
        </p:sp>
        <p:sp>
          <p:nvSpPr>
            <p:cNvPr id="14" name="Rectangle 13">
              <a:extLst>
                <a:ext uri="{FF2B5EF4-FFF2-40B4-BE49-F238E27FC236}">
                  <a16:creationId xmlns:a16="http://schemas.microsoft.com/office/drawing/2014/main" id="{99CD76AD-FAAE-4DF2-BCDF-55DB47FC2BDC}"/>
                </a:ext>
              </a:extLst>
            </p:cNvPr>
            <p:cNvSpPr/>
            <p:nvPr/>
          </p:nvSpPr>
          <p:spPr>
            <a:xfrm>
              <a:off x="8409549" y="4057576"/>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happ</a:t>
              </a:r>
              <a:r>
                <a:rPr lang="en-GB" sz="3200" b="1" dirty="0">
                  <a:solidFill>
                    <a:srgbClr val="FF0000"/>
                  </a:solidFill>
                </a:rPr>
                <a:t>iest</a:t>
              </a:r>
            </a:p>
          </p:txBody>
        </p:sp>
        <p:sp>
          <p:nvSpPr>
            <p:cNvPr id="16" name="Rectangle 15">
              <a:extLst>
                <a:ext uri="{FF2B5EF4-FFF2-40B4-BE49-F238E27FC236}">
                  <a16:creationId xmlns:a16="http://schemas.microsoft.com/office/drawing/2014/main" id="{5836778C-2A0E-46E1-8A1A-3C72B4DCCD8D}"/>
                </a:ext>
              </a:extLst>
            </p:cNvPr>
            <p:cNvSpPr/>
            <p:nvPr/>
          </p:nvSpPr>
          <p:spPr>
            <a:xfrm>
              <a:off x="8409547" y="5200163"/>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cr</a:t>
              </a:r>
              <a:r>
                <a:rPr lang="en-GB" sz="3200" b="1" dirty="0">
                  <a:solidFill>
                    <a:srgbClr val="FF0000"/>
                  </a:solidFill>
                </a:rPr>
                <a:t>ying</a:t>
              </a:r>
            </a:p>
          </p:txBody>
        </p:sp>
      </p:grpSp>
    </p:spTree>
    <p:extLst>
      <p:ext uri="{BB962C8B-B14F-4D97-AF65-F5344CB8AC3E}">
        <p14:creationId xmlns:p14="http://schemas.microsoft.com/office/powerpoint/2010/main" val="438206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161149" y="365125"/>
            <a:ext cx="7869702" cy="1027577"/>
          </a:xfrm>
          <a:solidFill>
            <a:schemeClr val="accent2">
              <a:lumMod val="40000"/>
              <a:lumOff val="60000"/>
            </a:schemeClr>
          </a:solidFill>
          <a:ln>
            <a:solidFill>
              <a:schemeClr val="accent1"/>
            </a:solidFill>
          </a:ln>
        </p:spPr>
        <p:txBody>
          <a:bodyPr>
            <a:normAutofit/>
          </a:bodyPr>
          <a:lstStyle/>
          <a:p>
            <a:pPr algn="ctr"/>
            <a:r>
              <a:rPr lang="en-GB" sz="3200" dirty="0">
                <a:latin typeface="+mn-lt"/>
              </a:rPr>
              <a:t>Adding a suffix to words ending in ‘e’</a:t>
            </a:r>
          </a:p>
        </p:txBody>
      </p:sp>
      <p:sp>
        <p:nvSpPr>
          <p:cNvPr id="8" name="Title 4">
            <a:extLst>
              <a:ext uri="{FF2B5EF4-FFF2-40B4-BE49-F238E27FC236}">
                <a16:creationId xmlns:a16="http://schemas.microsoft.com/office/drawing/2014/main" id="{F141072C-FE6E-4D51-8AF9-86AEB85878EC}"/>
              </a:ext>
            </a:extLst>
          </p:cNvPr>
          <p:cNvSpPr txBox="1">
            <a:spLocks/>
          </p:cNvSpPr>
          <p:nvPr/>
        </p:nvSpPr>
        <p:spPr>
          <a:xfrm>
            <a:off x="662940" y="1689325"/>
            <a:ext cx="10866119" cy="1027577"/>
          </a:xfrm>
          <a:prstGeom prst="rect">
            <a:avLst/>
          </a:prstGeom>
          <a:solidFill>
            <a:schemeClr val="accent2">
              <a:lumMod val="40000"/>
              <a:lumOff val="60000"/>
            </a:schemeClr>
          </a:solidFill>
          <a:ln>
            <a:solidFill>
              <a:schemeClr val="accent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mn-lt"/>
              </a:rPr>
              <a:t>The –e at the end of the root word is dropped before –</a:t>
            </a:r>
            <a:r>
              <a:rPr lang="en-GB" sz="3200" dirty="0" err="1">
                <a:latin typeface="+mn-lt"/>
              </a:rPr>
              <a:t>ing</a:t>
            </a:r>
            <a:r>
              <a:rPr lang="en-GB" sz="3200" dirty="0">
                <a:latin typeface="+mn-lt"/>
              </a:rPr>
              <a:t>, –</a:t>
            </a:r>
            <a:r>
              <a:rPr lang="en-GB" sz="3200" dirty="0" err="1">
                <a:latin typeface="+mn-lt"/>
              </a:rPr>
              <a:t>ed</a:t>
            </a:r>
            <a:r>
              <a:rPr lang="en-GB" sz="3200" dirty="0">
                <a:latin typeface="+mn-lt"/>
              </a:rPr>
              <a:t>, –</a:t>
            </a:r>
            <a:r>
              <a:rPr lang="en-GB" sz="3200" dirty="0" err="1">
                <a:latin typeface="+mn-lt"/>
              </a:rPr>
              <a:t>er</a:t>
            </a:r>
            <a:r>
              <a:rPr lang="en-GB" sz="3200" dirty="0">
                <a:latin typeface="+mn-lt"/>
              </a:rPr>
              <a:t>, –</a:t>
            </a:r>
            <a:r>
              <a:rPr lang="en-GB" sz="3200" dirty="0" err="1">
                <a:latin typeface="+mn-lt"/>
              </a:rPr>
              <a:t>est</a:t>
            </a:r>
            <a:r>
              <a:rPr lang="en-GB" sz="3200" dirty="0">
                <a:latin typeface="+mn-lt"/>
              </a:rPr>
              <a:t>, –y or any other suffix beginning with a vowel letter is added. </a:t>
            </a:r>
          </a:p>
        </p:txBody>
      </p:sp>
      <p:sp>
        <p:nvSpPr>
          <p:cNvPr id="9" name="Rectangle 8">
            <a:extLst>
              <a:ext uri="{FF2B5EF4-FFF2-40B4-BE49-F238E27FC236}">
                <a16:creationId xmlns:a16="http://schemas.microsoft.com/office/drawing/2014/main" id="{2E73B49B-EE59-44C8-8414-D307BE4B8343}"/>
              </a:ext>
            </a:extLst>
          </p:cNvPr>
          <p:cNvSpPr/>
          <p:nvPr/>
        </p:nvSpPr>
        <p:spPr>
          <a:xfrm>
            <a:off x="2161149" y="2939850"/>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hike</a:t>
            </a:r>
          </a:p>
        </p:txBody>
      </p:sp>
      <p:sp>
        <p:nvSpPr>
          <p:cNvPr id="10" name="Rectangle 9">
            <a:extLst>
              <a:ext uri="{FF2B5EF4-FFF2-40B4-BE49-F238E27FC236}">
                <a16:creationId xmlns:a16="http://schemas.microsoft.com/office/drawing/2014/main" id="{5B938ECC-559F-49AB-BDA6-F875CD303F9F}"/>
              </a:ext>
            </a:extLst>
          </p:cNvPr>
          <p:cNvSpPr/>
          <p:nvPr/>
        </p:nvSpPr>
        <p:spPr>
          <a:xfrm>
            <a:off x="2161149" y="5180230"/>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mime</a:t>
            </a:r>
          </a:p>
        </p:txBody>
      </p:sp>
      <p:sp>
        <p:nvSpPr>
          <p:cNvPr id="11" name="Rectangle 10">
            <a:extLst>
              <a:ext uri="{FF2B5EF4-FFF2-40B4-BE49-F238E27FC236}">
                <a16:creationId xmlns:a16="http://schemas.microsoft.com/office/drawing/2014/main" id="{CF3A2F0E-C891-4015-881C-63059425DE1D}"/>
              </a:ext>
            </a:extLst>
          </p:cNvPr>
          <p:cNvSpPr/>
          <p:nvPr/>
        </p:nvSpPr>
        <p:spPr>
          <a:xfrm>
            <a:off x="2161148" y="4060040"/>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like</a:t>
            </a:r>
          </a:p>
        </p:txBody>
      </p:sp>
      <p:sp>
        <p:nvSpPr>
          <p:cNvPr id="13" name="Rectangle 12">
            <a:extLst>
              <a:ext uri="{FF2B5EF4-FFF2-40B4-BE49-F238E27FC236}">
                <a16:creationId xmlns:a16="http://schemas.microsoft.com/office/drawing/2014/main" id="{4C7BAE17-F8CB-48B7-B68E-CDE46297C1E7}"/>
              </a:ext>
            </a:extLst>
          </p:cNvPr>
          <p:cNvSpPr/>
          <p:nvPr/>
        </p:nvSpPr>
        <p:spPr>
          <a:xfrm>
            <a:off x="6345115" y="4060040"/>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lik</a:t>
            </a:r>
            <a:r>
              <a:rPr lang="en-GB" sz="3200" b="1" dirty="0">
                <a:solidFill>
                  <a:srgbClr val="FF0000"/>
                </a:solidFill>
              </a:rPr>
              <a:t>ing</a:t>
            </a:r>
          </a:p>
        </p:txBody>
      </p:sp>
      <p:sp>
        <p:nvSpPr>
          <p:cNvPr id="15" name="Rectangle 14">
            <a:extLst>
              <a:ext uri="{FF2B5EF4-FFF2-40B4-BE49-F238E27FC236}">
                <a16:creationId xmlns:a16="http://schemas.microsoft.com/office/drawing/2014/main" id="{CFF7EF7C-90EE-464B-A53F-E3EC1CC206C0}"/>
              </a:ext>
            </a:extLst>
          </p:cNvPr>
          <p:cNvSpPr/>
          <p:nvPr/>
        </p:nvSpPr>
        <p:spPr>
          <a:xfrm>
            <a:off x="6345116" y="2984178"/>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hik</a:t>
            </a:r>
            <a:r>
              <a:rPr lang="en-GB" sz="3200" b="1" dirty="0">
                <a:solidFill>
                  <a:srgbClr val="FF0000"/>
                </a:solidFill>
              </a:rPr>
              <a:t>ing</a:t>
            </a:r>
          </a:p>
        </p:txBody>
      </p:sp>
      <p:sp>
        <p:nvSpPr>
          <p:cNvPr id="17" name="Rectangle 16">
            <a:extLst>
              <a:ext uri="{FF2B5EF4-FFF2-40B4-BE49-F238E27FC236}">
                <a16:creationId xmlns:a16="http://schemas.microsoft.com/office/drawing/2014/main" id="{88A51B8C-92E6-413F-9AE9-3BF6A5AB1115}"/>
              </a:ext>
            </a:extLst>
          </p:cNvPr>
          <p:cNvSpPr/>
          <p:nvPr/>
        </p:nvSpPr>
        <p:spPr>
          <a:xfrm>
            <a:off x="6345116" y="5209247"/>
            <a:ext cx="3685735" cy="886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mim</a:t>
            </a:r>
            <a:r>
              <a:rPr lang="en-GB" sz="3200" b="1" dirty="0">
                <a:solidFill>
                  <a:srgbClr val="FF0000"/>
                </a:solidFill>
              </a:rPr>
              <a:t>ing</a:t>
            </a:r>
          </a:p>
        </p:txBody>
      </p:sp>
    </p:spTree>
    <p:extLst>
      <p:ext uri="{BB962C8B-B14F-4D97-AF65-F5344CB8AC3E}">
        <p14:creationId xmlns:p14="http://schemas.microsoft.com/office/powerpoint/2010/main" val="331262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970671" y="365125"/>
            <a:ext cx="10888394" cy="1379269"/>
          </a:xfrm>
          <a:solidFill>
            <a:schemeClr val="accent2">
              <a:lumMod val="40000"/>
              <a:lumOff val="60000"/>
            </a:schemeClr>
          </a:solidFill>
          <a:ln>
            <a:solidFill>
              <a:schemeClr val="accent1"/>
            </a:solidFill>
          </a:ln>
        </p:spPr>
        <p:txBody>
          <a:bodyPr>
            <a:normAutofit fontScale="90000"/>
          </a:bodyPr>
          <a:lstStyle/>
          <a:p>
            <a:pPr algn="ctr"/>
            <a:r>
              <a:rPr lang="en-GB" sz="3600" b="1" dirty="0">
                <a:latin typeface="+mn-lt"/>
              </a:rPr>
              <a:t>Your turn</a:t>
            </a:r>
            <a:r>
              <a:rPr lang="en-GB" sz="3600" dirty="0">
                <a:latin typeface="+mn-lt"/>
              </a:rPr>
              <a:t>: can you spot the spelling mistakes in this extract? Decide if the suffix has been added with the correct spelling.</a:t>
            </a:r>
          </a:p>
        </p:txBody>
      </p:sp>
      <p:sp>
        <p:nvSpPr>
          <p:cNvPr id="2" name="Rectangle 1">
            <a:extLst>
              <a:ext uri="{FF2B5EF4-FFF2-40B4-BE49-F238E27FC236}">
                <a16:creationId xmlns:a16="http://schemas.microsoft.com/office/drawing/2014/main" id="{B13F6AC1-FB1A-4B97-BF28-3069EF14EC45}"/>
              </a:ext>
            </a:extLst>
          </p:cNvPr>
          <p:cNvSpPr/>
          <p:nvPr/>
        </p:nvSpPr>
        <p:spPr>
          <a:xfrm>
            <a:off x="872197" y="1941341"/>
            <a:ext cx="10874326" cy="38545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As the ball </a:t>
            </a:r>
            <a:r>
              <a:rPr lang="en-GB" sz="3200" dirty="0" err="1">
                <a:solidFill>
                  <a:schemeClr val="tx1"/>
                </a:solidFill>
              </a:rPr>
              <a:t>bouncd</a:t>
            </a:r>
            <a:r>
              <a:rPr lang="en-GB" sz="3200" dirty="0">
                <a:solidFill>
                  <a:schemeClr val="tx1"/>
                </a:solidFill>
              </a:rPr>
              <a:t> towards her, </a:t>
            </a:r>
            <a:r>
              <a:rPr lang="en-GB" sz="3200" dirty="0" err="1">
                <a:solidFill>
                  <a:schemeClr val="tx1"/>
                </a:solidFill>
              </a:rPr>
              <a:t>Sima</a:t>
            </a:r>
            <a:r>
              <a:rPr lang="en-GB" sz="3200" dirty="0">
                <a:solidFill>
                  <a:schemeClr val="tx1"/>
                </a:solidFill>
              </a:rPr>
              <a:t> felt some shoving from behind and she </a:t>
            </a:r>
            <a:r>
              <a:rPr lang="en-GB" sz="3200" dirty="0" err="1">
                <a:solidFill>
                  <a:schemeClr val="tx1"/>
                </a:solidFill>
              </a:rPr>
              <a:t>suddenley</a:t>
            </a:r>
            <a:r>
              <a:rPr lang="en-GB" sz="3200" dirty="0">
                <a:solidFill>
                  <a:schemeClr val="tx1"/>
                </a:solidFill>
              </a:rPr>
              <a:t> fell over. </a:t>
            </a:r>
            <a:r>
              <a:rPr lang="en-GB" sz="3200" dirty="0" err="1">
                <a:solidFill>
                  <a:schemeClr val="tx1"/>
                </a:solidFill>
              </a:rPr>
              <a:t>Tumbleing</a:t>
            </a:r>
            <a:r>
              <a:rPr lang="en-GB" sz="3200" dirty="0">
                <a:solidFill>
                  <a:schemeClr val="tx1"/>
                </a:solidFill>
              </a:rPr>
              <a:t> to the ground, she realised that she had grazed her knee. She was at her </a:t>
            </a:r>
            <a:r>
              <a:rPr lang="en-GB" sz="3200" dirty="0" err="1">
                <a:solidFill>
                  <a:schemeClr val="tx1"/>
                </a:solidFill>
              </a:rPr>
              <a:t>happyiest</a:t>
            </a:r>
            <a:r>
              <a:rPr lang="en-GB" sz="3200" dirty="0">
                <a:solidFill>
                  <a:schemeClr val="tx1"/>
                </a:solidFill>
              </a:rPr>
              <a:t> playing sport but this wasn’t her finest moment! Her Mum and Dad were always </a:t>
            </a:r>
            <a:r>
              <a:rPr lang="en-GB" sz="3200" dirty="0" err="1">
                <a:solidFill>
                  <a:schemeClr val="tx1"/>
                </a:solidFill>
              </a:rPr>
              <a:t>jokeing</a:t>
            </a:r>
            <a:r>
              <a:rPr lang="en-GB" sz="3200" dirty="0">
                <a:solidFill>
                  <a:schemeClr val="tx1"/>
                </a:solidFill>
              </a:rPr>
              <a:t> that she would rather spend all day outside than sit down and study. </a:t>
            </a:r>
          </a:p>
        </p:txBody>
      </p:sp>
    </p:spTree>
    <p:extLst>
      <p:ext uri="{BB962C8B-B14F-4D97-AF65-F5344CB8AC3E}">
        <p14:creationId xmlns:p14="http://schemas.microsoft.com/office/powerpoint/2010/main" val="92729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009292" y="210381"/>
            <a:ext cx="3798277" cy="1379269"/>
          </a:xfrm>
          <a:solidFill>
            <a:schemeClr val="accent2">
              <a:lumMod val="40000"/>
              <a:lumOff val="60000"/>
            </a:schemeClr>
          </a:solidFill>
          <a:ln>
            <a:solidFill>
              <a:schemeClr val="accent1"/>
            </a:solidFill>
          </a:ln>
        </p:spPr>
        <p:txBody>
          <a:bodyPr>
            <a:normAutofit/>
          </a:bodyPr>
          <a:lstStyle/>
          <a:p>
            <a:pPr algn="ctr"/>
            <a:r>
              <a:rPr lang="en-GB" sz="3200" dirty="0">
                <a:latin typeface="+mn-lt"/>
              </a:rPr>
              <a:t>How did you do?</a:t>
            </a:r>
          </a:p>
        </p:txBody>
      </p:sp>
      <p:sp>
        <p:nvSpPr>
          <p:cNvPr id="2" name="Rectangle 1">
            <a:extLst>
              <a:ext uri="{FF2B5EF4-FFF2-40B4-BE49-F238E27FC236}">
                <a16:creationId xmlns:a16="http://schemas.microsoft.com/office/drawing/2014/main" id="{B13F6AC1-FB1A-4B97-BF28-3069EF14EC45}"/>
              </a:ext>
            </a:extLst>
          </p:cNvPr>
          <p:cNvSpPr/>
          <p:nvPr/>
        </p:nvSpPr>
        <p:spPr>
          <a:xfrm>
            <a:off x="872197" y="1941341"/>
            <a:ext cx="10874326" cy="38545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As the ball </a:t>
            </a:r>
            <a:r>
              <a:rPr lang="en-GB" sz="3200" dirty="0">
                <a:solidFill>
                  <a:srgbClr val="FF0000"/>
                </a:solidFill>
              </a:rPr>
              <a:t>bounced </a:t>
            </a:r>
            <a:r>
              <a:rPr lang="en-GB" sz="3200" dirty="0">
                <a:solidFill>
                  <a:schemeClr val="tx1"/>
                </a:solidFill>
              </a:rPr>
              <a:t>towards her, </a:t>
            </a:r>
            <a:r>
              <a:rPr lang="en-GB" sz="3200" dirty="0" err="1">
                <a:solidFill>
                  <a:schemeClr val="tx1"/>
                </a:solidFill>
              </a:rPr>
              <a:t>Sima</a:t>
            </a:r>
            <a:r>
              <a:rPr lang="en-GB" sz="3200" dirty="0">
                <a:solidFill>
                  <a:schemeClr val="tx1"/>
                </a:solidFill>
              </a:rPr>
              <a:t> felt some shoving from behind and she </a:t>
            </a:r>
            <a:r>
              <a:rPr lang="en-GB" sz="3200" dirty="0">
                <a:solidFill>
                  <a:srgbClr val="FF0000"/>
                </a:solidFill>
              </a:rPr>
              <a:t>suddenly </a:t>
            </a:r>
            <a:r>
              <a:rPr lang="en-GB" sz="3200" dirty="0">
                <a:solidFill>
                  <a:schemeClr val="tx1"/>
                </a:solidFill>
              </a:rPr>
              <a:t>fell over. </a:t>
            </a:r>
            <a:r>
              <a:rPr lang="en-GB" sz="3200" dirty="0">
                <a:solidFill>
                  <a:srgbClr val="FF0000"/>
                </a:solidFill>
              </a:rPr>
              <a:t>Tumbling</a:t>
            </a:r>
            <a:r>
              <a:rPr lang="en-GB" sz="3200" dirty="0">
                <a:solidFill>
                  <a:schemeClr val="tx1"/>
                </a:solidFill>
              </a:rPr>
              <a:t> to the ground, she realised that she had grazed her knee. She was at her </a:t>
            </a:r>
            <a:r>
              <a:rPr lang="en-GB" sz="3200" dirty="0">
                <a:solidFill>
                  <a:srgbClr val="FF0000"/>
                </a:solidFill>
              </a:rPr>
              <a:t>happiest </a:t>
            </a:r>
            <a:r>
              <a:rPr lang="en-GB" sz="3200" dirty="0">
                <a:solidFill>
                  <a:schemeClr val="tx1"/>
                </a:solidFill>
              </a:rPr>
              <a:t>playing sport but this wasn’t her finest moment! Her Mum and Dad were always </a:t>
            </a:r>
            <a:r>
              <a:rPr lang="en-GB" sz="3200" dirty="0">
                <a:solidFill>
                  <a:srgbClr val="FF0000"/>
                </a:solidFill>
              </a:rPr>
              <a:t>joking</a:t>
            </a:r>
            <a:r>
              <a:rPr lang="en-GB" sz="3200" dirty="0">
                <a:solidFill>
                  <a:schemeClr val="tx1"/>
                </a:solidFill>
              </a:rPr>
              <a:t> that she would rather spend all day outside than sit down and study. </a:t>
            </a:r>
          </a:p>
        </p:txBody>
      </p:sp>
    </p:spTree>
    <p:extLst>
      <p:ext uri="{BB962C8B-B14F-4D97-AF65-F5344CB8AC3E}">
        <p14:creationId xmlns:p14="http://schemas.microsoft.com/office/powerpoint/2010/main" val="355296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161149" y="365125"/>
            <a:ext cx="7869702" cy="1027577"/>
          </a:xfrm>
          <a:solidFill>
            <a:schemeClr val="accent2">
              <a:lumMod val="40000"/>
              <a:lumOff val="60000"/>
            </a:schemeClr>
          </a:solidFill>
          <a:ln>
            <a:solidFill>
              <a:schemeClr val="accent1"/>
            </a:solidFill>
          </a:ln>
        </p:spPr>
        <p:txBody>
          <a:bodyPr>
            <a:normAutofit fontScale="90000"/>
          </a:bodyPr>
          <a:lstStyle/>
          <a:p>
            <a:pPr algn="ctr"/>
            <a:r>
              <a:rPr lang="en-GB" sz="3600" dirty="0">
                <a:latin typeface="+mn-lt"/>
              </a:rPr>
              <a:t>Doubling the consonant when adding a suffix</a:t>
            </a:r>
          </a:p>
        </p:txBody>
      </p:sp>
      <p:sp>
        <p:nvSpPr>
          <p:cNvPr id="8" name="Title 4">
            <a:extLst>
              <a:ext uri="{FF2B5EF4-FFF2-40B4-BE49-F238E27FC236}">
                <a16:creationId xmlns:a16="http://schemas.microsoft.com/office/drawing/2014/main" id="{F141072C-FE6E-4D51-8AF9-86AEB85878EC}"/>
              </a:ext>
            </a:extLst>
          </p:cNvPr>
          <p:cNvSpPr txBox="1">
            <a:spLocks/>
          </p:cNvSpPr>
          <p:nvPr/>
        </p:nvSpPr>
        <p:spPr>
          <a:xfrm>
            <a:off x="566810" y="1629946"/>
            <a:ext cx="10866119" cy="1027577"/>
          </a:xfrm>
          <a:prstGeom prst="rect">
            <a:avLst/>
          </a:prstGeom>
          <a:solidFill>
            <a:schemeClr val="accent2">
              <a:lumMod val="40000"/>
              <a:lumOff val="60000"/>
            </a:schemeClr>
          </a:solidFill>
          <a:ln>
            <a:solidFill>
              <a:schemeClr val="accent1"/>
            </a:solidFill>
          </a:ln>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mn-lt"/>
              </a:rPr>
              <a:t>When we add –</a:t>
            </a:r>
            <a:r>
              <a:rPr lang="en-GB" sz="3200" dirty="0" err="1">
                <a:latin typeface="+mn-lt"/>
              </a:rPr>
              <a:t>ing</a:t>
            </a:r>
            <a:r>
              <a:rPr lang="en-GB" sz="3200" dirty="0">
                <a:latin typeface="+mn-lt"/>
              </a:rPr>
              <a:t>, –</a:t>
            </a:r>
            <a:r>
              <a:rPr lang="en-GB" sz="3200" dirty="0" err="1">
                <a:latin typeface="+mn-lt"/>
              </a:rPr>
              <a:t>ed</a:t>
            </a:r>
            <a:r>
              <a:rPr lang="en-GB" sz="3200" dirty="0">
                <a:latin typeface="+mn-lt"/>
              </a:rPr>
              <a:t>, –</a:t>
            </a:r>
            <a:r>
              <a:rPr lang="en-GB" sz="3200" dirty="0" err="1">
                <a:latin typeface="+mn-lt"/>
              </a:rPr>
              <a:t>er</a:t>
            </a:r>
            <a:r>
              <a:rPr lang="en-GB" sz="3200" dirty="0">
                <a:latin typeface="+mn-lt"/>
              </a:rPr>
              <a:t>, –</a:t>
            </a:r>
            <a:r>
              <a:rPr lang="en-GB" sz="3200" dirty="0" err="1">
                <a:latin typeface="+mn-lt"/>
              </a:rPr>
              <a:t>est</a:t>
            </a:r>
            <a:r>
              <a:rPr lang="en-GB" sz="3200" dirty="0">
                <a:latin typeface="+mn-lt"/>
              </a:rPr>
              <a:t> and –y to words of one syllable, ending in a single consonant letter after a single vowel letter, we double the consonant.</a:t>
            </a:r>
          </a:p>
        </p:txBody>
      </p:sp>
      <p:sp>
        <p:nvSpPr>
          <p:cNvPr id="2" name="Rectangle 1">
            <a:extLst>
              <a:ext uri="{FF2B5EF4-FFF2-40B4-BE49-F238E27FC236}">
                <a16:creationId xmlns:a16="http://schemas.microsoft.com/office/drawing/2014/main" id="{6A764654-AF1B-42D4-8169-ACA4315BC706}"/>
              </a:ext>
            </a:extLst>
          </p:cNvPr>
          <p:cNvSpPr/>
          <p:nvPr/>
        </p:nvSpPr>
        <p:spPr>
          <a:xfrm>
            <a:off x="2644726" y="2924173"/>
            <a:ext cx="6710289" cy="8721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does this actually mean?</a:t>
            </a:r>
          </a:p>
        </p:txBody>
      </p:sp>
      <p:sp>
        <p:nvSpPr>
          <p:cNvPr id="3" name="Rectangle 2">
            <a:extLst>
              <a:ext uri="{FF2B5EF4-FFF2-40B4-BE49-F238E27FC236}">
                <a16:creationId xmlns:a16="http://schemas.microsoft.com/office/drawing/2014/main" id="{AC3900FD-FA27-4A3A-B499-79DF8BA279CB}"/>
              </a:ext>
            </a:extLst>
          </p:cNvPr>
          <p:cNvSpPr/>
          <p:nvPr/>
        </p:nvSpPr>
        <p:spPr>
          <a:xfrm>
            <a:off x="278130" y="4099781"/>
            <a:ext cx="1626578"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hop</a:t>
            </a:r>
          </a:p>
        </p:txBody>
      </p:sp>
      <p:sp>
        <p:nvSpPr>
          <p:cNvPr id="4" name="Rectangle 3">
            <a:extLst>
              <a:ext uri="{FF2B5EF4-FFF2-40B4-BE49-F238E27FC236}">
                <a16:creationId xmlns:a16="http://schemas.microsoft.com/office/drawing/2014/main" id="{FCC1F65C-8752-4D9C-9F41-3F75C26DA06B}"/>
              </a:ext>
            </a:extLst>
          </p:cNvPr>
          <p:cNvSpPr/>
          <p:nvPr/>
        </p:nvSpPr>
        <p:spPr>
          <a:xfrm>
            <a:off x="2161150" y="4099781"/>
            <a:ext cx="7948245" cy="116090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This has one syllable, one vowel and ends with a single consonant. This tells us to double the ‘p’ when we add a suffix.</a:t>
            </a:r>
          </a:p>
        </p:txBody>
      </p:sp>
      <p:sp>
        <p:nvSpPr>
          <p:cNvPr id="9" name="Rectangle 8">
            <a:extLst>
              <a:ext uri="{FF2B5EF4-FFF2-40B4-BE49-F238E27FC236}">
                <a16:creationId xmlns:a16="http://schemas.microsoft.com/office/drawing/2014/main" id="{37FF79B5-A3D8-44C0-A991-4C46F44843CE}"/>
              </a:ext>
            </a:extLst>
          </p:cNvPr>
          <p:cNvSpPr/>
          <p:nvPr/>
        </p:nvSpPr>
        <p:spPr>
          <a:xfrm>
            <a:off x="10365837" y="4099781"/>
            <a:ext cx="1626578"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hop</a:t>
            </a:r>
            <a:r>
              <a:rPr lang="en-GB" sz="3200" b="1" dirty="0">
                <a:solidFill>
                  <a:srgbClr val="FF0000"/>
                </a:solidFill>
              </a:rPr>
              <a:t>ping</a:t>
            </a:r>
          </a:p>
        </p:txBody>
      </p:sp>
      <p:sp>
        <p:nvSpPr>
          <p:cNvPr id="10" name="Rectangle 9">
            <a:extLst>
              <a:ext uri="{FF2B5EF4-FFF2-40B4-BE49-F238E27FC236}">
                <a16:creationId xmlns:a16="http://schemas.microsoft.com/office/drawing/2014/main" id="{050B6ADB-DCB8-404D-84D4-E2EE0E699443}"/>
              </a:ext>
            </a:extLst>
          </p:cNvPr>
          <p:cNvSpPr/>
          <p:nvPr/>
        </p:nvSpPr>
        <p:spPr>
          <a:xfrm>
            <a:off x="231238" y="5364605"/>
            <a:ext cx="1626578"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hope</a:t>
            </a:r>
          </a:p>
        </p:txBody>
      </p:sp>
      <p:sp>
        <p:nvSpPr>
          <p:cNvPr id="11" name="Rectangle 10">
            <a:extLst>
              <a:ext uri="{FF2B5EF4-FFF2-40B4-BE49-F238E27FC236}">
                <a16:creationId xmlns:a16="http://schemas.microsoft.com/office/drawing/2014/main" id="{0E6457DC-6B11-4CF4-A67A-28F691BDA390}"/>
              </a:ext>
            </a:extLst>
          </p:cNvPr>
          <p:cNvSpPr/>
          <p:nvPr/>
        </p:nvSpPr>
        <p:spPr>
          <a:xfrm>
            <a:off x="2161150" y="5364605"/>
            <a:ext cx="7948245" cy="116090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As this ends with a vowel, the rule doesn’t apply so we DON’T double the consonant when adding a suffix.</a:t>
            </a:r>
          </a:p>
        </p:txBody>
      </p:sp>
      <p:sp>
        <p:nvSpPr>
          <p:cNvPr id="12" name="Rectangle 11">
            <a:extLst>
              <a:ext uri="{FF2B5EF4-FFF2-40B4-BE49-F238E27FC236}">
                <a16:creationId xmlns:a16="http://schemas.microsoft.com/office/drawing/2014/main" id="{6B7F6028-9DE2-42AD-95E0-C99B00F46D45}"/>
              </a:ext>
            </a:extLst>
          </p:cNvPr>
          <p:cNvSpPr/>
          <p:nvPr/>
        </p:nvSpPr>
        <p:spPr>
          <a:xfrm>
            <a:off x="10412729" y="5364605"/>
            <a:ext cx="1626578"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hop</a:t>
            </a:r>
            <a:r>
              <a:rPr lang="en-GB" sz="3200" b="1" dirty="0">
                <a:solidFill>
                  <a:srgbClr val="FF0000"/>
                </a:solidFill>
              </a:rPr>
              <a:t>ing</a:t>
            </a:r>
          </a:p>
        </p:txBody>
      </p:sp>
    </p:spTree>
    <p:extLst>
      <p:ext uri="{BB962C8B-B14F-4D97-AF65-F5344CB8AC3E}">
        <p14:creationId xmlns:p14="http://schemas.microsoft.com/office/powerpoint/2010/main" val="285596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DD16-F287-41AF-9DA0-11724BB66848}"/>
              </a:ext>
            </a:extLst>
          </p:cNvPr>
          <p:cNvSpPr>
            <a:spLocks noGrp="1"/>
          </p:cNvSpPr>
          <p:nvPr>
            <p:ph type="title"/>
          </p:nvPr>
        </p:nvSpPr>
        <p:spPr>
          <a:xfrm>
            <a:off x="838200" y="384945"/>
            <a:ext cx="10515600" cy="1325563"/>
          </a:xfrm>
          <a:solidFill>
            <a:schemeClr val="accent2">
              <a:lumMod val="40000"/>
              <a:lumOff val="60000"/>
            </a:schemeClr>
          </a:solidFill>
          <a:ln>
            <a:solidFill>
              <a:schemeClr val="tx1"/>
            </a:solidFill>
          </a:ln>
        </p:spPr>
        <p:txBody>
          <a:bodyPr>
            <a:noAutofit/>
          </a:bodyPr>
          <a:lstStyle/>
          <a:p>
            <a:r>
              <a:rPr lang="en-GB" sz="3200" b="1" dirty="0">
                <a:latin typeface="+mn-lt"/>
              </a:rPr>
              <a:t>Your turn</a:t>
            </a:r>
            <a:r>
              <a:rPr lang="en-GB" sz="3200" dirty="0">
                <a:latin typeface="+mn-lt"/>
              </a:rPr>
              <a:t>: choose a root word and one of the suffixes to form a new word. Decide whether or not to double the consonant.</a:t>
            </a:r>
          </a:p>
        </p:txBody>
      </p:sp>
      <p:sp>
        <p:nvSpPr>
          <p:cNvPr id="5" name="Explosion: 8 Points 4">
            <a:extLst>
              <a:ext uri="{FF2B5EF4-FFF2-40B4-BE49-F238E27FC236}">
                <a16:creationId xmlns:a16="http://schemas.microsoft.com/office/drawing/2014/main" id="{B440F866-17AD-4F0C-8A1C-A46C5EF4DD1B}"/>
              </a:ext>
            </a:extLst>
          </p:cNvPr>
          <p:cNvSpPr/>
          <p:nvPr/>
        </p:nvSpPr>
        <p:spPr>
          <a:xfrm>
            <a:off x="8927123" y="1994426"/>
            <a:ext cx="2580250" cy="2152357"/>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a:t>
            </a:r>
            <a:r>
              <a:rPr lang="en-GB" sz="2400" dirty="0" err="1">
                <a:solidFill>
                  <a:schemeClr val="tx1"/>
                </a:solidFill>
              </a:rPr>
              <a:t>ing</a:t>
            </a:r>
            <a:endParaRPr lang="en-GB" sz="2400" dirty="0">
              <a:solidFill>
                <a:schemeClr val="tx1"/>
              </a:solidFill>
            </a:endParaRPr>
          </a:p>
        </p:txBody>
      </p:sp>
      <p:sp>
        <p:nvSpPr>
          <p:cNvPr id="6" name="Explosion: 8 Points 5">
            <a:extLst>
              <a:ext uri="{FF2B5EF4-FFF2-40B4-BE49-F238E27FC236}">
                <a16:creationId xmlns:a16="http://schemas.microsoft.com/office/drawing/2014/main" id="{7341D554-52B1-42B6-BA5A-D0E83B8C20E7}"/>
              </a:ext>
            </a:extLst>
          </p:cNvPr>
          <p:cNvSpPr/>
          <p:nvPr/>
        </p:nvSpPr>
        <p:spPr>
          <a:xfrm>
            <a:off x="8927123" y="4146783"/>
            <a:ext cx="2580250" cy="2152357"/>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a:t>
            </a:r>
            <a:r>
              <a:rPr lang="en-GB" sz="2400" dirty="0" err="1">
                <a:solidFill>
                  <a:schemeClr val="tx1"/>
                </a:solidFill>
              </a:rPr>
              <a:t>est</a:t>
            </a:r>
            <a:endParaRPr lang="en-GB" sz="2400" dirty="0">
              <a:solidFill>
                <a:schemeClr val="tx1"/>
              </a:solidFill>
            </a:endParaRPr>
          </a:p>
        </p:txBody>
      </p:sp>
      <p:sp>
        <p:nvSpPr>
          <p:cNvPr id="7" name="Explosion: 8 Points 6">
            <a:extLst>
              <a:ext uri="{FF2B5EF4-FFF2-40B4-BE49-F238E27FC236}">
                <a16:creationId xmlns:a16="http://schemas.microsoft.com/office/drawing/2014/main" id="{8A91DE20-CCE2-4457-953B-9784E4CDD864}"/>
              </a:ext>
            </a:extLst>
          </p:cNvPr>
          <p:cNvSpPr/>
          <p:nvPr/>
        </p:nvSpPr>
        <p:spPr>
          <a:xfrm>
            <a:off x="5729068" y="1933025"/>
            <a:ext cx="2580250" cy="2152357"/>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a:t>
            </a:r>
            <a:r>
              <a:rPr lang="en-GB" sz="2400" dirty="0" err="1">
                <a:solidFill>
                  <a:schemeClr val="tx1"/>
                </a:solidFill>
              </a:rPr>
              <a:t>ed</a:t>
            </a:r>
            <a:endParaRPr lang="en-GB" sz="2400" dirty="0">
              <a:solidFill>
                <a:schemeClr val="tx1"/>
              </a:solidFill>
            </a:endParaRPr>
          </a:p>
        </p:txBody>
      </p:sp>
      <p:sp>
        <p:nvSpPr>
          <p:cNvPr id="8" name="Explosion: 8 Points 7">
            <a:extLst>
              <a:ext uri="{FF2B5EF4-FFF2-40B4-BE49-F238E27FC236}">
                <a16:creationId xmlns:a16="http://schemas.microsoft.com/office/drawing/2014/main" id="{976925B3-68B3-48E7-AB83-BD5C5F8DE9B9}"/>
              </a:ext>
            </a:extLst>
          </p:cNvPr>
          <p:cNvSpPr/>
          <p:nvPr/>
        </p:nvSpPr>
        <p:spPr>
          <a:xfrm>
            <a:off x="5938909" y="4147220"/>
            <a:ext cx="2580250" cy="2152357"/>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a:t>
            </a:r>
            <a:r>
              <a:rPr lang="en-GB" sz="2400" dirty="0" err="1">
                <a:solidFill>
                  <a:schemeClr val="tx1"/>
                </a:solidFill>
              </a:rPr>
              <a:t>er</a:t>
            </a:r>
            <a:endParaRPr lang="en-GB" sz="2400" dirty="0">
              <a:solidFill>
                <a:schemeClr val="tx1"/>
              </a:solidFill>
            </a:endParaRPr>
          </a:p>
        </p:txBody>
      </p:sp>
      <p:sp>
        <p:nvSpPr>
          <p:cNvPr id="9" name="Rectangle 8">
            <a:extLst>
              <a:ext uri="{FF2B5EF4-FFF2-40B4-BE49-F238E27FC236}">
                <a16:creationId xmlns:a16="http://schemas.microsoft.com/office/drawing/2014/main" id="{8D1EA367-ABC6-4713-8B3D-02CB19BE2DDF}"/>
              </a:ext>
            </a:extLst>
          </p:cNvPr>
          <p:cNvSpPr/>
          <p:nvPr/>
        </p:nvSpPr>
        <p:spPr>
          <a:xfrm>
            <a:off x="1109587" y="1994426"/>
            <a:ext cx="3378591" cy="6925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skate</a:t>
            </a:r>
          </a:p>
        </p:txBody>
      </p:sp>
      <p:sp>
        <p:nvSpPr>
          <p:cNvPr id="10" name="Rectangle 9">
            <a:extLst>
              <a:ext uri="{FF2B5EF4-FFF2-40B4-BE49-F238E27FC236}">
                <a16:creationId xmlns:a16="http://schemas.microsoft.com/office/drawing/2014/main" id="{B7AA93D9-B9BD-4FED-B572-FDBC3963CEDC}"/>
              </a:ext>
            </a:extLst>
          </p:cNvPr>
          <p:cNvSpPr/>
          <p:nvPr/>
        </p:nvSpPr>
        <p:spPr>
          <a:xfrm>
            <a:off x="1109586" y="4633991"/>
            <a:ext cx="3378591" cy="6795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slide</a:t>
            </a:r>
          </a:p>
        </p:txBody>
      </p:sp>
      <p:sp>
        <p:nvSpPr>
          <p:cNvPr id="11" name="Rectangle 10">
            <a:extLst>
              <a:ext uri="{FF2B5EF4-FFF2-40B4-BE49-F238E27FC236}">
                <a16:creationId xmlns:a16="http://schemas.microsoft.com/office/drawing/2014/main" id="{C56606EF-534D-4E51-8F01-AD0145A05EB5}"/>
              </a:ext>
            </a:extLst>
          </p:cNvPr>
          <p:cNvSpPr/>
          <p:nvPr/>
        </p:nvSpPr>
        <p:spPr>
          <a:xfrm>
            <a:off x="1109587" y="2867682"/>
            <a:ext cx="3378591" cy="6773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win</a:t>
            </a:r>
          </a:p>
        </p:txBody>
      </p:sp>
      <p:sp>
        <p:nvSpPr>
          <p:cNvPr id="12" name="Rectangle 11">
            <a:extLst>
              <a:ext uri="{FF2B5EF4-FFF2-40B4-BE49-F238E27FC236}">
                <a16:creationId xmlns:a16="http://schemas.microsoft.com/office/drawing/2014/main" id="{C51DEF60-A201-4A9B-A09B-E62A31286AF3}"/>
              </a:ext>
            </a:extLst>
          </p:cNvPr>
          <p:cNvSpPr/>
          <p:nvPr/>
        </p:nvSpPr>
        <p:spPr>
          <a:xfrm>
            <a:off x="1109587" y="3711433"/>
            <a:ext cx="3378591" cy="7347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slip</a:t>
            </a:r>
          </a:p>
        </p:txBody>
      </p:sp>
      <p:sp>
        <p:nvSpPr>
          <p:cNvPr id="13" name="Rectangle 12">
            <a:extLst>
              <a:ext uri="{FF2B5EF4-FFF2-40B4-BE49-F238E27FC236}">
                <a16:creationId xmlns:a16="http://schemas.microsoft.com/office/drawing/2014/main" id="{75310912-1B0D-489D-B6C4-4C89A78480B4}"/>
              </a:ext>
            </a:extLst>
          </p:cNvPr>
          <p:cNvSpPr/>
          <p:nvPr/>
        </p:nvSpPr>
        <p:spPr>
          <a:xfrm>
            <a:off x="1109585" y="5492120"/>
            <a:ext cx="3378591" cy="6795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walk</a:t>
            </a:r>
          </a:p>
        </p:txBody>
      </p:sp>
    </p:spTree>
    <p:extLst>
      <p:ext uri="{BB962C8B-B14F-4D97-AF65-F5344CB8AC3E}">
        <p14:creationId xmlns:p14="http://schemas.microsoft.com/office/powerpoint/2010/main" val="239012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sp>
        <p:nvSpPr>
          <p:cNvPr id="6" name="TextBox 5"/>
          <p:cNvSpPr txBox="1"/>
          <p:nvPr/>
        </p:nvSpPr>
        <p:spPr>
          <a:xfrm>
            <a:off x="2681964" y="530085"/>
            <a:ext cx="6669741" cy="707886"/>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000" dirty="0"/>
              <a:t>Teachers’ Notes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solidFill>
            <a:schemeClr val="accent5">
              <a:lumMod val="20000"/>
              <a:lumOff val="80000"/>
            </a:schemeClr>
          </a:solidFill>
          <a:ln>
            <a:solidFill>
              <a:schemeClr val="accent1">
                <a:lumMod val="75000"/>
              </a:schemeClr>
            </a:solidFill>
          </a:ln>
        </p:spPr>
        <p:txBody>
          <a:bodyPr>
            <a:normAutofit/>
          </a:bodyPr>
          <a:lstStyle/>
          <a:p>
            <a:r>
              <a:rPr lang="en-GB" dirty="0"/>
              <a:t>This therapy outlines some of the common spelling mistakes which pupils can make.</a:t>
            </a:r>
          </a:p>
          <a:p>
            <a:r>
              <a:rPr lang="en-GB" dirty="0"/>
              <a:t>It makes suggestions for some general strategies to use when proof reading for spelling mistakes.</a:t>
            </a:r>
          </a:p>
          <a:p>
            <a:r>
              <a:rPr lang="en-GB" dirty="0"/>
              <a:t>The key aspects covered are: homophones, silent letters, adding suffixes and the incorrect spelling of contractions.</a:t>
            </a:r>
          </a:p>
          <a:p>
            <a:r>
              <a:rPr lang="en-GB" dirty="0"/>
              <a:t>For each spelling issue, the key rules are modelled and pupils have opportunities to practise the skill before using it to identify errors in writing.</a:t>
            </a:r>
          </a:p>
        </p:txBody>
      </p:sp>
    </p:spTree>
    <p:extLst>
      <p:ext uri="{BB962C8B-B14F-4D97-AF65-F5344CB8AC3E}">
        <p14:creationId xmlns:p14="http://schemas.microsoft.com/office/powerpoint/2010/main" val="452468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970671" y="365125"/>
            <a:ext cx="10888394" cy="1379269"/>
          </a:xfrm>
          <a:solidFill>
            <a:schemeClr val="accent2">
              <a:lumMod val="40000"/>
              <a:lumOff val="60000"/>
            </a:schemeClr>
          </a:solidFill>
          <a:ln>
            <a:solidFill>
              <a:schemeClr val="accent1"/>
            </a:solidFill>
          </a:ln>
        </p:spPr>
        <p:txBody>
          <a:bodyPr>
            <a:normAutofit fontScale="90000"/>
          </a:bodyPr>
          <a:lstStyle/>
          <a:p>
            <a:pPr algn="ctr"/>
            <a:r>
              <a:rPr lang="en-GB" sz="3600" b="1" dirty="0">
                <a:latin typeface="+mn-lt"/>
              </a:rPr>
              <a:t>Your turn</a:t>
            </a:r>
            <a:r>
              <a:rPr lang="en-GB" sz="3600" dirty="0">
                <a:latin typeface="+mn-lt"/>
              </a:rPr>
              <a:t>: can you spot the spelling mistakes in this extract? Decide if the consonants have been doubled correctly.</a:t>
            </a:r>
          </a:p>
        </p:txBody>
      </p:sp>
      <p:sp>
        <p:nvSpPr>
          <p:cNvPr id="2" name="Rectangle 1">
            <a:extLst>
              <a:ext uri="{FF2B5EF4-FFF2-40B4-BE49-F238E27FC236}">
                <a16:creationId xmlns:a16="http://schemas.microsoft.com/office/drawing/2014/main" id="{B13F6AC1-FB1A-4B97-BF28-3069EF14EC45}"/>
              </a:ext>
            </a:extLst>
          </p:cNvPr>
          <p:cNvSpPr/>
          <p:nvPr/>
        </p:nvSpPr>
        <p:spPr>
          <a:xfrm>
            <a:off x="872197" y="1941341"/>
            <a:ext cx="10874326" cy="38545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Usain Bolt was </a:t>
            </a:r>
            <a:r>
              <a:rPr lang="en-GB" sz="3200" dirty="0" err="1">
                <a:solidFill>
                  <a:schemeClr val="tx1"/>
                </a:solidFill>
              </a:rPr>
              <a:t>runing</a:t>
            </a:r>
            <a:r>
              <a:rPr lang="en-GB" sz="3200" dirty="0">
                <a:solidFill>
                  <a:schemeClr val="tx1"/>
                </a:solidFill>
              </a:rPr>
              <a:t> as fast as he could to try to win the medal. He was so used to wining now! Last week he had smashed the world record again. Perhaps it was time he </a:t>
            </a:r>
            <a:r>
              <a:rPr lang="en-GB" sz="3200" dirty="0" err="1">
                <a:solidFill>
                  <a:schemeClr val="tx1"/>
                </a:solidFill>
              </a:rPr>
              <a:t>stoped</a:t>
            </a:r>
            <a:r>
              <a:rPr lang="en-GB" sz="3200" dirty="0">
                <a:solidFill>
                  <a:schemeClr val="tx1"/>
                </a:solidFill>
              </a:rPr>
              <a:t> and retired while he was still at the top of his sport. As he crossed the finish line, the crowd were </a:t>
            </a:r>
            <a:r>
              <a:rPr lang="en-GB" sz="3200" dirty="0" err="1">
                <a:solidFill>
                  <a:schemeClr val="tx1"/>
                </a:solidFill>
              </a:rPr>
              <a:t>claping</a:t>
            </a:r>
            <a:r>
              <a:rPr lang="en-GB" sz="3200" dirty="0">
                <a:solidFill>
                  <a:schemeClr val="tx1"/>
                </a:solidFill>
              </a:rPr>
              <a:t> so loudly he couldn’t hear a thing.</a:t>
            </a:r>
          </a:p>
        </p:txBody>
      </p:sp>
    </p:spTree>
    <p:extLst>
      <p:ext uri="{BB962C8B-B14F-4D97-AF65-F5344CB8AC3E}">
        <p14:creationId xmlns:p14="http://schemas.microsoft.com/office/powerpoint/2010/main" val="301738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522763" y="196313"/>
            <a:ext cx="3573194" cy="1379269"/>
          </a:xfrm>
          <a:solidFill>
            <a:schemeClr val="accent2">
              <a:lumMod val="40000"/>
              <a:lumOff val="60000"/>
            </a:schemeClr>
          </a:solidFill>
          <a:ln>
            <a:solidFill>
              <a:schemeClr val="accent1"/>
            </a:solidFill>
          </a:ln>
        </p:spPr>
        <p:txBody>
          <a:bodyPr>
            <a:normAutofit/>
          </a:bodyPr>
          <a:lstStyle/>
          <a:p>
            <a:pPr algn="ctr"/>
            <a:r>
              <a:rPr lang="en-GB" sz="3200" dirty="0">
                <a:latin typeface="+mn-lt"/>
              </a:rPr>
              <a:t>How did you do?</a:t>
            </a:r>
          </a:p>
        </p:txBody>
      </p:sp>
      <p:sp>
        <p:nvSpPr>
          <p:cNvPr id="2" name="Rectangle 1">
            <a:extLst>
              <a:ext uri="{FF2B5EF4-FFF2-40B4-BE49-F238E27FC236}">
                <a16:creationId xmlns:a16="http://schemas.microsoft.com/office/drawing/2014/main" id="{B13F6AC1-FB1A-4B97-BF28-3069EF14EC45}"/>
              </a:ext>
            </a:extLst>
          </p:cNvPr>
          <p:cNvSpPr/>
          <p:nvPr/>
        </p:nvSpPr>
        <p:spPr>
          <a:xfrm>
            <a:off x="661182" y="1941341"/>
            <a:ext cx="10874326" cy="38545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Usain Bolt was </a:t>
            </a:r>
            <a:r>
              <a:rPr lang="en-GB" sz="3200" dirty="0">
                <a:solidFill>
                  <a:srgbClr val="FF0000"/>
                </a:solidFill>
              </a:rPr>
              <a:t>running</a:t>
            </a:r>
            <a:r>
              <a:rPr lang="en-GB" sz="3200" dirty="0">
                <a:solidFill>
                  <a:schemeClr val="tx1"/>
                </a:solidFill>
              </a:rPr>
              <a:t> as fast as he could to try to win the medal. He was so used to </a:t>
            </a:r>
            <a:r>
              <a:rPr lang="en-GB" sz="3200" dirty="0">
                <a:solidFill>
                  <a:srgbClr val="FF0000"/>
                </a:solidFill>
              </a:rPr>
              <a:t>winning</a:t>
            </a:r>
            <a:r>
              <a:rPr lang="en-GB" sz="3200" dirty="0">
                <a:solidFill>
                  <a:schemeClr val="tx1"/>
                </a:solidFill>
              </a:rPr>
              <a:t> now! Last week he had smashed the world record again. Perhaps it was time he </a:t>
            </a:r>
            <a:r>
              <a:rPr lang="en-GB" sz="3200" dirty="0">
                <a:solidFill>
                  <a:srgbClr val="FF0000"/>
                </a:solidFill>
              </a:rPr>
              <a:t>stopped</a:t>
            </a:r>
            <a:r>
              <a:rPr lang="en-GB" sz="3200" dirty="0">
                <a:solidFill>
                  <a:schemeClr val="tx1"/>
                </a:solidFill>
              </a:rPr>
              <a:t> and retired while he was still at the top of his sport. As he crossed the finish line, the crowd were </a:t>
            </a:r>
            <a:r>
              <a:rPr lang="en-GB" sz="3200" dirty="0">
                <a:solidFill>
                  <a:srgbClr val="FF0000"/>
                </a:solidFill>
              </a:rPr>
              <a:t>clapping</a:t>
            </a:r>
            <a:r>
              <a:rPr lang="en-GB" sz="3200" dirty="0">
                <a:solidFill>
                  <a:schemeClr val="tx1"/>
                </a:solidFill>
              </a:rPr>
              <a:t> so loudly he couldn’t hear a thing.</a:t>
            </a:r>
          </a:p>
        </p:txBody>
      </p:sp>
    </p:spTree>
    <p:extLst>
      <p:ext uri="{BB962C8B-B14F-4D97-AF65-F5344CB8AC3E}">
        <p14:creationId xmlns:p14="http://schemas.microsoft.com/office/powerpoint/2010/main" val="2985174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129B-4DDF-4C4E-89C8-203C41095F20}"/>
              </a:ext>
            </a:extLst>
          </p:cNvPr>
          <p:cNvSpPr>
            <a:spLocks noGrp="1"/>
          </p:cNvSpPr>
          <p:nvPr>
            <p:ph type="title"/>
          </p:nvPr>
        </p:nvSpPr>
        <p:spPr>
          <a:xfrm>
            <a:off x="838200" y="365126"/>
            <a:ext cx="10515600" cy="872832"/>
          </a:xfrm>
          <a:solidFill>
            <a:schemeClr val="accent2">
              <a:lumMod val="40000"/>
              <a:lumOff val="60000"/>
            </a:schemeClr>
          </a:solidFill>
          <a:ln>
            <a:solidFill>
              <a:schemeClr val="tx1"/>
            </a:solidFill>
          </a:ln>
        </p:spPr>
        <p:txBody>
          <a:bodyPr>
            <a:normAutofit/>
          </a:bodyPr>
          <a:lstStyle/>
          <a:p>
            <a:pPr algn="ctr"/>
            <a:r>
              <a:rPr lang="en-GB" sz="3200" dirty="0">
                <a:latin typeface="+mn-lt"/>
              </a:rPr>
              <a:t>Proof reading for errors in spelling contractions</a:t>
            </a:r>
          </a:p>
        </p:txBody>
      </p:sp>
      <p:sp>
        <p:nvSpPr>
          <p:cNvPr id="3" name="Rectangle 2">
            <a:extLst>
              <a:ext uri="{FF2B5EF4-FFF2-40B4-BE49-F238E27FC236}">
                <a16:creationId xmlns:a16="http://schemas.microsoft.com/office/drawing/2014/main" id="{CD28DB4B-C8C1-4C27-8740-0CF795190810}"/>
              </a:ext>
            </a:extLst>
          </p:cNvPr>
          <p:cNvSpPr/>
          <p:nvPr/>
        </p:nvSpPr>
        <p:spPr>
          <a:xfrm>
            <a:off x="838200" y="1561514"/>
            <a:ext cx="10515600" cy="12942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Contractions are the shortened versions of words which we sometimes use when we are writing informally. The apostrophe is used to show where a letter (or some letters) have been missed out (omitted).</a:t>
            </a:r>
          </a:p>
        </p:txBody>
      </p:sp>
      <p:sp>
        <p:nvSpPr>
          <p:cNvPr id="4" name="Rectangle 3">
            <a:extLst>
              <a:ext uri="{FF2B5EF4-FFF2-40B4-BE49-F238E27FC236}">
                <a16:creationId xmlns:a16="http://schemas.microsoft.com/office/drawing/2014/main" id="{4ED3FBC3-DD16-4EAE-897A-B7CF70E52C2E}"/>
              </a:ext>
            </a:extLst>
          </p:cNvPr>
          <p:cNvSpPr/>
          <p:nvPr/>
        </p:nvSpPr>
        <p:spPr>
          <a:xfrm>
            <a:off x="1139483" y="3179298"/>
            <a:ext cx="3362179" cy="9706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did not</a:t>
            </a:r>
          </a:p>
        </p:txBody>
      </p:sp>
      <p:sp>
        <p:nvSpPr>
          <p:cNvPr id="5" name="Rectangle 4">
            <a:extLst>
              <a:ext uri="{FF2B5EF4-FFF2-40B4-BE49-F238E27FC236}">
                <a16:creationId xmlns:a16="http://schemas.microsoft.com/office/drawing/2014/main" id="{CDA6F2C6-1F0E-4E96-BA42-7DE631711A3F}"/>
              </a:ext>
            </a:extLst>
          </p:cNvPr>
          <p:cNvSpPr/>
          <p:nvPr/>
        </p:nvSpPr>
        <p:spPr>
          <a:xfrm>
            <a:off x="4893211" y="3179298"/>
            <a:ext cx="3362179" cy="9706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did</a:t>
            </a:r>
            <a:r>
              <a:rPr lang="en-GB" sz="3600" b="1" dirty="0">
                <a:solidFill>
                  <a:srgbClr val="FF0000"/>
                </a:solidFill>
              </a:rPr>
              <a:t>n’t</a:t>
            </a:r>
          </a:p>
        </p:txBody>
      </p:sp>
      <p:sp>
        <p:nvSpPr>
          <p:cNvPr id="6" name="Rectangle 5">
            <a:extLst>
              <a:ext uri="{FF2B5EF4-FFF2-40B4-BE49-F238E27FC236}">
                <a16:creationId xmlns:a16="http://schemas.microsoft.com/office/drawing/2014/main" id="{C074C808-E16C-4DF9-995F-98369E62B587}"/>
              </a:ext>
            </a:extLst>
          </p:cNvPr>
          <p:cNvSpPr/>
          <p:nvPr/>
        </p:nvSpPr>
        <p:spPr>
          <a:xfrm>
            <a:off x="1139483" y="4302368"/>
            <a:ext cx="3362179" cy="9706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 will</a:t>
            </a:r>
          </a:p>
        </p:txBody>
      </p:sp>
      <p:sp>
        <p:nvSpPr>
          <p:cNvPr id="7" name="Rectangle 6">
            <a:extLst>
              <a:ext uri="{FF2B5EF4-FFF2-40B4-BE49-F238E27FC236}">
                <a16:creationId xmlns:a16="http://schemas.microsoft.com/office/drawing/2014/main" id="{55462B7B-77A6-4CFB-BB55-2A6EFF2D032B}"/>
              </a:ext>
            </a:extLst>
          </p:cNvPr>
          <p:cNvSpPr/>
          <p:nvPr/>
        </p:nvSpPr>
        <p:spPr>
          <a:xfrm>
            <a:off x="4893211" y="4302368"/>
            <a:ext cx="3362179" cy="9706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a:t>
            </a:r>
            <a:r>
              <a:rPr lang="en-GB" sz="3600" b="1" dirty="0">
                <a:solidFill>
                  <a:srgbClr val="FF0000"/>
                </a:solidFill>
              </a:rPr>
              <a:t>’ll</a:t>
            </a:r>
          </a:p>
        </p:txBody>
      </p:sp>
      <p:sp>
        <p:nvSpPr>
          <p:cNvPr id="8" name="Rectangle: Rounded Corners 7">
            <a:extLst>
              <a:ext uri="{FF2B5EF4-FFF2-40B4-BE49-F238E27FC236}">
                <a16:creationId xmlns:a16="http://schemas.microsoft.com/office/drawing/2014/main" id="{957FC030-9691-4F67-AF3E-01F235DD78B6}"/>
              </a:ext>
            </a:extLst>
          </p:cNvPr>
          <p:cNvSpPr/>
          <p:nvPr/>
        </p:nvSpPr>
        <p:spPr>
          <a:xfrm>
            <a:off x="8609428" y="3179298"/>
            <a:ext cx="2996418" cy="29964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Notice that the apostrophe replaces the missing letter/s. There is no gap between the original two words.</a:t>
            </a:r>
          </a:p>
        </p:txBody>
      </p:sp>
    </p:spTree>
    <p:extLst>
      <p:ext uri="{BB962C8B-B14F-4D97-AF65-F5344CB8AC3E}">
        <p14:creationId xmlns:p14="http://schemas.microsoft.com/office/powerpoint/2010/main" val="134432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801812" y="1643440"/>
            <a:ext cx="6471433" cy="1027577"/>
          </a:xfrm>
          <a:solidFill>
            <a:schemeClr val="accent2">
              <a:lumMod val="40000"/>
              <a:lumOff val="60000"/>
            </a:schemeClr>
          </a:solidFill>
          <a:ln>
            <a:solidFill>
              <a:schemeClr val="accent1"/>
            </a:solidFill>
          </a:ln>
        </p:spPr>
        <p:txBody>
          <a:bodyPr>
            <a:normAutofit fontScale="90000"/>
          </a:bodyPr>
          <a:lstStyle/>
          <a:p>
            <a:pPr algn="ctr"/>
            <a:r>
              <a:rPr lang="en-GB" sz="3600" b="1" dirty="0">
                <a:latin typeface="+mn-lt"/>
              </a:rPr>
              <a:t>Your turn</a:t>
            </a:r>
            <a:r>
              <a:rPr lang="en-GB" sz="3600" dirty="0">
                <a:latin typeface="+mn-lt"/>
              </a:rPr>
              <a:t>:</a:t>
            </a:r>
            <a:r>
              <a:rPr lang="en-GB" sz="3600" b="1" dirty="0">
                <a:latin typeface="+mn-lt"/>
              </a:rPr>
              <a:t> </a:t>
            </a:r>
            <a:r>
              <a:rPr lang="en-GB" sz="3600" dirty="0">
                <a:latin typeface="+mn-lt"/>
              </a:rPr>
              <a:t>spot the mistakes in the apostrophes in these contractions.</a:t>
            </a:r>
          </a:p>
        </p:txBody>
      </p:sp>
      <p:sp>
        <p:nvSpPr>
          <p:cNvPr id="2" name="Rectangle 1">
            <a:extLst>
              <a:ext uri="{FF2B5EF4-FFF2-40B4-BE49-F238E27FC236}">
                <a16:creationId xmlns:a16="http://schemas.microsoft.com/office/drawing/2014/main" id="{73E0FFC3-3FCE-47E6-9D6B-8D0AC8B7DB93}"/>
              </a:ext>
            </a:extLst>
          </p:cNvPr>
          <p:cNvSpPr/>
          <p:nvPr/>
        </p:nvSpPr>
        <p:spPr>
          <a:xfrm>
            <a:off x="886264" y="4309521"/>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solidFill>
                  <a:schemeClr val="tx1"/>
                </a:solidFill>
              </a:rPr>
              <a:t>Im</a:t>
            </a:r>
            <a:endParaRPr lang="en-GB" sz="4000" dirty="0">
              <a:solidFill>
                <a:schemeClr val="tx1"/>
              </a:solidFill>
            </a:endParaRPr>
          </a:p>
        </p:txBody>
      </p:sp>
      <p:sp>
        <p:nvSpPr>
          <p:cNvPr id="3" name="Rectangle: Rounded Corners 2">
            <a:extLst>
              <a:ext uri="{FF2B5EF4-FFF2-40B4-BE49-F238E27FC236}">
                <a16:creationId xmlns:a16="http://schemas.microsoft.com/office/drawing/2014/main" id="{9D6C2E47-07D5-4AD3-AC1F-2D0B669F88B4}"/>
              </a:ext>
            </a:extLst>
          </p:cNvPr>
          <p:cNvSpPr/>
          <p:nvPr/>
        </p:nvSpPr>
        <p:spPr>
          <a:xfrm>
            <a:off x="494712" y="222956"/>
            <a:ext cx="11085635" cy="119157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It is very easy to make mistakes in where we put the apostrophe, so we need to check carefully.</a:t>
            </a:r>
          </a:p>
        </p:txBody>
      </p:sp>
      <p:sp>
        <p:nvSpPr>
          <p:cNvPr id="11" name="Rectangle 10">
            <a:extLst>
              <a:ext uri="{FF2B5EF4-FFF2-40B4-BE49-F238E27FC236}">
                <a16:creationId xmlns:a16="http://schemas.microsoft.com/office/drawing/2014/main" id="{C4DFAB74-E0D3-4FF6-A3CE-9BC18E4979AD}"/>
              </a:ext>
            </a:extLst>
          </p:cNvPr>
          <p:cNvSpPr/>
          <p:nvPr/>
        </p:nvSpPr>
        <p:spPr>
          <a:xfrm>
            <a:off x="8178312" y="4309521"/>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did ‘</a:t>
            </a:r>
            <a:r>
              <a:rPr lang="en-GB" sz="4000" dirty="0" err="1">
                <a:solidFill>
                  <a:schemeClr val="tx1"/>
                </a:solidFill>
              </a:rPr>
              <a:t>nt</a:t>
            </a:r>
            <a:endParaRPr lang="en-GB" sz="4000" dirty="0">
              <a:solidFill>
                <a:schemeClr val="tx1"/>
              </a:solidFill>
            </a:endParaRPr>
          </a:p>
        </p:txBody>
      </p:sp>
      <p:sp>
        <p:nvSpPr>
          <p:cNvPr id="12" name="Rectangle 11">
            <a:extLst>
              <a:ext uri="{FF2B5EF4-FFF2-40B4-BE49-F238E27FC236}">
                <a16:creationId xmlns:a16="http://schemas.microsoft.com/office/drawing/2014/main" id="{AB0A4F15-7DD2-47E1-B37C-2F6CB910D08F}"/>
              </a:ext>
            </a:extLst>
          </p:cNvPr>
          <p:cNvSpPr/>
          <p:nvPr/>
        </p:nvSpPr>
        <p:spPr>
          <a:xfrm>
            <a:off x="4532288" y="4309521"/>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solidFill>
                  <a:schemeClr val="tx1"/>
                </a:solidFill>
              </a:rPr>
              <a:t>we’l</a:t>
            </a:r>
            <a:endParaRPr lang="en-GB" sz="4000" dirty="0">
              <a:solidFill>
                <a:schemeClr val="tx1"/>
              </a:solidFill>
            </a:endParaRPr>
          </a:p>
        </p:txBody>
      </p:sp>
      <p:sp>
        <p:nvSpPr>
          <p:cNvPr id="13" name="Rectangle 12">
            <a:extLst>
              <a:ext uri="{FF2B5EF4-FFF2-40B4-BE49-F238E27FC236}">
                <a16:creationId xmlns:a16="http://schemas.microsoft.com/office/drawing/2014/main" id="{BAEEA374-A3D3-435F-8C77-0AAA0871CF8D}"/>
              </a:ext>
            </a:extLst>
          </p:cNvPr>
          <p:cNvSpPr/>
          <p:nvPr/>
        </p:nvSpPr>
        <p:spPr>
          <a:xfrm>
            <a:off x="4532285" y="2947915"/>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solidFill>
                  <a:schemeClr val="tx1"/>
                </a:solidFill>
              </a:rPr>
              <a:t>whod</a:t>
            </a:r>
            <a:endParaRPr lang="en-GB" sz="4000" dirty="0">
              <a:solidFill>
                <a:schemeClr val="tx1"/>
              </a:solidFill>
            </a:endParaRPr>
          </a:p>
        </p:txBody>
      </p:sp>
      <p:sp>
        <p:nvSpPr>
          <p:cNvPr id="14" name="Rectangle 13">
            <a:extLst>
              <a:ext uri="{FF2B5EF4-FFF2-40B4-BE49-F238E27FC236}">
                <a16:creationId xmlns:a16="http://schemas.microsoft.com/office/drawing/2014/main" id="{84FA677D-8925-4642-BFCB-DE5E62855C96}"/>
              </a:ext>
            </a:extLst>
          </p:cNvPr>
          <p:cNvSpPr/>
          <p:nvPr/>
        </p:nvSpPr>
        <p:spPr>
          <a:xfrm>
            <a:off x="886264" y="2947915"/>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could  </a:t>
            </a:r>
            <a:r>
              <a:rPr lang="en-GB" sz="4000" dirty="0" err="1">
                <a:solidFill>
                  <a:schemeClr val="tx1"/>
                </a:solidFill>
              </a:rPr>
              <a:t>n’t</a:t>
            </a:r>
            <a:endParaRPr lang="en-GB" sz="4000" dirty="0">
              <a:solidFill>
                <a:schemeClr val="tx1"/>
              </a:solidFill>
            </a:endParaRPr>
          </a:p>
        </p:txBody>
      </p:sp>
      <p:sp>
        <p:nvSpPr>
          <p:cNvPr id="15" name="Rectangle 14">
            <a:extLst>
              <a:ext uri="{FF2B5EF4-FFF2-40B4-BE49-F238E27FC236}">
                <a16:creationId xmlns:a16="http://schemas.microsoft.com/office/drawing/2014/main" id="{67DDB69E-FFA3-4959-8892-FCBDE680DC05}"/>
              </a:ext>
            </a:extLst>
          </p:cNvPr>
          <p:cNvSpPr/>
          <p:nvPr/>
        </p:nvSpPr>
        <p:spPr>
          <a:xfrm>
            <a:off x="8178310" y="2947915"/>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is </a:t>
            </a:r>
            <a:r>
              <a:rPr lang="en-GB" sz="4000" dirty="0" err="1">
                <a:solidFill>
                  <a:schemeClr val="tx1"/>
                </a:solidFill>
              </a:rPr>
              <a:t>n’t</a:t>
            </a:r>
            <a:endParaRPr lang="en-GB" sz="4000" dirty="0">
              <a:solidFill>
                <a:schemeClr val="tx1"/>
              </a:solidFill>
            </a:endParaRPr>
          </a:p>
        </p:txBody>
      </p:sp>
    </p:spTree>
    <p:extLst>
      <p:ext uri="{BB962C8B-B14F-4D97-AF65-F5344CB8AC3E}">
        <p14:creationId xmlns:p14="http://schemas.microsoft.com/office/powerpoint/2010/main" val="6017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801814" y="333650"/>
            <a:ext cx="6471433" cy="1027577"/>
          </a:xfrm>
          <a:solidFill>
            <a:schemeClr val="accent2">
              <a:lumMod val="40000"/>
              <a:lumOff val="60000"/>
            </a:schemeClr>
          </a:solidFill>
          <a:ln>
            <a:solidFill>
              <a:schemeClr val="accent1"/>
            </a:solidFill>
          </a:ln>
        </p:spPr>
        <p:txBody>
          <a:bodyPr>
            <a:normAutofit/>
          </a:bodyPr>
          <a:lstStyle/>
          <a:p>
            <a:pPr algn="ctr"/>
            <a:r>
              <a:rPr lang="en-GB" sz="3200" dirty="0">
                <a:latin typeface="+mn-lt"/>
              </a:rPr>
              <a:t>How did you do?</a:t>
            </a:r>
          </a:p>
        </p:txBody>
      </p:sp>
      <p:sp>
        <p:nvSpPr>
          <p:cNvPr id="2" name="Rectangle 1">
            <a:extLst>
              <a:ext uri="{FF2B5EF4-FFF2-40B4-BE49-F238E27FC236}">
                <a16:creationId xmlns:a16="http://schemas.microsoft.com/office/drawing/2014/main" id="{73E0FFC3-3FCE-47E6-9D6B-8D0AC8B7DB93}"/>
              </a:ext>
            </a:extLst>
          </p:cNvPr>
          <p:cNvSpPr/>
          <p:nvPr/>
        </p:nvSpPr>
        <p:spPr>
          <a:xfrm>
            <a:off x="886264" y="3029361"/>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I’m</a:t>
            </a:r>
          </a:p>
        </p:txBody>
      </p:sp>
      <p:sp>
        <p:nvSpPr>
          <p:cNvPr id="11" name="Rectangle 10">
            <a:extLst>
              <a:ext uri="{FF2B5EF4-FFF2-40B4-BE49-F238E27FC236}">
                <a16:creationId xmlns:a16="http://schemas.microsoft.com/office/drawing/2014/main" id="{C4DFAB74-E0D3-4FF6-A3CE-9BC18E4979AD}"/>
              </a:ext>
            </a:extLst>
          </p:cNvPr>
          <p:cNvSpPr/>
          <p:nvPr/>
        </p:nvSpPr>
        <p:spPr>
          <a:xfrm>
            <a:off x="8347123" y="3029361"/>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didn’t</a:t>
            </a:r>
          </a:p>
        </p:txBody>
      </p:sp>
      <p:sp>
        <p:nvSpPr>
          <p:cNvPr id="12" name="Rectangle 11">
            <a:extLst>
              <a:ext uri="{FF2B5EF4-FFF2-40B4-BE49-F238E27FC236}">
                <a16:creationId xmlns:a16="http://schemas.microsoft.com/office/drawing/2014/main" id="{AB0A4F15-7DD2-47E1-B37C-2F6CB910D08F}"/>
              </a:ext>
            </a:extLst>
          </p:cNvPr>
          <p:cNvSpPr/>
          <p:nvPr/>
        </p:nvSpPr>
        <p:spPr>
          <a:xfrm>
            <a:off x="4532288" y="3029361"/>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we’ll</a:t>
            </a:r>
          </a:p>
        </p:txBody>
      </p:sp>
      <p:sp>
        <p:nvSpPr>
          <p:cNvPr id="13" name="Rectangle 12">
            <a:extLst>
              <a:ext uri="{FF2B5EF4-FFF2-40B4-BE49-F238E27FC236}">
                <a16:creationId xmlns:a16="http://schemas.microsoft.com/office/drawing/2014/main" id="{BAEEA374-A3D3-435F-8C77-0AAA0871CF8D}"/>
              </a:ext>
            </a:extLst>
          </p:cNvPr>
          <p:cNvSpPr/>
          <p:nvPr/>
        </p:nvSpPr>
        <p:spPr>
          <a:xfrm>
            <a:off x="4532288" y="1670227"/>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who’d</a:t>
            </a:r>
          </a:p>
        </p:txBody>
      </p:sp>
      <p:sp>
        <p:nvSpPr>
          <p:cNvPr id="14" name="Rectangle 13">
            <a:extLst>
              <a:ext uri="{FF2B5EF4-FFF2-40B4-BE49-F238E27FC236}">
                <a16:creationId xmlns:a16="http://schemas.microsoft.com/office/drawing/2014/main" id="{84FA677D-8925-4642-BFCB-DE5E62855C96}"/>
              </a:ext>
            </a:extLst>
          </p:cNvPr>
          <p:cNvSpPr/>
          <p:nvPr/>
        </p:nvSpPr>
        <p:spPr>
          <a:xfrm>
            <a:off x="886264" y="1670227"/>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couldn’t</a:t>
            </a:r>
          </a:p>
        </p:txBody>
      </p:sp>
      <p:sp>
        <p:nvSpPr>
          <p:cNvPr id="15" name="Rectangle 14">
            <a:extLst>
              <a:ext uri="{FF2B5EF4-FFF2-40B4-BE49-F238E27FC236}">
                <a16:creationId xmlns:a16="http://schemas.microsoft.com/office/drawing/2014/main" id="{67DDB69E-FFA3-4959-8892-FCBDE680DC05}"/>
              </a:ext>
            </a:extLst>
          </p:cNvPr>
          <p:cNvSpPr/>
          <p:nvPr/>
        </p:nvSpPr>
        <p:spPr>
          <a:xfrm>
            <a:off x="8347123" y="1670227"/>
            <a:ext cx="301048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isn’t</a:t>
            </a:r>
          </a:p>
        </p:txBody>
      </p:sp>
    </p:spTree>
    <p:extLst>
      <p:ext uri="{BB962C8B-B14F-4D97-AF65-F5344CB8AC3E}">
        <p14:creationId xmlns:p14="http://schemas.microsoft.com/office/powerpoint/2010/main" val="3562349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970671" y="365125"/>
            <a:ext cx="10888394" cy="1379269"/>
          </a:xfrm>
          <a:solidFill>
            <a:schemeClr val="accent2">
              <a:lumMod val="40000"/>
              <a:lumOff val="60000"/>
            </a:schemeClr>
          </a:solidFill>
          <a:ln>
            <a:solidFill>
              <a:schemeClr val="accent1"/>
            </a:solidFill>
          </a:ln>
        </p:spPr>
        <p:txBody>
          <a:bodyPr>
            <a:normAutofit fontScale="90000"/>
          </a:bodyPr>
          <a:lstStyle/>
          <a:p>
            <a:pPr algn="ctr"/>
            <a:r>
              <a:rPr lang="en-GB" sz="3600" dirty="0">
                <a:latin typeface="+mn-lt"/>
              </a:rPr>
              <a:t>So, it is time to be a spelling detective! How many of the </a:t>
            </a:r>
            <a:r>
              <a:rPr lang="en-GB" sz="3600" dirty="0" err="1">
                <a:latin typeface="+mn-lt"/>
              </a:rPr>
              <a:t>mistakes,which</a:t>
            </a:r>
            <a:r>
              <a:rPr lang="en-GB" sz="3600" dirty="0">
                <a:latin typeface="+mn-lt"/>
              </a:rPr>
              <a:t> we have covered, can you find in this text? Rewrite it accurately.</a:t>
            </a:r>
          </a:p>
        </p:txBody>
      </p:sp>
      <p:sp>
        <p:nvSpPr>
          <p:cNvPr id="2" name="Rectangle 1">
            <a:extLst>
              <a:ext uri="{FF2B5EF4-FFF2-40B4-BE49-F238E27FC236}">
                <a16:creationId xmlns:a16="http://schemas.microsoft.com/office/drawing/2014/main" id="{B13F6AC1-FB1A-4B97-BF28-3069EF14EC45}"/>
              </a:ext>
            </a:extLst>
          </p:cNvPr>
          <p:cNvSpPr/>
          <p:nvPr/>
        </p:nvSpPr>
        <p:spPr>
          <a:xfrm>
            <a:off x="970671" y="2053883"/>
            <a:ext cx="10874326" cy="38545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 As the son rose over the mountains, the night </a:t>
            </a:r>
            <a:r>
              <a:rPr lang="en-GB" sz="3200" dirty="0" err="1">
                <a:solidFill>
                  <a:schemeClr val="tx1"/>
                </a:solidFill>
              </a:rPr>
              <a:t>gallopped</a:t>
            </a:r>
            <a:r>
              <a:rPr lang="en-GB" sz="3200" dirty="0">
                <a:solidFill>
                  <a:schemeClr val="tx1"/>
                </a:solidFill>
              </a:rPr>
              <a:t> across the fields. He was carrying his </a:t>
            </a:r>
            <a:r>
              <a:rPr lang="en-GB" sz="3200" dirty="0" err="1">
                <a:solidFill>
                  <a:schemeClr val="tx1"/>
                </a:solidFill>
              </a:rPr>
              <a:t>sord</a:t>
            </a:r>
            <a:r>
              <a:rPr lang="en-GB" sz="3200" dirty="0">
                <a:solidFill>
                  <a:schemeClr val="tx1"/>
                </a:solidFill>
              </a:rPr>
              <a:t> and he was </a:t>
            </a:r>
            <a:r>
              <a:rPr lang="en-GB" sz="3200" dirty="0" err="1">
                <a:solidFill>
                  <a:schemeClr val="tx1"/>
                </a:solidFill>
              </a:rPr>
              <a:t>determind</a:t>
            </a:r>
            <a:r>
              <a:rPr lang="en-GB" sz="3200" dirty="0">
                <a:solidFill>
                  <a:schemeClr val="tx1"/>
                </a:solidFill>
              </a:rPr>
              <a:t> to rescue his friends from the ogre. He hopped he </a:t>
            </a:r>
            <a:r>
              <a:rPr lang="en-GB" sz="3200" dirty="0" err="1">
                <a:solidFill>
                  <a:schemeClr val="tx1"/>
                </a:solidFill>
              </a:rPr>
              <a:t>wouldnt</a:t>
            </a:r>
            <a:r>
              <a:rPr lang="en-GB" sz="3200" dirty="0">
                <a:solidFill>
                  <a:schemeClr val="tx1"/>
                </a:solidFill>
              </a:rPr>
              <a:t> be two late! If he did </a:t>
            </a:r>
            <a:r>
              <a:rPr lang="en-GB" sz="3200" dirty="0" err="1">
                <a:solidFill>
                  <a:schemeClr val="tx1"/>
                </a:solidFill>
              </a:rPr>
              <a:t>n’t</a:t>
            </a:r>
            <a:r>
              <a:rPr lang="en-GB" sz="3200" dirty="0">
                <a:solidFill>
                  <a:schemeClr val="tx1"/>
                </a:solidFill>
              </a:rPr>
              <a:t> reach them in time, they would be </a:t>
            </a:r>
            <a:r>
              <a:rPr lang="en-GB" sz="3200" dirty="0" err="1">
                <a:solidFill>
                  <a:schemeClr val="tx1"/>
                </a:solidFill>
              </a:rPr>
              <a:t>angryier</a:t>
            </a:r>
            <a:r>
              <a:rPr lang="en-GB" sz="3200" dirty="0">
                <a:solidFill>
                  <a:schemeClr val="tx1"/>
                </a:solidFill>
              </a:rPr>
              <a:t> than he cared to imagine. Suddenly, he noticed them up ahead and, </a:t>
            </a:r>
            <a:r>
              <a:rPr lang="en-GB" sz="3200" dirty="0" err="1">
                <a:solidFill>
                  <a:schemeClr val="tx1"/>
                </a:solidFill>
              </a:rPr>
              <a:t>diging</a:t>
            </a:r>
            <a:r>
              <a:rPr lang="en-GB" sz="3200" dirty="0">
                <a:solidFill>
                  <a:schemeClr val="tx1"/>
                </a:solidFill>
              </a:rPr>
              <a:t> his spurs into his horse, he raced towards them.</a:t>
            </a:r>
          </a:p>
        </p:txBody>
      </p:sp>
    </p:spTree>
    <p:extLst>
      <p:ext uri="{BB962C8B-B14F-4D97-AF65-F5344CB8AC3E}">
        <p14:creationId xmlns:p14="http://schemas.microsoft.com/office/powerpoint/2010/main" val="2414138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431324" y="477668"/>
            <a:ext cx="3545058" cy="915034"/>
          </a:xfrm>
          <a:solidFill>
            <a:schemeClr val="accent2">
              <a:lumMod val="40000"/>
              <a:lumOff val="60000"/>
            </a:schemeClr>
          </a:solidFill>
          <a:ln>
            <a:solidFill>
              <a:schemeClr val="accent1"/>
            </a:solidFill>
          </a:ln>
        </p:spPr>
        <p:txBody>
          <a:bodyPr>
            <a:normAutofit/>
          </a:bodyPr>
          <a:lstStyle/>
          <a:p>
            <a:pPr algn="ctr"/>
            <a:r>
              <a:rPr lang="en-GB" sz="3200" dirty="0">
                <a:latin typeface="+mn-lt"/>
              </a:rPr>
              <a:t>How did you do?</a:t>
            </a:r>
          </a:p>
        </p:txBody>
      </p:sp>
      <p:sp>
        <p:nvSpPr>
          <p:cNvPr id="2" name="Rectangle 1">
            <a:extLst>
              <a:ext uri="{FF2B5EF4-FFF2-40B4-BE49-F238E27FC236}">
                <a16:creationId xmlns:a16="http://schemas.microsoft.com/office/drawing/2014/main" id="{B13F6AC1-FB1A-4B97-BF28-3069EF14EC45}"/>
              </a:ext>
            </a:extLst>
          </p:cNvPr>
          <p:cNvSpPr/>
          <p:nvPr/>
        </p:nvSpPr>
        <p:spPr>
          <a:xfrm>
            <a:off x="766690" y="2053883"/>
            <a:ext cx="10874326" cy="38545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 As the </a:t>
            </a:r>
            <a:r>
              <a:rPr lang="en-GB" sz="3200" dirty="0">
                <a:solidFill>
                  <a:srgbClr val="FF0000"/>
                </a:solidFill>
              </a:rPr>
              <a:t>sun</a:t>
            </a:r>
            <a:r>
              <a:rPr lang="en-GB" sz="3200" dirty="0">
                <a:solidFill>
                  <a:schemeClr val="tx1"/>
                </a:solidFill>
              </a:rPr>
              <a:t> rose over the mountains, the night </a:t>
            </a:r>
            <a:r>
              <a:rPr lang="en-GB" sz="3200" dirty="0">
                <a:solidFill>
                  <a:srgbClr val="FF0000"/>
                </a:solidFill>
              </a:rPr>
              <a:t>galloped </a:t>
            </a:r>
            <a:r>
              <a:rPr lang="en-GB" sz="3200" dirty="0">
                <a:solidFill>
                  <a:schemeClr val="tx1"/>
                </a:solidFill>
              </a:rPr>
              <a:t>across the fields. He was carrying his </a:t>
            </a:r>
            <a:r>
              <a:rPr lang="en-GB" sz="3200" dirty="0">
                <a:solidFill>
                  <a:srgbClr val="FF0000"/>
                </a:solidFill>
              </a:rPr>
              <a:t>sword</a:t>
            </a:r>
            <a:r>
              <a:rPr lang="en-GB" sz="3200" dirty="0">
                <a:solidFill>
                  <a:schemeClr val="tx1"/>
                </a:solidFill>
              </a:rPr>
              <a:t> and he was </a:t>
            </a:r>
            <a:r>
              <a:rPr lang="en-GB" sz="3200" dirty="0">
                <a:solidFill>
                  <a:srgbClr val="FF0000"/>
                </a:solidFill>
              </a:rPr>
              <a:t>determined </a:t>
            </a:r>
            <a:r>
              <a:rPr lang="en-GB" sz="3200" dirty="0">
                <a:solidFill>
                  <a:schemeClr val="tx1"/>
                </a:solidFill>
              </a:rPr>
              <a:t>to rescue his friends from the ogre. He </a:t>
            </a:r>
            <a:r>
              <a:rPr lang="en-GB" sz="3200" dirty="0">
                <a:solidFill>
                  <a:srgbClr val="FF0000"/>
                </a:solidFill>
              </a:rPr>
              <a:t>hoped </a:t>
            </a:r>
            <a:r>
              <a:rPr lang="en-GB" sz="3200" dirty="0">
                <a:solidFill>
                  <a:schemeClr val="tx1"/>
                </a:solidFill>
              </a:rPr>
              <a:t>he </a:t>
            </a:r>
            <a:r>
              <a:rPr lang="en-GB" sz="3200" dirty="0">
                <a:solidFill>
                  <a:srgbClr val="FF0000"/>
                </a:solidFill>
              </a:rPr>
              <a:t>wouldn’t</a:t>
            </a:r>
            <a:r>
              <a:rPr lang="en-GB" sz="3200" dirty="0">
                <a:solidFill>
                  <a:schemeClr val="tx1"/>
                </a:solidFill>
              </a:rPr>
              <a:t> be </a:t>
            </a:r>
            <a:r>
              <a:rPr lang="en-GB" sz="3200" dirty="0">
                <a:solidFill>
                  <a:srgbClr val="FF0000"/>
                </a:solidFill>
              </a:rPr>
              <a:t>too </a:t>
            </a:r>
            <a:r>
              <a:rPr lang="en-GB" sz="3200" dirty="0">
                <a:solidFill>
                  <a:schemeClr val="tx1"/>
                </a:solidFill>
              </a:rPr>
              <a:t>late! If he </a:t>
            </a:r>
            <a:r>
              <a:rPr lang="en-GB" sz="3200" dirty="0">
                <a:solidFill>
                  <a:srgbClr val="FF0000"/>
                </a:solidFill>
              </a:rPr>
              <a:t>didn’t</a:t>
            </a:r>
            <a:r>
              <a:rPr lang="en-GB" sz="3200" dirty="0">
                <a:solidFill>
                  <a:schemeClr val="tx1"/>
                </a:solidFill>
              </a:rPr>
              <a:t> reach them in time, they would be </a:t>
            </a:r>
            <a:r>
              <a:rPr lang="en-GB" sz="3200" dirty="0">
                <a:solidFill>
                  <a:srgbClr val="FF0000"/>
                </a:solidFill>
              </a:rPr>
              <a:t>angrier</a:t>
            </a:r>
            <a:r>
              <a:rPr lang="en-GB" sz="3200" dirty="0">
                <a:solidFill>
                  <a:schemeClr val="tx1"/>
                </a:solidFill>
              </a:rPr>
              <a:t> than he cared to imagine. Suddenly, he noticed them up ahead and, </a:t>
            </a:r>
            <a:r>
              <a:rPr lang="en-GB" sz="3200" dirty="0">
                <a:solidFill>
                  <a:srgbClr val="FF0000"/>
                </a:solidFill>
              </a:rPr>
              <a:t>digging</a:t>
            </a:r>
            <a:r>
              <a:rPr lang="en-GB" sz="3200" dirty="0">
                <a:solidFill>
                  <a:schemeClr val="tx1"/>
                </a:solidFill>
              </a:rPr>
              <a:t> his spurs into his horse, he raced towards them.</a:t>
            </a:r>
          </a:p>
        </p:txBody>
      </p:sp>
    </p:spTree>
    <p:extLst>
      <p:ext uri="{BB962C8B-B14F-4D97-AF65-F5344CB8AC3E}">
        <p14:creationId xmlns:p14="http://schemas.microsoft.com/office/powerpoint/2010/main" val="418482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4"/>
            <a:ext cx="10515600" cy="1787233"/>
          </a:xfrm>
          <a:solidFill>
            <a:schemeClr val="accent2">
              <a:lumMod val="40000"/>
              <a:lumOff val="60000"/>
            </a:schemeClr>
          </a:solidFill>
          <a:ln>
            <a:solidFill>
              <a:schemeClr val="accent1"/>
            </a:solidFill>
          </a:ln>
        </p:spPr>
        <p:txBody>
          <a:bodyPr>
            <a:normAutofit fontScale="90000"/>
          </a:bodyPr>
          <a:lstStyle/>
          <a:p>
            <a:pPr algn="ctr"/>
            <a:br>
              <a:rPr lang="en-GB" sz="3600" dirty="0">
                <a:latin typeface="+mn-lt"/>
              </a:rPr>
            </a:br>
            <a:r>
              <a:rPr lang="en-GB" sz="3600" dirty="0">
                <a:latin typeface="+mn-lt"/>
              </a:rPr>
              <a:t>When you are proof reading, it is best to focus on one thing at a time. This means you will probably read your writing several times. A suggested order is:</a:t>
            </a:r>
            <a:br>
              <a:rPr lang="en-GB" sz="3600" dirty="0">
                <a:latin typeface="+mn-lt"/>
              </a:rPr>
            </a:br>
            <a:endParaRPr lang="en-GB" sz="3600" dirty="0">
              <a:latin typeface="+mn-lt"/>
            </a:endParaRPr>
          </a:p>
        </p:txBody>
      </p:sp>
      <p:sp>
        <p:nvSpPr>
          <p:cNvPr id="2" name="Rectangle 1">
            <a:extLst>
              <a:ext uri="{FF2B5EF4-FFF2-40B4-BE49-F238E27FC236}">
                <a16:creationId xmlns:a16="http://schemas.microsoft.com/office/drawing/2014/main" id="{FE69BBCF-83CE-4583-982E-103B7CB2E7DE}"/>
              </a:ext>
            </a:extLst>
          </p:cNvPr>
          <p:cNvSpPr/>
          <p:nvPr/>
        </p:nvSpPr>
        <p:spPr>
          <a:xfrm>
            <a:off x="2909667" y="2405574"/>
            <a:ext cx="6372665" cy="23071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n-GB" sz="2800" dirty="0">
                <a:solidFill>
                  <a:schemeClr val="tx1"/>
                </a:solidFill>
              </a:rPr>
              <a:t>Sentence structure</a:t>
            </a:r>
          </a:p>
          <a:p>
            <a:pPr marL="457200" indent="-457200">
              <a:buFont typeface="Wingdings" panose="05000000000000000000" pitchFamily="2" charset="2"/>
              <a:buChar char="q"/>
            </a:pPr>
            <a:r>
              <a:rPr lang="en-GB" sz="2800" dirty="0">
                <a:solidFill>
                  <a:schemeClr val="tx1"/>
                </a:solidFill>
              </a:rPr>
              <a:t>Word choices</a:t>
            </a:r>
          </a:p>
          <a:p>
            <a:pPr marL="457200" indent="-457200">
              <a:buFont typeface="Wingdings" panose="05000000000000000000" pitchFamily="2" charset="2"/>
              <a:buChar char="q"/>
            </a:pPr>
            <a:r>
              <a:rPr lang="en-GB" sz="2800" b="1" dirty="0">
                <a:solidFill>
                  <a:schemeClr val="tx1"/>
                </a:solidFill>
              </a:rPr>
              <a:t>Spelling</a:t>
            </a:r>
          </a:p>
          <a:p>
            <a:pPr marL="457200" indent="-457200">
              <a:buFont typeface="Wingdings" panose="05000000000000000000" pitchFamily="2" charset="2"/>
              <a:buChar char="q"/>
            </a:pPr>
            <a:r>
              <a:rPr lang="en-GB" sz="2800" dirty="0">
                <a:solidFill>
                  <a:schemeClr val="tx1"/>
                </a:solidFill>
              </a:rPr>
              <a:t>Punctuation</a:t>
            </a:r>
          </a:p>
        </p:txBody>
      </p:sp>
      <p:sp>
        <p:nvSpPr>
          <p:cNvPr id="3" name="Rectangle 2">
            <a:extLst>
              <a:ext uri="{FF2B5EF4-FFF2-40B4-BE49-F238E27FC236}">
                <a16:creationId xmlns:a16="http://schemas.microsoft.com/office/drawing/2014/main" id="{FBE2C943-DA7A-48B7-9F9D-D461CB92622A}"/>
              </a:ext>
            </a:extLst>
          </p:cNvPr>
          <p:cNvSpPr/>
          <p:nvPr/>
        </p:nvSpPr>
        <p:spPr>
          <a:xfrm>
            <a:off x="1645920" y="5148775"/>
            <a:ext cx="8932985" cy="115355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We are going to look at strategies to check spelling and common mistakes to look for in your writing.</a:t>
            </a:r>
          </a:p>
        </p:txBody>
      </p:sp>
    </p:spTree>
    <p:extLst>
      <p:ext uri="{BB962C8B-B14F-4D97-AF65-F5344CB8AC3E}">
        <p14:creationId xmlns:p14="http://schemas.microsoft.com/office/powerpoint/2010/main" val="83785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3656371" y="153825"/>
            <a:ext cx="5073444" cy="1128046"/>
          </a:xfrm>
          <a:solidFill>
            <a:srgbClr val="92D050"/>
          </a:solidFill>
          <a:ln>
            <a:solidFill>
              <a:schemeClr val="accent1"/>
            </a:solidFill>
          </a:ln>
        </p:spPr>
        <p:txBody>
          <a:bodyPr>
            <a:normAutofit/>
          </a:bodyPr>
          <a:lstStyle/>
          <a:p>
            <a:pPr algn="ctr"/>
            <a:r>
              <a:rPr lang="en-GB" sz="3600" dirty="0">
                <a:latin typeface="+mn-lt"/>
              </a:rPr>
              <a:t>Tips for proof reading</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3572890" y="1553445"/>
            <a:ext cx="5172105" cy="59878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Read the writing </a:t>
            </a:r>
            <a:r>
              <a:rPr lang="en-GB" sz="2800">
                <a:solidFill>
                  <a:schemeClr val="tx1"/>
                </a:solidFill>
              </a:rPr>
              <a:t>out loud</a:t>
            </a:r>
            <a:r>
              <a:rPr lang="en-GB" sz="2800" dirty="0">
                <a:solidFill>
                  <a:schemeClr val="tx1"/>
                </a:solidFill>
              </a:rPr>
              <a:t>.</a:t>
            </a:r>
          </a:p>
        </p:txBody>
      </p:sp>
      <p:sp>
        <p:nvSpPr>
          <p:cNvPr id="8" name="Rectangle: Rounded Corners 7">
            <a:extLst>
              <a:ext uri="{FF2B5EF4-FFF2-40B4-BE49-F238E27FC236}">
                <a16:creationId xmlns:a16="http://schemas.microsoft.com/office/drawing/2014/main" id="{32882EF2-B15C-454F-AD88-30F68EFFE4D9}"/>
              </a:ext>
            </a:extLst>
          </p:cNvPr>
          <p:cNvSpPr/>
          <p:nvPr/>
        </p:nvSpPr>
        <p:spPr>
          <a:xfrm>
            <a:off x="2887089" y="2411158"/>
            <a:ext cx="6543705" cy="5828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Try to read your writing somewhere quiet.</a:t>
            </a:r>
          </a:p>
        </p:txBody>
      </p:sp>
      <p:sp>
        <p:nvSpPr>
          <p:cNvPr id="9" name="Rectangle: Rounded Corners 8">
            <a:extLst>
              <a:ext uri="{FF2B5EF4-FFF2-40B4-BE49-F238E27FC236}">
                <a16:creationId xmlns:a16="http://schemas.microsoft.com/office/drawing/2014/main" id="{1D3217E1-9857-4020-BCA9-F3F813D66915}"/>
              </a:ext>
            </a:extLst>
          </p:cNvPr>
          <p:cNvSpPr/>
          <p:nvPr/>
        </p:nvSpPr>
        <p:spPr>
          <a:xfrm>
            <a:off x="671311" y="3281516"/>
            <a:ext cx="10975260" cy="12848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Focus on one sentence at a time  - perhaps use a ruler to guide your eyes, so you don’t miss a line.</a:t>
            </a:r>
          </a:p>
        </p:txBody>
      </p:sp>
      <p:sp>
        <p:nvSpPr>
          <p:cNvPr id="10" name="Rectangle: Rounded Corners 9">
            <a:extLst>
              <a:ext uri="{FF2B5EF4-FFF2-40B4-BE49-F238E27FC236}">
                <a16:creationId xmlns:a16="http://schemas.microsoft.com/office/drawing/2014/main" id="{90E8FBC8-4CDD-4722-B0A4-5C5EBADE08AB}"/>
              </a:ext>
            </a:extLst>
          </p:cNvPr>
          <p:cNvSpPr/>
          <p:nvPr/>
        </p:nvSpPr>
        <p:spPr>
          <a:xfrm>
            <a:off x="705463" y="4841215"/>
            <a:ext cx="10906961" cy="142522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Try to look at each word individually. We tend to scan the words a few at a time, which can cause us to miss errors.</a:t>
            </a:r>
          </a:p>
        </p:txBody>
      </p:sp>
      <p:pic>
        <p:nvPicPr>
          <p:cNvPr id="3" name="Graphic 2" descr="Eye">
            <a:extLst>
              <a:ext uri="{FF2B5EF4-FFF2-40B4-BE49-F238E27FC236}">
                <a16:creationId xmlns:a16="http://schemas.microsoft.com/office/drawing/2014/main" id="{0BC7A058-4D86-40BC-A82B-F5D05D4E30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35286" y="-56421"/>
            <a:ext cx="1764890" cy="1764890"/>
          </a:xfrm>
          <a:prstGeom prst="rect">
            <a:avLst/>
          </a:prstGeom>
        </p:spPr>
      </p:pic>
      <p:pic>
        <p:nvPicPr>
          <p:cNvPr id="11" name="Graphic 10" descr="Eye">
            <a:extLst>
              <a:ext uri="{FF2B5EF4-FFF2-40B4-BE49-F238E27FC236}">
                <a16:creationId xmlns:a16="http://schemas.microsoft.com/office/drawing/2014/main" id="{47226E45-FD7D-4C20-B786-F29CF27931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6010" y="-56421"/>
            <a:ext cx="1764890" cy="1764890"/>
          </a:xfrm>
          <a:prstGeom prst="rect">
            <a:avLst/>
          </a:prstGeom>
        </p:spPr>
      </p:pic>
    </p:spTree>
    <p:extLst>
      <p:ext uri="{BB962C8B-B14F-4D97-AF65-F5344CB8AC3E}">
        <p14:creationId xmlns:p14="http://schemas.microsoft.com/office/powerpoint/2010/main" val="249051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161149" y="365125"/>
            <a:ext cx="7869702" cy="1027577"/>
          </a:xfrm>
          <a:solidFill>
            <a:schemeClr val="accent2">
              <a:lumMod val="40000"/>
              <a:lumOff val="60000"/>
            </a:schemeClr>
          </a:solidFill>
          <a:ln>
            <a:solidFill>
              <a:schemeClr val="accent1"/>
            </a:solidFill>
          </a:ln>
        </p:spPr>
        <p:txBody>
          <a:bodyPr>
            <a:normAutofit/>
          </a:bodyPr>
          <a:lstStyle/>
          <a:p>
            <a:pPr algn="ctr"/>
            <a:r>
              <a:rPr lang="en-GB" sz="3200" dirty="0">
                <a:latin typeface="+mn-lt"/>
              </a:rPr>
              <a:t>Strategies – how can I identify mistakes?</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1048042" y="2940145"/>
            <a:ext cx="10095914" cy="30808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GB" sz="2400" dirty="0">
                <a:solidFill>
                  <a:schemeClr val="tx1"/>
                </a:solidFill>
              </a:rPr>
              <a:t>Your typical mistakes – perhaps make a list of common mistakes you tend to make (for example, forgetting – </a:t>
            </a:r>
            <a:r>
              <a:rPr lang="en-GB" sz="2400" dirty="0" err="1">
                <a:solidFill>
                  <a:schemeClr val="tx1"/>
                </a:solidFill>
              </a:rPr>
              <a:t>ed</a:t>
            </a:r>
            <a:r>
              <a:rPr lang="en-GB" sz="2400" dirty="0">
                <a:solidFill>
                  <a:schemeClr val="tx1"/>
                </a:solidFill>
              </a:rPr>
              <a:t> endings)</a:t>
            </a:r>
          </a:p>
          <a:p>
            <a:pPr marL="342900" indent="-342900">
              <a:buFont typeface="Wingdings" panose="05000000000000000000" pitchFamily="2" charset="2"/>
              <a:buChar char="q"/>
            </a:pPr>
            <a:r>
              <a:rPr lang="en-GB" sz="2400" dirty="0">
                <a:solidFill>
                  <a:schemeClr val="tx1"/>
                </a:solidFill>
              </a:rPr>
              <a:t>Homophones – have you used the correct version </a:t>
            </a:r>
          </a:p>
          <a:p>
            <a:r>
              <a:rPr lang="en-GB" sz="2400" dirty="0">
                <a:solidFill>
                  <a:schemeClr val="tx1"/>
                </a:solidFill>
              </a:rPr>
              <a:t>     (for example, their/there/they’re)</a:t>
            </a:r>
          </a:p>
          <a:p>
            <a:pPr marL="342900" indent="-342900">
              <a:buFont typeface="Wingdings" panose="05000000000000000000" pitchFamily="2" charset="2"/>
              <a:buChar char="q"/>
            </a:pPr>
            <a:r>
              <a:rPr lang="en-GB" sz="2400" dirty="0">
                <a:solidFill>
                  <a:schemeClr val="tx1"/>
                </a:solidFill>
              </a:rPr>
              <a:t>Silent letters</a:t>
            </a:r>
          </a:p>
          <a:p>
            <a:pPr marL="342900" indent="-342900">
              <a:buFont typeface="Wingdings" panose="05000000000000000000" pitchFamily="2" charset="2"/>
              <a:buChar char="q"/>
            </a:pPr>
            <a:r>
              <a:rPr lang="en-GB" sz="2400" dirty="0">
                <a:solidFill>
                  <a:schemeClr val="tx1"/>
                </a:solidFill>
              </a:rPr>
              <a:t>Adding suffixes</a:t>
            </a:r>
          </a:p>
          <a:p>
            <a:pPr marL="342900" indent="-342900">
              <a:buFont typeface="Wingdings" panose="05000000000000000000" pitchFamily="2" charset="2"/>
              <a:buChar char="q"/>
            </a:pPr>
            <a:r>
              <a:rPr lang="en-GB" sz="2400" dirty="0">
                <a:solidFill>
                  <a:schemeClr val="tx1"/>
                </a:solidFill>
              </a:rPr>
              <a:t>Contractions</a:t>
            </a:r>
          </a:p>
        </p:txBody>
      </p:sp>
      <p:sp>
        <p:nvSpPr>
          <p:cNvPr id="8" name="Title 4">
            <a:extLst>
              <a:ext uri="{FF2B5EF4-FFF2-40B4-BE49-F238E27FC236}">
                <a16:creationId xmlns:a16="http://schemas.microsoft.com/office/drawing/2014/main" id="{F141072C-FE6E-4D51-8AF9-86AEB85878EC}"/>
              </a:ext>
            </a:extLst>
          </p:cNvPr>
          <p:cNvSpPr txBox="1">
            <a:spLocks/>
          </p:cNvSpPr>
          <p:nvPr/>
        </p:nvSpPr>
        <p:spPr>
          <a:xfrm>
            <a:off x="662940" y="1652635"/>
            <a:ext cx="10866119" cy="1027577"/>
          </a:xfrm>
          <a:prstGeom prst="rect">
            <a:avLst/>
          </a:prstGeom>
          <a:solidFill>
            <a:schemeClr val="accent2">
              <a:lumMod val="40000"/>
              <a:lumOff val="6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mn-lt"/>
              </a:rPr>
              <a:t>When we are proof reading our own writing, it can be tricky to spot our own mistakes. Try to focus on the following things:</a:t>
            </a:r>
          </a:p>
        </p:txBody>
      </p:sp>
      <p:pic>
        <p:nvPicPr>
          <p:cNvPr id="9" name="Graphic 8" descr="Eye">
            <a:extLst>
              <a:ext uri="{FF2B5EF4-FFF2-40B4-BE49-F238E27FC236}">
                <a16:creationId xmlns:a16="http://schemas.microsoft.com/office/drawing/2014/main" id="{E2D81101-C4DD-4DC0-9EBC-AADB0D7F49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8406" y="3988796"/>
            <a:ext cx="1764890" cy="1764890"/>
          </a:xfrm>
          <a:prstGeom prst="rect">
            <a:avLst/>
          </a:prstGeom>
        </p:spPr>
      </p:pic>
    </p:spTree>
    <p:extLst>
      <p:ext uri="{BB962C8B-B14F-4D97-AF65-F5344CB8AC3E}">
        <p14:creationId xmlns:p14="http://schemas.microsoft.com/office/powerpoint/2010/main" val="193931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3255497" y="379193"/>
            <a:ext cx="5257800" cy="999441"/>
          </a:xfrm>
          <a:solidFill>
            <a:schemeClr val="accent2">
              <a:lumMod val="40000"/>
              <a:lumOff val="60000"/>
            </a:schemeClr>
          </a:solidFill>
          <a:ln>
            <a:solidFill>
              <a:schemeClr val="accent1"/>
            </a:solidFill>
          </a:ln>
        </p:spPr>
        <p:txBody>
          <a:bodyPr>
            <a:normAutofit/>
          </a:bodyPr>
          <a:lstStyle/>
          <a:p>
            <a:pPr algn="ctr"/>
            <a:r>
              <a:rPr lang="en-GB" sz="3600" dirty="0">
                <a:latin typeface="+mn-lt"/>
              </a:rPr>
              <a:t>Checking for homophones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894469" y="1892105"/>
            <a:ext cx="10373751" cy="119575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Homophones are words which have the same sound but a different spelling and meaning. It is easy to write the wrong version of these so this should be a focus in your proof reading.</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894469" y="3615398"/>
            <a:ext cx="6630573" cy="205388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It was </a:t>
            </a:r>
            <a:r>
              <a:rPr lang="en-GB" sz="2400" b="1" dirty="0">
                <a:solidFill>
                  <a:srgbClr val="FF0000"/>
                </a:solidFill>
              </a:rPr>
              <a:t>their </a:t>
            </a:r>
            <a:r>
              <a:rPr lang="en-GB" sz="2400" dirty="0">
                <a:solidFill>
                  <a:schemeClr val="tx1"/>
                </a:solidFill>
              </a:rPr>
              <a:t>party tomorrow.</a:t>
            </a:r>
          </a:p>
          <a:p>
            <a:pPr algn="ctr"/>
            <a:r>
              <a:rPr lang="en-GB" sz="2400" dirty="0">
                <a:solidFill>
                  <a:schemeClr val="tx1"/>
                </a:solidFill>
              </a:rPr>
              <a:t>“Look over </a:t>
            </a:r>
            <a:r>
              <a:rPr lang="en-GB" sz="2400" b="1" dirty="0">
                <a:solidFill>
                  <a:srgbClr val="FF0000"/>
                </a:solidFill>
              </a:rPr>
              <a:t>there</a:t>
            </a:r>
            <a:r>
              <a:rPr lang="en-GB" sz="2400" dirty="0">
                <a:solidFill>
                  <a:schemeClr val="tx1"/>
                </a:solidFill>
              </a:rPr>
              <a:t>!” shouted Chris.</a:t>
            </a:r>
          </a:p>
          <a:p>
            <a:pPr algn="ctr"/>
            <a:r>
              <a:rPr lang="en-GB" sz="2400" b="1" dirty="0">
                <a:solidFill>
                  <a:srgbClr val="FF0000"/>
                </a:solidFill>
              </a:rPr>
              <a:t>They’re</a:t>
            </a:r>
            <a:r>
              <a:rPr lang="en-GB" sz="2400" dirty="0">
                <a:solidFill>
                  <a:schemeClr val="tx1"/>
                </a:solidFill>
              </a:rPr>
              <a:t> not going to basketball club anymore.</a:t>
            </a:r>
          </a:p>
        </p:txBody>
      </p:sp>
      <p:sp>
        <p:nvSpPr>
          <p:cNvPr id="2" name="Rectangle: Rounded Corners 1">
            <a:extLst>
              <a:ext uri="{FF2B5EF4-FFF2-40B4-BE49-F238E27FC236}">
                <a16:creationId xmlns:a16="http://schemas.microsoft.com/office/drawing/2014/main" id="{DBECA20C-8369-4B9A-B985-66D3421373A4}"/>
              </a:ext>
            </a:extLst>
          </p:cNvPr>
          <p:cNvSpPr/>
          <p:nvPr/>
        </p:nvSpPr>
        <p:spPr>
          <a:xfrm>
            <a:off x="7779432" y="3601329"/>
            <a:ext cx="3488788" cy="205388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rPr>
              <a:t>Discussion</a:t>
            </a:r>
          </a:p>
          <a:p>
            <a:pPr algn="ctr"/>
            <a:r>
              <a:rPr lang="en-GB" sz="2400" dirty="0">
                <a:solidFill>
                  <a:schemeClr val="tx1"/>
                </a:solidFill>
              </a:rPr>
              <a:t>Can you explain the different meanings of the three versions?</a:t>
            </a:r>
          </a:p>
        </p:txBody>
      </p:sp>
    </p:spTree>
    <p:extLst>
      <p:ext uri="{BB962C8B-B14F-4D97-AF65-F5344CB8AC3E}">
        <p14:creationId xmlns:p14="http://schemas.microsoft.com/office/powerpoint/2010/main" val="100377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013509"/>
          </a:xfrm>
          <a:solidFill>
            <a:schemeClr val="accent2">
              <a:lumMod val="40000"/>
              <a:lumOff val="60000"/>
            </a:schemeClr>
          </a:solidFill>
          <a:ln>
            <a:solidFill>
              <a:schemeClr val="accent1"/>
            </a:solidFill>
          </a:ln>
        </p:spPr>
        <p:txBody>
          <a:bodyPr>
            <a:normAutofit/>
          </a:bodyPr>
          <a:lstStyle/>
          <a:p>
            <a:pPr algn="ctr"/>
            <a:r>
              <a:rPr lang="en-GB" sz="3600" b="1" dirty="0">
                <a:latin typeface="+mn-lt"/>
              </a:rPr>
              <a:t>Challenge:</a:t>
            </a:r>
            <a:r>
              <a:rPr lang="en-GB" sz="3600" dirty="0">
                <a:latin typeface="+mn-lt"/>
              </a:rPr>
              <a:t> how many homophones can you think of?</a:t>
            </a:r>
          </a:p>
        </p:txBody>
      </p:sp>
      <p:sp>
        <p:nvSpPr>
          <p:cNvPr id="2" name="Rectangle 1">
            <a:extLst>
              <a:ext uri="{FF2B5EF4-FFF2-40B4-BE49-F238E27FC236}">
                <a16:creationId xmlns:a16="http://schemas.microsoft.com/office/drawing/2014/main" id="{6B68A592-043F-44DC-8219-3CD3CFE3D109}"/>
              </a:ext>
            </a:extLst>
          </p:cNvPr>
          <p:cNvSpPr/>
          <p:nvPr/>
        </p:nvSpPr>
        <p:spPr>
          <a:xfrm>
            <a:off x="838200" y="1688123"/>
            <a:ext cx="10515600" cy="7033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Select the correct homophone to complete each sentence.</a:t>
            </a:r>
          </a:p>
        </p:txBody>
      </p:sp>
      <p:sp>
        <p:nvSpPr>
          <p:cNvPr id="8" name="Rectangle 7">
            <a:extLst>
              <a:ext uri="{FF2B5EF4-FFF2-40B4-BE49-F238E27FC236}">
                <a16:creationId xmlns:a16="http://schemas.microsoft.com/office/drawing/2014/main" id="{C3A8B977-11D8-4B94-A8E1-A24732AA9FF1}"/>
              </a:ext>
            </a:extLst>
          </p:cNvPr>
          <p:cNvSpPr/>
          <p:nvPr/>
        </p:nvSpPr>
        <p:spPr>
          <a:xfrm>
            <a:off x="1035148" y="2720925"/>
            <a:ext cx="5239043" cy="7033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 love to listen to this … music.</a:t>
            </a:r>
          </a:p>
        </p:txBody>
      </p:sp>
      <p:sp>
        <p:nvSpPr>
          <p:cNvPr id="3" name="Rectangle 2">
            <a:extLst>
              <a:ext uri="{FF2B5EF4-FFF2-40B4-BE49-F238E27FC236}">
                <a16:creationId xmlns:a16="http://schemas.microsoft.com/office/drawing/2014/main" id="{639E68BD-66D3-4142-8B03-F35E7F1628B9}"/>
              </a:ext>
            </a:extLst>
          </p:cNvPr>
          <p:cNvSpPr/>
          <p:nvPr/>
        </p:nvSpPr>
        <p:spPr>
          <a:xfrm>
            <a:off x="7441809" y="2700997"/>
            <a:ext cx="3713871" cy="7432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great      grate</a:t>
            </a:r>
          </a:p>
        </p:txBody>
      </p:sp>
      <p:sp>
        <p:nvSpPr>
          <p:cNvPr id="9" name="Rectangle 8">
            <a:extLst>
              <a:ext uri="{FF2B5EF4-FFF2-40B4-BE49-F238E27FC236}">
                <a16:creationId xmlns:a16="http://schemas.microsoft.com/office/drawing/2014/main" id="{60AA6810-6F35-4C49-9D0C-CCFA012DA0AE}"/>
              </a:ext>
            </a:extLst>
          </p:cNvPr>
          <p:cNvSpPr/>
          <p:nvPr/>
        </p:nvSpPr>
        <p:spPr>
          <a:xfrm>
            <a:off x="1035147" y="3684562"/>
            <a:ext cx="5239043" cy="7033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She had eaten a lovely … of cake.</a:t>
            </a:r>
          </a:p>
        </p:txBody>
      </p:sp>
      <p:sp>
        <p:nvSpPr>
          <p:cNvPr id="10" name="Rectangle 9">
            <a:extLst>
              <a:ext uri="{FF2B5EF4-FFF2-40B4-BE49-F238E27FC236}">
                <a16:creationId xmlns:a16="http://schemas.microsoft.com/office/drawing/2014/main" id="{4967359F-A539-46D9-8FF7-496949040605}"/>
              </a:ext>
            </a:extLst>
          </p:cNvPr>
          <p:cNvSpPr/>
          <p:nvPr/>
        </p:nvSpPr>
        <p:spPr>
          <a:xfrm>
            <a:off x="1035148" y="5627074"/>
            <a:ext cx="5239043" cy="7033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We cycled over to … house.</a:t>
            </a:r>
          </a:p>
        </p:txBody>
      </p:sp>
      <p:sp>
        <p:nvSpPr>
          <p:cNvPr id="11" name="Rectangle 10">
            <a:extLst>
              <a:ext uri="{FF2B5EF4-FFF2-40B4-BE49-F238E27FC236}">
                <a16:creationId xmlns:a16="http://schemas.microsoft.com/office/drawing/2014/main" id="{2A2FC515-B2F1-43E1-87D5-8956DD50D992}"/>
              </a:ext>
            </a:extLst>
          </p:cNvPr>
          <p:cNvSpPr/>
          <p:nvPr/>
        </p:nvSpPr>
        <p:spPr>
          <a:xfrm>
            <a:off x="7441809" y="3696283"/>
            <a:ext cx="3713871" cy="7432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peace     piece</a:t>
            </a:r>
          </a:p>
        </p:txBody>
      </p:sp>
      <p:sp>
        <p:nvSpPr>
          <p:cNvPr id="12" name="Rectangle 11">
            <a:extLst>
              <a:ext uri="{FF2B5EF4-FFF2-40B4-BE49-F238E27FC236}">
                <a16:creationId xmlns:a16="http://schemas.microsoft.com/office/drawing/2014/main" id="{938B2720-DB76-45D8-A28B-C76477AA0FCA}"/>
              </a:ext>
            </a:extLst>
          </p:cNvPr>
          <p:cNvSpPr/>
          <p:nvPr/>
        </p:nvSpPr>
        <p:spPr>
          <a:xfrm>
            <a:off x="7441809" y="4627098"/>
            <a:ext cx="3713871" cy="7432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who’s      whose  </a:t>
            </a:r>
          </a:p>
        </p:txBody>
      </p:sp>
      <p:sp>
        <p:nvSpPr>
          <p:cNvPr id="13" name="Rectangle 12">
            <a:extLst>
              <a:ext uri="{FF2B5EF4-FFF2-40B4-BE49-F238E27FC236}">
                <a16:creationId xmlns:a16="http://schemas.microsoft.com/office/drawing/2014/main" id="{3E24CE6E-D29D-401D-8191-0C96AFCAD176}"/>
              </a:ext>
            </a:extLst>
          </p:cNvPr>
          <p:cNvSpPr/>
          <p:nvPr/>
        </p:nvSpPr>
        <p:spPr>
          <a:xfrm>
            <a:off x="7441809" y="5587216"/>
            <a:ext cx="3713871" cy="7432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there    their    they’re</a:t>
            </a:r>
          </a:p>
        </p:txBody>
      </p:sp>
      <p:sp>
        <p:nvSpPr>
          <p:cNvPr id="14" name="Rectangle 13">
            <a:extLst>
              <a:ext uri="{FF2B5EF4-FFF2-40B4-BE49-F238E27FC236}">
                <a16:creationId xmlns:a16="http://schemas.microsoft.com/office/drawing/2014/main" id="{5BCC335D-F643-4AFA-B661-4248F90BEC54}"/>
              </a:ext>
            </a:extLst>
          </p:cNvPr>
          <p:cNvSpPr/>
          <p:nvPr/>
        </p:nvSpPr>
        <p:spPr>
          <a:xfrm>
            <a:off x="1035148" y="4666956"/>
            <a:ext cx="5239043" cy="7033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He wondered … trainers they were.</a:t>
            </a:r>
          </a:p>
        </p:txBody>
      </p:sp>
    </p:spTree>
    <p:extLst>
      <p:ext uri="{BB962C8B-B14F-4D97-AF65-F5344CB8AC3E}">
        <p14:creationId xmlns:p14="http://schemas.microsoft.com/office/powerpoint/2010/main" val="199266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3200" b="1" dirty="0">
                <a:latin typeface="+mn-lt"/>
              </a:rPr>
              <a:t>Your turn: </a:t>
            </a:r>
            <a:r>
              <a:rPr lang="en-GB" sz="3200" dirty="0">
                <a:latin typeface="+mn-lt"/>
              </a:rPr>
              <a:t>read the text below and decide if the underlined homophone is correct or not.</a:t>
            </a:r>
          </a:p>
        </p:txBody>
      </p:sp>
      <p:sp>
        <p:nvSpPr>
          <p:cNvPr id="2" name="Rectangle 1">
            <a:extLst>
              <a:ext uri="{FF2B5EF4-FFF2-40B4-BE49-F238E27FC236}">
                <a16:creationId xmlns:a16="http://schemas.microsoft.com/office/drawing/2014/main" id="{350312BE-186C-4B37-80BA-945708DB5931}"/>
              </a:ext>
            </a:extLst>
          </p:cNvPr>
          <p:cNvSpPr/>
          <p:nvPr/>
        </p:nvSpPr>
        <p:spPr>
          <a:xfrm>
            <a:off x="838200" y="1997612"/>
            <a:ext cx="10515600" cy="35872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Quickly, Jake ran </a:t>
            </a:r>
            <a:r>
              <a:rPr lang="en-GB" sz="3200" u="sng" dirty="0">
                <a:solidFill>
                  <a:schemeClr val="tx1"/>
                </a:solidFill>
              </a:rPr>
              <a:t>threw</a:t>
            </a:r>
            <a:r>
              <a:rPr lang="en-GB" sz="3200" dirty="0">
                <a:solidFill>
                  <a:schemeClr val="tx1"/>
                </a:solidFill>
              </a:rPr>
              <a:t> the hole in the fence. He </a:t>
            </a:r>
            <a:r>
              <a:rPr lang="en-GB" sz="3200" u="sng" dirty="0">
                <a:solidFill>
                  <a:schemeClr val="tx1"/>
                </a:solidFill>
              </a:rPr>
              <a:t>new</a:t>
            </a:r>
            <a:r>
              <a:rPr lang="en-GB" sz="3200" dirty="0">
                <a:solidFill>
                  <a:schemeClr val="tx1"/>
                </a:solidFill>
              </a:rPr>
              <a:t> he shouldn’t have gone into the farmyard but he couldn’t resist it. As he ran, he realised he didn’t </a:t>
            </a:r>
            <a:r>
              <a:rPr lang="en-GB" sz="3200" u="sng" dirty="0">
                <a:solidFill>
                  <a:schemeClr val="tx1"/>
                </a:solidFill>
              </a:rPr>
              <a:t>know</a:t>
            </a:r>
            <a:r>
              <a:rPr lang="en-GB" sz="3200" dirty="0">
                <a:solidFill>
                  <a:schemeClr val="tx1"/>
                </a:solidFill>
              </a:rPr>
              <a:t> </a:t>
            </a:r>
            <a:r>
              <a:rPr lang="en-GB" sz="3200" u="sng" dirty="0">
                <a:solidFill>
                  <a:schemeClr val="tx1"/>
                </a:solidFill>
              </a:rPr>
              <a:t>wear</a:t>
            </a:r>
            <a:r>
              <a:rPr lang="en-GB" sz="3200" dirty="0">
                <a:solidFill>
                  <a:schemeClr val="tx1"/>
                </a:solidFill>
              </a:rPr>
              <a:t> he was anymore. Was it </a:t>
            </a:r>
            <a:r>
              <a:rPr lang="en-GB" sz="3200" u="sng" dirty="0">
                <a:solidFill>
                  <a:schemeClr val="tx1"/>
                </a:solidFill>
              </a:rPr>
              <a:t>two</a:t>
            </a:r>
            <a:r>
              <a:rPr lang="en-GB" sz="3200" dirty="0">
                <a:solidFill>
                  <a:schemeClr val="tx1"/>
                </a:solidFill>
              </a:rPr>
              <a:t> late to get home before dark?</a:t>
            </a:r>
          </a:p>
        </p:txBody>
      </p:sp>
    </p:spTree>
    <p:extLst>
      <p:ext uri="{BB962C8B-B14F-4D97-AF65-F5344CB8AC3E}">
        <p14:creationId xmlns:p14="http://schemas.microsoft.com/office/powerpoint/2010/main" val="172305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059701" y="196756"/>
            <a:ext cx="3635326" cy="661182"/>
          </a:xfrm>
          <a:solidFill>
            <a:schemeClr val="accent2">
              <a:lumMod val="40000"/>
              <a:lumOff val="60000"/>
            </a:schemeClr>
          </a:solidFill>
          <a:ln>
            <a:solidFill>
              <a:schemeClr val="accent1"/>
            </a:solidFill>
          </a:ln>
        </p:spPr>
        <p:txBody>
          <a:bodyPr>
            <a:normAutofit/>
          </a:bodyPr>
          <a:lstStyle/>
          <a:p>
            <a:pPr algn="ctr"/>
            <a:r>
              <a:rPr lang="en-GB" sz="3600" dirty="0">
                <a:latin typeface="+mn-lt"/>
              </a:rPr>
              <a:t>Silent letters</a:t>
            </a:r>
          </a:p>
        </p:txBody>
      </p:sp>
      <p:sp>
        <p:nvSpPr>
          <p:cNvPr id="8" name="Title 4">
            <a:extLst>
              <a:ext uri="{FF2B5EF4-FFF2-40B4-BE49-F238E27FC236}">
                <a16:creationId xmlns:a16="http://schemas.microsoft.com/office/drawing/2014/main" id="{13CF5566-2D36-428E-B3C1-04BAE126EEDD}"/>
              </a:ext>
            </a:extLst>
          </p:cNvPr>
          <p:cNvSpPr txBox="1">
            <a:spLocks/>
          </p:cNvSpPr>
          <p:nvPr/>
        </p:nvSpPr>
        <p:spPr>
          <a:xfrm>
            <a:off x="829994" y="950013"/>
            <a:ext cx="10846191" cy="817194"/>
          </a:xfrm>
          <a:prstGeom prst="rect">
            <a:avLst/>
          </a:prstGeom>
          <a:solidFill>
            <a:schemeClr val="accent2">
              <a:lumMod val="40000"/>
              <a:lumOff val="6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mn-lt"/>
              </a:rPr>
              <a:t>Another common spelling mistake to look for is missing silent letters.</a:t>
            </a:r>
          </a:p>
        </p:txBody>
      </p:sp>
      <p:sp>
        <p:nvSpPr>
          <p:cNvPr id="2" name="Rectangle: Rounded Corners 1">
            <a:extLst>
              <a:ext uri="{FF2B5EF4-FFF2-40B4-BE49-F238E27FC236}">
                <a16:creationId xmlns:a16="http://schemas.microsoft.com/office/drawing/2014/main" id="{DB9C4E47-5759-4D36-9275-C1DB6BE5BFCB}"/>
              </a:ext>
            </a:extLst>
          </p:cNvPr>
          <p:cNvSpPr/>
          <p:nvPr/>
        </p:nvSpPr>
        <p:spPr>
          <a:xfrm>
            <a:off x="2729132" y="1919607"/>
            <a:ext cx="6555545" cy="99880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Which letters are silent in these words?</a:t>
            </a:r>
          </a:p>
        </p:txBody>
      </p:sp>
      <p:sp>
        <p:nvSpPr>
          <p:cNvPr id="3" name="Explosion: 8 Points 2">
            <a:extLst>
              <a:ext uri="{FF2B5EF4-FFF2-40B4-BE49-F238E27FC236}">
                <a16:creationId xmlns:a16="http://schemas.microsoft.com/office/drawing/2014/main" id="{0F450104-12B3-484D-AC17-F8EF2884651B}"/>
              </a:ext>
            </a:extLst>
          </p:cNvPr>
          <p:cNvSpPr/>
          <p:nvPr/>
        </p:nvSpPr>
        <p:spPr>
          <a:xfrm>
            <a:off x="4408316" y="2997814"/>
            <a:ext cx="2582008" cy="218049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answer</a:t>
            </a:r>
          </a:p>
        </p:txBody>
      </p:sp>
      <p:sp>
        <p:nvSpPr>
          <p:cNvPr id="9" name="Explosion: 8 Points 8">
            <a:extLst>
              <a:ext uri="{FF2B5EF4-FFF2-40B4-BE49-F238E27FC236}">
                <a16:creationId xmlns:a16="http://schemas.microsoft.com/office/drawing/2014/main" id="{1DF623C6-86AB-4D55-856D-3B24CC908644}"/>
              </a:ext>
            </a:extLst>
          </p:cNvPr>
          <p:cNvSpPr/>
          <p:nvPr/>
        </p:nvSpPr>
        <p:spPr>
          <a:xfrm>
            <a:off x="8146952" y="2783384"/>
            <a:ext cx="2702169" cy="218049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knight</a:t>
            </a:r>
          </a:p>
        </p:txBody>
      </p:sp>
      <p:sp>
        <p:nvSpPr>
          <p:cNvPr id="10" name="Explosion: 8 Points 9">
            <a:extLst>
              <a:ext uri="{FF2B5EF4-FFF2-40B4-BE49-F238E27FC236}">
                <a16:creationId xmlns:a16="http://schemas.microsoft.com/office/drawing/2014/main" id="{56E70677-5622-4C8F-88F3-895B3BB679BE}"/>
              </a:ext>
            </a:extLst>
          </p:cNvPr>
          <p:cNvSpPr/>
          <p:nvPr/>
        </p:nvSpPr>
        <p:spPr>
          <a:xfrm>
            <a:off x="281353" y="2606897"/>
            <a:ext cx="2859258" cy="218049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numb</a:t>
            </a:r>
          </a:p>
        </p:txBody>
      </p:sp>
      <p:sp>
        <p:nvSpPr>
          <p:cNvPr id="11" name="Explosion: 8 Points 10">
            <a:extLst>
              <a:ext uri="{FF2B5EF4-FFF2-40B4-BE49-F238E27FC236}">
                <a16:creationId xmlns:a16="http://schemas.microsoft.com/office/drawing/2014/main" id="{CE0786BE-EECE-492B-92EC-E2084FDC0657}"/>
              </a:ext>
            </a:extLst>
          </p:cNvPr>
          <p:cNvSpPr/>
          <p:nvPr/>
        </p:nvSpPr>
        <p:spPr>
          <a:xfrm>
            <a:off x="9605889" y="4475872"/>
            <a:ext cx="2586111" cy="218049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wriggle</a:t>
            </a:r>
          </a:p>
        </p:txBody>
      </p:sp>
      <p:sp>
        <p:nvSpPr>
          <p:cNvPr id="12" name="Explosion: 8 Points 11">
            <a:extLst>
              <a:ext uri="{FF2B5EF4-FFF2-40B4-BE49-F238E27FC236}">
                <a16:creationId xmlns:a16="http://schemas.microsoft.com/office/drawing/2014/main" id="{5D8AD17F-1EEE-4631-A215-9A78F00ADF80}"/>
              </a:ext>
            </a:extLst>
          </p:cNvPr>
          <p:cNvSpPr/>
          <p:nvPr/>
        </p:nvSpPr>
        <p:spPr>
          <a:xfrm>
            <a:off x="1849607" y="4475872"/>
            <a:ext cx="2582008" cy="218049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column</a:t>
            </a:r>
          </a:p>
        </p:txBody>
      </p:sp>
      <p:sp>
        <p:nvSpPr>
          <p:cNvPr id="13" name="Explosion: 8 Points 12">
            <a:extLst>
              <a:ext uri="{FF2B5EF4-FFF2-40B4-BE49-F238E27FC236}">
                <a16:creationId xmlns:a16="http://schemas.microsoft.com/office/drawing/2014/main" id="{1A675615-6EB8-4C6F-BFEB-B02FCE41FDBD}"/>
              </a:ext>
            </a:extLst>
          </p:cNvPr>
          <p:cNvSpPr/>
          <p:nvPr/>
        </p:nvSpPr>
        <p:spPr>
          <a:xfrm>
            <a:off x="6140840" y="4855065"/>
            <a:ext cx="2582008" cy="1945175"/>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gnaw</a:t>
            </a:r>
          </a:p>
        </p:txBody>
      </p:sp>
    </p:spTree>
    <p:extLst>
      <p:ext uri="{BB962C8B-B14F-4D97-AF65-F5344CB8AC3E}">
        <p14:creationId xmlns:p14="http://schemas.microsoft.com/office/powerpoint/2010/main" val="3085624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1716</Words>
  <Application>Microsoft Office PowerPoint</Application>
  <PresentationFormat>Widescreen</PresentationFormat>
  <Paragraphs>147</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  W7b. Can proof read to check for spelling errors.</vt:lpstr>
      <vt:lpstr>PowerPoint Presentation</vt:lpstr>
      <vt:lpstr> When you are proof reading, it is best to focus on one thing at a time. This means you will probably read your writing several times. A suggested order is: </vt:lpstr>
      <vt:lpstr>Tips for proof reading</vt:lpstr>
      <vt:lpstr>Strategies – how can I identify mistakes?</vt:lpstr>
      <vt:lpstr>Checking for homophones</vt:lpstr>
      <vt:lpstr>Challenge: how many homophones can you think of?</vt:lpstr>
      <vt:lpstr>Your turn: read the text below and decide if the underlined homophone is correct or not.</vt:lpstr>
      <vt:lpstr>Silent letters</vt:lpstr>
      <vt:lpstr>PowerPoint Presentation</vt:lpstr>
      <vt:lpstr>Your turn. Read the text below and find the words where the silent letter has been missed out. Write down the correct spelling.</vt:lpstr>
      <vt:lpstr>How did you do?</vt:lpstr>
      <vt:lpstr>Proof reading for accurate suffixes</vt:lpstr>
      <vt:lpstr>Adding a suffix to words ending in ‘y’</vt:lpstr>
      <vt:lpstr>Adding a suffix to words ending in ‘e’</vt:lpstr>
      <vt:lpstr>Your turn: can you spot the spelling mistakes in this extract? Decide if the suffix has been added with the correct spelling.</vt:lpstr>
      <vt:lpstr>How did you do?</vt:lpstr>
      <vt:lpstr>Doubling the consonant when adding a suffix</vt:lpstr>
      <vt:lpstr>Your turn: choose a root word and one of the suffixes to form a new word. Decide whether or not to double the consonant.</vt:lpstr>
      <vt:lpstr>Your turn: can you spot the spelling mistakes in this extract? Decide if the consonants have been doubled correctly.</vt:lpstr>
      <vt:lpstr>How did you do?</vt:lpstr>
      <vt:lpstr>Proof reading for errors in spelling contractions</vt:lpstr>
      <vt:lpstr>Your turn: spot the mistakes in the apostrophes in these contractions.</vt:lpstr>
      <vt:lpstr>How did you do?</vt:lpstr>
      <vt:lpstr>So, it is time to be a spelling detective! How many of the mistakes,which we have covered, can you find in this text? Rewrite it accurately.</vt:lpstr>
      <vt:lpstr>How did you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Claire Kilgour</cp:lastModifiedBy>
  <cp:revision>47</cp:revision>
  <dcterms:created xsi:type="dcterms:W3CDTF">2017-03-29T13:14:03Z</dcterms:created>
  <dcterms:modified xsi:type="dcterms:W3CDTF">2017-10-12T20:12:35Z</dcterms:modified>
</cp:coreProperties>
</file>