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24"/>
  </p:notesMasterIdLst>
  <p:sldIdLst>
    <p:sldId id="259" r:id="rId3"/>
    <p:sldId id="314" r:id="rId4"/>
    <p:sldId id="274" r:id="rId5"/>
    <p:sldId id="390" r:id="rId6"/>
    <p:sldId id="412" r:id="rId7"/>
    <p:sldId id="407" r:id="rId8"/>
    <p:sldId id="437" r:id="rId9"/>
    <p:sldId id="408" r:id="rId10"/>
    <p:sldId id="409" r:id="rId11"/>
    <p:sldId id="410" r:id="rId12"/>
    <p:sldId id="358" r:id="rId13"/>
    <p:sldId id="416" r:id="rId14"/>
    <p:sldId id="316" r:id="rId15"/>
    <p:sldId id="518" r:id="rId16"/>
    <p:sldId id="519" r:id="rId17"/>
    <p:sldId id="516" r:id="rId18"/>
    <p:sldId id="520" r:id="rId19"/>
    <p:sldId id="521" r:id="rId20"/>
    <p:sldId id="319" r:id="rId21"/>
    <p:sldId id="359" r:id="rId22"/>
    <p:sldId id="51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EDA"/>
    <a:srgbClr val="FFFED8"/>
    <a:srgbClr val="FFEB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81" autoAdjust="0"/>
    <p:restoredTop sz="94671"/>
  </p:normalViewPr>
  <p:slideViewPr>
    <p:cSldViewPr snapToGrid="0" snapToObjects="1">
      <p:cViewPr varScale="1">
        <p:scale>
          <a:sx n="77" d="100"/>
          <a:sy n="77" d="100"/>
        </p:scale>
        <p:origin x="306" y="9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F73711-1194-42B9-9CDA-B1B0A2D93EE2}" type="datetimeFigureOut">
              <a:rPr lang="en-GB" smtClean="0"/>
              <a:t>13/01/2020</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5B26F9-6C30-451D-94A7-041482C70B62}" type="slidenum">
              <a:rPr lang="en-GB" smtClean="0"/>
              <a:t>‹#›</a:t>
            </a:fld>
            <a:endParaRPr lang="en-GB" dirty="0"/>
          </a:p>
        </p:txBody>
      </p:sp>
    </p:spTree>
    <p:extLst>
      <p:ext uri="{BB962C8B-B14F-4D97-AF65-F5344CB8AC3E}">
        <p14:creationId xmlns:p14="http://schemas.microsoft.com/office/powerpoint/2010/main" val="3244835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11</a:t>
            </a:fld>
            <a:endParaRPr lang="en-GB" dirty="0"/>
          </a:p>
        </p:txBody>
      </p:sp>
    </p:spTree>
    <p:extLst>
      <p:ext uri="{BB962C8B-B14F-4D97-AF65-F5344CB8AC3E}">
        <p14:creationId xmlns:p14="http://schemas.microsoft.com/office/powerpoint/2010/main" val="345143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12</a:t>
            </a:fld>
            <a:endParaRPr lang="en-GB" dirty="0"/>
          </a:p>
        </p:txBody>
      </p:sp>
    </p:spTree>
    <p:extLst>
      <p:ext uri="{BB962C8B-B14F-4D97-AF65-F5344CB8AC3E}">
        <p14:creationId xmlns:p14="http://schemas.microsoft.com/office/powerpoint/2010/main" val="3418676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899903-21A2-43E3-BD4D-250CC0EE727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682504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899903-21A2-43E3-BD4D-250CC0EE727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92743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dirty="0"/>
          </a:p>
        </p:txBody>
      </p:sp>
      <p:pic>
        <p:nvPicPr>
          <p:cNvPr id="7" name="Picture 6">
            <a:extLst>
              <a:ext uri="{FF2B5EF4-FFF2-40B4-BE49-F238E27FC236}">
                <a16:creationId xmlns:a16="http://schemas.microsoft.com/office/drawing/2014/main" id="{BECA9A85-625C-4ADA-A0D0-4926EB8FF974}"/>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222078" y="133350"/>
            <a:ext cx="720601" cy="1073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E7B16270-8738-4A9D-99DB-CA8583EBB3B7}"/>
              </a:ext>
            </a:extLst>
          </p:cNvPr>
          <p:cNvPicPr>
            <a:picLocks noChangeAspect="1"/>
          </p:cNvPicPr>
          <p:nvPr userDrawn="1"/>
        </p:nvPicPr>
        <p:blipFill>
          <a:blip r:embed="rId3"/>
          <a:stretch>
            <a:fillRect/>
          </a:stretch>
        </p:blipFill>
        <p:spPr>
          <a:xfrm>
            <a:off x="10925666" y="298983"/>
            <a:ext cx="993979" cy="665572"/>
          </a:xfrm>
          <a:prstGeom prst="rect">
            <a:avLst/>
          </a:prstGeom>
        </p:spPr>
      </p:pic>
    </p:spTree>
    <p:extLst>
      <p:ext uri="{BB962C8B-B14F-4D97-AF65-F5344CB8AC3E}">
        <p14:creationId xmlns:p14="http://schemas.microsoft.com/office/powerpoint/2010/main" val="13576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144021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1475791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D0C8F-3FE9-4148-9673-B23E57AD3F21}"/>
              </a:ext>
            </a:extLst>
          </p:cNvPr>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8326F821-6C50-402D-9B55-0D15F0D1C147}"/>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2ADC496-CEED-43AE-A389-259295DB680D}"/>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5" name="Footer Placeholder 4">
            <a:extLst>
              <a:ext uri="{FF2B5EF4-FFF2-40B4-BE49-F238E27FC236}">
                <a16:creationId xmlns:a16="http://schemas.microsoft.com/office/drawing/2014/main" id="{7B34674F-CC7C-4541-9CB6-F5297722445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8BD72CF-876B-4FA3-90EE-75F75262B4B6}"/>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2900624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06484-C09C-4E7C-91D9-62D7AFD966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D185ABA-F6EB-48A5-8900-CB80C1A7D02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9D70F6-FA78-4200-AA5E-47E8518FB956}"/>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5" name="Footer Placeholder 4">
            <a:extLst>
              <a:ext uri="{FF2B5EF4-FFF2-40B4-BE49-F238E27FC236}">
                <a16:creationId xmlns:a16="http://schemas.microsoft.com/office/drawing/2014/main" id="{1300DF3A-1786-406E-973A-2DB2487BD93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3060E57-A2C7-4C20-9050-519299D5CDF9}"/>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1982843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3098F-B40E-4FD5-BF15-F32CE8BBC462}"/>
              </a:ext>
            </a:extLst>
          </p:cNvPr>
          <p:cNvSpPr>
            <a:spLocks noGrp="1"/>
          </p:cNvSpPr>
          <p:nvPr>
            <p:ph type="title"/>
          </p:nvPr>
        </p:nvSpPr>
        <p:spPr>
          <a:xfrm>
            <a:off x="831851" y="1709740"/>
            <a:ext cx="105156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1519F9-B581-4EEA-94D8-6DDFDA16677A}"/>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0AC3294-98EF-414A-9BB3-E47E7E92BFA8}"/>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5" name="Footer Placeholder 4">
            <a:extLst>
              <a:ext uri="{FF2B5EF4-FFF2-40B4-BE49-F238E27FC236}">
                <a16:creationId xmlns:a16="http://schemas.microsoft.com/office/drawing/2014/main" id="{271AEF25-4CF7-4B4E-8300-45A7B0DBD71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B608438-7719-446E-9F8D-BEA25ADE0FB3}"/>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2435016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32A1C-1C83-455A-924C-7BB3BF4C94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19BFC0-86BD-4417-8EE6-4E1E7A5560E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179F1B-DD71-4E40-A970-43652199B88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EDC05D0-E70C-48FC-8293-FE80CB0BE325}"/>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6" name="Footer Placeholder 5">
            <a:extLst>
              <a:ext uri="{FF2B5EF4-FFF2-40B4-BE49-F238E27FC236}">
                <a16:creationId xmlns:a16="http://schemas.microsoft.com/office/drawing/2014/main" id="{319607B3-BD07-4D06-AE0D-6FF335A84B2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B77ADDD-4C64-4640-9AF3-89085D564439}"/>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18295622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CA0CF-D3D1-4251-B107-50B719962E95}"/>
              </a:ext>
            </a:extLst>
          </p:cNvPr>
          <p:cNvSpPr>
            <a:spLocks noGrp="1"/>
          </p:cNvSpPr>
          <p:nvPr>
            <p:ph type="title"/>
          </p:nvPr>
        </p:nvSpPr>
        <p:spPr>
          <a:xfrm>
            <a:off x="839788" y="365127"/>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448BED-244B-4676-881C-A2E50EFB775F}"/>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66E6279E-C788-4F55-A564-0F449C98FD87}"/>
              </a:ext>
            </a:extLst>
          </p:cNvPr>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923789D-3BF4-4A5F-90AC-5A52A69845EA}"/>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0D5BADD4-73E2-4F01-892F-E1CD5D98FF06}"/>
              </a:ext>
            </a:extLst>
          </p:cNvPr>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968ED15-6176-4BCA-A012-62917E20D094}"/>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8" name="Footer Placeholder 7">
            <a:extLst>
              <a:ext uri="{FF2B5EF4-FFF2-40B4-BE49-F238E27FC236}">
                <a16:creationId xmlns:a16="http://schemas.microsoft.com/office/drawing/2014/main" id="{EB1CCCBF-1BB7-4CFB-9A47-19171F3D8427}"/>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5792D714-D3C1-4218-8471-42417DC683CD}"/>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13820051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12E9E-7EC2-4BB4-86DF-A579B775411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0D75371-3A70-44C5-8067-10E34490A054}"/>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4" name="Footer Placeholder 3">
            <a:extLst>
              <a:ext uri="{FF2B5EF4-FFF2-40B4-BE49-F238E27FC236}">
                <a16:creationId xmlns:a16="http://schemas.microsoft.com/office/drawing/2014/main" id="{73261DA0-36BD-466B-8B44-4BD7B49DD1F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6C585FF-EF3D-4152-9816-38078B594D39}"/>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984379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463EC6-D3E5-479C-9048-0DD93D675908}"/>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3" name="Footer Placeholder 2">
            <a:extLst>
              <a:ext uri="{FF2B5EF4-FFF2-40B4-BE49-F238E27FC236}">
                <a16:creationId xmlns:a16="http://schemas.microsoft.com/office/drawing/2014/main" id="{560F90C8-2681-4483-99FB-B3F22DEB6447}"/>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FF82F269-E344-49A3-81CE-61444B054DCD}"/>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12670351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85C4C-C5D3-41D0-B139-177E0FD8E4FC}"/>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26B7F08-C0B4-4FA6-A552-29D068A7F962}"/>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868BEB-C546-479A-B564-B7A60DC5CF4D}"/>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520C8615-0528-4373-A07A-7057573E1BEE}"/>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6" name="Footer Placeholder 5">
            <a:extLst>
              <a:ext uri="{FF2B5EF4-FFF2-40B4-BE49-F238E27FC236}">
                <a16:creationId xmlns:a16="http://schemas.microsoft.com/office/drawing/2014/main" id="{ADAD12F7-9CB1-4932-A7B3-6C1D49C25BB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0E0BBCF-3A96-46E3-B4BB-F115C22BB989}"/>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2506259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13087131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B04C6-DE7B-4277-BAEC-B6B7C41E7DF3}"/>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1E431EE-15E8-4940-BDB5-EEA4BF8C6F04}"/>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dirty="0"/>
          </a:p>
        </p:txBody>
      </p:sp>
      <p:sp>
        <p:nvSpPr>
          <p:cNvPr id="4" name="Text Placeholder 3">
            <a:extLst>
              <a:ext uri="{FF2B5EF4-FFF2-40B4-BE49-F238E27FC236}">
                <a16:creationId xmlns:a16="http://schemas.microsoft.com/office/drawing/2014/main" id="{7D71CB5D-2BA8-4B05-85D5-4C2B8F1DB889}"/>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BB8FE700-BCBE-4658-B0F8-74696DF30669}"/>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6" name="Footer Placeholder 5">
            <a:extLst>
              <a:ext uri="{FF2B5EF4-FFF2-40B4-BE49-F238E27FC236}">
                <a16:creationId xmlns:a16="http://schemas.microsoft.com/office/drawing/2014/main" id="{FD53CE32-4625-4FE7-BDE8-1C60FD69942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311494A-189C-40C0-BAAE-B12FA6B08AC4}"/>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2534294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887DA-9412-4BBE-872A-CCFD9191FDC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680E23-26FF-41DB-8048-C2851AD0545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3F3659-58AA-457D-8397-5D75C526AE48}"/>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5" name="Footer Placeholder 4">
            <a:extLst>
              <a:ext uri="{FF2B5EF4-FFF2-40B4-BE49-F238E27FC236}">
                <a16:creationId xmlns:a16="http://schemas.microsoft.com/office/drawing/2014/main" id="{CBE4B409-A38B-4CB0-93CA-04BD618EF69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308FFE0-7863-4D74-822C-18C36F7A5948}"/>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9808439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76D78A-85EE-40A1-AB7E-75CEF6B211B9}"/>
              </a:ext>
            </a:extLst>
          </p:cNvPr>
          <p:cNvSpPr>
            <a:spLocks noGrp="1"/>
          </p:cNvSpPr>
          <p:nvPr>
            <p:ph type="title" orient="vert"/>
          </p:nvPr>
        </p:nvSpPr>
        <p:spPr>
          <a:xfrm>
            <a:off x="8724901"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5FE05EE-3B26-4369-B0AA-56FA17C2BFE7}"/>
              </a:ext>
            </a:extLst>
          </p:cNvPr>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A6CE58-FE4A-4ED3-B5D0-E4DBF398C60A}"/>
              </a:ext>
            </a:extLst>
          </p:cNvPr>
          <p:cNvSpPr>
            <a:spLocks noGrp="1"/>
          </p:cNvSpPr>
          <p:nvPr>
            <p:ph type="dt" sz="half" idx="10"/>
          </p:nvPr>
        </p:nvSpPr>
        <p:spPr/>
        <p:txBody>
          <a:bodyPr/>
          <a:lstStyle/>
          <a:p>
            <a:fld id="{0F0C4D6D-B056-4AD3-81B9-E49C12822FF8}" type="datetimeFigureOut">
              <a:rPr lang="en-GB" smtClean="0"/>
              <a:t>13/01/2020</a:t>
            </a:fld>
            <a:endParaRPr lang="en-GB" dirty="0"/>
          </a:p>
        </p:txBody>
      </p:sp>
      <p:sp>
        <p:nvSpPr>
          <p:cNvPr id="5" name="Footer Placeholder 4">
            <a:extLst>
              <a:ext uri="{FF2B5EF4-FFF2-40B4-BE49-F238E27FC236}">
                <a16:creationId xmlns:a16="http://schemas.microsoft.com/office/drawing/2014/main" id="{D21A5B85-88D7-42A9-85E6-0AFEF42E76A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4CEF31A-6441-48EA-A36E-D1EDEE92B51B}"/>
              </a:ext>
            </a:extLst>
          </p:cNvPr>
          <p:cNvSpPr>
            <a:spLocks noGrp="1"/>
          </p:cNvSpPr>
          <p:nvPr>
            <p:ph type="sldNum" sz="quarter" idx="12"/>
          </p:nvPr>
        </p:nvSpPr>
        <p:spPr/>
        <p:txBody>
          <a:bodyPr/>
          <a:lstStyle/>
          <a:p>
            <a:fld id="{8C3DC4BC-FF59-41C8-A88E-9CC72E85B2DA}" type="slidenum">
              <a:rPr lang="en-GB" smtClean="0"/>
              <a:t>‹#›</a:t>
            </a:fld>
            <a:endParaRPr lang="en-GB" dirty="0"/>
          </a:p>
        </p:txBody>
      </p:sp>
    </p:spTree>
    <p:extLst>
      <p:ext uri="{BB962C8B-B14F-4D97-AF65-F5344CB8AC3E}">
        <p14:creationId xmlns:p14="http://schemas.microsoft.com/office/powerpoint/2010/main" val="342106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10138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25499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14999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29624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108976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191576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dirty="0"/>
          </a:p>
        </p:txBody>
      </p:sp>
    </p:spTree>
    <p:extLst>
      <p:ext uri="{BB962C8B-B14F-4D97-AF65-F5344CB8AC3E}">
        <p14:creationId xmlns:p14="http://schemas.microsoft.com/office/powerpoint/2010/main" val="9991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EC995-22F9-6844-A10F-3113ED1F20BA}" type="datetimeFigureOut">
              <a:rPr lang="en-US" smtClean="0"/>
              <a:t>1/13/2020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162B2-E0D1-FE47-A51E-D009C8D052A2}" type="slidenum">
              <a:rPr lang="en-US" smtClean="0"/>
              <a:t>‹#›</a:t>
            </a:fld>
            <a:endParaRPr lang="en-US" dirty="0"/>
          </a:p>
        </p:txBody>
      </p:sp>
      <p:pic>
        <p:nvPicPr>
          <p:cNvPr id="7" name="Picture 6">
            <a:extLst>
              <a:ext uri="{FF2B5EF4-FFF2-40B4-BE49-F238E27FC236}">
                <a16:creationId xmlns:a16="http://schemas.microsoft.com/office/drawing/2014/main" id="{2E4D3E7E-A28D-450F-826C-D20B0D327BF7}"/>
              </a:ext>
            </a:extLst>
          </p:cNvPr>
          <p:cNvPicPr>
            <a:picLocks noChangeAspect="1"/>
          </p:cNvPicPr>
          <p:nvPr userDrawn="1"/>
        </p:nvPicPr>
        <p:blipFill>
          <a:blip r:embed="rId13" cstate="print">
            <a:extLst>
              <a:ext uri="{28A0092B-C50C-407E-A947-70E740481C1C}">
                <a14:useLocalDpi xmlns:a14="http://schemas.microsoft.com/office/drawing/2010/main"/>
              </a:ext>
            </a:extLst>
          </a:blip>
          <a:srcRect/>
          <a:stretch>
            <a:fillRect/>
          </a:stretch>
        </p:blipFill>
        <p:spPr bwMode="auto">
          <a:xfrm>
            <a:off x="222078" y="133350"/>
            <a:ext cx="720601" cy="1073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1F2595CB-4287-448F-8015-8EDCAD1A13C3}"/>
              </a:ext>
            </a:extLst>
          </p:cNvPr>
          <p:cNvPicPr>
            <a:picLocks noChangeAspect="1"/>
          </p:cNvPicPr>
          <p:nvPr userDrawn="1"/>
        </p:nvPicPr>
        <p:blipFill>
          <a:blip r:embed="rId14"/>
          <a:stretch>
            <a:fillRect/>
          </a:stretch>
        </p:blipFill>
        <p:spPr>
          <a:xfrm>
            <a:off x="10925666" y="298983"/>
            <a:ext cx="993979" cy="665572"/>
          </a:xfrm>
          <a:prstGeom prst="rect">
            <a:avLst/>
          </a:prstGeom>
        </p:spPr>
      </p:pic>
    </p:spTree>
    <p:extLst>
      <p:ext uri="{BB962C8B-B14F-4D97-AF65-F5344CB8AC3E}">
        <p14:creationId xmlns:p14="http://schemas.microsoft.com/office/powerpoint/2010/main" val="7815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8D50BD-25E1-4BAC-B381-E6975A786C91}"/>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284BED1-6164-41BB-9F60-EC9C820802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0DB297-D373-4C15-BA67-2D1D478EB0DD}"/>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F0C4D6D-B056-4AD3-81B9-E49C12822FF8}" type="datetimeFigureOut">
              <a:rPr lang="en-GB" smtClean="0"/>
              <a:t>13/01/2020</a:t>
            </a:fld>
            <a:endParaRPr lang="en-GB" dirty="0"/>
          </a:p>
        </p:txBody>
      </p:sp>
      <p:sp>
        <p:nvSpPr>
          <p:cNvPr id="5" name="Footer Placeholder 4">
            <a:extLst>
              <a:ext uri="{FF2B5EF4-FFF2-40B4-BE49-F238E27FC236}">
                <a16:creationId xmlns:a16="http://schemas.microsoft.com/office/drawing/2014/main" id="{8B20B9C6-0FFC-4652-B896-CCDC9DA51F8D}"/>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A0DFF236-6905-44AE-9D9A-B9447FCAEA7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3DC4BC-FF59-41C8-A88E-9CC72E85B2DA}" type="slidenum">
              <a:rPr lang="en-GB" smtClean="0"/>
              <a:t>‹#›</a:t>
            </a:fld>
            <a:endParaRPr lang="en-GB" dirty="0"/>
          </a:p>
        </p:txBody>
      </p:sp>
    </p:spTree>
    <p:extLst>
      <p:ext uri="{BB962C8B-B14F-4D97-AF65-F5344CB8AC3E}">
        <p14:creationId xmlns:p14="http://schemas.microsoft.com/office/powerpoint/2010/main" val="743876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tif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3.jpeg"/></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image" Target="../media/image1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tif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70197"/>
            <a:ext cx="9144000" cy="1495331"/>
          </a:xfrm>
        </p:spPr>
        <p:txBody>
          <a:bodyPr>
            <a:normAutofit fontScale="90000"/>
          </a:bodyPr>
          <a:lstStyle/>
          <a:p>
            <a:r>
              <a:rPr lang="en-GB" b="1" dirty="0">
                <a:solidFill>
                  <a:schemeClr val="accent2"/>
                </a:solidFill>
              </a:rPr>
              <a:t>Y6 Therapy</a:t>
            </a:r>
            <a:br>
              <a:rPr lang="en-US" b="1" dirty="0"/>
            </a:br>
            <a:endParaRPr lang="en-US" dirty="0"/>
          </a:p>
        </p:txBody>
      </p:sp>
      <p:sp>
        <p:nvSpPr>
          <p:cNvPr id="3" name="Subtitle 2"/>
          <p:cNvSpPr>
            <a:spLocks noGrp="1"/>
          </p:cNvSpPr>
          <p:nvPr>
            <p:ph type="subTitle" idx="1"/>
          </p:nvPr>
        </p:nvSpPr>
        <p:spPr>
          <a:xfrm>
            <a:off x="1524000" y="1984223"/>
            <a:ext cx="9144000" cy="1934484"/>
          </a:xfrm>
        </p:spPr>
        <p:txBody>
          <a:bodyPr>
            <a:normAutofit/>
          </a:bodyPr>
          <a:lstStyle/>
          <a:p>
            <a:r>
              <a:rPr lang="en-US" sz="7600" dirty="0"/>
              <a:t>Writing</a:t>
            </a:r>
          </a:p>
          <a:p>
            <a:r>
              <a:rPr lang="en-GB" u="sng" dirty="0"/>
              <a:t>W6e. Can proof read own work to support the editing of spelling</a:t>
            </a:r>
            <a:endParaRPr lang="en-US" u="sng" dirty="0"/>
          </a:p>
        </p:txBody>
      </p:sp>
      <p:sp>
        <p:nvSpPr>
          <p:cNvPr id="6" name="TextBox 5"/>
          <p:cNvSpPr txBox="1"/>
          <p:nvPr/>
        </p:nvSpPr>
        <p:spPr>
          <a:xfrm>
            <a:off x="4356847" y="4068100"/>
            <a:ext cx="3478306" cy="584775"/>
          </a:xfrm>
          <a:prstGeom prst="rect">
            <a:avLst/>
          </a:prstGeom>
          <a:noFill/>
        </p:spPr>
        <p:txBody>
          <a:bodyPr wrap="square" rtlCol="0">
            <a:spAutoFit/>
          </a:bodyPr>
          <a:lstStyle/>
          <a:p>
            <a:pPr algn="ctr"/>
            <a:r>
              <a:rPr lang="en-US" sz="1600" dirty="0"/>
              <a:t>Commissioned by The </a:t>
            </a:r>
            <a:r>
              <a:rPr lang="en-US" sz="1600" dirty="0" err="1"/>
              <a:t>PiXL</a:t>
            </a:r>
            <a:r>
              <a:rPr lang="en-US" sz="1600" dirty="0"/>
              <a:t> Club Ltd.</a:t>
            </a:r>
          </a:p>
          <a:p>
            <a:pPr algn="ctr"/>
            <a:r>
              <a:rPr lang="en-US" sz="1600" dirty="0"/>
              <a:t>November 2019</a:t>
            </a:r>
          </a:p>
        </p:txBody>
      </p:sp>
      <p:sp>
        <p:nvSpPr>
          <p:cNvPr id="7" name="TextBox 6"/>
          <p:cNvSpPr txBox="1"/>
          <p:nvPr/>
        </p:nvSpPr>
        <p:spPr>
          <a:xfrm>
            <a:off x="4356847" y="6216125"/>
            <a:ext cx="3783106" cy="338554"/>
          </a:xfrm>
          <a:prstGeom prst="rect">
            <a:avLst/>
          </a:prstGeom>
          <a:noFill/>
        </p:spPr>
        <p:txBody>
          <a:bodyPr wrap="square" rtlCol="0">
            <a:spAutoFit/>
          </a:bodyPr>
          <a:lstStyle/>
          <a:p>
            <a:r>
              <a:rPr lang="en-GB" sz="1600" dirty="0"/>
              <a:t>© Copyright The PiXL Club Limited, 2019</a:t>
            </a:r>
            <a:r>
              <a:rPr lang="en-US" sz="1600" dirty="0">
                <a:effectLst/>
              </a:rPr>
              <a:t> </a:t>
            </a:r>
            <a:endParaRPr lang="en-US" sz="1600" dirty="0"/>
          </a:p>
        </p:txBody>
      </p:sp>
      <p:pic>
        <p:nvPicPr>
          <p:cNvPr id="10" name="Picture 9">
            <a:extLst>
              <a:ext uri="{FF2B5EF4-FFF2-40B4-BE49-F238E27FC236}">
                <a16:creationId xmlns:a16="http://schemas.microsoft.com/office/drawing/2014/main" id="{D0F375F1-0CCA-4209-8A3A-6CC26A503A63}"/>
              </a:ext>
            </a:extLst>
          </p:cNvPr>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222078" y="133350"/>
            <a:ext cx="720601" cy="1073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09C70C0A-EFDB-4DCF-A295-B5B6B441714E}"/>
              </a:ext>
            </a:extLst>
          </p:cNvPr>
          <p:cNvPicPr>
            <a:picLocks noChangeAspect="1"/>
          </p:cNvPicPr>
          <p:nvPr/>
        </p:nvPicPr>
        <p:blipFill>
          <a:blip r:embed="rId3"/>
          <a:stretch>
            <a:fillRect/>
          </a:stretch>
        </p:blipFill>
        <p:spPr>
          <a:xfrm>
            <a:off x="10925666" y="298983"/>
            <a:ext cx="993979" cy="665572"/>
          </a:xfrm>
          <a:prstGeom prst="rect">
            <a:avLst/>
          </a:prstGeom>
        </p:spPr>
      </p:pic>
      <p:sp>
        <p:nvSpPr>
          <p:cNvPr id="11" name="Text Box 4">
            <a:extLst>
              <a:ext uri="{FF2B5EF4-FFF2-40B4-BE49-F238E27FC236}">
                <a16:creationId xmlns:a16="http://schemas.microsoft.com/office/drawing/2014/main" id="{4ADFDAEC-0F24-429B-BAF1-0B77FE5B6540}"/>
              </a:ext>
            </a:extLst>
          </p:cNvPr>
          <p:cNvSpPr txBox="1">
            <a:spLocks noChangeArrowheads="1"/>
          </p:cNvSpPr>
          <p:nvPr/>
        </p:nvSpPr>
        <p:spPr bwMode="auto">
          <a:xfrm>
            <a:off x="2933700" y="4856698"/>
            <a:ext cx="6324600" cy="126274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algn="ctr" fontAlgn="base"/>
            <a:r>
              <a:rPr lang="en-GB" sz="1000" dirty="0"/>
              <a:t>This resource is strictly for the use of member schools for as long as they remain members of The </a:t>
            </a:r>
            <a:r>
              <a:rPr lang="en-GB" sz="1000" dirty="0" err="1"/>
              <a:t>PiXL</a:t>
            </a:r>
            <a:r>
              <a:rPr lang="en-GB" sz="1000" dirty="0"/>
              <a:t> Club. It may not be copied, sold nor transferred to a third party or used by the school after membership ceases. Until such time it may be freely used within the member school.</a:t>
            </a:r>
          </a:p>
          <a:p>
            <a:pPr algn="ctr" fontAlgn="base"/>
            <a:r>
              <a:rPr lang="en-GB" sz="1000" dirty="0"/>
              <a:t>All opinions and contributions are those of the authors. The contents of this resource are not connected with nor endorsed by any other company, organisation or institution.</a:t>
            </a:r>
          </a:p>
          <a:p>
            <a:pPr algn="ctr" fontAlgn="base"/>
            <a:r>
              <a:rPr lang="en-GB" sz="1000" dirty="0" err="1"/>
              <a:t>PiXL</a:t>
            </a:r>
            <a:r>
              <a:rPr lang="en-GB" sz="1000" dirty="0"/>
              <a:t> Club Ltd endeavour to trace and contact copyright owners. If there are any inadvertent omissions or errors in the acknowledgements or usage, this is unintended and </a:t>
            </a:r>
            <a:r>
              <a:rPr lang="en-GB" sz="1000" dirty="0" err="1"/>
              <a:t>PiXL</a:t>
            </a:r>
            <a:r>
              <a:rPr lang="en-GB" sz="1000" dirty="0"/>
              <a:t> will remedy these on written notification.</a:t>
            </a:r>
          </a:p>
        </p:txBody>
      </p:sp>
    </p:spTree>
    <p:extLst>
      <p:ext uri="{BB962C8B-B14F-4D97-AF65-F5344CB8AC3E}">
        <p14:creationId xmlns:p14="http://schemas.microsoft.com/office/powerpoint/2010/main" val="3547385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10">
            <a:extLst>
              <a:ext uri="{FF2B5EF4-FFF2-40B4-BE49-F238E27FC236}">
                <a16:creationId xmlns:a16="http://schemas.microsoft.com/office/drawing/2014/main" id="{5C0A13FE-E559-6940-AA50-46774A93B5B0}"/>
              </a:ext>
            </a:extLst>
          </p:cNvPr>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1">
            <a:extLst>
              <a:ext uri="{FF2B5EF4-FFF2-40B4-BE49-F238E27FC236}">
                <a16:creationId xmlns:a16="http://schemas.microsoft.com/office/drawing/2014/main" id="{B12CB5BC-E3EF-C94B-8990-D1D0A6D04DCD}"/>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itle 1">
            <a:extLst>
              <a:ext uri="{FF2B5EF4-FFF2-40B4-BE49-F238E27FC236}">
                <a16:creationId xmlns:a16="http://schemas.microsoft.com/office/drawing/2014/main" id="{C2B83C66-34F5-C542-BC14-13582798C815}"/>
              </a:ext>
            </a:extLst>
          </p:cNvPr>
          <p:cNvSpPr txBox="1">
            <a:spLocks/>
          </p:cNvSpPr>
          <p:nvPr/>
        </p:nvSpPr>
        <p:spPr>
          <a:xfrm>
            <a:off x="1825873" y="365124"/>
            <a:ext cx="8619970" cy="1116565"/>
          </a:xfrm>
          <a:prstGeom prst="rect">
            <a:avLst/>
          </a:prstGeom>
          <a:solidFill>
            <a:srgbClr val="FDFEDA"/>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dirty="0">
                <a:latin typeface="+mn-lt"/>
              </a:rPr>
              <a:t>Prefixes and Suffixes</a:t>
            </a:r>
          </a:p>
        </p:txBody>
      </p:sp>
      <p:sp>
        <p:nvSpPr>
          <p:cNvPr id="5" name="Rectangle: Rounded Corners 5">
            <a:extLst>
              <a:ext uri="{FF2B5EF4-FFF2-40B4-BE49-F238E27FC236}">
                <a16:creationId xmlns:a16="http://schemas.microsoft.com/office/drawing/2014/main" id="{613166D4-DF4E-564A-8703-EF944C15638A}"/>
              </a:ext>
            </a:extLst>
          </p:cNvPr>
          <p:cNvSpPr/>
          <p:nvPr/>
        </p:nvSpPr>
        <p:spPr>
          <a:xfrm>
            <a:off x="365760" y="1692889"/>
            <a:ext cx="11680604" cy="1299693"/>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Prefixes and suffixes are words or letters which go at the beginning or end of a word to create a new meaning. </a:t>
            </a:r>
          </a:p>
        </p:txBody>
      </p:sp>
      <p:sp>
        <p:nvSpPr>
          <p:cNvPr id="6" name="Rectangle: Rounded Corners 5">
            <a:extLst>
              <a:ext uri="{FF2B5EF4-FFF2-40B4-BE49-F238E27FC236}">
                <a16:creationId xmlns:a16="http://schemas.microsoft.com/office/drawing/2014/main" id="{482C6776-799D-5744-8545-3F070BDB8281}"/>
              </a:ext>
            </a:extLst>
          </p:cNvPr>
          <p:cNvSpPr/>
          <p:nvPr/>
        </p:nvSpPr>
        <p:spPr>
          <a:xfrm>
            <a:off x="365760" y="3203782"/>
            <a:ext cx="11680604" cy="130171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pPr>
            <a:r>
              <a:rPr lang="en-GB" altLang="en-US" sz="3200" dirty="0">
                <a:solidFill>
                  <a:schemeClr val="tx1"/>
                </a:solidFill>
              </a:rPr>
              <a:t>The </a:t>
            </a:r>
            <a:r>
              <a:rPr lang="en-GB" altLang="en-US" sz="3200" u="sng" dirty="0" err="1">
                <a:solidFill>
                  <a:schemeClr val="tx1"/>
                </a:solidFill>
              </a:rPr>
              <a:t>envyous</a:t>
            </a:r>
            <a:r>
              <a:rPr lang="en-GB" altLang="en-US" sz="3200" dirty="0">
                <a:solidFill>
                  <a:schemeClr val="tx1"/>
                </a:solidFill>
              </a:rPr>
              <a:t> child </a:t>
            </a:r>
            <a:r>
              <a:rPr lang="en-GB" altLang="en-US" sz="3200" u="sng" dirty="0" err="1">
                <a:solidFill>
                  <a:schemeClr val="tx1"/>
                </a:solidFill>
              </a:rPr>
              <a:t>snatchd</a:t>
            </a:r>
            <a:r>
              <a:rPr lang="en-GB" altLang="en-US" sz="3200" dirty="0">
                <a:solidFill>
                  <a:schemeClr val="tx1"/>
                </a:solidFill>
              </a:rPr>
              <a:t> the toy from the </a:t>
            </a:r>
            <a:r>
              <a:rPr lang="en-GB" altLang="en-US" sz="3200" u="sng" dirty="0" err="1">
                <a:solidFill>
                  <a:schemeClr val="tx1"/>
                </a:solidFill>
              </a:rPr>
              <a:t>dissappointed</a:t>
            </a:r>
            <a:r>
              <a:rPr lang="en-GB" altLang="en-US" sz="3200" dirty="0">
                <a:solidFill>
                  <a:schemeClr val="tx1"/>
                </a:solidFill>
              </a:rPr>
              <a:t> toddler. </a:t>
            </a:r>
          </a:p>
        </p:txBody>
      </p:sp>
      <p:sp>
        <p:nvSpPr>
          <p:cNvPr id="8" name="Rectangle: Rounded Corners 5">
            <a:extLst>
              <a:ext uri="{FF2B5EF4-FFF2-40B4-BE49-F238E27FC236}">
                <a16:creationId xmlns:a16="http://schemas.microsoft.com/office/drawing/2014/main" id="{79FE1C54-ED15-7E4B-9A53-8CD59C8363D3}"/>
              </a:ext>
            </a:extLst>
          </p:cNvPr>
          <p:cNvSpPr/>
          <p:nvPr/>
        </p:nvSpPr>
        <p:spPr>
          <a:xfrm>
            <a:off x="365760" y="4716698"/>
            <a:ext cx="11680604" cy="130171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pPr>
            <a:r>
              <a:rPr lang="en-GB" altLang="en-US" sz="3200" dirty="0">
                <a:solidFill>
                  <a:schemeClr val="tx1"/>
                </a:solidFill>
              </a:rPr>
              <a:t>The </a:t>
            </a:r>
            <a:r>
              <a:rPr lang="en-GB" altLang="en-US" sz="3200" u="sng" dirty="0">
                <a:solidFill>
                  <a:srgbClr val="FF0000"/>
                </a:solidFill>
              </a:rPr>
              <a:t>envious</a:t>
            </a:r>
            <a:r>
              <a:rPr lang="en-GB" altLang="en-US" sz="3200" dirty="0">
                <a:solidFill>
                  <a:schemeClr val="tx1"/>
                </a:solidFill>
              </a:rPr>
              <a:t> child </a:t>
            </a:r>
            <a:r>
              <a:rPr lang="en-GB" altLang="en-US" sz="3200" u="sng" dirty="0">
                <a:solidFill>
                  <a:srgbClr val="FF0000"/>
                </a:solidFill>
              </a:rPr>
              <a:t>snatched</a:t>
            </a:r>
            <a:r>
              <a:rPr lang="en-GB" altLang="en-US" sz="3200" dirty="0">
                <a:solidFill>
                  <a:schemeClr val="tx1"/>
                </a:solidFill>
              </a:rPr>
              <a:t> the toy from the </a:t>
            </a:r>
            <a:r>
              <a:rPr lang="en-GB" altLang="en-US" sz="3200" u="sng" dirty="0">
                <a:solidFill>
                  <a:srgbClr val="FF0000"/>
                </a:solidFill>
              </a:rPr>
              <a:t>disappointed</a:t>
            </a:r>
            <a:r>
              <a:rPr lang="en-GB" altLang="en-US" sz="3200" dirty="0">
                <a:solidFill>
                  <a:schemeClr val="tx1"/>
                </a:solidFill>
              </a:rPr>
              <a:t> toddler. </a:t>
            </a:r>
          </a:p>
        </p:txBody>
      </p:sp>
    </p:spTree>
    <p:extLst>
      <p:ext uri="{BB962C8B-B14F-4D97-AF65-F5344CB8AC3E}">
        <p14:creationId xmlns:p14="http://schemas.microsoft.com/office/powerpoint/2010/main" val="3649749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825873" y="365124"/>
            <a:ext cx="8619970" cy="1116565"/>
          </a:xfrm>
          <a:solidFill>
            <a:srgbClr val="FDFEDA"/>
          </a:solidFill>
          <a:ln>
            <a:solidFill>
              <a:schemeClr val="accent1"/>
            </a:solidFill>
          </a:ln>
        </p:spPr>
        <p:txBody>
          <a:bodyPr>
            <a:normAutofit/>
          </a:bodyPr>
          <a:lstStyle/>
          <a:p>
            <a:pPr algn="ctr"/>
            <a:r>
              <a:rPr lang="en-GB" dirty="0">
                <a:latin typeface="+mn-lt"/>
              </a:rPr>
              <a:t>Practise</a:t>
            </a:r>
          </a:p>
        </p:txBody>
      </p:sp>
      <p:sp>
        <p:nvSpPr>
          <p:cNvPr id="8" name="Rectangle: Rounded Corners 5">
            <a:extLst>
              <a:ext uri="{FF2B5EF4-FFF2-40B4-BE49-F238E27FC236}">
                <a16:creationId xmlns:a16="http://schemas.microsoft.com/office/drawing/2014/main" id="{DD1E430F-E2CE-7040-A62D-4D0F21893275}"/>
              </a:ext>
            </a:extLst>
          </p:cNvPr>
          <p:cNvSpPr/>
          <p:nvPr/>
        </p:nvSpPr>
        <p:spPr>
          <a:xfrm>
            <a:off x="365760" y="1679396"/>
            <a:ext cx="11680604" cy="1005567"/>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600" dirty="0">
                <a:solidFill>
                  <a:schemeClr val="tx1"/>
                </a:solidFill>
              </a:rPr>
              <a:t>Identify the incorrect spellings in the sentence below. </a:t>
            </a:r>
          </a:p>
          <a:p>
            <a:pPr algn="ctr">
              <a:lnSpc>
                <a:spcPct val="100000"/>
              </a:lnSpc>
              <a:spcBef>
                <a:spcPct val="0"/>
              </a:spcBef>
              <a:buFontTx/>
              <a:buNone/>
            </a:pPr>
            <a:r>
              <a:rPr lang="en-GB" altLang="en-US" sz="2600" dirty="0">
                <a:solidFill>
                  <a:schemeClr val="tx1"/>
                </a:solidFill>
              </a:rPr>
              <a:t>There could be phonic, homophones or prefix and suffix errors. </a:t>
            </a:r>
          </a:p>
        </p:txBody>
      </p:sp>
      <p:pic>
        <p:nvPicPr>
          <p:cNvPr id="10" name="Picture 2">
            <a:extLst>
              <a:ext uri="{FF2B5EF4-FFF2-40B4-BE49-F238E27FC236}">
                <a16:creationId xmlns:a16="http://schemas.microsoft.com/office/drawing/2014/main" id="{DCAD69D4-2466-3B4E-8D6E-A0821425AA1C}"/>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5676447" y="5629417"/>
            <a:ext cx="731550" cy="1086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A00EEF79-AC71-AA41-9FA1-7940FAC8219C}"/>
              </a:ext>
            </a:extLst>
          </p:cNvPr>
          <p:cNvSpPr/>
          <p:nvPr/>
        </p:nvSpPr>
        <p:spPr>
          <a:xfrm>
            <a:off x="365760" y="2882670"/>
            <a:ext cx="11680604" cy="254904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pPr>
            <a:r>
              <a:rPr lang="en-GB" altLang="en-US" sz="2700" dirty="0" err="1">
                <a:solidFill>
                  <a:schemeClr val="tx1"/>
                </a:solidFill>
              </a:rPr>
              <a:t>Iregular</a:t>
            </a:r>
            <a:r>
              <a:rPr lang="en-GB" altLang="en-US" sz="2700" dirty="0">
                <a:solidFill>
                  <a:schemeClr val="tx1"/>
                </a:solidFill>
              </a:rPr>
              <a:t> shapes have sides with </a:t>
            </a:r>
            <a:r>
              <a:rPr lang="en-GB" altLang="en-US" sz="2700" dirty="0" err="1">
                <a:solidFill>
                  <a:schemeClr val="tx1"/>
                </a:solidFill>
              </a:rPr>
              <a:t>unnequal</a:t>
            </a:r>
            <a:r>
              <a:rPr lang="en-GB" altLang="en-US" sz="2700" dirty="0">
                <a:solidFill>
                  <a:schemeClr val="tx1"/>
                </a:solidFill>
              </a:rPr>
              <a:t> lengths.</a:t>
            </a:r>
          </a:p>
          <a:p>
            <a:pPr algn="ctr">
              <a:spcBef>
                <a:spcPct val="0"/>
              </a:spcBef>
            </a:pPr>
            <a:r>
              <a:rPr lang="en-GB" altLang="en-US" sz="2700" dirty="0">
                <a:solidFill>
                  <a:schemeClr val="tx1"/>
                </a:solidFill>
              </a:rPr>
              <a:t>At brake time, Michaela </a:t>
            </a:r>
            <a:r>
              <a:rPr lang="en-GB" altLang="en-US" sz="2700" dirty="0" err="1">
                <a:solidFill>
                  <a:schemeClr val="tx1"/>
                </a:solidFill>
              </a:rPr>
              <a:t>growned</a:t>
            </a:r>
            <a:r>
              <a:rPr lang="en-GB" altLang="en-US" sz="2700" dirty="0">
                <a:solidFill>
                  <a:schemeClr val="tx1"/>
                </a:solidFill>
              </a:rPr>
              <a:t>. She didn’t like playing outside in the cold whether. </a:t>
            </a:r>
          </a:p>
          <a:p>
            <a:pPr algn="ctr">
              <a:spcBef>
                <a:spcPct val="0"/>
              </a:spcBef>
            </a:pPr>
            <a:r>
              <a:rPr lang="en-GB" altLang="en-US" sz="2700" dirty="0">
                <a:solidFill>
                  <a:schemeClr val="tx1"/>
                </a:solidFill>
              </a:rPr>
              <a:t>Sampson was finding it </a:t>
            </a:r>
            <a:r>
              <a:rPr lang="en-GB" altLang="en-US" sz="2700" dirty="0" err="1">
                <a:solidFill>
                  <a:schemeClr val="tx1"/>
                </a:solidFill>
              </a:rPr>
              <a:t>dificut</a:t>
            </a:r>
            <a:r>
              <a:rPr lang="en-GB" altLang="en-US" sz="2700" dirty="0">
                <a:solidFill>
                  <a:schemeClr val="tx1"/>
                </a:solidFill>
              </a:rPr>
              <a:t> to </a:t>
            </a:r>
            <a:r>
              <a:rPr lang="en-GB" altLang="en-US" sz="2700" dirty="0" err="1">
                <a:solidFill>
                  <a:schemeClr val="tx1"/>
                </a:solidFill>
              </a:rPr>
              <a:t>bild</a:t>
            </a:r>
            <a:r>
              <a:rPr lang="en-GB" altLang="en-US" sz="2700" dirty="0">
                <a:solidFill>
                  <a:schemeClr val="tx1"/>
                </a:solidFill>
              </a:rPr>
              <a:t> the snowman </a:t>
            </a:r>
            <a:r>
              <a:rPr lang="en-GB" altLang="en-US" sz="2700" dirty="0" err="1">
                <a:solidFill>
                  <a:schemeClr val="tx1"/>
                </a:solidFill>
              </a:rPr>
              <a:t>becos</a:t>
            </a:r>
            <a:r>
              <a:rPr lang="en-GB" altLang="en-US" sz="2700" dirty="0">
                <a:solidFill>
                  <a:schemeClr val="tx1"/>
                </a:solidFill>
              </a:rPr>
              <a:t> the snow was starting to melt. </a:t>
            </a:r>
          </a:p>
        </p:txBody>
      </p:sp>
    </p:spTree>
    <p:extLst>
      <p:ext uri="{BB962C8B-B14F-4D97-AF65-F5344CB8AC3E}">
        <p14:creationId xmlns:p14="http://schemas.microsoft.com/office/powerpoint/2010/main" val="3985467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825873" y="365124"/>
            <a:ext cx="8619970" cy="1116565"/>
          </a:xfrm>
          <a:solidFill>
            <a:srgbClr val="FDFEDA"/>
          </a:solidFill>
          <a:ln>
            <a:solidFill>
              <a:schemeClr val="accent1"/>
            </a:solidFill>
          </a:ln>
        </p:spPr>
        <p:txBody>
          <a:bodyPr>
            <a:normAutofit/>
          </a:bodyPr>
          <a:lstStyle/>
          <a:p>
            <a:pPr algn="ctr"/>
            <a:r>
              <a:rPr lang="en-GB" dirty="0"/>
              <a:t>How did you do?</a:t>
            </a:r>
          </a:p>
        </p:txBody>
      </p:sp>
      <p:pic>
        <p:nvPicPr>
          <p:cNvPr id="12" name="Picture 13">
            <a:extLst>
              <a:ext uri="{FF2B5EF4-FFF2-40B4-BE49-F238E27FC236}">
                <a16:creationId xmlns:a16="http://schemas.microsoft.com/office/drawing/2014/main" id="{B4DE2320-E49C-734E-BBC4-84837EAA65BA}"/>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718479" y="5243671"/>
            <a:ext cx="1539295" cy="1383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Rounded Corners 5">
            <a:extLst>
              <a:ext uri="{FF2B5EF4-FFF2-40B4-BE49-F238E27FC236}">
                <a16:creationId xmlns:a16="http://schemas.microsoft.com/office/drawing/2014/main" id="{854C66E7-58EC-324C-BD2D-2D78AF0EEB02}"/>
              </a:ext>
            </a:extLst>
          </p:cNvPr>
          <p:cNvSpPr/>
          <p:nvPr/>
        </p:nvSpPr>
        <p:spPr>
          <a:xfrm>
            <a:off x="365760" y="1940011"/>
            <a:ext cx="11680604" cy="313790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pPr>
            <a:r>
              <a:rPr lang="en-GB" altLang="en-US" sz="3200" u="sng" dirty="0">
                <a:solidFill>
                  <a:srgbClr val="FF0000"/>
                </a:solidFill>
              </a:rPr>
              <a:t>Irregular</a:t>
            </a:r>
            <a:r>
              <a:rPr lang="en-GB" altLang="en-US" sz="3200" dirty="0">
                <a:solidFill>
                  <a:schemeClr val="tx1"/>
                </a:solidFill>
              </a:rPr>
              <a:t> shapes have sides with </a:t>
            </a:r>
            <a:r>
              <a:rPr lang="en-GB" altLang="en-US" sz="3200" u="sng" dirty="0">
                <a:solidFill>
                  <a:srgbClr val="FF0000"/>
                </a:solidFill>
              </a:rPr>
              <a:t>unequal</a:t>
            </a:r>
            <a:r>
              <a:rPr lang="en-GB" altLang="en-US" sz="3200" dirty="0">
                <a:solidFill>
                  <a:schemeClr val="tx1"/>
                </a:solidFill>
              </a:rPr>
              <a:t> lengths.</a:t>
            </a:r>
          </a:p>
          <a:p>
            <a:pPr>
              <a:lnSpc>
                <a:spcPct val="100000"/>
              </a:lnSpc>
              <a:spcBef>
                <a:spcPct val="0"/>
              </a:spcBef>
            </a:pPr>
            <a:r>
              <a:rPr lang="en-GB" altLang="en-US" sz="3200" dirty="0">
                <a:solidFill>
                  <a:schemeClr val="tx1"/>
                </a:solidFill>
              </a:rPr>
              <a:t>At </a:t>
            </a:r>
            <a:r>
              <a:rPr lang="en-GB" altLang="en-US" sz="3200" u="sng" dirty="0">
                <a:solidFill>
                  <a:srgbClr val="FF0000"/>
                </a:solidFill>
              </a:rPr>
              <a:t>break</a:t>
            </a:r>
            <a:r>
              <a:rPr lang="en-GB" altLang="en-US" sz="3200" dirty="0">
                <a:solidFill>
                  <a:schemeClr val="tx1"/>
                </a:solidFill>
              </a:rPr>
              <a:t> time, Michaela </a:t>
            </a:r>
            <a:r>
              <a:rPr lang="en-GB" altLang="en-US" sz="3200" u="sng" dirty="0">
                <a:solidFill>
                  <a:srgbClr val="FF0000"/>
                </a:solidFill>
              </a:rPr>
              <a:t>groaned</a:t>
            </a:r>
            <a:r>
              <a:rPr lang="en-GB" altLang="en-US" sz="3200" dirty="0">
                <a:solidFill>
                  <a:schemeClr val="tx1"/>
                </a:solidFill>
              </a:rPr>
              <a:t>. She didn’t like playing outside in the cold </a:t>
            </a:r>
            <a:r>
              <a:rPr lang="en-GB" altLang="en-US" sz="3200" u="sng" dirty="0">
                <a:solidFill>
                  <a:srgbClr val="FF0000"/>
                </a:solidFill>
              </a:rPr>
              <a:t>weather</a:t>
            </a:r>
            <a:r>
              <a:rPr lang="en-GB" altLang="en-US" sz="3200" dirty="0">
                <a:solidFill>
                  <a:schemeClr val="tx1"/>
                </a:solidFill>
              </a:rPr>
              <a:t>.</a:t>
            </a:r>
          </a:p>
          <a:p>
            <a:pPr>
              <a:spcBef>
                <a:spcPct val="0"/>
              </a:spcBef>
            </a:pPr>
            <a:r>
              <a:rPr lang="en-GB" altLang="en-US" sz="3200" dirty="0">
                <a:solidFill>
                  <a:schemeClr val="tx1"/>
                </a:solidFill>
              </a:rPr>
              <a:t>Sampson was finding it </a:t>
            </a:r>
            <a:r>
              <a:rPr lang="en-GB" altLang="en-US" sz="3200" u="sng" dirty="0">
                <a:solidFill>
                  <a:srgbClr val="FF0000"/>
                </a:solidFill>
              </a:rPr>
              <a:t>difficult</a:t>
            </a:r>
            <a:r>
              <a:rPr lang="en-GB" altLang="en-US" sz="3200" dirty="0">
                <a:solidFill>
                  <a:schemeClr val="tx1"/>
                </a:solidFill>
              </a:rPr>
              <a:t> to </a:t>
            </a:r>
            <a:r>
              <a:rPr lang="en-GB" altLang="en-US" sz="3200" u="sng" dirty="0">
                <a:solidFill>
                  <a:srgbClr val="FF0000"/>
                </a:solidFill>
              </a:rPr>
              <a:t>build</a:t>
            </a:r>
            <a:r>
              <a:rPr lang="en-GB" altLang="en-US" sz="3200" dirty="0">
                <a:solidFill>
                  <a:schemeClr val="tx1"/>
                </a:solidFill>
              </a:rPr>
              <a:t> the snowman </a:t>
            </a:r>
            <a:r>
              <a:rPr lang="en-GB" altLang="en-US" sz="3200" u="sng" dirty="0">
                <a:solidFill>
                  <a:srgbClr val="FF0000"/>
                </a:solidFill>
              </a:rPr>
              <a:t>because</a:t>
            </a:r>
            <a:r>
              <a:rPr lang="en-GB" altLang="en-US" sz="3200" dirty="0">
                <a:solidFill>
                  <a:schemeClr val="tx1"/>
                </a:solidFill>
              </a:rPr>
              <a:t> the snow was starting to melt. </a:t>
            </a:r>
          </a:p>
          <a:p>
            <a:pPr>
              <a:lnSpc>
                <a:spcPct val="100000"/>
              </a:lnSpc>
              <a:spcBef>
                <a:spcPct val="0"/>
              </a:spcBef>
            </a:pPr>
            <a:r>
              <a:rPr lang="en-GB" altLang="en-US" sz="3200" dirty="0">
                <a:solidFill>
                  <a:schemeClr val="tx1"/>
                </a:solidFill>
              </a:rPr>
              <a:t> </a:t>
            </a:r>
          </a:p>
        </p:txBody>
      </p:sp>
    </p:spTree>
    <p:extLst>
      <p:ext uri="{BB962C8B-B14F-4D97-AF65-F5344CB8AC3E}">
        <p14:creationId xmlns:p14="http://schemas.microsoft.com/office/powerpoint/2010/main" val="683826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779624" y="212725"/>
            <a:ext cx="8250641" cy="1116565"/>
          </a:xfrm>
          <a:solidFill>
            <a:srgbClr val="FDFEDA"/>
          </a:solidFill>
          <a:ln>
            <a:solidFill>
              <a:schemeClr val="accent1"/>
            </a:solidFill>
          </a:ln>
        </p:spPr>
        <p:txBody>
          <a:bodyPr>
            <a:normAutofit fontScale="90000"/>
          </a:bodyPr>
          <a:lstStyle/>
          <a:p>
            <a:pPr algn="ctr"/>
            <a:r>
              <a:rPr lang="en-GB" dirty="0"/>
              <a:t>Ambitious and uncommon vocabulary</a:t>
            </a:r>
          </a:p>
        </p:txBody>
      </p:sp>
      <p:sp>
        <p:nvSpPr>
          <p:cNvPr id="14" name="AutoShape 5">
            <a:extLst>
              <a:ext uri="{FF2B5EF4-FFF2-40B4-BE49-F238E27FC236}">
                <a16:creationId xmlns:a16="http://schemas.microsoft.com/office/drawing/2014/main" id="{9AC5550A-F374-48CB-89AF-A6A9E0BC5173}"/>
              </a:ext>
            </a:extLst>
          </p:cNvPr>
          <p:cNvSpPr>
            <a:spLocks noChangeArrowheads="1"/>
          </p:cNvSpPr>
          <p:nvPr/>
        </p:nvSpPr>
        <p:spPr bwMode="auto">
          <a:xfrm>
            <a:off x="401860" y="1475967"/>
            <a:ext cx="11417920" cy="2009061"/>
          </a:xfrm>
          <a:prstGeom prst="roundRect">
            <a:avLst>
              <a:gd name="adj" fmla="val 16667"/>
            </a:avLst>
          </a:prstGeom>
          <a:solidFill>
            <a:srgbClr val="FFFED8"/>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GB" altLang="en-US" sz="2800" dirty="0">
                <a:latin typeface="Calibri" panose="020F0502020204030204" pitchFamily="34" charset="0"/>
                <a:cs typeface="Calibri" panose="020F0502020204030204" pitchFamily="34" charset="0"/>
              </a:rPr>
              <a:t>As your writing becomes more adventurous and sophisticated, the words that you choose will be more interesting and unusual. It is likely that you will not be able to spell some of the words that you select.</a:t>
            </a:r>
          </a:p>
          <a:p>
            <a:pPr algn="ctr">
              <a:spcBef>
                <a:spcPct val="0"/>
              </a:spcBef>
              <a:buNone/>
            </a:pPr>
            <a:r>
              <a:rPr lang="en-GB" altLang="en-US" sz="2800" dirty="0">
                <a:latin typeface="Calibri" panose="020F0502020204030204" pitchFamily="34" charset="0"/>
                <a:cs typeface="Calibri" panose="020F0502020204030204" pitchFamily="34" charset="0"/>
              </a:rPr>
              <a:t>In this case, it is important to use a dictionary. </a:t>
            </a:r>
          </a:p>
        </p:txBody>
      </p:sp>
      <p:pic>
        <p:nvPicPr>
          <p:cNvPr id="3" name="Picture 2">
            <a:extLst>
              <a:ext uri="{FF2B5EF4-FFF2-40B4-BE49-F238E27FC236}">
                <a16:creationId xmlns:a16="http://schemas.microsoft.com/office/drawing/2014/main" id="{54666411-F135-4F49-9762-994F1B52973E}"/>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01396" y="3631705"/>
            <a:ext cx="2000848" cy="2650897"/>
          </a:xfrm>
          <a:prstGeom prst="rect">
            <a:avLst/>
          </a:prstGeom>
        </p:spPr>
      </p:pic>
    </p:spTree>
    <p:extLst>
      <p:ext uri="{BB962C8B-B14F-4D97-AF65-F5344CB8AC3E}">
        <p14:creationId xmlns:p14="http://schemas.microsoft.com/office/powerpoint/2010/main" val="4090466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779624" y="212725"/>
            <a:ext cx="8250641" cy="1116565"/>
          </a:xfrm>
          <a:solidFill>
            <a:srgbClr val="FDFEDA"/>
          </a:solidFill>
          <a:ln>
            <a:solidFill>
              <a:schemeClr val="accent1"/>
            </a:solidFill>
          </a:ln>
        </p:spPr>
        <p:txBody>
          <a:bodyPr>
            <a:normAutofit fontScale="90000"/>
          </a:bodyPr>
          <a:lstStyle/>
          <a:p>
            <a:pPr algn="ctr"/>
            <a:r>
              <a:rPr lang="en-GB" dirty="0"/>
              <a:t>Ambitious and uncommon vocabulary</a:t>
            </a:r>
          </a:p>
        </p:txBody>
      </p:sp>
      <p:sp>
        <p:nvSpPr>
          <p:cNvPr id="4" name="AutoShape 8">
            <a:extLst>
              <a:ext uri="{FF2B5EF4-FFF2-40B4-BE49-F238E27FC236}">
                <a16:creationId xmlns:a16="http://schemas.microsoft.com/office/drawing/2014/main" id="{3F2C3618-EBA5-544A-B140-F57EB9B3D816}"/>
              </a:ext>
            </a:extLst>
          </p:cNvPr>
          <p:cNvSpPr>
            <a:spLocks noChangeArrowheads="1"/>
          </p:cNvSpPr>
          <p:nvPr/>
        </p:nvSpPr>
        <p:spPr bwMode="auto">
          <a:xfrm>
            <a:off x="2079069" y="1554316"/>
            <a:ext cx="7651750" cy="1293971"/>
          </a:xfrm>
          <a:prstGeom prst="roundRect">
            <a:avLst>
              <a:gd name="adj" fmla="val 16667"/>
            </a:avLst>
          </a:prstGeom>
          <a:solidFill>
            <a:schemeClr val="accent6">
              <a:lumMod val="20000"/>
              <a:lumOff val="80000"/>
            </a:schemeClr>
          </a:solidFill>
          <a:ln w="9525">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GB" altLang="en-US" sz="4200" dirty="0">
                <a:latin typeface="Calibri" panose="020F0502020204030204" pitchFamily="34" charset="0"/>
                <a:cs typeface="Calibri" panose="020F0502020204030204" pitchFamily="34" charset="0"/>
              </a:rPr>
              <a:t>word: parsimonious</a:t>
            </a:r>
            <a:br>
              <a:rPr lang="en-GB" altLang="en-US" sz="42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(unwilling to spend money or use resources)</a:t>
            </a:r>
            <a:endParaRPr lang="en-GB" altLang="en-US" sz="4200" dirty="0">
              <a:latin typeface="Calibri" panose="020F0502020204030204" pitchFamily="34" charset="0"/>
              <a:cs typeface="Calibri" panose="020F0502020204030204" pitchFamily="34" charset="0"/>
            </a:endParaRPr>
          </a:p>
        </p:txBody>
      </p:sp>
      <p:sp>
        <p:nvSpPr>
          <p:cNvPr id="7" name="AutoShape 5">
            <a:extLst>
              <a:ext uri="{FF2B5EF4-FFF2-40B4-BE49-F238E27FC236}">
                <a16:creationId xmlns:a16="http://schemas.microsoft.com/office/drawing/2014/main" id="{CF8AE713-7394-7A4E-A4D4-BB26B1EE786D}"/>
              </a:ext>
            </a:extLst>
          </p:cNvPr>
          <p:cNvSpPr>
            <a:spLocks noChangeArrowheads="1"/>
          </p:cNvSpPr>
          <p:nvPr/>
        </p:nvSpPr>
        <p:spPr bwMode="auto">
          <a:xfrm>
            <a:off x="401860" y="2956439"/>
            <a:ext cx="11417920" cy="1532334"/>
          </a:xfrm>
          <a:prstGeom prst="roundRect">
            <a:avLst>
              <a:gd name="adj" fmla="val 16667"/>
            </a:avLst>
          </a:prstGeom>
          <a:solidFill>
            <a:srgbClr val="FFFED8"/>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GB" altLang="en-US" sz="2800" dirty="0">
                <a:latin typeface="Calibri" panose="020F0502020204030204" pitchFamily="34" charset="0"/>
                <a:cs typeface="Calibri" panose="020F0502020204030204" pitchFamily="34" charset="0"/>
              </a:rPr>
              <a:t>If you wanted to know how to spell this word, you would start in the ‘P’ section of the dictionary. The ‘</a:t>
            </a:r>
            <a:r>
              <a:rPr lang="en-GB" altLang="en-US" sz="2800" dirty="0" err="1">
                <a:latin typeface="Calibri" panose="020F0502020204030204" pitchFamily="34" charset="0"/>
                <a:cs typeface="Calibri" panose="020F0502020204030204" pitchFamily="34" charset="0"/>
              </a:rPr>
              <a:t>ar</a:t>
            </a:r>
            <a:r>
              <a:rPr lang="en-GB" altLang="en-US" sz="2800" dirty="0">
                <a:latin typeface="Calibri" panose="020F0502020204030204" pitchFamily="34" charset="0"/>
                <a:cs typeface="Calibri" panose="020F0502020204030204" pitchFamily="34" charset="0"/>
              </a:rPr>
              <a:t>’ sound is made with an ‘A’, so the word will be at the beginning of the ‘P’ list.</a:t>
            </a:r>
          </a:p>
        </p:txBody>
      </p:sp>
      <p:pic>
        <p:nvPicPr>
          <p:cNvPr id="5" name="Picture 4">
            <a:extLst>
              <a:ext uri="{FF2B5EF4-FFF2-40B4-BE49-F238E27FC236}">
                <a16:creationId xmlns:a16="http://schemas.microsoft.com/office/drawing/2014/main" id="{7A144467-A36C-584B-86B3-37338E29345F}"/>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5272510" y="4762913"/>
            <a:ext cx="1264867" cy="1675806"/>
          </a:xfrm>
          <a:prstGeom prst="rect">
            <a:avLst/>
          </a:prstGeom>
        </p:spPr>
      </p:pic>
    </p:spTree>
    <p:extLst>
      <p:ext uri="{BB962C8B-B14F-4D97-AF65-F5344CB8AC3E}">
        <p14:creationId xmlns:p14="http://schemas.microsoft.com/office/powerpoint/2010/main" val="3052151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779624" y="212725"/>
            <a:ext cx="8250641" cy="1116565"/>
          </a:xfrm>
          <a:solidFill>
            <a:srgbClr val="FDFEDA"/>
          </a:solidFill>
          <a:ln>
            <a:solidFill>
              <a:schemeClr val="accent1"/>
            </a:solidFill>
          </a:ln>
        </p:spPr>
        <p:txBody>
          <a:bodyPr>
            <a:normAutofit/>
          </a:bodyPr>
          <a:lstStyle/>
          <a:p>
            <a:pPr algn="ctr"/>
            <a:r>
              <a:rPr lang="en-GB" dirty="0"/>
              <a:t>Practise</a:t>
            </a:r>
          </a:p>
        </p:txBody>
      </p:sp>
      <p:sp>
        <p:nvSpPr>
          <p:cNvPr id="4" name="AutoShape 8">
            <a:extLst>
              <a:ext uri="{FF2B5EF4-FFF2-40B4-BE49-F238E27FC236}">
                <a16:creationId xmlns:a16="http://schemas.microsoft.com/office/drawing/2014/main" id="{3F2C3618-EBA5-544A-B140-F57EB9B3D816}"/>
              </a:ext>
            </a:extLst>
          </p:cNvPr>
          <p:cNvSpPr>
            <a:spLocks noChangeArrowheads="1"/>
          </p:cNvSpPr>
          <p:nvPr/>
        </p:nvSpPr>
        <p:spPr bwMode="auto">
          <a:xfrm>
            <a:off x="372831" y="2813550"/>
            <a:ext cx="11417920" cy="2911435"/>
          </a:xfrm>
          <a:prstGeom prst="roundRect">
            <a:avLst>
              <a:gd name="adj" fmla="val 16667"/>
            </a:avLst>
          </a:prstGeom>
          <a:solidFill>
            <a:schemeClr val="accent6">
              <a:lumMod val="20000"/>
              <a:lumOff val="80000"/>
            </a:schemeClr>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GB" altLang="en-US" sz="3000" dirty="0" err="1">
                <a:latin typeface="Calibri" panose="020F0502020204030204" pitchFamily="34" charset="0"/>
                <a:cs typeface="Calibri" panose="020F0502020204030204" pitchFamily="34" charset="0"/>
              </a:rPr>
              <a:t>vengance</a:t>
            </a:r>
            <a:r>
              <a:rPr lang="en-GB" altLang="en-US" sz="3000" dirty="0">
                <a:latin typeface="Calibri" panose="020F0502020204030204" pitchFamily="34" charset="0"/>
                <a:cs typeface="Calibri" panose="020F0502020204030204" pitchFamily="34" charset="0"/>
              </a:rPr>
              <a:t> </a:t>
            </a:r>
            <a:r>
              <a:rPr lang="en-GB" altLang="en-US" sz="3000" i="1" dirty="0">
                <a:latin typeface="Calibri" panose="020F0502020204030204" pitchFamily="34" charset="0"/>
                <a:cs typeface="Calibri" panose="020F0502020204030204" pitchFamily="34" charset="0"/>
              </a:rPr>
              <a:t>(punishment for an injury or wrong-doing)</a:t>
            </a:r>
          </a:p>
          <a:p>
            <a:pPr algn="ctr">
              <a:spcBef>
                <a:spcPct val="50000"/>
              </a:spcBef>
              <a:buNone/>
            </a:pPr>
            <a:r>
              <a:rPr lang="en-GB" altLang="en-US" sz="3000" dirty="0" err="1">
                <a:latin typeface="Calibri" panose="020F0502020204030204" pitchFamily="34" charset="0"/>
                <a:cs typeface="Calibri" panose="020F0502020204030204" pitchFamily="34" charset="0"/>
              </a:rPr>
              <a:t>growtesk</a:t>
            </a:r>
            <a:r>
              <a:rPr lang="en-GB" altLang="en-US" sz="3000" dirty="0">
                <a:latin typeface="Calibri" panose="020F0502020204030204" pitchFamily="34" charset="0"/>
                <a:cs typeface="Calibri" panose="020F0502020204030204" pitchFamily="34" charset="0"/>
              </a:rPr>
              <a:t> </a:t>
            </a:r>
            <a:r>
              <a:rPr lang="en-GB" altLang="en-US" sz="3000" i="1" dirty="0">
                <a:latin typeface="Calibri" panose="020F0502020204030204" pitchFamily="34" charset="0"/>
                <a:cs typeface="Calibri" panose="020F0502020204030204" pitchFamily="34" charset="0"/>
              </a:rPr>
              <a:t>(ugly or distorted)</a:t>
            </a:r>
          </a:p>
          <a:p>
            <a:pPr algn="ctr">
              <a:spcBef>
                <a:spcPct val="50000"/>
              </a:spcBef>
              <a:buNone/>
            </a:pPr>
            <a:r>
              <a:rPr lang="en-GB" altLang="en-US" sz="3000" dirty="0" err="1">
                <a:latin typeface="Calibri" panose="020F0502020204030204" pitchFamily="34" charset="0"/>
                <a:cs typeface="Calibri" panose="020F0502020204030204" pitchFamily="34" charset="0"/>
              </a:rPr>
              <a:t>ordatious</a:t>
            </a:r>
            <a:r>
              <a:rPr lang="en-GB" altLang="en-US" sz="3000" dirty="0">
                <a:latin typeface="Calibri" panose="020F0502020204030204" pitchFamily="34" charset="0"/>
                <a:cs typeface="Calibri" panose="020F0502020204030204" pitchFamily="34" charset="0"/>
              </a:rPr>
              <a:t> </a:t>
            </a:r>
            <a:r>
              <a:rPr lang="en-GB" altLang="en-US" sz="3000" i="1" dirty="0">
                <a:latin typeface="Calibri" panose="020F0502020204030204" pitchFamily="34" charset="0"/>
                <a:cs typeface="Calibri" panose="020F0502020204030204" pitchFamily="34" charset="0"/>
              </a:rPr>
              <a:t>(willing to take risks)</a:t>
            </a:r>
          </a:p>
          <a:p>
            <a:pPr algn="ctr">
              <a:spcBef>
                <a:spcPct val="50000"/>
              </a:spcBef>
              <a:buNone/>
            </a:pPr>
            <a:r>
              <a:rPr lang="en-GB" altLang="en-US" sz="3000" dirty="0" err="1">
                <a:latin typeface="Calibri" panose="020F0502020204030204" pitchFamily="34" charset="0"/>
                <a:cs typeface="Calibri" panose="020F0502020204030204" pitchFamily="34" charset="0"/>
              </a:rPr>
              <a:t>fewsion</a:t>
            </a:r>
            <a:r>
              <a:rPr lang="en-GB" altLang="en-US" sz="3000" dirty="0">
                <a:latin typeface="Calibri" panose="020F0502020204030204" pitchFamily="34" charset="0"/>
                <a:cs typeface="Calibri" panose="020F0502020204030204" pitchFamily="34" charset="0"/>
              </a:rPr>
              <a:t> </a:t>
            </a:r>
            <a:r>
              <a:rPr lang="en-GB" altLang="en-US" sz="3000" i="1" dirty="0">
                <a:latin typeface="Calibri" panose="020F0502020204030204" pitchFamily="34" charset="0"/>
                <a:cs typeface="Calibri" panose="020F0502020204030204" pitchFamily="34" charset="0"/>
              </a:rPr>
              <a:t>(two things joined together to make one)</a:t>
            </a:r>
            <a:endParaRPr lang="en-GB" altLang="en-US" sz="3000" dirty="0">
              <a:latin typeface="Calibri" panose="020F0502020204030204" pitchFamily="34" charset="0"/>
              <a:cs typeface="Calibri" panose="020F0502020204030204" pitchFamily="34" charset="0"/>
            </a:endParaRPr>
          </a:p>
        </p:txBody>
      </p:sp>
      <p:sp>
        <p:nvSpPr>
          <p:cNvPr id="7" name="AutoShape 5">
            <a:extLst>
              <a:ext uri="{FF2B5EF4-FFF2-40B4-BE49-F238E27FC236}">
                <a16:creationId xmlns:a16="http://schemas.microsoft.com/office/drawing/2014/main" id="{CF8AE713-7394-7A4E-A4D4-BB26B1EE786D}"/>
              </a:ext>
            </a:extLst>
          </p:cNvPr>
          <p:cNvSpPr>
            <a:spLocks noChangeArrowheads="1"/>
          </p:cNvSpPr>
          <p:nvPr/>
        </p:nvSpPr>
        <p:spPr bwMode="auto">
          <a:xfrm>
            <a:off x="372831" y="1627259"/>
            <a:ext cx="11417920" cy="1055608"/>
          </a:xfrm>
          <a:prstGeom prst="roundRect">
            <a:avLst>
              <a:gd name="adj" fmla="val 16667"/>
            </a:avLst>
          </a:prstGeom>
          <a:solidFill>
            <a:srgbClr val="FFFED8"/>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GB" altLang="en-US" sz="2800" dirty="0">
                <a:latin typeface="Calibri" panose="020F0502020204030204" pitchFamily="34" charset="0"/>
                <a:cs typeface="Calibri" panose="020F0502020204030204" pitchFamily="34" charset="0"/>
              </a:rPr>
              <a:t>Correct these ambitious and uncommon spellings. A meaning has been given to help you recognise the word. You may use a dictionary.</a:t>
            </a:r>
          </a:p>
        </p:txBody>
      </p:sp>
      <p:pic>
        <p:nvPicPr>
          <p:cNvPr id="5" name="Picture 2">
            <a:extLst>
              <a:ext uri="{FF2B5EF4-FFF2-40B4-BE49-F238E27FC236}">
                <a16:creationId xmlns:a16="http://schemas.microsoft.com/office/drawing/2014/main" id="{0F191C99-D283-DE41-900A-8B7FD6D0E0EB}"/>
              </a:ext>
            </a:extLst>
          </p:cNvPr>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0030265" y="3661130"/>
            <a:ext cx="1091791" cy="1621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3480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779624" y="212725"/>
            <a:ext cx="8250641" cy="1116565"/>
          </a:xfrm>
          <a:solidFill>
            <a:srgbClr val="FDFEDA"/>
          </a:solidFill>
          <a:ln>
            <a:solidFill>
              <a:schemeClr val="accent1"/>
            </a:solidFill>
          </a:ln>
        </p:spPr>
        <p:txBody>
          <a:bodyPr/>
          <a:lstStyle/>
          <a:p>
            <a:pPr algn="ctr"/>
            <a:r>
              <a:rPr lang="en-GB" dirty="0"/>
              <a:t>Check your answer</a:t>
            </a:r>
          </a:p>
        </p:txBody>
      </p:sp>
      <p:pic>
        <p:nvPicPr>
          <p:cNvPr id="4" name="Picture 6">
            <a:extLst>
              <a:ext uri="{FF2B5EF4-FFF2-40B4-BE49-F238E27FC236}">
                <a16:creationId xmlns:a16="http://schemas.microsoft.com/office/drawing/2014/main" id="{F1101814-D2FC-454C-B427-A2594A9D28BC}"/>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262308" y="4979774"/>
            <a:ext cx="1538542" cy="1381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utoShape 8">
            <a:extLst>
              <a:ext uri="{FF2B5EF4-FFF2-40B4-BE49-F238E27FC236}">
                <a16:creationId xmlns:a16="http://schemas.microsoft.com/office/drawing/2014/main" id="{2E09C1CF-00C5-E34B-AB8A-E86FF9B05CD1}"/>
              </a:ext>
            </a:extLst>
          </p:cNvPr>
          <p:cNvSpPr>
            <a:spLocks noChangeArrowheads="1"/>
          </p:cNvSpPr>
          <p:nvPr/>
        </p:nvSpPr>
        <p:spPr bwMode="auto">
          <a:xfrm>
            <a:off x="372831" y="1920056"/>
            <a:ext cx="11417920" cy="2911435"/>
          </a:xfrm>
          <a:prstGeom prst="roundRect">
            <a:avLst>
              <a:gd name="adj" fmla="val 16667"/>
            </a:avLst>
          </a:prstGeom>
          <a:solidFill>
            <a:schemeClr val="accent6">
              <a:lumMod val="20000"/>
              <a:lumOff val="80000"/>
            </a:schemeClr>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GB" altLang="en-US" sz="3000" u="sng" dirty="0">
                <a:latin typeface="Calibri" panose="020F0502020204030204" pitchFamily="34" charset="0"/>
                <a:cs typeface="Calibri" panose="020F0502020204030204" pitchFamily="34" charset="0"/>
              </a:rPr>
              <a:t>vengeance</a:t>
            </a:r>
            <a:r>
              <a:rPr lang="en-GB" altLang="en-US" sz="3000" dirty="0">
                <a:latin typeface="Calibri" panose="020F0502020204030204" pitchFamily="34" charset="0"/>
                <a:cs typeface="Calibri" panose="020F0502020204030204" pitchFamily="34" charset="0"/>
              </a:rPr>
              <a:t> </a:t>
            </a:r>
            <a:r>
              <a:rPr lang="en-GB" altLang="en-US" sz="3000" i="1" dirty="0">
                <a:latin typeface="Calibri" panose="020F0502020204030204" pitchFamily="34" charset="0"/>
                <a:cs typeface="Calibri" panose="020F0502020204030204" pitchFamily="34" charset="0"/>
              </a:rPr>
              <a:t>(punishment for an injury or wrong-doing)</a:t>
            </a:r>
          </a:p>
          <a:p>
            <a:pPr algn="ctr">
              <a:spcBef>
                <a:spcPct val="50000"/>
              </a:spcBef>
              <a:buNone/>
            </a:pPr>
            <a:r>
              <a:rPr lang="en-GB" altLang="en-US" sz="3000" u="sng" dirty="0">
                <a:latin typeface="Calibri" panose="020F0502020204030204" pitchFamily="34" charset="0"/>
                <a:cs typeface="Calibri" panose="020F0502020204030204" pitchFamily="34" charset="0"/>
              </a:rPr>
              <a:t>grotesque</a:t>
            </a:r>
            <a:r>
              <a:rPr lang="en-GB" altLang="en-US" sz="3000" dirty="0">
                <a:latin typeface="Calibri" panose="020F0502020204030204" pitchFamily="34" charset="0"/>
                <a:cs typeface="Calibri" panose="020F0502020204030204" pitchFamily="34" charset="0"/>
              </a:rPr>
              <a:t> </a:t>
            </a:r>
            <a:r>
              <a:rPr lang="en-GB" altLang="en-US" sz="3000" i="1" dirty="0">
                <a:latin typeface="Calibri" panose="020F0502020204030204" pitchFamily="34" charset="0"/>
                <a:cs typeface="Calibri" panose="020F0502020204030204" pitchFamily="34" charset="0"/>
              </a:rPr>
              <a:t>(ugly or distorted)</a:t>
            </a:r>
          </a:p>
          <a:p>
            <a:pPr algn="ctr">
              <a:spcBef>
                <a:spcPct val="50000"/>
              </a:spcBef>
              <a:buNone/>
            </a:pPr>
            <a:r>
              <a:rPr lang="en-GB" altLang="en-US" sz="3000" u="sng" dirty="0">
                <a:latin typeface="Calibri" panose="020F0502020204030204" pitchFamily="34" charset="0"/>
                <a:cs typeface="Calibri" panose="020F0502020204030204" pitchFamily="34" charset="0"/>
              </a:rPr>
              <a:t>audacious</a:t>
            </a:r>
            <a:r>
              <a:rPr lang="en-GB" altLang="en-US" sz="3000" dirty="0">
                <a:latin typeface="Calibri" panose="020F0502020204030204" pitchFamily="34" charset="0"/>
                <a:cs typeface="Calibri" panose="020F0502020204030204" pitchFamily="34" charset="0"/>
              </a:rPr>
              <a:t> </a:t>
            </a:r>
            <a:r>
              <a:rPr lang="en-GB" altLang="en-US" sz="3000" i="1" dirty="0">
                <a:latin typeface="Calibri" panose="020F0502020204030204" pitchFamily="34" charset="0"/>
                <a:cs typeface="Calibri" panose="020F0502020204030204" pitchFamily="34" charset="0"/>
              </a:rPr>
              <a:t>(willing to take risks)</a:t>
            </a:r>
          </a:p>
          <a:p>
            <a:pPr algn="ctr">
              <a:spcBef>
                <a:spcPct val="50000"/>
              </a:spcBef>
              <a:buNone/>
            </a:pPr>
            <a:r>
              <a:rPr lang="en-GB" altLang="en-US" sz="3000" u="sng" dirty="0">
                <a:latin typeface="Calibri" panose="020F0502020204030204" pitchFamily="34" charset="0"/>
                <a:cs typeface="Calibri" panose="020F0502020204030204" pitchFamily="34" charset="0"/>
              </a:rPr>
              <a:t>fusion</a:t>
            </a:r>
            <a:r>
              <a:rPr lang="en-GB" altLang="en-US" sz="3000" dirty="0">
                <a:latin typeface="Calibri" panose="020F0502020204030204" pitchFamily="34" charset="0"/>
                <a:cs typeface="Calibri" panose="020F0502020204030204" pitchFamily="34" charset="0"/>
              </a:rPr>
              <a:t> </a:t>
            </a:r>
            <a:r>
              <a:rPr lang="en-GB" altLang="en-US" sz="3000" i="1" dirty="0">
                <a:latin typeface="Calibri" panose="020F0502020204030204" pitchFamily="34" charset="0"/>
                <a:cs typeface="Calibri" panose="020F0502020204030204" pitchFamily="34" charset="0"/>
              </a:rPr>
              <a:t>(two things joined together to make one)</a:t>
            </a:r>
            <a:endParaRPr lang="en-GB" altLang="en-US" sz="3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96494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779624" y="212725"/>
            <a:ext cx="8250641" cy="1116565"/>
          </a:xfrm>
          <a:solidFill>
            <a:srgbClr val="FDFEDA"/>
          </a:solidFill>
          <a:ln>
            <a:solidFill>
              <a:schemeClr val="accent1"/>
            </a:solidFill>
          </a:ln>
        </p:spPr>
        <p:txBody>
          <a:bodyPr>
            <a:normAutofit/>
          </a:bodyPr>
          <a:lstStyle/>
          <a:p>
            <a:pPr algn="ctr"/>
            <a:r>
              <a:rPr lang="en-GB" dirty="0"/>
              <a:t>Practise</a:t>
            </a:r>
          </a:p>
        </p:txBody>
      </p:sp>
      <p:sp>
        <p:nvSpPr>
          <p:cNvPr id="4" name="AutoShape 8">
            <a:extLst>
              <a:ext uri="{FF2B5EF4-FFF2-40B4-BE49-F238E27FC236}">
                <a16:creationId xmlns:a16="http://schemas.microsoft.com/office/drawing/2014/main" id="{3F2C3618-EBA5-544A-B140-F57EB9B3D816}"/>
              </a:ext>
            </a:extLst>
          </p:cNvPr>
          <p:cNvSpPr>
            <a:spLocks noChangeArrowheads="1"/>
          </p:cNvSpPr>
          <p:nvPr/>
        </p:nvSpPr>
        <p:spPr bwMode="auto">
          <a:xfrm>
            <a:off x="372831" y="2297783"/>
            <a:ext cx="11417920" cy="3932992"/>
          </a:xfrm>
          <a:prstGeom prst="roundRect">
            <a:avLst>
              <a:gd name="adj" fmla="val 16667"/>
            </a:avLst>
          </a:prstGeom>
          <a:solidFill>
            <a:schemeClr val="accent6">
              <a:lumMod val="20000"/>
              <a:lumOff val="80000"/>
            </a:schemeClr>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GB" altLang="en-US" sz="2500" dirty="0">
                <a:latin typeface="Calibri" panose="020F0502020204030204" pitchFamily="34" charset="0"/>
                <a:cs typeface="Calibri" panose="020F0502020204030204" pitchFamily="34" charset="0"/>
              </a:rPr>
              <a:t>When an </a:t>
            </a:r>
            <a:r>
              <a:rPr lang="en-GB" altLang="en-US" sz="2500" dirty="0" err="1">
                <a:latin typeface="Calibri" panose="020F0502020204030204" pitchFamily="34" charset="0"/>
                <a:cs typeface="Calibri" panose="020F0502020204030204" pitchFamily="34" charset="0"/>
              </a:rPr>
              <a:t>individuel</a:t>
            </a:r>
            <a:r>
              <a:rPr lang="en-GB" altLang="en-US" sz="2500" dirty="0">
                <a:latin typeface="Calibri" panose="020F0502020204030204" pitchFamily="34" charset="0"/>
                <a:cs typeface="Calibri" panose="020F0502020204030204" pitchFamily="34" charset="0"/>
              </a:rPr>
              <a:t> thinks about Ancient Egypt, one’s mind is often drawn to </a:t>
            </a:r>
            <a:r>
              <a:rPr lang="en-GB" altLang="en-US" sz="2500" dirty="0" err="1">
                <a:latin typeface="Calibri" panose="020F0502020204030204" pitchFamily="34" charset="0"/>
                <a:cs typeface="Calibri" panose="020F0502020204030204" pitchFamily="34" charset="0"/>
              </a:rPr>
              <a:t>certan</a:t>
            </a:r>
            <a:r>
              <a:rPr lang="en-GB" altLang="en-US" sz="2500" dirty="0">
                <a:latin typeface="Calibri" panose="020F0502020204030204" pitchFamily="34" charset="0"/>
                <a:cs typeface="Calibri" panose="020F0502020204030204" pitchFamily="34" charset="0"/>
              </a:rPr>
              <a:t> </a:t>
            </a:r>
            <a:r>
              <a:rPr lang="en-GB" altLang="en-US" sz="2500" dirty="0" err="1">
                <a:latin typeface="Calibri" panose="020F0502020204030204" pitchFamily="34" charset="0"/>
                <a:cs typeface="Calibri" panose="020F0502020204030204" pitchFamily="34" charset="0"/>
              </a:rPr>
              <a:t>sterotypical</a:t>
            </a:r>
            <a:r>
              <a:rPr lang="en-GB" altLang="en-US" sz="2500" dirty="0">
                <a:latin typeface="Calibri" panose="020F0502020204030204" pitchFamily="34" charset="0"/>
                <a:cs typeface="Calibri" panose="020F0502020204030204" pitchFamily="34" charset="0"/>
              </a:rPr>
              <a:t> </a:t>
            </a:r>
            <a:r>
              <a:rPr lang="en-GB" altLang="en-US" sz="2500" dirty="0" err="1">
                <a:latin typeface="Calibri" panose="020F0502020204030204" pitchFamily="34" charset="0"/>
                <a:cs typeface="Calibri" panose="020F0502020204030204" pitchFamily="34" charset="0"/>
              </a:rPr>
              <a:t>assotiations</a:t>
            </a:r>
            <a:r>
              <a:rPr lang="en-GB" altLang="en-US" sz="2500" dirty="0">
                <a:latin typeface="Calibri" panose="020F0502020204030204" pitchFamily="34" charset="0"/>
                <a:cs typeface="Calibri" panose="020F0502020204030204" pitchFamily="34" charset="0"/>
              </a:rPr>
              <a:t>: pyramids, the River Nile, Cleopatra and Tutankhamun to name but a few. However, you may be surprised to ascertain that the entities we associate with Ancient Egypt aren’t all as close too each other as we tend to </a:t>
            </a:r>
            <a:r>
              <a:rPr lang="en-GB" altLang="en-US" sz="2500" dirty="0" err="1">
                <a:latin typeface="Calibri" panose="020F0502020204030204" pitchFamily="34" charset="0"/>
                <a:cs typeface="Calibri" panose="020F0502020204030204" pitchFamily="34" charset="0"/>
              </a:rPr>
              <a:t>assyume</a:t>
            </a:r>
            <a:r>
              <a:rPr lang="en-GB" altLang="en-US" sz="2500" dirty="0">
                <a:latin typeface="Calibri" panose="020F0502020204030204" pitchFamily="34" charset="0"/>
                <a:cs typeface="Calibri" panose="020F0502020204030204" pitchFamily="34" charset="0"/>
              </a:rPr>
              <a:t>. For example, Cleopatra, the last active ruler of the Ptolemaic (to-</a:t>
            </a:r>
            <a:r>
              <a:rPr lang="en-GB" altLang="en-US" sz="2500" dirty="0" err="1">
                <a:latin typeface="Calibri" panose="020F0502020204030204" pitchFamily="34" charset="0"/>
                <a:cs typeface="Calibri" panose="020F0502020204030204" pitchFamily="34" charset="0"/>
              </a:rPr>
              <a:t>luh</a:t>
            </a:r>
            <a:r>
              <a:rPr lang="en-GB" altLang="en-US" sz="2500" dirty="0">
                <a:latin typeface="Calibri" panose="020F0502020204030204" pitchFamily="34" charset="0"/>
                <a:cs typeface="Calibri" panose="020F0502020204030204" pitchFamily="34" charset="0"/>
              </a:rPr>
              <a:t>-</a:t>
            </a:r>
            <a:r>
              <a:rPr lang="en-GB" altLang="en-US" sz="2500" dirty="0" err="1">
                <a:latin typeface="Calibri" panose="020F0502020204030204" pitchFamily="34" charset="0"/>
                <a:cs typeface="Calibri" panose="020F0502020204030204" pitchFamily="34" charset="0"/>
              </a:rPr>
              <a:t>mei-uhk</a:t>
            </a:r>
            <a:r>
              <a:rPr lang="en-GB" altLang="en-US" sz="2500" dirty="0">
                <a:latin typeface="Calibri" panose="020F0502020204030204" pitchFamily="34" charset="0"/>
                <a:cs typeface="Calibri" panose="020F0502020204030204" pitchFamily="34" charset="0"/>
              </a:rPr>
              <a:t>) Kingdom of Egypt, lived closer to the building of Pizza Hut (a chain of pizza </a:t>
            </a:r>
            <a:r>
              <a:rPr lang="en-GB" altLang="en-US" sz="2500" dirty="0" err="1">
                <a:latin typeface="Calibri" panose="020F0502020204030204" pitchFamily="34" charset="0"/>
                <a:cs typeface="Calibri" panose="020F0502020204030204" pitchFamily="34" charset="0"/>
              </a:rPr>
              <a:t>restorants</a:t>
            </a:r>
            <a:r>
              <a:rPr lang="en-GB" altLang="en-US" sz="2500" dirty="0">
                <a:latin typeface="Calibri" panose="020F0502020204030204" pitchFamily="34" charset="0"/>
                <a:cs typeface="Calibri" panose="020F0502020204030204" pitchFamily="34" charset="0"/>
              </a:rPr>
              <a:t>) than the pyramids. </a:t>
            </a:r>
            <a:r>
              <a:rPr lang="en-GB" altLang="en-US" sz="2500" dirty="0" err="1">
                <a:latin typeface="Calibri" panose="020F0502020204030204" pitchFamily="34" charset="0"/>
                <a:cs typeface="Calibri" panose="020F0502020204030204" pitchFamily="34" charset="0"/>
              </a:rPr>
              <a:t>Chrononologically</a:t>
            </a:r>
            <a:r>
              <a:rPr lang="en-GB" altLang="en-US" sz="2500" dirty="0">
                <a:latin typeface="Calibri" panose="020F0502020204030204" pitchFamily="34" charset="0"/>
                <a:cs typeface="Calibri" panose="020F0502020204030204" pitchFamily="34" charset="0"/>
              </a:rPr>
              <a:t>, The Grate Pyramid was built circa 2560BC, while the first Pizza Hut </a:t>
            </a:r>
            <a:r>
              <a:rPr lang="en-GB" altLang="en-US" sz="2500" dirty="0" err="1">
                <a:latin typeface="Calibri" panose="020F0502020204030204" pitchFamily="34" charset="0"/>
                <a:cs typeface="Calibri" panose="020F0502020204030204" pitchFamily="34" charset="0"/>
              </a:rPr>
              <a:t>opend</a:t>
            </a:r>
            <a:r>
              <a:rPr lang="en-GB" altLang="en-US" sz="2500" dirty="0">
                <a:latin typeface="Calibri" panose="020F0502020204030204" pitchFamily="34" charset="0"/>
                <a:cs typeface="Calibri" panose="020F0502020204030204" pitchFamily="34" charset="0"/>
              </a:rPr>
              <a:t> in 1958, which is about 500 years closer to Cleopatra. </a:t>
            </a:r>
          </a:p>
        </p:txBody>
      </p:sp>
      <p:sp>
        <p:nvSpPr>
          <p:cNvPr id="7" name="AutoShape 5">
            <a:extLst>
              <a:ext uri="{FF2B5EF4-FFF2-40B4-BE49-F238E27FC236}">
                <a16:creationId xmlns:a16="http://schemas.microsoft.com/office/drawing/2014/main" id="{CF8AE713-7394-7A4E-A4D4-BB26B1EE786D}"/>
              </a:ext>
            </a:extLst>
          </p:cNvPr>
          <p:cNvSpPr>
            <a:spLocks noChangeArrowheads="1"/>
          </p:cNvSpPr>
          <p:nvPr/>
        </p:nvSpPr>
        <p:spPr bwMode="auto">
          <a:xfrm>
            <a:off x="372831" y="1487213"/>
            <a:ext cx="11417920" cy="527804"/>
          </a:xfrm>
          <a:prstGeom prst="roundRect">
            <a:avLst>
              <a:gd name="adj" fmla="val 16667"/>
            </a:avLst>
          </a:prstGeom>
          <a:solidFill>
            <a:srgbClr val="FFFED8"/>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GB" altLang="en-US" sz="2500" dirty="0">
                <a:latin typeface="Calibri" panose="020F0502020204030204" pitchFamily="34" charset="0"/>
                <a:cs typeface="Calibri" panose="020F0502020204030204" pitchFamily="34" charset="0"/>
              </a:rPr>
              <a:t>Find and correct the ten spelling errors in this paragraph.</a:t>
            </a:r>
          </a:p>
        </p:txBody>
      </p:sp>
      <p:pic>
        <p:nvPicPr>
          <p:cNvPr id="5" name="Picture 2">
            <a:extLst>
              <a:ext uri="{FF2B5EF4-FFF2-40B4-BE49-F238E27FC236}">
                <a16:creationId xmlns:a16="http://schemas.microsoft.com/office/drawing/2014/main" id="{0F191C99-D283-DE41-900A-8B7FD6D0E0EB}"/>
              </a:ext>
            </a:extLst>
          </p:cNvPr>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0863994" y="5684107"/>
            <a:ext cx="719683" cy="1068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4230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779624" y="212725"/>
            <a:ext cx="8250641" cy="1116565"/>
          </a:xfrm>
          <a:solidFill>
            <a:srgbClr val="FDFEDA"/>
          </a:solidFill>
          <a:ln>
            <a:solidFill>
              <a:schemeClr val="accent1"/>
            </a:solidFill>
          </a:ln>
        </p:spPr>
        <p:txBody>
          <a:bodyPr>
            <a:normAutofit/>
          </a:bodyPr>
          <a:lstStyle/>
          <a:p>
            <a:pPr algn="ctr"/>
            <a:r>
              <a:rPr lang="en-GB" dirty="0"/>
              <a:t>Check your answer</a:t>
            </a:r>
          </a:p>
        </p:txBody>
      </p:sp>
      <p:sp>
        <p:nvSpPr>
          <p:cNvPr id="4" name="AutoShape 8">
            <a:extLst>
              <a:ext uri="{FF2B5EF4-FFF2-40B4-BE49-F238E27FC236}">
                <a16:creationId xmlns:a16="http://schemas.microsoft.com/office/drawing/2014/main" id="{3F2C3618-EBA5-544A-B140-F57EB9B3D816}"/>
              </a:ext>
            </a:extLst>
          </p:cNvPr>
          <p:cNvSpPr>
            <a:spLocks noChangeArrowheads="1"/>
          </p:cNvSpPr>
          <p:nvPr/>
        </p:nvSpPr>
        <p:spPr bwMode="auto">
          <a:xfrm>
            <a:off x="409901" y="1506950"/>
            <a:ext cx="11417920" cy="3932992"/>
          </a:xfrm>
          <a:prstGeom prst="roundRect">
            <a:avLst>
              <a:gd name="adj" fmla="val 16667"/>
            </a:avLst>
          </a:prstGeom>
          <a:solidFill>
            <a:schemeClr val="accent6">
              <a:lumMod val="20000"/>
              <a:lumOff val="80000"/>
            </a:schemeClr>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GB" altLang="en-US" sz="2500" dirty="0">
                <a:latin typeface="Calibri" panose="020F0502020204030204" pitchFamily="34" charset="0"/>
                <a:cs typeface="Calibri" panose="020F0502020204030204" pitchFamily="34" charset="0"/>
              </a:rPr>
              <a:t>When an </a:t>
            </a:r>
            <a:r>
              <a:rPr lang="en-GB" altLang="en-US" sz="2500" u="sng" dirty="0">
                <a:latin typeface="Calibri" panose="020F0502020204030204" pitchFamily="34" charset="0"/>
                <a:cs typeface="Calibri" panose="020F0502020204030204" pitchFamily="34" charset="0"/>
              </a:rPr>
              <a:t>individual</a:t>
            </a:r>
            <a:r>
              <a:rPr lang="en-GB" altLang="en-US" sz="2500" dirty="0">
                <a:latin typeface="Calibri" panose="020F0502020204030204" pitchFamily="34" charset="0"/>
                <a:cs typeface="Calibri" panose="020F0502020204030204" pitchFamily="34" charset="0"/>
              </a:rPr>
              <a:t> thinks about Ancient Egypt, one’s mind is often drawn to </a:t>
            </a:r>
            <a:r>
              <a:rPr lang="en-GB" altLang="en-US" sz="2500" u="sng" dirty="0">
                <a:latin typeface="Calibri" panose="020F0502020204030204" pitchFamily="34" charset="0"/>
                <a:cs typeface="Calibri" panose="020F0502020204030204" pitchFamily="34" charset="0"/>
              </a:rPr>
              <a:t>certain</a:t>
            </a:r>
            <a:r>
              <a:rPr lang="en-GB" altLang="en-US" sz="2500" dirty="0">
                <a:latin typeface="Calibri" panose="020F0502020204030204" pitchFamily="34" charset="0"/>
                <a:cs typeface="Calibri" panose="020F0502020204030204" pitchFamily="34" charset="0"/>
              </a:rPr>
              <a:t> </a:t>
            </a:r>
            <a:r>
              <a:rPr lang="en-GB" altLang="en-US" sz="2500" u="sng" dirty="0">
                <a:latin typeface="Calibri" panose="020F0502020204030204" pitchFamily="34" charset="0"/>
                <a:cs typeface="Calibri" panose="020F0502020204030204" pitchFamily="34" charset="0"/>
              </a:rPr>
              <a:t>stereotypical</a:t>
            </a:r>
            <a:r>
              <a:rPr lang="en-GB" altLang="en-US" sz="2500" dirty="0">
                <a:latin typeface="Calibri" panose="020F0502020204030204" pitchFamily="34" charset="0"/>
                <a:cs typeface="Calibri" panose="020F0502020204030204" pitchFamily="34" charset="0"/>
              </a:rPr>
              <a:t> </a:t>
            </a:r>
            <a:r>
              <a:rPr lang="en-GB" altLang="en-US" sz="2500" u="sng" dirty="0">
                <a:latin typeface="Calibri" panose="020F0502020204030204" pitchFamily="34" charset="0"/>
                <a:cs typeface="Calibri" panose="020F0502020204030204" pitchFamily="34" charset="0"/>
              </a:rPr>
              <a:t>associations</a:t>
            </a:r>
            <a:r>
              <a:rPr lang="en-GB" altLang="en-US" sz="2500" dirty="0">
                <a:latin typeface="Calibri" panose="020F0502020204030204" pitchFamily="34" charset="0"/>
                <a:cs typeface="Calibri" panose="020F0502020204030204" pitchFamily="34" charset="0"/>
              </a:rPr>
              <a:t>: pyramids, the River Nile, Cleopatra and Tutankhamun to name but a few. However, you may be surprised to ascertain that the entities we associate with Ancient Egypt aren’t all as close </a:t>
            </a:r>
            <a:r>
              <a:rPr lang="en-GB" altLang="en-US" sz="2500" u="sng" dirty="0">
                <a:latin typeface="Calibri" panose="020F0502020204030204" pitchFamily="34" charset="0"/>
                <a:cs typeface="Calibri" panose="020F0502020204030204" pitchFamily="34" charset="0"/>
              </a:rPr>
              <a:t>to</a:t>
            </a:r>
            <a:r>
              <a:rPr lang="en-GB" altLang="en-US" sz="2500" dirty="0">
                <a:latin typeface="Calibri" panose="020F0502020204030204" pitchFamily="34" charset="0"/>
                <a:cs typeface="Calibri" panose="020F0502020204030204" pitchFamily="34" charset="0"/>
              </a:rPr>
              <a:t> each other as we tend to </a:t>
            </a:r>
            <a:r>
              <a:rPr lang="en-GB" altLang="en-US" sz="2500" u="sng" dirty="0">
                <a:latin typeface="Calibri" panose="020F0502020204030204" pitchFamily="34" charset="0"/>
                <a:cs typeface="Calibri" panose="020F0502020204030204" pitchFamily="34" charset="0"/>
              </a:rPr>
              <a:t>assume</a:t>
            </a:r>
            <a:r>
              <a:rPr lang="en-GB" altLang="en-US" sz="2500" dirty="0">
                <a:latin typeface="Calibri" panose="020F0502020204030204" pitchFamily="34" charset="0"/>
                <a:cs typeface="Calibri" panose="020F0502020204030204" pitchFamily="34" charset="0"/>
              </a:rPr>
              <a:t>. For example, Cleopatra, the last active ruler of the Ptolemaic (to-</a:t>
            </a:r>
            <a:r>
              <a:rPr lang="en-GB" altLang="en-US" sz="2500" dirty="0" err="1">
                <a:latin typeface="Calibri" panose="020F0502020204030204" pitchFamily="34" charset="0"/>
                <a:cs typeface="Calibri" panose="020F0502020204030204" pitchFamily="34" charset="0"/>
              </a:rPr>
              <a:t>luh</a:t>
            </a:r>
            <a:r>
              <a:rPr lang="en-GB" altLang="en-US" sz="2500" dirty="0">
                <a:latin typeface="Calibri" panose="020F0502020204030204" pitchFamily="34" charset="0"/>
                <a:cs typeface="Calibri" panose="020F0502020204030204" pitchFamily="34" charset="0"/>
              </a:rPr>
              <a:t>-</a:t>
            </a:r>
            <a:r>
              <a:rPr lang="en-GB" altLang="en-US" sz="2500" dirty="0" err="1">
                <a:latin typeface="Calibri" panose="020F0502020204030204" pitchFamily="34" charset="0"/>
                <a:cs typeface="Calibri" panose="020F0502020204030204" pitchFamily="34" charset="0"/>
              </a:rPr>
              <a:t>mei-uhk</a:t>
            </a:r>
            <a:r>
              <a:rPr lang="en-GB" altLang="en-US" sz="2500" dirty="0">
                <a:latin typeface="Calibri" panose="020F0502020204030204" pitchFamily="34" charset="0"/>
                <a:cs typeface="Calibri" panose="020F0502020204030204" pitchFamily="34" charset="0"/>
              </a:rPr>
              <a:t>) Kingdom of Egypt, lived closer to the building of Pizza Hut (a chain of pizza </a:t>
            </a:r>
            <a:r>
              <a:rPr lang="en-GB" altLang="en-US" sz="2500" u="sng" dirty="0">
                <a:latin typeface="Calibri" panose="020F0502020204030204" pitchFamily="34" charset="0"/>
                <a:cs typeface="Calibri" panose="020F0502020204030204" pitchFamily="34" charset="0"/>
              </a:rPr>
              <a:t>restaurants</a:t>
            </a:r>
            <a:r>
              <a:rPr lang="en-GB" altLang="en-US" sz="2500" dirty="0">
                <a:latin typeface="Calibri" panose="020F0502020204030204" pitchFamily="34" charset="0"/>
                <a:cs typeface="Calibri" panose="020F0502020204030204" pitchFamily="34" charset="0"/>
              </a:rPr>
              <a:t>) than the pyramids. </a:t>
            </a:r>
            <a:r>
              <a:rPr lang="en-GB" altLang="en-US" sz="2500" u="sng" dirty="0">
                <a:latin typeface="Calibri" panose="020F0502020204030204" pitchFamily="34" charset="0"/>
                <a:cs typeface="Calibri" panose="020F0502020204030204" pitchFamily="34" charset="0"/>
              </a:rPr>
              <a:t>Chronologically</a:t>
            </a:r>
            <a:r>
              <a:rPr lang="en-GB" altLang="en-US" sz="2500" dirty="0">
                <a:latin typeface="Calibri" panose="020F0502020204030204" pitchFamily="34" charset="0"/>
                <a:cs typeface="Calibri" panose="020F0502020204030204" pitchFamily="34" charset="0"/>
              </a:rPr>
              <a:t>, The </a:t>
            </a:r>
            <a:r>
              <a:rPr lang="en-GB" altLang="en-US" sz="2500" u="sng" dirty="0">
                <a:latin typeface="Calibri" panose="020F0502020204030204" pitchFamily="34" charset="0"/>
                <a:cs typeface="Calibri" panose="020F0502020204030204" pitchFamily="34" charset="0"/>
              </a:rPr>
              <a:t>Great</a:t>
            </a:r>
            <a:r>
              <a:rPr lang="en-GB" altLang="en-US" sz="2500" dirty="0">
                <a:latin typeface="Calibri" panose="020F0502020204030204" pitchFamily="34" charset="0"/>
                <a:cs typeface="Calibri" panose="020F0502020204030204" pitchFamily="34" charset="0"/>
              </a:rPr>
              <a:t> Pyramid was built circa 2560BC, while the first Pizza Hut </a:t>
            </a:r>
            <a:r>
              <a:rPr lang="en-GB" altLang="en-US" sz="2500" u="sng" dirty="0">
                <a:latin typeface="Calibri" panose="020F0502020204030204" pitchFamily="34" charset="0"/>
                <a:cs typeface="Calibri" panose="020F0502020204030204" pitchFamily="34" charset="0"/>
              </a:rPr>
              <a:t>opened</a:t>
            </a:r>
            <a:r>
              <a:rPr lang="en-GB" altLang="en-US" sz="2500" dirty="0">
                <a:latin typeface="Calibri" panose="020F0502020204030204" pitchFamily="34" charset="0"/>
                <a:cs typeface="Calibri" panose="020F0502020204030204" pitchFamily="34" charset="0"/>
              </a:rPr>
              <a:t> in 1958, which is about 500 years closer to Cleopatra. </a:t>
            </a:r>
          </a:p>
        </p:txBody>
      </p:sp>
      <p:pic>
        <p:nvPicPr>
          <p:cNvPr id="6" name="Picture 6">
            <a:extLst>
              <a:ext uri="{FF2B5EF4-FFF2-40B4-BE49-F238E27FC236}">
                <a16:creationId xmlns:a16="http://schemas.microsoft.com/office/drawing/2014/main" id="{D6F0BB68-6DC6-B542-8059-481109205E2F}"/>
              </a:ext>
            </a:extLst>
          </p:cNvPr>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586685" y="5617602"/>
            <a:ext cx="1064351" cy="955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7087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779624" y="212725"/>
            <a:ext cx="8250641" cy="1116565"/>
          </a:xfrm>
          <a:solidFill>
            <a:srgbClr val="FDFEDA"/>
          </a:solidFill>
          <a:ln>
            <a:solidFill>
              <a:schemeClr val="accent1"/>
            </a:solidFill>
          </a:ln>
        </p:spPr>
        <p:txBody>
          <a:bodyPr/>
          <a:lstStyle/>
          <a:p>
            <a:pPr algn="ctr"/>
            <a:r>
              <a:rPr lang="en-GB" dirty="0"/>
              <a:t>Remember</a:t>
            </a:r>
          </a:p>
        </p:txBody>
      </p:sp>
      <p:sp>
        <p:nvSpPr>
          <p:cNvPr id="4" name="Rectangle: Rounded Corners 5">
            <a:extLst>
              <a:ext uri="{FF2B5EF4-FFF2-40B4-BE49-F238E27FC236}">
                <a16:creationId xmlns:a16="http://schemas.microsoft.com/office/drawing/2014/main" id="{FF33F331-1DC4-4B42-BDF3-F65A8976F1EC}"/>
              </a:ext>
            </a:extLst>
          </p:cNvPr>
          <p:cNvSpPr/>
          <p:nvPr/>
        </p:nvSpPr>
        <p:spPr>
          <a:xfrm>
            <a:off x="276991" y="1729959"/>
            <a:ext cx="11680604" cy="4547273"/>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It is important to proof-read your writing to make sure the spellings are accurate.</a:t>
            </a:r>
          </a:p>
          <a:p>
            <a:pPr algn="ctr">
              <a:lnSpc>
                <a:spcPct val="100000"/>
              </a:lnSpc>
              <a:spcBef>
                <a:spcPct val="0"/>
              </a:spcBef>
              <a:buFontTx/>
              <a:buNone/>
            </a:pPr>
            <a:endParaRPr lang="en-GB" altLang="en-US" sz="2800" dirty="0">
              <a:solidFill>
                <a:schemeClr val="tx1"/>
              </a:solidFill>
            </a:endParaRPr>
          </a:p>
          <a:p>
            <a:pPr algn="ctr">
              <a:lnSpc>
                <a:spcPct val="100000"/>
              </a:lnSpc>
              <a:spcBef>
                <a:spcPct val="0"/>
              </a:spcBef>
              <a:buFontTx/>
              <a:buNone/>
            </a:pPr>
            <a:r>
              <a:rPr lang="en-GB" altLang="en-US" sz="2800" dirty="0">
                <a:solidFill>
                  <a:schemeClr val="tx1"/>
                </a:solidFill>
              </a:rPr>
              <a:t>Spelling mistakes can be made for different reasons. There could be a  wrongly used phonic rule, spelling rule error, misspelt homophone, or a word could simply be tricky to spell. </a:t>
            </a:r>
          </a:p>
          <a:p>
            <a:pPr algn="ctr">
              <a:lnSpc>
                <a:spcPct val="100000"/>
              </a:lnSpc>
              <a:spcBef>
                <a:spcPct val="0"/>
              </a:spcBef>
              <a:buFontTx/>
              <a:buNone/>
            </a:pPr>
            <a:endParaRPr lang="en-GB" altLang="en-US" sz="2800" dirty="0">
              <a:solidFill>
                <a:schemeClr val="tx1"/>
              </a:solidFill>
            </a:endParaRPr>
          </a:p>
          <a:p>
            <a:pPr algn="ctr">
              <a:lnSpc>
                <a:spcPct val="100000"/>
              </a:lnSpc>
              <a:spcBef>
                <a:spcPct val="0"/>
              </a:spcBef>
              <a:buFontTx/>
              <a:buNone/>
            </a:pPr>
            <a:r>
              <a:rPr lang="en-GB" altLang="en-US" sz="2800" dirty="0">
                <a:solidFill>
                  <a:schemeClr val="tx1"/>
                </a:solidFill>
              </a:rPr>
              <a:t>Asking a peer or checking a dictionary can be a useful way of checking spellings if you are unsure. </a:t>
            </a:r>
          </a:p>
        </p:txBody>
      </p:sp>
    </p:spTree>
    <p:extLst>
      <p:ext uri="{BB962C8B-B14F-4D97-AF65-F5344CB8AC3E}">
        <p14:creationId xmlns:p14="http://schemas.microsoft.com/office/powerpoint/2010/main" val="2450430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9376D-388B-42B4-8FDC-F31CA81FB1ED}"/>
              </a:ext>
            </a:extLst>
          </p:cNvPr>
          <p:cNvSpPr>
            <a:spLocks noGrp="1"/>
          </p:cNvSpPr>
          <p:nvPr>
            <p:ph type="title"/>
          </p:nvPr>
        </p:nvSpPr>
        <p:spPr>
          <a:xfrm>
            <a:off x="838200" y="365126"/>
            <a:ext cx="10515600" cy="886234"/>
          </a:xfrm>
        </p:spPr>
        <p:txBody>
          <a:bodyPr/>
          <a:lstStyle/>
          <a:p>
            <a:pPr algn="ctr"/>
            <a:r>
              <a:rPr lang="en-GB" dirty="0"/>
              <a:t>Teacher Notes</a:t>
            </a:r>
          </a:p>
        </p:txBody>
      </p:sp>
      <p:sp>
        <p:nvSpPr>
          <p:cNvPr id="4" name="5-Point Star 4">
            <a:extLst>
              <a:ext uri="{FF2B5EF4-FFF2-40B4-BE49-F238E27FC236}">
                <a16:creationId xmlns:a16="http://schemas.microsoft.com/office/drawing/2014/main" id="{8B3E8FF2-5177-4593-ACA3-98E208BBB75E}"/>
              </a:ext>
            </a:extLst>
          </p:cNvPr>
          <p:cNvSpPr/>
          <p:nvPr/>
        </p:nvSpPr>
        <p:spPr>
          <a:xfrm>
            <a:off x="2938632" y="147061"/>
            <a:ext cx="1269069" cy="1021171"/>
          </a:xfrm>
          <a:prstGeom prst="star5">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sp>
        <p:nvSpPr>
          <p:cNvPr id="7" name="Content Placeholder 2">
            <a:extLst>
              <a:ext uri="{FF2B5EF4-FFF2-40B4-BE49-F238E27FC236}">
                <a16:creationId xmlns:a16="http://schemas.microsoft.com/office/drawing/2014/main" id="{5B568B6E-3F89-4A2C-9BB2-32812DF9B678}"/>
              </a:ext>
            </a:extLst>
          </p:cNvPr>
          <p:cNvSpPr txBox="1">
            <a:spLocks/>
          </p:cNvSpPr>
          <p:nvPr/>
        </p:nvSpPr>
        <p:spPr>
          <a:xfrm>
            <a:off x="679352" y="1591814"/>
            <a:ext cx="10833295" cy="4346870"/>
          </a:xfrm>
          <a:prstGeom prst="rect">
            <a:avLst/>
          </a:prstGeom>
          <a:solidFill>
            <a:srgbClr val="FFFED8"/>
          </a:solidFill>
        </p:spPr>
        <p:txBody>
          <a:bodyPr vert="horz" lIns="91440" tIns="45720" rIns="91440" bIns="45720" rtlCol="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GB" sz="2400" dirty="0"/>
              <a:t>This resource should be used to support A2 Key Marginal pupils for whom you have completed a PLC. It is designed to be delivered as a teaching activity to a small group or individual in order to ensure that a pupil is secure within the Expected Standard for Year 6, as </a:t>
            </a:r>
            <a:r>
              <a:rPr lang="en-GB" sz="2400" dirty="0">
                <a:latin typeface="Calibri" panose="020F0502020204030204" pitchFamily="34" charset="0"/>
                <a:cs typeface="Calibri" panose="020F0502020204030204" pitchFamily="34" charset="0"/>
              </a:rPr>
              <a:t>well as providing additional challenge (Think It) to move pupils towards Above Expected standard.</a:t>
            </a:r>
          </a:p>
          <a:p>
            <a:pPr>
              <a:defRPr/>
            </a:pPr>
            <a:endParaRPr lang="en-GB" sz="2400" dirty="0">
              <a:latin typeface="Calibri" panose="020F0502020204030204" pitchFamily="34" charset="0"/>
              <a:cs typeface="Calibri" panose="020F0502020204030204" pitchFamily="34" charset="0"/>
            </a:endParaRPr>
          </a:p>
          <a:p>
            <a:pPr>
              <a:defRPr/>
            </a:pPr>
            <a:r>
              <a:rPr lang="en-GB" sz="2400" dirty="0">
                <a:latin typeface="Calibri" panose="020F0502020204030204" pitchFamily="34" charset="0"/>
                <a:cs typeface="Calibri" panose="020F0502020204030204" pitchFamily="34" charset="0"/>
              </a:rPr>
              <a:t>The component parts are:</a:t>
            </a:r>
          </a:p>
          <a:p>
            <a:pPr marL="342900" indent="-342900">
              <a:buFont typeface="Arial" panose="020B0604020202020204" pitchFamily="34" charset="0"/>
              <a:buChar char="•"/>
              <a:defRPr/>
            </a:pPr>
            <a:r>
              <a:rPr lang="en-GB" sz="2400" dirty="0">
                <a:latin typeface="Calibri" panose="020F0502020204030204" pitchFamily="34" charset="0"/>
                <a:cs typeface="Calibri" panose="020F0502020204030204" pitchFamily="34" charset="0"/>
              </a:rPr>
              <a:t>Above Expected Standard therapy </a:t>
            </a:r>
          </a:p>
          <a:p>
            <a:pPr marL="342900" indent="-342900">
              <a:buFont typeface="Arial" panose="020B0604020202020204" pitchFamily="34" charset="0"/>
              <a:buChar char="•"/>
              <a:defRPr/>
            </a:pPr>
            <a:r>
              <a:rPr lang="en-GB" sz="2400" dirty="0">
                <a:latin typeface="Calibri" panose="020F0502020204030204" pitchFamily="34" charset="0"/>
                <a:cs typeface="Calibri" panose="020F0502020204030204" pitchFamily="34" charset="0"/>
              </a:rPr>
              <a:t>Think It questions</a:t>
            </a:r>
          </a:p>
          <a:p>
            <a:pPr marL="342900" indent="-342900">
              <a:buFont typeface="Arial" panose="020B0604020202020204" pitchFamily="34" charset="0"/>
              <a:buChar char="•"/>
              <a:defRPr/>
            </a:pPr>
            <a:r>
              <a:rPr lang="en-GB" sz="2400" dirty="0">
                <a:latin typeface="Calibri" panose="020F0502020204030204" pitchFamily="34" charset="0"/>
                <a:cs typeface="Calibri" panose="020F0502020204030204" pitchFamily="34" charset="0"/>
              </a:rPr>
              <a:t>Above Expected therapy tests (separate resource).</a:t>
            </a:r>
          </a:p>
        </p:txBody>
      </p:sp>
    </p:spTree>
    <p:extLst>
      <p:ext uri="{BB962C8B-B14F-4D97-AF65-F5344CB8AC3E}">
        <p14:creationId xmlns:p14="http://schemas.microsoft.com/office/powerpoint/2010/main" val="17157253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4" descr="A picture containing drawing&#10;&#10;Description automatically generated">
            <a:extLst>
              <a:ext uri="{FF2B5EF4-FFF2-40B4-BE49-F238E27FC236}">
                <a16:creationId xmlns:a16="http://schemas.microsoft.com/office/drawing/2014/main" id="{340572FC-8B70-46FC-B95E-FA23BC6F6AB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015562" y="119839"/>
            <a:ext cx="4160876" cy="1126585"/>
          </a:xfrm>
          <a:prstGeom prst="rect">
            <a:avLst/>
          </a:prstGeom>
        </p:spPr>
      </p:pic>
      <p:sp>
        <p:nvSpPr>
          <p:cNvPr id="12" name="Rectangle 11">
            <a:extLst>
              <a:ext uri="{FF2B5EF4-FFF2-40B4-BE49-F238E27FC236}">
                <a16:creationId xmlns:a16="http://schemas.microsoft.com/office/drawing/2014/main" id="{037855BC-0505-4C48-83AB-071F557349C9}"/>
              </a:ext>
            </a:extLst>
          </p:cNvPr>
          <p:cNvSpPr/>
          <p:nvPr/>
        </p:nvSpPr>
        <p:spPr>
          <a:xfrm>
            <a:off x="1718689" y="1412776"/>
            <a:ext cx="8754623" cy="5256584"/>
          </a:xfrm>
          <a:prstGeom prst="rect">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Teacher Guidance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Having worked on the Think It questions, the expectation is the pupil completes the first A2 therapy test (separate to this resource).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dirty="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Additional PiXL resources designed to demonstrate a deeper understanding within subjects are: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rgbClr val="0070C0"/>
                </a:solidFill>
                <a:effectLst/>
                <a:uLnTx/>
                <a:uFillTx/>
                <a:latin typeface="Calibri" panose="020F0502020204030204"/>
                <a:ea typeface="+mn-ea"/>
                <a:cs typeface="+mn-cs"/>
              </a:rPr>
              <a:t>The PiXL Progression Ladders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rgbClr val="0070C0"/>
                </a:solidFill>
                <a:effectLst/>
                <a:uLnTx/>
                <a:uFillTx/>
                <a:latin typeface="Calibri" panose="020F0502020204030204"/>
                <a:ea typeface="+mn-ea"/>
                <a:cs typeface="+mn-cs"/>
              </a:rPr>
              <a:t>The PiXL Knowledge Mats – Think It</a:t>
            </a:r>
          </a:p>
        </p:txBody>
      </p:sp>
      <p:pic>
        <p:nvPicPr>
          <p:cNvPr id="8" name="Picture 7">
            <a:extLst>
              <a:ext uri="{FF2B5EF4-FFF2-40B4-BE49-F238E27FC236}">
                <a16:creationId xmlns:a16="http://schemas.microsoft.com/office/drawing/2014/main" id="{0C22F54D-977C-4932-8FA9-303A4955B8F8}"/>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51379" y="122575"/>
            <a:ext cx="1004316" cy="1138717"/>
          </a:xfrm>
          <a:prstGeom prst="rect">
            <a:avLst/>
          </a:prstGeom>
        </p:spPr>
      </p:pic>
      <p:pic>
        <p:nvPicPr>
          <p:cNvPr id="6" name="Picture 5">
            <a:extLst>
              <a:ext uri="{FF2B5EF4-FFF2-40B4-BE49-F238E27FC236}">
                <a16:creationId xmlns:a16="http://schemas.microsoft.com/office/drawing/2014/main" id="{8B159A7C-DE95-4CC3-AEBF-8FFA69ECE15D}"/>
              </a:ext>
            </a:extLst>
          </p:cNvPr>
          <p:cNvPicPr>
            <a:picLocks noChangeAspect="1"/>
          </p:cNvPicPr>
          <p:nvPr/>
        </p:nvPicPr>
        <p:blipFill>
          <a:blip r:embed="rId5"/>
          <a:stretch>
            <a:fillRect/>
          </a:stretch>
        </p:blipFill>
        <p:spPr>
          <a:xfrm>
            <a:off x="10925666" y="298983"/>
            <a:ext cx="993979" cy="665572"/>
          </a:xfrm>
          <a:prstGeom prst="rect">
            <a:avLst/>
          </a:prstGeom>
        </p:spPr>
      </p:pic>
    </p:spTree>
    <p:extLst>
      <p:ext uri="{BB962C8B-B14F-4D97-AF65-F5344CB8AC3E}">
        <p14:creationId xmlns:p14="http://schemas.microsoft.com/office/powerpoint/2010/main" val="1355612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pic>
        <p:nvPicPr>
          <p:cNvPr id="10" name="Content Placeholder 4" descr="A picture containing drawing&#10;&#10;Description automatically generated">
            <a:extLst>
              <a:ext uri="{FF2B5EF4-FFF2-40B4-BE49-F238E27FC236}">
                <a16:creationId xmlns:a16="http://schemas.microsoft.com/office/drawing/2014/main" id="{340572FC-8B70-46FC-B95E-FA23BC6F6AB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015562" y="119839"/>
            <a:ext cx="4160876" cy="1126585"/>
          </a:xfrm>
          <a:prstGeom prst="rect">
            <a:avLst/>
          </a:prstGeom>
        </p:spPr>
      </p:pic>
      <p:pic>
        <p:nvPicPr>
          <p:cNvPr id="13" name="Picture 12">
            <a:extLst>
              <a:ext uri="{FF2B5EF4-FFF2-40B4-BE49-F238E27FC236}">
                <a16:creationId xmlns:a16="http://schemas.microsoft.com/office/drawing/2014/main" id="{1ADC3A6B-17D9-4D79-A616-CFCCF644EC56}"/>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79371" y="128494"/>
            <a:ext cx="1004316" cy="1138717"/>
          </a:xfrm>
          <a:prstGeom prst="rect">
            <a:avLst/>
          </a:prstGeom>
        </p:spPr>
      </p:pic>
      <p:pic>
        <p:nvPicPr>
          <p:cNvPr id="5" name="Picture 4">
            <a:extLst>
              <a:ext uri="{FF2B5EF4-FFF2-40B4-BE49-F238E27FC236}">
                <a16:creationId xmlns:a16="http://schemas.microsoft.com/office/drawing/2014/main" id="{FFA703F2-07E7-432B-AC9E-BFF7E692D6EC}"/>
              </a:ext>
            </a:extLst>
          </p:cNvPr>
          <p:cNvPicPr>
            <a:picLocks noChangeAspect="1"/>
          </p:cNvPicPr>
          <p:nvPr/>
        </p:nvPicPr>
        <p:blipFill>
          <a:blip r:embed="rId5"/>
          <a:stretch>
            <a:fillRect/>
          </a:stretch>
        </p:blipFill>
        <p:spPr>
          <a:xfrm>
            <a:off x="10925666" y="298983"/>
            <a:ext cx="993979" cy="665572"/>
          </a:xfrm>
          <a:prstGeom prst="rect">
            <a:avLst/>
          </a:prstGeom>
        </p:spPr>
      </p:pic>
      <p:sp>
        <p:nvSpPr>
          <p:cNvPr id="6" name="AutoShape 5">
            <a:extLst>
              <a:ext uri="{FF2B5EF4-FFF2-40B4-BE49-F238E27FC236}">
                <a16:creationId xmlns:a16="http://schemas.microsoft.com/office/drawing/2014/main" id="{18EE726D-2616-3B43-A36C-4567BFBC1432}"/>
              </a:ext>
            </a:extLst>
          </p:cNvPr>
          <p:cNvSpPr>
            <a:spLocks noChangeArrowheads="1"/>
          </p:cNvSpPr>
          <p:nvPr/>
        </p:nvSpPr>
        <p:spPr bwMode="auto">
          <a:xfrm>
            <a:off x="501725" y="1330754"/>
            <a:ext cx="11417920" cy="2962513"/>
          </a:xfrm>
          <a:prstGeom prst="roundRect">
            <a:avLst>
              <a:gd name="adj" fmla="val 16667"/>
            </a:avLst>
          </a:prstGeom>
          <a:solidFill>
            <a:srgbClr val="FFFED8"/>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GB" altLang="en-US" sz="2800" dirty="0">
                <a:latin typeface="Calibri" panose="020F0502020204030204" pitchFamily="34" charset="0"/>
                <a:cs typeface="Calibri" panose="020F0502020204030204" pitchFamily="34" charset="0"/>
              </a:rPr>
              <a:t>Look at your most recent classwork (this could be in your Writing book, or another book with writing in it such as Science and Topic). </a:t>
            </a:r>
          </a:p>
          <a:p>
            <a:pPr algn="ctr">
              <a:spcBef>
                <a:spcPct val="0"/>
              </a:spcBef>
              <a:buNone/>
            </a:pPr>
            <a:r>
              <a:rPr lang="en-GB" altLang="en-US" sz="2800" dirty="0">
                <a:latin typeface="Calibri" panose="020F0502020204030204" pitchFamily="34" charset="0"/>
                <a:cs typeface="Calibri" panose="020F0502020204030204" pitchFamily="34" charset="0"/>
              </a:rPr>
              <a:t>What words have you spelt incorrectly? You may ask a peer to help you if you cannot find any mistakes.</a:t>
            </a:r>
          </a:p>
          <a:p>
            <a:pPr algn="ctr">
              <a:spcBef>
                <a:spcPct val="0"/>
              </a:spcBef>
              <a:buNone/>
            </a:pPr>
            <a:r>
              <a:rPr lang="en-GB" altLang="en-US" sz="2800" dirty="0">
                <a:latin typeface="Calibri" panose="020F0502020204030204" pitchFamily="34" charset="0"/>
                <a:cs typeface="Calibri" panose="020F0502020204030204" pitchFamily="34" charset="0"/>
              </a:rPr>
              <a:t>Sort your spelling mistakes into the categories below. Do you notice any patterns? What can you be more aware of in future writing?</a:t>
            </a:r>
          </a:p>
        </p:txBody>
      </p:sp>
      <p:sp>
        <p:nvSpPr>
          <p:cNvPr id="9" name="AutoShape 8">
            <a:extLst>
              <a:ext uri="{FF2B5EF4-FFF2-40B4-BE49-F238E27FC236}">
                <a16:creationId xmlns:a16="http://schemas.microsoft.com/office/drawing/2014/main" id="{91B43CAC-0E34-DA4C-80F6-9C5CEDDE7049}"/>
              </a:ext>
            </a:extLst>
          </p:cNvPr>
          <p:cNvSpPr>
            <a:spLocks noChangeArrowheads="1"/>
          </p:cNvSpPr>
          <p:nvPr/>
        </p:nvSpPr>
        <p:spPr bwMode="auto">
          <a:xfrm>
            <a:off x="501725" y="4432496"/>
            <a:ext cx="3513837" cy="578882"/>
          </a:xfrm>
          <a:prstGeom prst="roundRect">
            <a:avLst>
              <a:gd name="adj" fmla="val 16667"/>
            </a:avLst>
          </a:prstGeom>
          <a:solidFill>
            <a:schemeClr val="accent6">
              <a:lumMod val="20000"/>
              <a:lumOff val="80000"/>
            </a:schemeClr>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GB" altLang="en-US" sz="2800" dirty="0">
                <a:latin typeface="Calibri" panose="020F0502020204030204" pitchFamily="34" charset="0"/>
                <a:cs typeface="Calibri" panose="020F0502020204030204" pitchFamily="34" charset="0"/>
              </a:rPr>
              <a:t>phonics</a:t>
            </a:r>
          </a:p>
        </p:txBody>
      </p:sp>
      <p:sp>
        <p:nvSpPr>
          <p:cNvPr id="11" name="AutoShape 8">
            <a:extLst>
              <a:ext uri="{FF2B5EF4-FFF2-40B4-BE49-F238E27FC236}">
                <a16:creationId xmlns:a16="http://schemas.microsoft.com/office/drawing/2014/main" id="{5ED0243A-C1F6-604C-B66A-2FFADC790984}"/>
              </a:ext>
            </a:extLst>
          </p:cNvPr>
          <p:cNvSpPr>
            <a:spLocks noChangeArrowheads="1"/>
          </p:cNvSpPr>
          <p:nvPr/>
        </p:nvSpPr>
        <p:spPr bwMode="auto">
          <a:xfrm>
            <a:off x="4453766" y="4398385"/>
            <a:ext cx="3513837" cy="578882"/>
          </a:xfrm>
          <a:prstGeom prst="roundRect">
            <a:avLst>
              <a:gd name="adj" fmla="val 16667"/>
            </a:avLst>
          </a:prstGeom>
          <a:solidFill>
            <a:schemeClr val="accent6">
              <a:lumMod val="20000"/>
              <a:lumOff val="80000"/>
            </a:schemeClr>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GB" altLang="en-US" sz="2800" dirty="0">
                <a:latin typeface="Calibri" panose="020F0502020204030204" pitchFamily="34" charset="0"/>
                <a:cs typeface="Calibri" panose="020F0502020204030204" pitchFamily="34" charset="0"/>
              </a:rPr>
              <a:t>homophones</a:t>
            </a:r>
          </a:p>
        </p:txBody>
      </p:sp>
      <p:sp>
        <p:nvSpPr>
          <p:cNvPr id="12" name="AutoShape 8">
            <a:extLst>
              <a:ext uri="{FF2B5EF4-FFF2-40B4-BE49-F238E27FC236}">
                <a16:creationId xmlns:a16="http://schemas.microsoft.com/office/drawing/2014/main" id="{14CE2FDF-0F39-5B41-9D3F-F8B194E6CAD9}"/>
              </a:ext>
            </a:extLst>
          </p:cNvPr>
          <p:cNvSpPr>
            <a:spLocks noChangeArrowheads="1"/>
          </p:cNvSpPr>
          <p:nvPr/>
        </p:nvSpPr>
        <p:spPr bwMode="auto">
          <a:xfrm>
            <a:off x="8405808" y="4398384"/>
            <a:ext cx="3513837" cy="578882"/>
          </a:xfrm>
          <a:prstGeom prst="roundRect">
            <a:avLst>
              <a:gd name="adj" fmla="val 16667"/>
            </a:avLst>
          </a:prstGeom>
          <a:solidFill>
            <a:schemeClr val="accent6">
              <a:lumMod val="20000"/>
              <a:lumOff val="80000"/>
            </a:schemeClr>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2800" dirty="0">
                <a:latin typeface="Calibri" panose="020F0502020204030204" pitchFamily="34" charset="0"/>
                <a:cs typeface="Calibri" panose="020F0502020204030204" pitchFamily="34" charset="0"/>
              </a:rPr>
              <a:t>prefixes and suffixes</a:t>
            </a:r>
          </a:p>
        </p:txBody>
      </p:sp>
      <p:sp>
        <p:nvSpPr>
          <p:cNvPr id="14" name="AutoShape 8">
            <a:extLst>
              <a:ext uri="{FF2B5EF4-FFF2-40B4-BE49-F238E27FC236}">
                <a16:creationId xmlns:a16="http://schemas.microsoft.com/office/drawing/2014/main" id="{6658E591-DD55-5C4A-B5DC-171268A81ED6}"/>
              </a:ext>
            </a:extLst>
          </p:cNvPr>
          <p:cNvSpPr>
            <a:spLocks noChangeArrowheads="1"/>
          </p:cNvSpPr>
          <p:nvPr/>
        </p:nvSpPr>
        <p:spPr bwMode="auto">
          <a:xfrm>
            <a:off x="2353118" y="5165038"/>
            <a:ext cx="3513837" cy="1055608"/>
          </a:xfrm>
          <a:prstGeom prst="roundRect">
            <a:avLst>
              <a:gd name="adj" fmla="val 16667"/>
            </a:avLst>
          </a:prstGeom>
          <a:solidFill>
            <a:schemeClr val="accent6">
              <a:lumMod val="20000"/>
              <a:lumOff val="80000"/>
            </a:schemeClr>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GB" altLang="en-US" sz="2800" dirty="0">
                <a:latin typeface="Calibri" panose="020F0502020204030204" pitchFamily="34" charset="0"/>
                <a:cs typeface="Calibri" panose="020F0502020204030204" pitchFamily="34" charset="0"/>
              </a:rPr>
              <a:t>uncommon/ ambitious vocabulary</a:t>
            </a:r>
          </a:p>
        </p:txBody>
      </p:sp>
      <p:sp>
        <p:nvSpPr>
          <p:cNvPr id="15" name="AutoShape 8">
            <a:extLst>
              <a:ext uri="{FF2B5EF4-FFF2-40B4-BE49-F238E27FC236}">
                <a16:creationId xmlns:a16="http://schemas.microsoft.com/office/drawing/2014/main" id="{D27A1068-E4F1-A145-97B5-2D940289BF5D}"/>
              </a:ext>
            </a:extLst>
          </p:cNvPr>
          <p:cNvSpPr>
            <a:spLocks noChangeArrowheads="1"/>
          </p:cNvSpPr>
          <p:nvPr/>
        </p:nvSpPr>
        <p:spPr bwMode="auto">
          <a:xfrm>
            <a:off x="6648889" y="5403401"/>
            <a:ext cx="3513837" cy="578882"/>
          </a:xfrm>
          <a:prstGeom prst="roundRect">
            <a:avLst>
              <a:gd name="adj" fmla="val 16667"/>
            </a:avLst>
          </a:prstGeom>
          <a:solidFill>
            <a:schemeClr val="accent6">
              <a:lumMod val="20000"/>
              <a:lumOff val="80000"/>
            </a:schemeClr>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GB" altLang="en-US" sz="2800" dirty="0">
                <a:latin typeface="Calibri" panose="020F0502020204030204" pitchFamily="34" charset="0"/>
                <a:cs typeface="Calibri" panose="020F0502020204030204" pitchFamily="34" charset="0"/>
              </a:rPr>
              <a:t>technical vocabulary </a:t>
            </a:r>
          </a:p>
        </p:txBody>
      </p:sp>
    </p:spTree>
    <p:extLst>
      <p:ext uri="{BB962C8B-B14F-4D97-AF65-F5344CB8AC3E}">
        <p14:creationId xmlns:p14="http://schemas.microsoft.com/office/powerpoint/2010/main" val="358662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94689F8-0C3A-4726-BA8E-75FFDFF2B471}"/>
              </a:ext>
            </a:extLst>
          </p:cNvPr>
          <p:cNvSpPr>
            <a:spLocks noGrp="1"/>
          </p:cNvSpPr>
          <p:nvPr>
            <p:ph type="title"/>
          </p:nvPr>
        </p:nvSpPr>
        <p:spPr>
          <a:xfrm>
            <a:off x="1203086" y="264693"/>
            <a:ext cx="10777538" cy="1143000"/>
          </a:xfrm>
        </p:spPr>
        <p:txBody>
          <a:bodyPr/>
          <a:lstStyle/>
          <a:p>
            <a:r>
              <a:rPr lang="en-GB" dirty="0">
                <a:solidFill>
                  <a:srgbClr val="002060"/>
                </a:solidFill>
              </a:rPr>
              <a:t>Progress across amber – the 4 stage model</a:t>
            </a:r>
          </a:p>
        </p:txBody>
      </p:sp>
      <p:graphicFrame>
        <p:nvGraphicFramePr>
          <p:cNvPr id="5" name="Table 4">
            <a:extLst>
              <a:ext uri="{FF2B5EF4-FFF2-40B4-BE49-F238E27FC236}">
                <a16:creationId xmlns:a16="http://schemas.microsoft.com/office/drawing/2014/main" id="{CAC7E47D-C58C-4734-8F8A-588C184F595A}"/>
              </a:ext>
            </a:extLst>
          </p:cNvPr>
          <p:cNvGraphicFramePr>
            <a:graphicFrameLocks noGrp="1"/>
          </p:cNvGraphicFramePr>
          <p:nvPr/>
        </p:nvGraphicFramePr>
        <p:xfrm>
          <a:off x="1893246" y="2728919"/>
          <a:ext cx="9397218" cy="3291840"/>
        </p:xfrm>
        <a:graphic>
          <a:graphicData uri="http://schemas.openxmlformats.org/drawingml/2006/table">
            <a:tbl>
              <a:tblPr firstRow="1" bandRow="1">
                <a:tableStyleId>{93296810-A885-4BE3-A3E7-6D5BEEA58F35}</a:tableStyleId>
              </a:tblPr>
              <a:tblGrid>
                <a:gridCol w="9397218">
                  <a:extLst>
                    <a:ext uri="{9D8B030D-6E8A-4147-A177-3AD203B41FA5}">
                      <a16:colId xmlns:a16="http://schemas.microsoft.com/office/drawing/2014/main" val="2951888512"/>
                    </a:ext>
                  </a:extLst>
                </a:gridCol>
              </a:tblGrid>
              <a:tr h="370840">
                <a:tc>
                  <a:txBody>
                    <a:bodyPr/>
                    <a:lstStyle/>
                    <a:p>
                      <a:r>
                        <a:rPr lang="en-GB" sz="2400" b="0" dirty="0">
                          <a:solidFill>
                            <a:schemeClr val="tx1"/>
                          </a:solidFill>
                        </a:rPr>
                        <a:t>A child has successfully completed a therapy test independently, following a set of therapy sessions.</a:t>
                      </a:r>
                      <a:endParaRPr lang="en-GB" sz="2400" dirty="0">
                        <a:solidFill>
                          <a:schemeClr val="tx1"/>
                        </a:solidFill>
                      </a:endParaRPr>
                    </a:p>
                  </a:txBody>
                  <a:tcPr>
                    <a:solidFill>
                      <a:srgbClr val="FFC000"/>
                    </a:solidFill>
                  </a:tcPr>
                </a:tc>
                <a:extLst>
                  <a:ext uri="{0D108BD9-81ED-4DB2-BD59-A6C34878D82A}">
                    <a16:rowId xmlns:a16="http://schemas.microsoft.com/office/drawing/2014/main" val="1017021122"/>
                  </a:ext>
                </a:extLst>
              </a:tr>
              <a:tr h="370840">
                <a:tc>
                  <a:txBody>
                    <a:bodyPr/>
                    <a:lstStyle/>
                    <a:p>
                      <a:r>
                        <a:rPr lang="en-GB" sz="2400" b="0" dirty="0"/>
                        <a:t>A child has successfully completed a therapy test independently, a period after the relevant therapy sessions – we would advise about 2 weeks.</a:t>
                      </a:r>
                      <a:endParaRPr lang="en-GB" sz="2400" dirty="0"/>
                    </a:p>
                  </a:txBody>
                  <a:tcPr>
                    <a:solidFill>
                      <a:srgbClr val="FFC000"/>
                    </a:solidFill>
                  </a:tcPr>
                </a:tc>
                <a:extLst>
                  <a:ext uri="{0D108BD9-81ED-4DB2-BD59-A6C34878D82A}">
                    <a16:rowId xmlns:a16="http://schemas.microsoft.com/office/drawing/2014/main" val="1732257546"/>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400" b="0" dirty="0">
                          <a:solidFill>
                            <a:schemeClr val="tx1"/>
                          </a:solidFill>
                        </a:rPr>
                        <a:t>A child has successfully applied their knowledge or skill in an unfamiliar context. This may be application across the curriculum or in a problem.</a:t>
                      </a:r>
                    </a:p>
                  </a:txBody>
                  <a:tcPr>
                    <a:solidFill>
                      <a:srgbClr val="F89A10"/>
                    </a:solidFill>
                  </a:tcPr>
                </a:tc>
                <a:extLst>
                  <a:ext uri="{0D108BD9-81ED-4DB2-BD59-A6C34878D82A}">
                    <a16:rowId xmlns:a16="http://schemas.microsoft.com/office/drawing/2014/main" val="318303656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400" b="0" dirty="0"/>
                        <a:t>A pupil has </a:t>
                      </a:r>
                      <a:r>
                        <a:rPr lang="en-GB" sz="2400" b="0" u="sng" dirty="0">
                          <a:solidFill>
                            <a:schemeClr val="tx1"/>
                          </a:solidFill>
                        </a:rPr>
                        <a:t>successfully re-visited the skills at a later point, and applies these in an unfamiliar context or problem, or across the curriculum.</a:t>
                      </a:r>
                    </a:p>
                  </a:txBody>
                  <a:tcPr>
                    <a:solidFill>
                      <a:srgbClr val="66FF66"/>
                    </a:solidFill>
                  </a:tcPr>
                </a:tc>
                <a:extLst>
                  <a:ext uri="{0D108BD9-81ED-4DB2-BD59-A6C34878D82A}">
                    <a16:rowId xmlns:a16="http://schemas.microsoft.com/office/drawing/2014/main" val="731018175"/>
                  </a:ext>
                </a:extLst>
              </a:tr>
            </a:tbl>
          </a:graphicData>
        </a:graphic>
      </p:graphicFrame>
      <p:sp>
        <p:nvSpPr>
          <p:cNvPr id="6" name="Oval 5">
            <a:extLst>
              <a:ext uri="{FF2B5EF4-FFF2-40B4-BE49-F238E27FC236}">
                <a16:creationId xmlns:a16="http://schemas.microsoft.com/office/drawing/2014/main" id="{B7C6A851-0154-48F5-8207-47FA4C6FFC67}"/>
              </a:ext>
            </a:extLst>
          </p:cNvPr>
          <p:cNvSpPr/>
          <p:nvPr/>
        </p:nvSpPr>
        <p:spPr>
          <a:xfrm>
            <a:off x="946807" y="2763034"/>
            <a:ext cx="769888" cy="724729"/>
          </a:xfrm>
          <a:prstGeom prst="ellipse">
            <a:avLst/>
          </a:prstGeom>
          <a:solidFill>
            <a:srgbClr val="FFC000"/>
          </a:solid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3200" dirty="0">
                <a:solidFill>
                  <a:schemeClr val="tx1"/>
                </a:solidFill>
                <a:sym typeface="Wingdings" panose="05000000000000000000" pitchFamily="2" charset="2"/>
              </a:rPr>
              <a:t>A</a:t>
            </a:r>
            <a:endParaRPr lang="en-GB" sz="3200" dirty="0">
              <a:solidFill>
                <a:schemeClr val="tx1"/>
              </a:solidFill>
            </a:endParaRPr>
          </a:p>
        </p:txBody>
      </p:sp>
      <p:sp>
        <p:nvSpPr>
          <p:cNvPr id="10" name="Oval 9">
            <a:extLst>
              <a:ext uri="{FF2B5EF4-FFF2-40B4-BE49-F238E27FC236}">
                <a16:creationId xmlns:a16="http://schemas.microsoft.com/office/drawing/2014/main" id="{FA476F67-0853-4B67-BCBA-F468BCCBAFBC}"/>
              </a:ext>
            </a:extLst>
          </p:cNvPr>
          <p:cNvSpPr/>
          <p:nvPr/>
        </p:nvSpPr>
        <p:spPr>
          <a:xfrm>
            <a:off x="945860" y="3597503"/>
            <a:ext cx="769888" cy="724729"/>
          </a:xfrm>
          <a:prstGeom prst="ellipse">
            <a:avLst/>
          </a:prstGeom>
          <a:solidFill>
            <a:srgbClr val="FFC000"/>
          </a:solid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3200" dirty="0">
                <a:solidFill>
                  <a:schemeClr val="tx1"/>
                </a:solidFill>
                <a:sym typeface="Wingdings" panose="05000000000000000000" pitchFamily="2" charset="2"/>
              </a:rPr>
              <a:t>A</a:t>
            </a:r>
            <a:endParaRPr lang="en-GB" sz="3200" dirty="0">
              <a:solidFill>
                <a:schemeClr val="tx1"/>
              </a:solidFill>
            </a:endParaRPr>
          </a:p>
        </p:txBody>
      </p:sp>
      <p:sp>
        <p:nvSpPr>
          <p:cNvPr id="11" name="Oval 10">
            <a:extLst>
              <a:ext uri="{FF2B5EF4-FFF2-40B4-BE49-F238E27FC236}">
                <a16:creationId xmlns:a16="http://schemas.microsoft.com/office/drawing/2014/main" id="{E8C30849-73C6-4D5A-8148-C862E000E0AA}"/>
              </a:ext>
            </a:extLst>
          </p:cNvPr>
          <p:cNvSpPr/>
          <p:nvPr/>
        </p:nvSpPr>
        <p:spPr>
          <a:xfrm>
            <a:off x="945860" y="4395751"/>
            <a:ext cx="769888" cy="724729"/>
          </a:xfrm>
          <a:prstGeom prst="ellipse">
            <a:avLst/>
          </a:prstGeom>
          <a:solidFill>
            <a:srgbClr val="F89A10"/>
          </a:solid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a:solidFill>
                  <a:schemeClr val="tx1"/>
                </a:solidFill>
                <a:sym typeface="Wingdings" panose="05000000000000000000" pitchFamily="2" charset="2"/>
              </a:rPr>
              <a:t>DA</a:t>
            </a:r>
            <a:endParaRPr lang="en-GB" sz="2400" dirty="0">
              <a:solidFill>
                <a:schemeClr val="tx1"/>
              </a:solidFill>
            </a:endParaRPr>
          </a:p>
        </p:txBody>
      </p:sp>
      <p:sp>
        <p:nvSpPr>
          <p:cNvPr id="12" name="Oval 11">
            <a:extLst>
              <a:ext uri="{FF2B5EF4-FFF2-40B4-BE49-F238E27FC236}">
                <a16:creationId xmlns:a16="http://schemas.microsoft.com/office/drawing/2014/main" id="{A2101EFF-0E1F-42A3-9F84-B574E6CBEF5C}"/>
              </a:ext>
            </a:extLst>
          </p:cNvPr>
          <p:cNvSpPr/>
          <p:nvPr/>
        </p:nvSpPr>
        <p:spPr>
          <a:xfrm>
            <a:off x="946807" y="5251968"/>
            <a:ext cx="769888" cy="724729"/>
          </a:xfrm>
          <a:prstGeom prst="ellipse">
            <a:avLst/>
          </a:prstGeom>
          <a:solidFill>
            <a:srgbClr val="66FF66"/>
          </a:solid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3200" dirty="0">
                <a:solidFill>
                  <a:schemeClr val="tx1"/>
                </a:solidFill>
                <a:sym typeface="Wingdings" panose="05000000000000000000" pitchFamily="2" charset="2"/>
              </a:rPr>
              <a:t>G</a:t>
            </a:r>
            <a:endParaRPr lang="en-GB" sz="3200" dirty="0">
              <a:solidFill>
                <a:schemeClr val="tx1"/>
              </a:solidFill>
            </a:endParaRPr>
          </a:p>
        </p:txBody>
      </p:sp>
      <p:sp>
        <p:nvSpPr>
          <p:cNvPr id="2" name="Rectangle 1">
            <a:extLst>
              <a:ext uri="{FF2B5EF4-FFF2-40B4-BE49-F238E27FC236}">
                <a16:creationId xmlns:a16="http://schemas.microsoft.com/office/drawing/2014/main" id="{9E5E9217-7DF5-41CB-84D4-48056C3F206A}"/>
              </a:ext>
            </a:extLst>
          </p:cNvPr>
          <p:cNvSpPr/>
          <p:nvPr/>
        </p:nvSpPr>
        <p:spPr>
          <a:xfrm>
            <a:off x="698500" y="1379620"/>
            <a:ext cx="10948068" cy="100396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2400" dirty="0">
                <a:solidFill>
                  <a:srgbClr val="002060"/>
                </a:solidFill>
              </a:rPr>
              <a:t>The three therapy tests which accompany this resource can be used to revisit the taught skill to check that the pupil is able to perform it independently and consistently.</a:t>
            </a:r>
          </a:p>
        </p:txBody>
      </p:sp>
    </p:spTree>
    <p:extLst>
      <p:ext uri="{BB962C8B-B14F-4D97-AF65-F5344CB8AC3E}">
        <p14:creationId xmlns:p14="http://schemas.microsoft.com/office/powerpoint/2010/main" val="3495078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10">
            <a:extLst>
              <a:ext uri="{FF2B5EF4-FFF2-40B4-BE49-F238E27FC236}">
                <a16:creationId xmlns:a16="http://schemas.microsoft.com/office/drawing/2014/main" id="{5C0A13FE-E559-6940-AA50-46774A93B5B0}"/>
              </a:ext>
            </a:extLst>
          </p:cNvPr>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1">
            <a:extLst>
              <a:ext uri="{FF2B5EF4-FFF2-40B4-BE49-F238E27FC236}">
                <a16:creationId xmlns:a16="http://schemas.microsoft.com/office/drawing/2014/main" id="{B12CB5BC-E3EF-C94B-8990-D1D0A6D04DCD}"/>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itle 1">
            <a:extLst>
              <a:ext uri="{FF2B5EF4-FFF2-40B4-BE49-F238E27FC236}">
                <a16:creationId xmlns:a16="http://schemas.microsoft.com/office/drawing/2014/main" id="{C2B83C66-34F5-C542-BC14-13582798C815}"/>
              </a:ext>
            </a:extLst>
          </p:cNvPr>
          <p:cNvSpPr txBox="1">
            <a:spLocks/>
          </p:cNvSpPr>
          <p:nvPr/>
        </p:nvSpPr>
        <p:spPr>
          <a:xfrm>
            <a:off x="1825873" y="365124"/>
            <a:ext cx="8619970" cy="1116565"/>
          </a:xfrm>
          <a:prstGeom prst="rect">
            <a:avLst/>
          </a:prstGeom>
          <a:solidFill>
            <a:srgbClr val="FDFEDA"/>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dirty="0"/>
              <a:t>Spelling</a:t>
            </a:r>
          </a:p>
        </p:txBody>
      </p:sp>
      <p:sp>
        <p:nvSpPr>
          <p:cNvPr id="5" name="Rectangle: Rounded Corners 5">
            <a:extLst>
              <a:ext uri="{FF2B5EF4-FFF2-40B4-BE49-F238E27FC236}">
                <a16:creationId xmlns:a16="http://schemas.microsoft.com/office/drawing/2014/main" id="{613166D4-DF4E-564A-8703-EF944C15638A}"/>
              </a:ext>
            </a:extLst>
          </p:cNvPr>
          <p:cNvSpPr/>
          <p:nvPr/>
        </p:nvSpPr>
        <p:spPr>
          <a:xfrm>
            <a:off x="365760" y="1692889"/>
            <a:ext cx="11680604" cy="2689793"/>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It is important to proof-read your writing to make sure the spellings are accurate.</a:t>
            </a:r>
          </a:p>
          <a:p>
            <a:pPr algn="ctr">
              <a:lnSpc>
                <a:spcPct val="100000"/>
              </a:lnSpc>
              <a:spcBef>
                <a:spcPct val="0"/>
              </a:spcBef>
              <a:buFontTx/>
              <a:buNone/>
            </a:pPr>
            <a:endParaRPr lang="en-GB" altLang="en-US" sz="2800" dirty="0">
              <a:solidFill>
                <a:schemeClr val="tx1"/>
              </a:solidFill>
            </a:endParaRPr>
          </a:p>
          <a:p>
            <a:pPr algn="ctr">
              <a:lnSpc>
                <a:spcPct val="100000"/>
              </a:lnSpc>
              <a:spcBef>
                <a:spcPct val="0"/>
              </a:spcBef>
              <a:buFontTx/>
              <a:buNone/>
            </a:pPr>
            <a:r>
              <a:rPr lang="en-GB" altLang="en-US" sz="2800" dirty="0">
                <a:solidFill>
                  <a:schemeClr val="tx1"/>
                </a:solidFill>
              </a:rPr>
              <a:t>Spelling mistakes can be made for different reasons. There could be a  wrongly used phonic rule, spelling rule error, misspelled homophone, or a word could simply be tricky to spell. </a:t>
            </a:r>
          </a:p>
        </p:txBody>
      </p:sp>
      <p:pic>
        <p:nvPicPr>
          <p:cNvPr id="6" name="Picture 5">
            <a:extLst>
              <a:ext uri="{FF2B5EF4-FFF2-40B4-BE49-F238E27FC236}">
                <a16:creationId xmlns:a16="http://schemas.microsoft.com/office/drawing/2014/main" id="{B7AA7E69-9743-C540-81D6-68E4A879AF83}"/>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5198172" y="4657871"/>
            <a:ext cx="1710627" cy="2200129"/>
          </a:xfrm>
          <a:prstGeom prst="rect">
            <a:avLst/>
          </a:prstGeom>
        </p:spPr>
      </p:pic>
    </p:spTree>
    <p:extLst>
      <p:ext uri="{BB962C8B-B14F-4D97-AF65-F5344CB8AC3E}">
        <p14:creationId xmlns:p14="http://schemas.microsoft.com/office/powerpoint/2010/main" val="941766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10">
            <a:extLst>
              <a:ext uri="{FF2B5EF4-FFF2-40B4-BE49-F238E27FC236}">
                <a16:creationId xmlns:a16="http://schemas.microsoft.com/office/drawing/2014/main" id="{5C0A13FE-E559-6940-AA50-46774A93B5B0}"/>
              </a:ext>
            </a:extLst>
          </p:cNvPr>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1">
            <a:extLst>
              <a:ext uri="{FF2B5EF4-FFF2-40B4-BE49-F238E27FC236}">
                <a16:creationId xmlns:a16="http://schemas.microsoft.com/office/drawing/2014/main" id="{B12CB5BC-E3EF-C94B-8990-D1D0A6D04DCD}"/>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itle 1">
            <a:extLst>
              <a:ext uri="{FF2B5EF4-FFF2-40B4-BE49-F238E27FC236}">
                <a16:creationId xmlns:a16="http://schemas.microsoft.com/office/drawing/2014/main" id="{C2B83C66-34F5-C542-BC14-13582798C815}"/>
              </a:ext>
            </a:extLst>
          </p:cNvPr>
          <p:cNvSpPr txBox="1">
            <a:spLocks/>
          </p:cNvSpPr>
          <p:nvPr/>
        </p:nvSpPr>
        <p:spPr>
          <a:xfrm>
            <a:off x="1825873" y="365124"/>
            <a:ext cx="8619970" cy="1116565"/>
          </a:xfrm>
          <a:prstGeom prst="rect">
            <a:avLst/>
          </a:prstGeom>
          <a:solidFill>
            <a:srgbClr val="FDFEDA"/>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latin typeface="+mn-lt"/>
              </a:rPr>
              <a:t>Phonetic spelling errors</a:t>
            </a:r>
          </a:p>
        </p:txBody>
      </p:sp>
      <p:sp>
        <p:nvSpPr>
          <p:cNvPr id="5" name="Rectangle: Rounded Corners 5">
            <a:extLst>
              <a:ext uri="{FF2B5EF4-FFF2-40B4-BE49-F238E27FC236}">
                <a16:creationId xmlns:a16="http://schemas.microsoft.com/office/drawing/2014/main" id="{613166D4-DF4E-564A-8703-EF944C15638A}"/>
              </a:ext>
            </a:extLst>
          </p:cNvPr>
          <p:cNvSpPr/>
          <p:nvPr/>
        </p:nvSpPr>
        <p:spPr>
          <a:xfrm>
            <a:off x="365760" y="1692889"/>
            <a:ext cx="11680604" cy="994403"/>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Sometimes spelling errors are made because of incorrect phonics. If you are unsure, ask a peer or check a dictionary.</a:t>
            </a:r>
          </a:p>
        </p:txBody>
      </p:sp>
      <p:sp>
        <p:nvSpPr>
          <p:cNvPr id="6" name="Rectangle: Rounded Corners 5">
            <a:extLst>
              <a:ext uri="{FF2B5EF4-FFF2-40B4-BE49-F238E27FC236}">
                <a16:creationId xmlns:a16="http://schemas.microsoft.com/office/drawing/2014/main" id="{482C6776-799D-5744-8545-3F070BDB8281}"/>
              </a:ext>
            </a:extLst>
          </p:cNvPr>
          <p:cNvSpPr/>
          <p:nvPr/>
        </p:nvSpPr>
        <p:spPr>
          <a:xfrm>
            <a:off x="365760" y="2982532"/>
            <a:ext cx="11680604" cy="130171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pPr>
            <a:r>
              <a:rPr lang="en-GB" altLang="en-US" sz="3200" u="sng" dirty="0" err="1">
                <a:solidFill>
                  <a:schemeClr val="tx1"/>
                </a:solidFill>
              </a:rPr>
              <a:t>Feburary</a:t>
            </a:r>
            <a:r>
              <a:rPr lang="en-GB" altLang="en-US" sz="3200" dirty="0">
                <a:solidFill>
                  <a:schemeClr val="tx1"/>
                </a:solidFill>
              </a:rPr>
              <a:t> is the second </a:t>
            </a:r>
            <a:r>
              <a:rPr lang="en-GB" altLang="en-US" sz="3200" u="sng" dirty="0" err="1">
                <a:solidFill>
                  <a:schemeClr val="tx1"/>
                </a:solidFill>
              </a:rPr>
              <a:t>munth</a:t>
            </a:r>
            <a:r>
              <a:rPr lang="en-GB" altLang="en-US" sz="3200" dirty="0">
                <a:solidFill>
                  <a:schemeClr val="tx1"/>
                </a:solidFill>
              </a:rPr>
              <a:t> of the </a:t>
            </a:r>
            <a:r>
              <a:rPr lang="en-GB" altLang="en-US" sz="3200" u="sng" dirty="0" err="1">
                <a:solidFill>
                  <a:schemeClr val="tx1"/>
                </a:solidFill>
              </a:rPr>
              <a:t>yeer</a:t>
            </a:r>
            <a:r>
              <a:rPr lang="en-GB" altLang="en-US" sz="3200" dirty="0">
                <a:solidFill>
                  <a:schemeClr val="tx1"/>
                </a:solidFill>
              </a:rPr>
              <a:t> in the </a:t>
            </a:r>
            <a:r>
              <a:rPr lang="en-GB" altLang="en-US" sz="3200" u="sng" dirty="0" err="1">
                <a:solidFill>
                  <a:schemeClr val="tx1"/>
                </a:solidFill>
              </a:rPr>
              <a:t>calender</a:t>
            </a:r>
            <a:r>
              <a:rPr lang="en-GB" altLang="en-US" sz="3200" dirty="0">
                <a:solidFill>
                  <a:schemeClr val="tx1"/>
                </a:solidFill>
              </a:rPr>
              <a:t>.</a:t>
            </a:r>
          </a:p>
        </p:txBody>
      </p:sp>
      <p:sp>
        <p:nvSpPr>
          <p:cNvPr id="7" name="Rectangle: Rounded Corners 5">
            <a:extLst>
              <a:ext uri="{FF2B5EF4-FFF2-40B4-BE49-F238E27FC236}">
                <a16:creationId xmlns:a16="http://schemas.microsoft.com/office/drawing/2014/main" id="{87BD81D8-84B5-EB4E-B3CB-FE9D373E05AE}"/>
              </a:ext>
            </a:extLst>
          </p:cNvPr>
          <p:cNvSpPr/>
          <p:nvPr/>
        </p:nvSpPr>
        <p:spPr>
          <a:xfrm>
            <a:off x="365760" y="4722879"/>
            <a:ext cx="11680604" cy="130171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pPr>
            <a:r>
              <a:rPr lang="en-GB" altLang="en-US" sz="3200" u="sng" dirty="0">
                <a:solidFill>
                  <a:srgbClr val="FF0000"/>
                </a:solidFill>
              </a:rPr>
              <a:t>February</a:t>
            </a:r>
            <a:r>
              <a:rPr lang="en-GB" altLang="en-US" sz="3200" dirty="0">
                <a:solidFill>
                  <a:schemeClr val="tx1"/>
                </a:solidFill>
              </a:rPr>
              <a:t> is the second </a:t>
            </a:r>
            <a:r>
              <a:rPr lang="en-GB" altLang="en-US" sz="3200" u="sng" dirty="0">
                <a:solidFill>
                  <a:srgbClr val="FF0000"/>
                </a:solidFill>
              </a:rPr>
              <a:t>month</a:t>
            </a:r>
            <a:r>
              <a:rPr lang="en-GB" altLang="en-US" sz="3200" dirty="0">
                <a:solidFill>
                  <a:schemeClr val="tx1"/>
                </a:solidFill>
              </a:rPr>
              <a:t> of the </a:t>
            </a:r>
            <a:r>
              <a:rPr lang="en-GB" altLang="en-US" sz="3200" u="sng" dirty="0">
                <a:solidFill>
                  <a:srgbClr val="FF0000"/>
                </a:solidFill>
              </a:rPr>
              <a:t>year</a:t>
            </a:r>
            <a:r>
              <a:rPr lang="en-GB" altLang="en-US" sz="3200" dirty="0">
                <a:solidFill>
                  <a:schemeClr val="tx1"/>
                </a:solidFill>
              </a:rPr>
              <a:t> in the </a:t>
            </a:r>
            <a:r>
              <a:rPr lang="en-GB" altLang="en-US" sz="3200" u="sng" dirty="0">
                <a:solidFill>
                  <a:srgbClr val="FF0000"/>
                </a:solidFill>
              </a:rPr>
              <a:t>calendar</a:t>
            </a:r>
            <a:r>
              <a:rPr lang="en-GB" altLang="en-US" sz="3200" dirty="0">
                <a:solidFill>
                  <a:schemeClr val="tx1"/>
                </a:solidFill>
              </a:rPr>
              <a:t>.</a:t>
            </a:r>
          </a:p>
        </p:txBody>
      </p:sp>
    </p:spTree>
    <p:extLst>
      <p:ext uri="{BB962C8B-B14F-4D97-AF65-F5344CB8AC3E}">
        <p14:creationId xmlns:p14="http://schemas.microsoft.com/office/powerpoint/2010/main" val="3247722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10">
            <a:extLst>
              <a:ext uri="{FF2B5EF4-FFF2-40B4-BE49-F238E27FC236}">
                <a16:creationId xmlns:a16="http://schemas.microsoft.com/office/drawing/2014/main" id="{5C0A13FE-E559-6940-AA50-46774A93B5B0}"/>
              </a:ext>
            </a:extLst>
          </p:cNvPr>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1">
            <a:extLst>
              <a:ext uri="{FF2B5EF4-FFF2-40B4-BE49-F238E27FC236}">
                <a16:creationId xmlns:a16="http://schemas.microsoft.com/office/drawing/2014/main" id="{B12CB5BC-E3EF-C94B-8990-D1D0A6D04DCD}"/>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itle 1">
            <a:extLst>
              <a:ext uri="{FF2B5EF4-FFF2-40B4-BE49-F238E27FC236}">
                <a16:creationId xmlns:a16="http://schemas.microsoft.com/office/drawing/2014/main" id="{C2B83C66-34F5-C542-BC14-13582798C815}"/>
              </a:ext>
            </a:extLst>
          </p:cNvPr>
          <p:cNvSpPr txBox="1">
            <a:spLocks/>
          </p:cNvSpPr>
          <p:nvPr/>
        </p:nvSpPr>
        <p:spPr>
          <a:xfrm>
            <a:off x="1825873" y="365124"/>
            <a:ext cx="8619970" cy="1116565"/>
          </a:xfrm>
          <a:prstGeom prst="rect">
            <a:avLst/>
          </a:prstGeom>
          <a:solidFill>
            <a:srgbClr val="FDFEDA"/>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dirty="0">
                <a:latin typeface="+mn-lt"/>
              </a:rPr>
              <a:t>Homophones</a:t>
            </a:r>
          </a:p>
        </p:txBody>
      </p:sp>
      <p:sp>
        <p:nvSpPr>
          <p:cNvPr id="5" name="Rectangle: Rounded Corners 5">
            <a:extLst>
              <a:ext uri="{FF2B5EF4-FFF2-40B4-BE49-F238E27FC236}">
                <a16:creationId xmlns:a16="http://schemas.microsoft.com/office/drawing/2014/main" id="{613166D4-DF4E-564A-8703-EF944C15638A}"/>
              </a:ext>
            </a:extLst>
          </p:cNvPr>
          <p:cNvSpPr/>
          <p:nvPr/>
        </p:nvSpPr>
        <p:spPr>
          <a:xfrm>
            <a:off x="365760" y="1692890"/>
            <a:ext cx="11680604" cy="151582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Homophones are words which sound the same, but have different meanings. Often they are spelt differently.  </a:t>
            </a:r>
          </a:p>
        </p:txBody>
      </p:sp>
      <p:pic>
        <p:nvPicPr>
          <p:cNvPr id="8" name="Picture 7">
            <a:extLst>
              <a:ext uri="{FF2B5EF4-FFF2-40B4-BE49-F238E27FC236}">
                <a16:creationId xmlns:a16="http://schemas.microsoft.com/office/drawing/2014/main" id="{AD048ADC-FB11-384A-91BA-46BD3BEB6621}"/>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4238502" y="3208714"/>
            <a:ext cx="3541414" cy="3441468"/>
          </a:xfrm>
          <a:prstGeom prst="rect">
            <a:avLst/>
          </a:prstGeom>
        </p:spPr>
      </p:pic>
      <p:sp>
        <p:nvSpPr>
          <p:cNvPr id="9" name="Rectangle: Rounded Corners 5">
            <a:extLst>
              <a:ext uri="{FF2B5EF4-FFF2-40B4-BE49-F238E27FC236}">
                <a16:creationId xmlns:a16="http://schemas.microsoft.com/office/drawing/2014/main" id="{C4AA2FDE-9631-0648-AB4E-DB7CE44671C9}"/>
              </a:ext>
            </a:extLst>
          </p:cNvPr>
          <p:cNvSpPr/>
          <p:nvPr/>
        </p:nvSpPr>
        <p:spPr>
          <a:xfrm>
            <a:off x="1717010" y="3508164"/>
            <a:ext cx="2291542" cy="748281"/>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prey</a:t>
            </a:r>
          </a:p>
        </p:txBody>
      </p:sp>
      <p:sp>
        <p:nvSpPr>
          <p:cNvPr id="10" name="Rectangle: Rounded Corners 5">
            <a:extLst>
              <a:ext uri="{FF2B5EF4-FFF2-40B4-BE49-F238E27FC236}">
                <a16:creationId xmlns:a16="http://schemas.microsoft.com/office/drawing/2014/main" id="{57462201-AB96-674C-BB9D-585BE05CF5DD}"/>
              </a:ext>
            </a:extLst>
          </p:cNvPr>
          <p:cNvSpPr/>
          <p:nvPr/>
        </p:nvSpPr>
        <p:spPr>
          <a:xfrm>
            <a:off x="8154301" y="3508163"/>
            <a:ext cx="2291542" cy="748281"/>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pray</a:t>
            </a:r>
          </a:p>
        </p:txBody>
      </p:sp>
      <p:sp>
        <p:nvSpPr>
          <p:cNvPr id="11" name="Rectangle: Rounded Corners 5">
            <a:extLst>
              <a:ext uri="{FF2B5EF4-FFF2-40B4-BE49-F238E27FC236}">
                <a16:creationId xmlns:a16="http://schemas.microsoft.com/office/drawing/2014/main" id="{8E250FF1-7C11-9946-ABC7-BF328614F367}"/>
              </a:ext>
            </a:extLst>
          </p:cNvPr>
          <p:cNvSpPr/>
          <p:nvPr/>
        </p:nvSpPr>
        <p:spPr>
          <a:xfrm>
            <a:off x="1717010" y="4742833"/>
            <a:ext cx="2291542" cy="748281"/>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draw</a:t>
            </a:r>
          </a:p>
        </p:txBody>
      </p:sp>
      <p:sp>
        <p:nvSpPr>
          <p:cNvPr id="12" name="Rectangle: Rounded Corners 5">
            <a:extLst>
              <a:ext uri="{FF2B5EF4-FFF2-40B4-BE49-F238E27FC236}">
                <a16:creationId xmlns:a16="http://schemas.microsoft.com/office/drawing/2014/main" id="{26B399F1-A15A-D445-96EE-ED98D621C82F}"/>
              </a:ext>
            </a:extLst>
          </p:cNvPr>
          <p:cNvSpPr/>
          <p:nvPr/>
        </p:nvSpPr>
        <p:spPr>
          <a:xfrm>
            <a:off x="8154301" y="4742832"/>
            <a:ext cx="2291542" cy="748281"/>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drawer</a:t>
            </a:r>
          </a:p>
        </p:txBody>
      </p:sp>
      <p:sp>
        <p:nvSpPr>
          <p:cNvPr id="13" name="Rectangle: Rounded Corners 5">
            <a:extLst>
              <a:ext uri="{FF2B5EF4-FFF2-40B4-BE49-F238E27FC236}">
                <a16:creationId xmlns:a16="http://schemas.microsoft.com/office/drawing/2014/main" id="{E354B53C-0A4C-BB45-8598-75E1067F6DEF}"/>
              </a:ext>
            </a:extLst>
          </p:cNvPr>
          <p:cNvSpPr/>
          <p:nvPr/>
        </p:nvSpPr>
        <p:spPr>
          <a:xfrm>
            <a:off x="1717010" y="5922780"/>
            <a:ext cx="2291542" cy="74828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course</a:t>
            </a:r>
          </a:p>
        </p:txBody>
      </p:sp>
      <p:sp>
        <p:nvSpPr>
          <p:cNvPr id="14" name="Rectangle: Rounded Corners 5">
            <a:extLst>
              <a:ext uri="{FF2B5EF4-FFF2-40B4-BE49-F238E27FC236}">
                <a16:creationId xmlns:a16="http://schemas.microsoft.com/office/drawing/2014/main" id="{1C61C540-9F2A-C54D-B0EF-7CFAD78446F1}"/>
              </a:ext>
            </a:extLst>
          </p:cNvPr>
          <p:cNvSpPr/>
          <p:nvPr/>
        </p:nvSpPr>
        <p:spPr>
          <a:xfrm>
            <a:off x="8154301" y="5922779"/>
            <a:ext cx="2291542" cy="74828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coarse</a:t>
            </a:r>
          </a:p>
        </p:txBody>
      </p:sp>
    </p:spTree>
    <p:extLst>
      <p:ext uri="{BB962C8B-B14F-4D97-AF65-F5344CB8AC3E}">
        <p14:creationId xmlns:p14="http://schemas.microsoft.com/office/powerpoint/2010/main" val="1119717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10">
            <a:extLst>
              <a:ext uri="{FF2B5EF4-FFF2-40B4-BE49-F238E27FC236}">
                <a16:creationId xmlns:a16="http://schemas.microsoft.com/office/drawing/2014/main" id="{5C0A13FE-E559-6940-AA50-46774A93B5B0}"/>
              </a:ext>
            </a:extLst>
          </p:cNvPr>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1">
            <a:extLst>
              <a:ext uri="{FF2B5EF4-FFF2-40B4-BE49-F238E27FC236}">
                <a16:creationId xmlns:a16="http://schemas.microsoft.com/office/drawing/2014/main" id="{B12CB5BC-E3EF-C94B-8990-D1D0A6D04DCD}"/>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itle 1">
            <a:extLst>
              <a:ext uri="{FF2B5EF4-FFF2-40B4-BE49-F238E27FC236}">
                <a16:creationId xmlns:a16="http://schemas.microsoft.com/office/drawing/2014/main" id="{C2B83C66-34F5-C542-BC14-13582798C815}"/>
              </a:ext>
            </a:extLst>
          </p:cNvPr>
          <p:cNvSpPr txBox="1">
            <a:spLocks/>
          </p:cNvSpPr>
          <p:nvPr/>
        </p:nvSpPr>
        <p:spPr>
          <a:xfrm>
            <a:off x="1825873" y="365124"/>
            <a:ext cx="8619970" cy="1116565"/>
          </a:xfrm>
          <a:prstGeom prst="rect">
            <a:avLst/>
          </a:prstGeom>
          <a:solidFill>
            <a:srgbClr val="FDFEDA"/>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dirty="0"/>
              <a:t>Homophones</a:t>
            </a:r>
            <a:endParaRPr lang="en-GB" b="1" dirty="0">
              <a:solidFill>
                <a:srgbClr val="002060"/>
              </a:solidFill>
              <a:latin typeface="+mn-lt"/>
            </a:endParaRPr>
          </a:p>
        </p:txBody>
      </p:sp>
      <p:sp>
        <p:nvSpPr>
          <p:cNvPr id="5" name="Rectangle: Rounded Corners 5">
            <a:extLst>
              <a:ext uri="{FF2B5EF4-FFF2-40B4-BE49-F238E27FC236}">
                <a16:creationId xmlns:a16="http://schemas.microsoft.com/office/drawing/2014/main" id="{613166D4-DF4E-564A-8703-EF944C15638A}"/>
              </a:ext>
            </a:extLst>
          </p:cNvPr>
          <p:cNvSpPr/>
          <p:nvPr/>
        </p:nvSpPr>
        <p:spPr>
          <a:xfrm>
            <a:off x="365760" y="1692890"/>
            <a:ext cx="11680604" cy="151582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Homophones are words which sound the same, but have different meanings. Often they are spelled differently.  </a:t>
            </a:r>
          </a:p>
        </p:txBody>
      </p:sp>
      <p:sp>
        <p:nvSpPr>
          <p:cNvPr id="6" name="Rectangle: Rounded Corners 5">
            <a:extLst>
              <a:ext uri="{FF2B5EF4-FFF2-40B4-BE49-F238E27FC236}">
                <a16:creationId xmlns:a16="http://schemas.microsoft.com/office/drawing/2014/main" id="{482C6776-799D-5744-8545-3F070BDB8281}"/>
              </a:ext>
            </a:extLst>
          </p:cNvPr>
          <p:cNvSpPr/>
          <p:nvPr/>
        </p:nvSpPr>
        <p:spPr>
          <a:xfrm>
            <a:off x="365760" y="3419915"/>
            <a:ext cx="11680604" cy="153733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pPr>
            <a:r>
              <a:rPr lang="en-GB" altLang="en-US" sz="3200" dirty="0">
                <a:solidFill>
                  <a:schemeClr val="tx1"/>
                </a:solidFill>
              </a:rPr>
              <a:t>You need </a:t>
            </a:r>
            <a:r>
              <a:rPr lang="en-GB" altLang="en-US" sz="3200" u="sng" dirty="0">
                <a:solidFill>
                  <a:schemeClr val="tx1"/>
                </a:solidFill>
              </a:rPr>
              <a:t>too</a:t>
            </a:r>
            <a:r>
              <a:rPr lang="en-GB" altLang="en-US" sz="3200" dirty="0">
                <a:solidFill>
                  <a:schemeClr val="tx1"/>
                </a:solidFill>
              </a:rPr>
              <a:t> </a:t>
            </a:r>
            <a:r>
              <a:rPr lang="en-GB" altLang="en-US" sz="3200" u="sng" dirty="0">
                <a:solidFill>
                  <a:schemeClr val="tx1"/>
                </a:solidFill>
              </a:rPr>
              <a:t>practice</a:t>
            </a:r>
            <a:r>
              <a:rPr lang="en-GB" altLang="en-US" sz="3200" dirty="0">
                <a:solidFill>
                  <a:schemeClr val="tx1"/>
                </a:solidFill>
              </a:rPr>
              <a:t> </a:t>
            </a:r>
            <a:r>
              <a:rPr lang="en-GB" altLang="en-US" sz="3200" u="sng" dirty="0">
                <a:solidFill>
                  <a:schemeClr val="tx1"/>
                </a:solidFill>
              </a:rPr>
              <a:t>you’re</a:t>
            </a:r>
            <a:r>
              <a:rPr lang="en-GB" altLang="en-US" sz="3200" dirty="0">
                <a:solidFill>
                  <a:schemeClr val="tx1"/>
                </a:solidFill>
              </a:rPr>
              <a:t> spellings or else you won’t </a:t>
            </a:r>
            <a:r>
              <a:rPr lang="en-GB" altLang="en-US" sz="3200" u="sng" dirty="0">
                <a:solidFill>
                  <a:schemeClr val="tx1"/>
                </a:solidFill>
              </a:rPr>
              <a:t>bee</a:t>
            </a:r>
            <a:r>
              <a:rPr lang="en-GB" altLang="en-US" sz="3200" dirty="0">
                <a:solidFill>
                  <a:schemeClr val="tx1"/>
                </a:solidFill>
              </a:rPr>
              <a:t> </a:t>
            </a:r>
            <a:r>
              <a:rPr lang="en-GB" altLang="en-US" sz="3200" u="sng" dirty="0">
                <a:solidFill>
                  <a:schemeClr val="tx1"/>
                </a:solidFill>
              </a:rPr>
              <a:t>aloud</a:t>
            </a:r>
            <a:r>
              <a:rPr lang="en-GB" altLang="en-US" sz="3200" dirty="0">
                <a:solidFill>
                  <a:schemeClr val="tx1"/>
                </a:solidFill>
              </a:rPr>
              <a:t> any </a:t>
            </a:r>
            <a:r>
              <a:rPr lang="en-GB" altLang="en-US" sz="3200" u="sng" dirty="0">
                <a:solidFill>
                  <a:schemeClr val="tx1"/>
                </a:solidFill>
              </a:rPr>
              <a:t>desert</a:t>
            </a:r>
            <a:r>
              <a:rPr lang="en-GB" altLang="en-US" sz="3200" dirty="0">
                <a:solidFill>
                  <a:schemeClr val="tx1"/>
                </a:solidFill>
              </a:rPr>
              <a:t>. </a:t>
            </a:r>
          </a:p>
        </p:txBody>
      </p:sp>
      <p:sp>
        <p:nvSpPr>
          <p:cNvPr id="8" name="Rectangle: Rounded Corners 5">
            <a:extLst>
              <a:ext uri="{FF2B5EF4-FFF2-40B4-BE49-F238E27FC236}">
                <a16:creationId xmlns:a16="http://schemas.microsoft.com/office/drawing/2014/main" id="{5D89ACF9-5A61-E545-8BC5-39F099668A94}"/>
              </a:ext>
            </a:extLst>
          </p:cNvPr>
          <p:cNvSpPr/>
          <p:nvPr/>
        </p:nvSpPr>
        <p:spPr>
          <a:xfrm>
            <a:off x="365760" y="5168450"/>
            <a:ext cx="11680604" cy="153733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pPr>
            <a:r>
              <a:rPr lang="en-GB" altLang="en-US" sz="3200" dirty="0">
                <a:solidFill>
                  <a:schemeClr val="tx1"/>
                </a:solidFill>
              </a:rPr>
              <a:t>You need </a:t>
            </a:r>
            <a:r>
              <a:rPr lang="en-GB" altLang="en-US" sz="3200" u="sng" dirty="0">
                <a:solidFill>
                  <a:srgbClr val="FF0000"/>
                </a:solidFill>
              </a:rPr>
              <a:t>to</a:t>
            </a:r>
            <a:r>
              <a:rPr lang="en-GB" altLang="en-US" sz="3200" dirty="0">
                <a:solidFill>
                  <a:srgbClr val="FF0000"/>
                </a:solidFill>
              </a:rPr>
              <a:t> </a:t>
            </a:r>
            <a:r>
              <a:rPr lang="en-GB" altLang="en-US" sz="3200" u="sng" dirty="0">
                <a:solidFill>
                  <a:srgbClr val="FF0000"/>
                </a:solidFill>
              </a:rPr>
              <a:t>practise</a:t>
            </a:r>
            <a:r>
              <a:rPr lang="en-GB" altLang="en-US" sz="3200" dirty="0">
                <a:solidFill>
                  <a:srgbClr val="FF0000"/>
                </a:solidFill>
              </a:rPr>
              <a:t> </a:t>
            </a:r>
            <a:r>
              <a:rPr lang="en-GB" altLang="en-US" sz="3200" u="sng" dirty="0">
                <a:solidFill>
                  <a:srgbClr val="FF0000"/>
                </a:solidFill>
              </a:rPr>
              <a:t>your</a:t>
            </a:r>
            <a:r>
              <a:rPr lang="en-GB" altLang="en-US" sz="3200" dirty="0">
                <a:solidFill>
                  <a:srgbClr val="FF0000"/>
                </a:solidFill>
              </a:rPr>
              <a:t> </a:t>
            </a:r>
            <a:r>
              <a:rPr lang="en-GB" altLang="en-US" sz="3200" dirty="0">
                <a:solidFill>
                  <a:schemeClr val="tx1"/>
                </a:solidFill>
              </a:rPr>
              <a:t>spellings or else you won’t </a:t>
            </a:r>
            <a:r>
              <a:rPr lang="en-GB" altLang="en-US" sz="3200" u="sng" dirty="0">
                <a:solidFill>
                  <a:srgbClr val="FF0000"/>
                </a:solidFill>
              </a:rPr>
              <a:t>be</a:t>
            </a:r>
            <a:r>
              <a:rPr lang="en-GB" altLang="en-US" sz="3200" dirty="0">
                <a:solidFill>
                  <a:srgbClr val="FF0000"/>
                </a:solidFill>
              </a:rPr>
              <a:t> </a:t>
            </a:r>
            <a:r>
              <a:rPr lang="en-GB" altLang="en-US" sz="3200" u="sng" dirty="0">
                <a:solidFill>
                  <a:srgbClr val="FF0000"/>
                </a:solidFill>
              </a:rPr>
              <a:t>allowed</a:t>
            </a:r>
            <a:r>
              <a:rPr lang="en-GB" altLang="en-US" sz="3200" dirty="0">
                <a:solidFill>
                  <a:srgbClr val="FF0000"/>
                </a:solidFill>
              </a:rPr>
              <a:t> </a:t>
            </a:r>
            <a:r>
              <a:rPr lang="en-GB" altLang="en-US" sz="3200" dirty="0">
                <a:solidFill>
                  <a:schemeClr val="tx1"/>
                </a:solidFill>
              </a:rPr>
              <a:t>any </a:t>
            </a:r>
            <a:r>
              <a:rPr lang="en-GB" altLang="en-US" sz="3200" u="sng" dirty="0">
                <a:solidFill>
                  <a:srgbClr val="FF0000"/>
                </a:solidFill>
              </a:rPr>
              <a:t>dessert</a:t>
            </a:r>
            <a:r>
              <a:rPr lang="en-GB" altLang="en-US" sz="3200" dirty="0">
                <a:solidFill>
                  <a:schemeClr val="tx1"/>
                </a:solidFill>
              </a:rPr>
              <a:t>. </a:t>
            </a:r>
          </a:p>
        </p:txBody>
      </p:sp>
    </p:spTree>
    <p:extLst>
      <p:ext uri="{BB962C8B-B14F-4D97-AF65-F5344CB8AC3E}">
        <p14:creationId xmlns:p14="http://schemas.microsoft.com/office/powerpoint/2010/main" val="1747095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10">
            <a:extLst>
              <a:ext uri="{FF2B5EF4-FFF2-40B4-BE49-F238E27FC236}">
                <a16:creationId xmlns:a16="http://schemas.microsoft.com/office/drawing/2014/main" id="{5C0A13FE-E559-6940-AA50-46774A93B5B0}"/>
              </a:ext>
            </a:extLst>
          </p:cNvPr>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1">
            <a:extLst>
              <a:ext uri="{FF2B5EF4-FFF2-40B4-BE49-F238E27FC236}">
                <a16:creationId xmlns:a16="http://schemas.microsoft.com/office/drawing/2014/main" id="{B12CB5BC-E3EF-C94B-8990-D1D0A6D04DCD}"/>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itle 1">
            <a:extLst>
              <a:ext uri="{FF2B5EF4-FFF2-40B4-BE49-F238E27FC236}">
                <a16:creationId xmlns:a16="http://schemas.microsoft.com/office/drawing/2014/main" id="{C2B83C66-34F5-C542-BC14-13582798C815}"/>
              </a:ext>
            </a:extLst>
          </p:cNvPr>
          <p:cNvSpPr txBox="1">
            <a:spLocks/>
          </p:cNvSpPr>
          <p:nvPr/>
        </p:nvSpPr>
        <p:spPr>
          <a:xfrm>
            <a:off x="1825873" y="365124"/>
            <a:ext cx="8619970" cy="1116565"/>
          </a:xfrm>
          <a:prstGeom prst="rect">
            <a:avLst/>
          </a:prstGeom>
          <a:solidFill>
            <a:srgbClr val="FDFEDA"/>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dirty="0"/>
              <a:t>Prefixes and Suffixes</a:t>
            </a:r>
          </a:p>
        </p:txBody>
      </p:sp>
      <p:sp>
        <p:nvSpPr>
          <p:cNvPr id="5" name="Rectangle: Rounded Corners 5">
            <a:extLst>
              <a:ext uri="{FF2B5EF4-FFF2-40B4-BE49-F238E27FC236}">
                <a16:creationId xmlns:a16="http://schemas.microsoft.com/office/drawing/2014/main" id="{613166D4-DF4E-564A-8703-EF944C15638A}"/>
              </a:ext>
            </a:extLst>
          </p:cNvPr>
          <p:cNvSpPr/>
          <p:nvPr/>
        </p:nvSpPr>
        <p:spPr>
          <a:xfrm>
            <a:off x="365760" y="1692889"/>
            <a:ext cx="11680604" cy="2644709"/>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Prefixes are words or letters which go at the beginning of a word to create a new meaning. </a:t>
            </a:r>
            <a:br>
              <a:rPr lang="en-GB" altLang="en-US" sz="2800" dirty="0">
                <a:solidFill>
                  <a:schemeClr val="tx1"/>
                </a:solidFill>
              </a:rPr>
            </a:br>
            <a:r>
              <a:rPr lang="en-GB" altLang="en-US" sz="2800" dirty="0">
                <a:solidFill>
                  <a:schemeClr val="tx1"/>
                </a:solidFill>
              </a:rPr>
              <a:t>E.g. </a:t>
            </a:r>
            <a:r>
              <a:rPr lang="en-GB" altLang="en-US" sz="2800" u="sng" dirty="0">
                <a:solidFill>
                  <a:schemeClr val="tx1"/>
                </a:solidFill>
              </a:rPr>
              <a:t>re</a:t>
            </a:r>
            <a:r>
              <a:rPr lang="en-GB" altLang="en-US" sz="2800" dirty="0">
                <a:solidFill>
                  <a:schemeClr val="tx1"/>
                </a:solidFill>
              </a:rPr>
              <a:t>commend</a:t>
            </a:r>
          </a:p>
          <a:p>
            <a:pPr algn="ctr">
              <a:lnSpc>
                <a:spcPct val="100000"/>
              </a:lnSpc>
              <a:spcBef>
                <a:spcPct val="0"/>
              </a:spcBef>
              <a:buFontTx/>
              <a:buNone/>
            </a:pPr>
            <a:r>
              <a:rPr lang="en-GB" altLang="en-US" sz="2800" dirty="0">
                <a:solidFill>
                  <a:schemeClr val="tx1"/>
                </a:solidFill>
              </a:rPr>
              <a:t>Suffixes are words or letters which go at the end of a word to create a new meaning.</a:t>
            </a:r>
          </a:p>
          <a:p>
            <a:pPr algn="ctr">
              <a:lnSpc>
                <a:spcPct val="100000"/>
              </a:lnSpc>
              <a:spcBef>
                <a:spcPct val="0"/>
              </a:spcBef>
              <a:buFontTx/>
              <a:buNone/>
            </a:pPr>
            <a:r>
              <a:rPr lang="en-GB" altLang="en-US" sz="2800" dirty="0">
                <a:solidFill>
                  <a:schemeClr val="tx1"/>
                </a:solidFill>
              </a:rPr>
              <a:t>E.g. profes</a:t>
            </a:r>
            <a:r>
              <a:rPr lang="en-GB" altLang="en-US" sz="2800" u="sng" dirty="0">
                <a:solidFill>
                  <a:schemeClr val="tx1"/>
                </a:solidFill>
              </a:rPr>
              <a:t>sion</a:t>
            </a:r>
            <a:endParaRPr lang="en-GB" altLang="en-US" sz="2800" dirty="0">
              <a:solidFill>
                <a:schemeClr val="tx1"/>
              </a:solidFill>
            </a:endParaRPr>
          </a:p>
        </p:txBody>
      </p:sp>
    </p:spTree>
    <p:extLst>
      <p:ext uri="{BB962C8B-B14F-4D97-AF65-F5344CB8AC3E}">
        <p14:creationId xmlns:p14="http://schemas.microsoft.com/office/powerpoint/2010/main" val="1371662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10">
            <a:extLst>
              <a:ext uri="{FF2B5EF4-FFF2-40B4-BE49-F238E27FC236}">
                <a16:creationId xmlns:a16="http://schemas.microsoft.com/office/drawing/2014/main" id="{5C0A13FE-E559-6940-AA50-46774A93B5B0}"/>
              </a:ext>
            </a:extLst>
          </p:cNvPr>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1">
            <a:extLst>
              <a:ext uri="{FF2B5EF4-FFF2-40B4-BE49-F238E27FC236}">
                <a16:creationId xmlns:a16="http://schemas.microsoft.com/office/drawing/2014/main" id="{B12CB5BC-E3EF-C94B-8990-D1D0A6D04DCD}"/>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itle 1">
            <a:extLst>
              <a:ext uri="{FF2B5EF4-FFF2-40B4-BE49-F238E27FC236}">
                <a16:creationId xmlns:a16="http://schemas.microsoft.com/office/drawing/2014/main" id="{C2B83C66-34F5-C542-BC14-13582798C815}"/>
              </a:ext>
            </a:extLst>
          </p:cNvPr>
          <p:cNvSpPr txBox="1">
            <a:spLocks/>
          </p:cNvSpPr>
          <p:nvPr/>
        </p:nvSpPr>
        <p:spPr>
          <a:xfrm>
            <a:off x="1825873" y="365124"/>
            <a:ext cx="8619970" cy="1116565"/>
          </a:xfrm>
          <a:prstGeom prst="rect">
            <a:avLst/>
          </a:prstGeom>
          <a:solidFill>
            <a:srgbClr val="FDFEDA"/>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dirty="0">
                <a:latin typeface="+mn-lt"/>
              </a:rPr>
              <a:t>Prefixes and Suffixes</a:t>
            </a:r>
          </a:p>
        </p:txBody>
      </p:sp>
      <p:sp>
        <p:nvSpPr>
          <p:cNvPr id="5" name="Rectangle: Rounded Corners 5">
            <a:extLst>
              <a:ext uri="{FF2B5EF4-FFF2-40B4-BE49-F238E27FC236}">
                <a16:creationId xmlns:a16="http://schemas.microsoft.com/office/drawing/2014/main" id="{613166D4-DF4E-564A-8703-EF944C15638A}"/>
              </a:ext>
            </a:extLst>
          </p:cNvPr>
          <p:cNvSpPr/>
          <p:nvPr/>
        </p:nvSpPr>
        <p:spPr>
          <a:xfrm>
            <a:off x="365760" y="1692888"/>
            <a:ext cx="11680604" cy="3615092"/>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ct val="0"/>
              </a:spcBef>
              <a:buFontTx/>
              <a:buNone/>
            </a:pPr>
            <a:r>
              <a:rPr lang="en-GB" altLang="en-US" sz="2800" dirty="0">
                <a:solidFill>
                  <a:schemeClr val="tx1"/>
                </a:solidFill>
              </a:rPr>
              <a:t>Prefix and suffix words can be difficult to spell because sometimes the root word changes. </a:t>
            </a:r>
          </a:p>
          <a:p>
            <a:pPr algn="ctr">
              <a:lnSpc>
                <a:spcPct val="100000"/>
              </a:lnSpc>
              <a:spcBef>
                <a:spcPct val="0"/>
              </a:spcBef>
              <a:buFontTx/>
              <a:buNone/>
            </a:pPr>
            <a:r>
              <a:rPr lang="en-GB" altLang="en-US" sz="2800" dirty="0">
                <a:solidFill>
                  <a:schemeClr val="tx1"/>
                </a:solidFill>
              </a:rPr>
              <a:t>E.g. force + </a:t>
            </a:r>
            <a:r>
              <a:rPr lang="en-GB" altLang="en-US" sz="2800" dirty="0" err="1">
                <a:solidFill>
                  <a:schemeClr val="tx1"/>
                </a:solidFill>
              </a:rPr>
              <a:t>ible</a:t>
            </a:r>
            <a:r>
              <a:rPr lang="en-GB" altLang="en-US" sz="2800" dirty="0">
                <a:solidFill>
                  <a:schemeClr val="tx1"/>
                </a:solidFill>
              </a:rPr>
              <a:t> = forcible</a:t>
            </a:r>
          </a:p>
          <a:p>
            <a:pPr algn="ctr">
              <a:lnSpc>
                <a:spcPct val="100000"/>
              </a:lnSpc>
              <a:spcBef>
                <a:spcPct val="0"/>
              </a:spcBef>
              <a:buFontTx/>
              <a:buNone/>
            </a:pPr>
            <a:endParaRPr lang="en-GB" altLang="en-US" sz="2800" dirty="0">
              <a:solidFill>
                <a:schemeClr val="tx1"/>
              </a:solidFill>
            </a:endParaRPr>
          </a:p>
          <a:p>
            <a:pPr algn="ctr">
              <a:lnSpc>
                <a:spcPct val="100000"/>
              </a:lnSpc>
              <a:spcBef>
                <a:spcPct val="0"/>
              </a:spcBef>
              <a:buFontTx/>
              <a:buNone/>
            </a:pPr>
            <a:endParaRPr lang="en-GB" altLang="en-US" sz="2800" dirty="0">
              <a:solidFill>
                <a:schemeClr val="tx1"/>
              </a:solidFill>
            </a:endParaRPr>
          </a:p>
          <a:p>
            <a:pPr algn="ctr">
              <a:lnSpc>
                <a:spcPct val="100000"/>
              </a:lnSpc>
              <a:spcBef>
                <a:spcPct val="0"/>
              </a:spcBef>
              <a:buFontTx/>
              <a:buNone/>
            </a:pPr>
            <a:r>
              <a:rPr lang="en-GB" altLang="en-US" sz="2800" dirty="0">
                <a:solidFill>
                  <a:schemeClr val="tx1"/>
                </a:solidFill>
              </a:rPr>
              <a:t>However, sometimes the root word stays the same. </a:t>
            </a:r>
          </a:p>
          <a:p>
            <a:pPr algn="ctr">
              <a:lnSpc>
                <a:spcPct val="100000"/>
              </a:lnSpc>
              <a:spcBef>
                <a:spcPct val="0"/>
              </a:spcBef>
              <a:buFontTx/>
              <a:buNone/>
            </a:pPr>
            <a:r>
              <a:rPr lang="en-GB" altLang="en-US" sz="2800" dirty="0">
                <a:solidFill>
                  <a:schemeClr val="tx1"/>
                </a:solidFill>
              </a:rPr>
              <a:t>E.g. suffer + </a:t>
            </a:r>
            <a:r>
              <a:rPr lang="en-GB" altLang="en-US" sz="2800" dirty="0" err="1">
                <a:solidFill>
                  <a:schemeClr val="tx1"/>
                </a:solidFill>
              </a:rPr>
              <a:t>ed</a:t>
            </a:r>
            <a:r>
              <a:rPr lang="en-GB" altLang="en-US" sz="2800" dirty="0">
                <a:solidFill>
                  <a:schemeClr val="tx1"/>
                </a:solidFill>
              </a:rPr>
              <a:t> = suffered</a:t>
            </a:r>
          </a:p>
          <a:p>
            <a:pPr algn="ctr">
              <a:lnSpc>
                <a:spcPct val="100000"/>
              </a:lnSpc>
              <a:spcBef>
                <a:spcPct val="0"/>
              </a:spcBef>
              <a:buFontTx/>
              <a:buNone/>
            </a:pPr>
            <a:endParaRPr lang="en-GB" altLang="en-US" sz="2800" dirty="0">
              <a:solidFill>
                <a:schemeClr val="tx1"/>
              </a:solidFill>
            </a:endParaRPr>
          </a:p>
        </p:txBody>
      </p:sp>
    </p:spTree>
    <p:extLst>
      <p:ext uri="{BB962C8B-B14F-4D97-AF65-F5344CB8AC3E}">
        <p14:creationId xmlns:p14="http://schemas.microsoft.com/office/powerpoint/2010/main" val="4128838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1611</TotalTime>
  <Words>1524</Words>
  <Application>Microsoft Office PowerPoint</Application>
  <PresentationFormat>Widescreen</PresentationFormat>
  <Paragraphs>121</Paragraphs>
  <Slides>21</Slides>
  <Notes>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21</vt:i4>
      </vt:variant>
    </vt:vector>
  </HeadingPairs>
  <TitlesOfParts>
    <vt:vector size="26" baseType="lpstr">
      <vt:lpstr>Arial</vt:lpstr>
      <vt:lpstr>Calibri</vt:lpstr>
      <vt:lpstr>Calibri Light</vt:lpstr>
      <vt:lpstr>Office Theme</vt:lpstr>
      <vt:lpstr>2_Office Theme</vt:lpstr>
      <vt:lpstr>Y6 Therapy </vt:lpstr>
      <vt:lpstr>Teacher Notes</vt:lpstr>
      <vt:lpstr>Progress across amber – the 4 stage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Practise</vt:lpstr>
      <vt:lpstr>How did you do?</vt:lpstr>
      <vt:lpstr>Ambitious and uncommon vocabulary</vt:lpstr>
      <vt:lpstr>Ambitious and uncommon vocabulary</vt:lpstr>
      <vt:lpstr>Practise</vt:lpstr>
      <vt:lpstr>Check your answer</vt:lpstr>
      <vt:lpstr>Practise</vt:lpstr>
      <vt:lpstr>Check your answer</vt:lpstr>
      <vt:lpstr>Remember</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G F</cp:lastModifiedBy>
  <cp:revision>176</cp:revision>
  <dcterms:created xsi:type="dcterms:W3CDTF">2017-03-29T13:14:03Z</dcterms:created>
  <dcterms:modified xsi:type="dcterms:W3CDTF">2020-01-13T10:39:03Z</dcterms:modified>
</cp:coreProperties>
</file>