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7" r:id="rId2"/>
    <p:sldId id="258" r:id="rId3"/>
    <p:sldId id="287" r:id="rId4"/>
    <p:sldId id="289" r:id="rId5"/>
    <p:sldId id="320" r:id="rId6"/>
    <p:sldId id="321" r:id="rId7"/>
    <p:sldId id="322" r:id="rId8"/>
    <p:sldId id="325" r:id="rId9"/>
    <p:sldId id="324" r:id="rId10"/>
    <p:sldId id="323" r:id="rId11"/>
    <p:sldId id="327" r:id="rId12"/>
    <p:sldId id="326" r:id="rId13"/>
    <p:sldId id="328" r:id="rId14"/>
    <p:sldId id="329" r:id="rId15"/>
    <p:sldId id="330" r:id="rId16"/>
    <p:sldId id="29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B9B8"/>
    <a:srgbClr val="FF99FF"/>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55962BA-6D83-4966-9D1B-D011FABBA697}" v="328" dt="2018-09-06T18:38:11.04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529" autoAdjust="0"/>
    <p:restoredTop sz="94291" autoAdjust="0"/>
  </p:normalViewPr>
  <p:slideViewPr>
    <p:cSldViewPr snapToGrid="0">
      <p:cViewPr varScale="1">
        <p:scale>
          <a:sx n="72" d="100"/>
          <a:sy n="72" d="100"/>
        </p:scale>
        <p:origin x="720" y="78"/>
      </p:cViewPr>
      <p:guideLst/>
    </p:cSldViewPr>
  </p:slideViewPr>
  <p:notesTextViewPr>
    <p:cViewPr>
      <p:scale>
        <a:sx n="1" d="1"/>
        <a:sy n="1" d="1"/>
      </p:scale>
      <p:origin x="0" y="0"/>
    </p:cViewPr>
  </p:notesTextViewPr>
  <p:sorterViewPr>
    <p:cViewPr>
      <p:scale>
        <a:sx n="100" d="100"/>
        <a:sy n="100" d="100"/>
      </p:scale>
      <p:origin x="0" y="-106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DAE069-4E80-4A1C-A2B0-859E0342A60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9D8A3E1-376A-48A9-83CF-5ABC9AA6A9E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35FA854-15D6-4D7E-8446-C2ED63FAA453}"/>
              </a:ext>
            </a:extLst>
          </p:cNvPr>
          <p:cNvSpPr>
            <a:spLocks noGrp="1"/>
          </p:cNvSpPr>
          <p:nvPr>
            <p:ph type="dt" sz="half" idx="10"/>
          </p:nvPr>
        </p:nvSpPr>
        <p:spPr/>
        <p:txBody>
          <a:bodyPr/>
          <a:lstStyle/>
          <a:p>
            <a:fld id="{C6FC78A9-CCDC-4B65-B67F-77A679D8947A}" type="datetimeFigureOut">
              <a:rPr lang="en-GB" smtClean="0"/>
              <a:t>12/04/2020</a:t>
            </a:fld>
            <a:endParaRPr lang="en-GB"/>
          </a:p>
        </p:txBody>
      </p:sp>
      <p:sp>
        <p:nvSpPr>
          <p:cNvPr id="5" name="Footer Placeholder 4">
            <a:extLst>
              <a:ext uri="{FF2B5EF4-FFF2-40B4-BE49-F238E27FC236}">
                <a16:creationId xmlns:a16="http://schemas.microsoft.com/office/drawing/2014/main" id="{B22F6EFD-D8FF-48DD-B9EC-DF5E05E432B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59A7C3F-928D-48B5-9D8B-89889E474AE1}"/>
              </a:ext>
            </a:extLst>
          </p:cNvPr>
          <p:cNvSpPr>
            <a:spLocks noGrp="1"/>
          </p:cNvSpPr>
          <p:nvPr>
            <p:ph type="sldNum" sz="quarter" idx="12"/>
          </p:nvPr>
        </p:nvSpPr>
        <p:spPr/>
        <p:txBody>
          <a:bodyPr/>
          <a:lstStyle/>
          <a:p>
            <a:fld id="{2ED16CE3-C510-473D-83BC-74E046C066E5}" type="slidenum">
              <a:rPr lang="en-GB" smtClean="0"/>
              <a:t>‹#›</a:t>
            </a:fld>
            <a:endParaRPr lang="en-GB"/>
          </a:p>
        </p:txBody>
      </p:sp>
    </p:spTree>
    <p:extLst>
      <p:ext uri="{BB962C8B-B14F-4D97-AF65-F5344CB8AC3E}">
        <p14:creationId xmlns:p14="http://schemas.microsoft.com/office/powerpoint/2010/main" val="3301940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5B3CC6-FE9E-4671-91E2-AD5B3DAAB9A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49A921C-94B5-4E66-90B1-FA203B266E0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4127D44-14E3-4C65-817F-8CCAD863FCF5}"/>
              </a:ext>
            </a:extLst>
          </p:cNvPr>
          <p:cNvSpPr>
            <a:spLocks noGrp="1"/>
          </p:cNvSpPr>
          <p:nvPr>
            <p:ph type="dt" sz="half" idx="10"/>
          </p:nvPr>
        </p:nvSpPr>
        <p:spPr/>
        <p:txBody>
          <a:bodyPr/>
          <a:lstStyle/>
          <a:p>
            <a:fld id="{C6FC78A9-CCDC-4B65-B67F-77A679D8947A}" type="datetimeFigureOut">
              <a:rPr lang="en-GB" smtClean="0"/>
              <a:t>12/04/2020</a:t>
            </a:fld>
            <a:endParaRPr lang="en-GB"/>
          </a:p>
        </p:txBody>
      </p:sp>
      <p:sp>
        <p:nvSpPr>
          <p:cNvPr id="5" name="Footer Placeholder 4">
            <a:extLst>
              <a:ext uri="{FF2B5EF4-FFF2-40B4-BE49-F238E27FC236}">
                <a16:creationId xmlns:a16="http://schemas.microsoft.com/office/drawing/2014/main" id="{F0FB06D0-E6E8-4E89-8536-5D9663A3BED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4FDF827-1AD1-4C0D-85FC-785DD349CCE9}"/>
              </a:ext>
            </a:extLst>
          </p:cNvPr>
          <p:cNvSpPr>
            <a:spLocks noGrp="1"/>
          </p:cNvSpPr>
          <p:nvPr>
            <p:ph type="sldNum" sz="quarter" idx="12"/>
          </p:nvPr>
        </p:nvSpPr>
        <p:spPr/>
        <p:txBody>
          <a:bodyPr/>
          <a:lstStyle/>
          <a:p>
            <a:fld id="{2ED16CE3-C510-473D-83BC-74E046C066E5}" type="slidenum">
              <a:rPr lang="en-GB" smtClean="0"/>
              <a:t>‹#›</a:t>
            </a:fld>
            <a:endParaRPr lang="en-GB"/>
          </a:p>
        </p:txBody>
      </p:sp>
    </p:spTree>
    <p:extLst>
      <p:ext uri="{BB962C8B-B14F-4D97-AF65-F5344CB8AC3E}">
        <p14:creationId xmlns:p14="http://schemas.microsoft.com/office/powerpoint/2010/main" val="1970020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EED12F3-35B5-448A-9B61-494B9465557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D377134-DD95-409D-B4F8-C1B391A68C4F}"/>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51A0C1E-8C7C-4A63-A639-E4F4ADE35303}"/>
              </a:ext>
            </a:extLst>
          </p:cNvPr>
          <p:cNvSpPr>
            <a:spLocks noGrp="1"/>
          </p:cNvSpPr>
          <p:nvPr>
            <p:ph type="dt" sz="half" idx="10"/>
          </p:nvPr>
        </p:nvSpPr>
        <p:spPr/>
        <p:txBody>
          <a:bodyPr/>
          <a:lstStyle/>
          <a:p>
            <a:fld id="{C6FC78A9-CCDC-4B65-B67F-77A679D8947A}" type="datetimeFigureOut">
              <a:rPr lang="en-GB" smtClean="0"/>
              <a:t>12/04/2020</a:t>
            </a:fld>
            <a:endParaRPr lang="en-GB"/>
          </a:p>
        </p:txBody>
      </p:sp>
      <p:sp>
        <p:nvSpPr>
          <p:cNvPr id="5" name="Footer Placeholder 4">
            <a:extLst>
              <a:ext uri="{FF2B5EF4-FFF2-40B4-BE49-F238E27FC236}">
                <a16:creationId xmlns:a16="http://schemas.microsoft.com/office/drawing/2014/main" id="{64F758E4-83A9-446A-A0BE-1C7B1C011B1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AB7DAE8-0FF0-4520-8BF2-836AA8CDE1F9}"/>
              </a:ext>
            </a:extLst>
          </p:cNvPr>
          <p:cNvSpPr>
            <a:spLocks noGrp="1"/>
          </p:cNvSpPr>
          <p:nvPr>
            <p:ph type="sldNum" sz="quarter" idx="12"/>
          </p:nvPr>
        </p:nvSpPr>
        <p:spPr/>
        <p:txBody>
          <a:bodyPr/>
          <a:lstStyle/>
          <a:p>
            <a:fld id="{2ED16CE3-C510-473D-83BC-74E046C066E5}" type="slidenum">
              <a:rPr lang="en-GB" smtClean="0"/>
              <a:t>‹#›</a:t>
            </a:fld>
            <a:endParaRPr lang="en-GB"/>
          </a:p>
        </p:txBody>
      </p:sp>
    </p:spTree>
    <p:extLst>
      <p:ext uri="{BB962C8B-B14F-4D97-AF65-F5344CB8AC3E}">
        <p14:creationId xmlns:p14="http://schemas.microsoft.com/office/powerpoint/2010/main" val="28871214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F5B6C-8AFD-4AF7-87A8-200FD1337E8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FF81785-DF93-496B-820D-FD978CA26BE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16A57E1-874D-4D2B-B2D7-4B952AFE52C9}"/>
              </a:ext>
            </a:extLst>
          </p:cNvPr>
          <p:cNvSpPr>
            <a:spLocks noGrp="1"/>
          </p:cNvSpPr>
          <p:nvPr>
            <p:ph type="dt" sz="half" idx="10"/>
          </p:nvPr>
        </p:nvSpPr>
        <p:spPr/>
        <p:txBody>
          <a:bodyPr/>
          <a:lstStyle/>
          <a:p>
            <a:fld id="{C6FC78A9-CCDC-4B65-B67F-77A679D8947A}" type="datetimeFigureOut">
              <a:rPr lang="en-GB" smtClean="0"/>
              <a:t>12/04/2020</a:t>
            </a:fld>
            <a:endParaRPr lang="en-GB"/>
          </a:p>
        </p:txBody>
      </p:sp>
      <p:sp>
        <p:nvSpPr>
          <p:cNvPr id="5" name="Footer Placeholder 4">
            <a:extLst>
              <a:ext uri="{FF2B5EF4-FFF2-40B4-BE49-F238E27FC236}">
                <a16:creationId xmlns:a16="http://schemas.microsoft.com/office/drawing/2014/main" id="{B0D30AFA-A4F7-4D92-9D57-D4BC7DC2D1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B5CB3F0-16ED-46C2-AF43-9E29C0F95A5A}"/>
              </a:ext>
            </a:extLst>
          </p:cNvPr>
          <p:cNvSpPr>
            <a:spLocks noGrp="1"/>
          </p:cNvSpPr>
          <p:nvPr>
            <p:ph type="sldNum" sz="quarter" idx="12"/>
          </p:nvPr>
        </p:nvSpPr>
        <p:spPr/>
        <p:txBody>
          <a:bodyPr/>
          <a:lstStyle/>
          <a:p>
            <a:fld id="{2ED16CE3-C510-473D-83BC-74E046C066E5}" type="slidenum">
              <a:rPr lang="en-GB" smtClean="0"/>
              <a:t>‹#›</a:t>
            </a:fld>
            <a:endParaRPr lang="en-GB"/>
          </a:p>
        </p:txBody>
      </p:sp>
    </p:spTree>
    <p:extLst>
      <p:ext uri="{BB962C8B-B14F-4D97-AF65-F5344CB8AC3E}">
        <p14:creationId xmlns:p14="http://schemas.microsoft.com/office/powerpoint/2010/main" val="2331537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6F4BD3-F6B1-48CB-B52E-BF58767F526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073E5E5-A4D5-4708-9FA5-E3F43154337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9B7ADEA-D53A-4164-A840-A3506E471759}"/>
              </a:ext>
            </a:extLst>
          </p:cNvPr>
          <p:cNvSpPr>
            <a:spLocks noGrp="1"/>
          </p:cNvSpPr>
          <p:nvPr>
            <p:ph type="dt" sz="half" idx="10"/>
          </p:nvPr>
        </p:nvSpPr>
        <p:spPr/>
        <p:txBody>
          <a:bodyPr/>
          <a:lstStyle/>
          <a:p>
            <a:fld id="{C6FC78A9-CCDC-4B65-B67F-77A679D8947A}" type="datetimeFigureOut">
              <a:rPr lang="en-GB" smtClean="0"/>
              <a:t>12/04/2020</a:t>
            </a:fld>
            <a:endParaRPr lang="en-GB"/>
          </a:p>
        </p:txBody>
      </p:sp>
      <p:sp>
        <p:nvSpPr>
          <p:cNvPr id="5" name="Footer Placeholder 4">
            <a:extLst>
              <a:ext uri="{FF2B5EF4-FFF2-40B4-BE49-F238E27FC236}">
                <a16:creationId xmlns:a16="http://schemas.microsoft.com/office/drawing/2014/main" id="{9EBBC398-D70D-40FF-8325-BAE22606157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60B98C9-380E-48D7-8A30-78D1E7D2C732}"/>
              </a:ext>
            </a:extLst>
          </p:cNvPr>
          <p:cNvSpPr>
            <a:spLocks noGrp="1"/>
          </p:cNvSpPr>
          <p:nvPr>
            <p:ph type="sldNum" sz="quarter" idx="12"/>
          </p:nvPr>
        </p:nvSpPr>
        <p:spPr/>
        <p:txBody>
          <a:bodyPr/>
          <a:lstStyle/>
          <a:p>
            <a:fld id="{2ED16CE3-C510-473D-83BC-74E046C066E5}" type="slidenum">
              <a:rPr lang="en-GB" smtClean="0"/>
              <a:t>‹#›</a:t>
            </a:fld>
            <a:endParaRPr lang="en-GB"/>
          </a:p>
        </p:txBody>
      </p:sp>
    </p:spTree>
    <p:extLst>
      <p:ext uri="{BB962C8B-B14F-4D97-AF65-F5344CB8AC3E}">
        <p14:creationId xmlns:p14="http://schemas.microsoft.com/office/powerpoint/2010/main" val="7144248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D26C2-4AA3-4621-BE46-A7CC4DD6144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D346123-50F8-4DCF-B16C-3D490115139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D1DAA24-BCDA-46FD-9935-90C554A39CD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AC7E760-1005-48CF-B400-A6671FD46470}"/>
              </a:ext>
            </a:extLst>
          </p:cNvPr>
          <p:cNvSpPr>
            <a:spLocks noGrp="1"/>
          </p:cNvSpPr>
          <p:nvPr>
            <p:ph type="dt" sz="half" idx="10"/>
          </p:nvPr>
        </p:nvSpPr>
        <p:spPr/>
        <p:txBody>
          <a:bodyPr/>
          <a:lstStyle/>
          <a:p>
            <a:fld id="{C6FC78A9-CCDC-4B65-B67F-77A679D8947A}" type="datetimeFigureOut">
              <a:rPr lang="en-GB" smtClean="0"/>
              <a:t>12/04/2020</a:t>
            </a:fld>
            <a:endParaRPr lang="en-GB"/>
          </a:p>
        </p:txBody>
      </p:sp>
      <p:sp>
        <p:nvSpPr>
          <p:cNvPr id="6" name="Footer Placeholder 5">
            <a:extLst>
              <a:ext uri="{FF2B5EF4-FFF2-40B4-BE49-F238E27FC236}">
                <a16:creationId xmlns:a16="http://schemas.microsoft.com/office/drawing/2014/main" id="{56FA9AB2-2C1E-48B6-86BE-7205D42237F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DAB6C67-F638-4AFF-9BB7-4BBCFC5544C2}"/>
              </a:ext>
            </a:extLst>
          </p:cNvPr>
          <p:cNvSpPr>
            <a:spLocks noGrp="1"/>
          </p:cNvSpPr>
          <p:nvPr>
            <p:ph type="sldNum" sz="quarter" idx="12"/>
          </p:nvPr>
        </p:nvSpPr>
        <p:spPr/>
        <p:txBody>
          <a:bodyPr/>
          <a:lstStyle/>
          <a:p>
            <a:fld id="{2ED16CE3-C510-473D-83BC-74E046C066E5}" type="slidenum">
              <a:rPr lang="en-GB" smtClean="0"/>
              <a:t>‹#›</a:t>
            </a:fld>
            <a:endParaRPr lang="en-GB"/>
          </a:p>
        </p:txBody>
      </p:sp>
    </p:spTree>
    <p:extLst>
      <p:ext uri="{BB962C8B-B14F-4D97-AF65-F5344CB8AC3E}">
        <p14:creationId xmlns:p14="http://schemas.microsoft.com/office/powerpoint/2010/main" val="20557929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B14DAC-D1B4-4CC3-A782-DAB1F263AE9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99B711D-8DF6-4791-9A2B-E1405855E6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1CFB85A-38AA-40D1-AE38-AD68FA65105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7EEB096-13FC-4592-9D60-CA4B1003DE6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94AD35F-014A-4550-BFBA-70E813B5B16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B56DE2F-87FA-4ABD-9EA4-9418249F65AB}"/>
              </a:ext>
            </a:extLst>
          </p:cNvPr>
          <p:cNvSpPr>
            <a:spLocks noGrp="1"/>
          </p:cNvSpPr>
          <p:nvPr>
            <p:ph type="dt" sz="half" idx="10"/>
          </p:nvPr>
        </p:nvSpPr>
        <p:spPr/>
        <p:txBody>
          <a:bodyPr/>
          <a:lstStyle/>
          <a:p>
            <a:fld id="{C6FC78A9-CCDC-4B65-B67F-77A679D8947A}" type="datetimeFigureOut">
              <a:rPr lang="en-GB" smtClean="0"/>
              <a:t>12/04/2020</a:t>
            </a:fld>
            <a:endParaRPr lang="en-GB"/>
          </a:p>
        </p:txBody>
      </p:sp>
      <p:sp>
        <p:nvSpPr>
          <p:cNvPr id="8" name="Footer Placeholder 7">
            <a:extLst>
              <a:ext uri="{FF2B5EF4-FFF2-40B4-BE49-F238E27FC236}">
                <a16:creationId xmlns:a16="http://schemas.microsoft.com/office/drawing/2014/main" id="{FC709D7E-1063-4F32-AF0D-758F72BC55E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477E5AE-B4BC-42D3-A3A6-00DDF88C63FA}"/>
              </a:ext>
            </a:extLst>
          </p:cNvPr>
          <p:cNvSpPr>
            <a:spLocks noGrp="1"/>
          </p:cNvSpPr>
          <p:nvPr>
            <p:ph type="sldNum" sz="quarter" idx="12"/>
          </p:nvPr>
        </p:nvSpPr>
        <p:spPr/>
        <p:txBody>
          <a:bodyPr/>
          <a:lstStyle/>
          <a:p>
            <a:fld id="{2ED16CE3-C510-473D-83BC-74E046C066E5}" type="slidenum">
              <a:rPr lang="en-GB" smtClean="0"/>
              <a:t>‹#›</a:t>
            </a:fld>
            <a:endParaRPr lang="en-GB"/>
          </a:p>
        </p:txBody>
      </p:sp>
    </p:spTree>
    <p:extLst>
      <p:ext uri="{BB962C8B-B14F-4D97-AF65-F5344CB8AC3E}">
        <p14:creationId xmlns:p14="http://schemas.microsoft.com/office/powerpoint/2010/main" val="3473080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C6B43-1273-4792-B707-19EDF978234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D6CA9D6-9285-47C0-AA68-87F539E3BE01}"/>
              </a:ext>
            </a:extLst>
          </p:cNvPr>
          <p:cNvSpPr>
            <a:spLocks noGrp="1"/>
          </p:cNvSpPr>
          <p:nvPr>
            <p:ph type="dt" sz="half" idx="10"/>
          </p:nvPr>
        </p:nvSpPr>
        <p:spPr/>
        <p:txBody>
          <a:bodyPr/>
          <a:lstStyle/>
          <a:p>
            <a:fld id="{C6FC78A9-CCDC-4B65-B67F-77A679D8947A}" type="datetimeFigureOut">
              <a:rPr lang="en-GB" smtClean="0"/>
              <a:t>12/04/2020</a:t>
            </a:fld>
            <a:endParaRPr lang="en-GB"/>
          </a:p>
        </p:txBody>
      </p:sp>
      <p:sp>
        <p:nvSpPr>
          <p:cNvPr id="4" name="Footer Placeholder 3">
            <a:extLst>
              <a:ext uri="{FF2B5EF4-FFF2-40B4-BE49-F238E27FC236}">
                <a16:creationId xmlns:a16="http://schemas.microsoft.com/office/drawing/2014/main" id="{67CFB5CE-118B-4E0F-A688-1B14712A9D4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1078263-C3BC-41C8-A576-50066C00C4DB}"/>
              </a:ext>
            </a:extLst>
          </p:cNvPr>
          <p:cNvSpPr>
            <a:spLocks noGrp="1"/>
          </p:cNvSpPr>
          <p:nvPr>
            <p:ph type="sldNum" sz="quarter" idx="12"/>
          </p:nvPr>
        </p:nvSpPr>
        <p:spPr/>
        <p:txBody>
          <a:bodyPr/>
          <a:lstStyle/>
          <a:p>
            <a:fld id="{2ED16CE3-C510-473D-83BC-74E046C066E5}" type="slidenum">
              <a:rPr lang="en-GB" smtClean="0"/>
              <a:t>‹#›</a:t>
            </a:fld>
            <a:endParaRPr lang="en-GB"/>
          </a:p>
        </p:txBody>
      </p:sp>
    </p:spTree>
    <p:extLst>
      <p:ext uri="{BB962C8B-B14F-4D97-AF65-F5344CB8AC3E}">
        <p14:creationId xmlns:p14="http://schemas.microsoft.com/office/powerpoint/2010/main" val="12668841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3BEF1D5-6C72-4A19-B866-6E088E913C90}"/>
              </a:ext>
            </a:extLst>
          </p:cNvPr>
          <p:cNvSpPr>
            <a:spLocks noGrp="1"/>
          </p:cNvSpPr>
          <p:nvPr>
            <p:ph type="dt" sz="half" idx="10"/>
          </p:nvPr>
        </p:nvSpPr>
        <p:spPr/>
        <p:txBody>
          <a:bodyPr/>
          <a:lstStyle/>
          <a:p>
            <a:fld id="{C6FC78A9-CCDC-4B65-B67F-77A679D8947A}" type="datetimeFigureOut">
              <a:rPr lang="en-GB" smtClean="0"/>
              <a:t>12/04/2020</a:t>
            </a:fld>
            <a:endParaRPr lang="en-GB"/>
          </a:p>
        </p:txBody>
      </p:sp>
      <p:sp>
        <p:nvSpPr>
          <p:cNvPr id="3" name="Footer Placeholder 2">
            <a:extLst>
              <a:ext uri="{FF2B5EF4-FFF2-40B4-BE49-F238E27FC236}">
                <a16:creationId xmlns:a16="http://schemas.microsoft.com/office/drawing/2014/main" id="{82729752-AEC0-4F27-93D6-6F9E0782A65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A091AF2-B9D3-45C0-897E-A09AA88840D5}"/>
              </a:ext>
            </a:extLst>
          </p:cNvPr>
          <p:cNvSpPr>
            <a:spLocks noGrp="1"/>
          </p:cNvSpPr>
          <p:nvPr>
            <p:ph type="sldNum" sz="quarter" idx="12"/>
          </p:nvPr>
        </p:nvSpPr>
        <p:spPr/>
        <p:txBody>
          <a:bodyPr/>
          <a:lstStyle/>
          <a:p>
            <a:fld id="{2ED16CE3-C510-473D-83BC-74E046C066E5}" type="slidenum">
              <a:rPr lang="en-GB" smtClean="0"/>
              <a:t>‹#›</a:t>
            </a:fld>
            <a:endParaRPr lang="en-GB"/>
          </a:p>
        </p:txBody>
      </p:sp>
    </p:spTree>
    <p:extLst>
      <p:ext uri="{BB962C8B-B14F-4D97-AF65-F5344CB8AC3E}">
        <p14:creationId xmlns:p14="http://schemas.microsoft.com/office/powerpoint/2010/main" val="4692478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00E679-7E21-4CC3-89C7-569AE7B50E6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0BC97DE-940C-42F6-8123-49474D7C2BB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BF486B5-A25E-4107-BE68-F3A8D6CED6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6250C76-4811-46B2-A7FF-B8B2B100572C}"/>
              </a:ext>
            </a:extLst>
          </p:cNvPr>
          <p:cNvSpPr>
            <a:spLocks noGrp="1"/>
          </p:cNvSpPr>
          <p:nvPr>
            <p:ph type="dt" sz="half" idx="10"/>
          </p:nvPr>
        </p:nvSpPr>
        <p:spPr/>
        <p:txBody>
          <a:bodyPr/>
          <a:lstStyle/>
          <a:p>
            <a:fld id="{C6FC78A9-CCDC-4B65-B67F-77A679D8947A}" type="datetimeFigureOut">
              <a:rPr lang="en-GB" smtClean="0"/>
              <a:t>12/04/2020</a:t>
            </a:fld>
            <a:endParaRPr lang="en-GB"/>
          </a:p>
        </p:txBody>
      </p:sp>
      <p:sp>
        <p:nvSpPr>
          <p:cNvPr id="6" name="Footer Placeholder 5">
            <a:extLst>
              <a:ext uri="{FF2B5EF4-FFF2-40B4-BE49-F238E27FC236}">
                <a16:creationId xmlns:a16="http://schemas.microsoft.com/office/drawing/2014/main" id="{118C68A6-4751-4A58-AD5B-C149DC76F7A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7F67C1A-B4C3-44C6-A0E0-45574D987E34}"/>
              </a:ext>
            </a:extLst>
          </p:cNvPr>
          <p:cNvSpPr>
            <a:spLocks noGrp="1"/>
          </p:cNvSpPr>
          <p:nvPr>
            <p:ph type="sldNum" sz="quarter" idx="12"/>
          </p:nvPr>
        </p:nvSpPr>
        <p:spPr/>
        <p:txBody>
          <a:bodyPr/>
          <a:lstStyle/>
          <a:p>
            <a:fld id="{2ED16CE3-C510-473D-83BC-74E046C066E5}" type="slidenum">
              <a:rPr lang="en-GB" smtClean="0"/>
              <a:t>‹#›</a:t>
            </a:fld>
            <a:endParaRPr lang="en-GB"/>
          </a:p>
        </p:txBody>
      </p:sp>
    </p:spTree>
    <p:extLst>
      <p:ext uri="{BB962C8B-B14F-4D97-AF65-F5344CB8AC3E}">
        <p14:creationId xmlns:p14="http://schemas.microsoft.com/office/powerpoint/2010/main" val="21894705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6872AF-9D3D-448E-9889-5995B74843B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6A8B463-7CD2-4721-80C2-E8A6350BED6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FD560E7-EC83-4ECF-92C3-F395DE772C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F87B973-0253-4940-9762-8ACF95F36F7B}"/>
              </a:ext>
            </a:extLst>
          </p:cNvPr>
          <p:cNvSpPr>
            <a:spLocks noGrp="1"/>
          </p:cNvSpPr>
          <p:nvPr>
            <p:ph type="dt" sz="half" idx="10"/>
          </p:nvPr>
        </p:nvSpPr>
        <p:spPr/>
        <p:txBody>
          <a:bodyPr/>
          <a:lstStyle/>
          <a:p>
            <a:fld id="{C6FC78A9-CCDC-4B65-B67F-77A679D8947A}" type="datetimeFigureOut">
              <a:rPr lang="en-GB" smtClean="0"/>
              <a:t>12/04/2020</a:t>
            </a:fld>
            <a:endParaRPr lang="en-GB"/>
          </a:p>
        </p:txBody>
      </p:sp>
      <p:sp>
        <p:nvSpPr>
          <p:cNvPr id="6" name="Footer Placeholder 5">
            <a:extLst>
              <a:ext uri="{FF2B5EF4-FFF2-40B4-BE49-F238E27FC236}">
                <a16:creationId xmlns:a16="http://schemas.microsoft.com/office/drawing/2014/main" id="{8866A6B6-8B49-4E2B-AEFF-669BD585B43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B47EDCF-B5BE-47C6-8BD1-2140C82CAB01}"/>
              </a:ext>
            </a:extLst>
          </p:cNvPr>
          <p:cNvSpPr>
            <a:spLocks noGrp="1"/>
          </p:cNvSpPr>
          <p:nvPr>
            <p:ph type="sldNum" sz="quarter" idx="12"/>
          </p:nvPr>
        </p:nvSpPr>
        <p:spPr/>
        <p:txBody>
          <a:bodyPr/>
          <a:lstStyle/>
          <a:p>
            <a:fld id="{2ED16CE3-C510-473D-83BC-74E046C066E5}" type="slidenum">
              <a:rPr lang="en-GB" smtClean="0"/>
              <a:t>‹#›</a:t>
            </a:fld>
            <a:endParaRPr lang="en-GB"/>
          </a:p>
        </p:txBody>
      </p:sp>
    </p:spTree>
    <p:extLst>
      <p:ext uri="{BB962C8B-B14F-4D97-AF65-F5344CB8AC3E}">
        <p14:creationId xmlns:p14="http://schemas.microsoft.com/office/powerpoint/2010/main" val="3334439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B770662-EEB1-4B7F-9ABD-F4E3AA3F4C0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8EC12E3-5CDB-4325-839F-92B5528144C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E5F72C0-8144-4E6F-A2C0-96EB8AAE676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FC78A9-CCDC-4B65-B67F-77A679D8947A}" type="datetimeFigureOut">
              <a:rPr lang="en-GB" smtClean="0"/>
              <a:t>12/04/2020</a:t>
            </a:fld>
            <a:endParaRPr lang="en-GB"/>
          </a:p>
        </p:txBody>
      </p:sp>
      <p:sp>
        <p:nvSpPr>
          <p:cNvPr id="5" name="Footer Placeholder 4">
            <a:extLst>
              <a:ext uri="{FF2B5EF4-FFF2-40B4-BE49-F238E27FC236}">
                <a16:creationId xmlns:a16="http://schemas.microsoft.com/office/drawing/2014/main" id="{03EC907E-11A2-45AB-8ADD-B7EBA3C4CFE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BFCFECD-A430-4D4D-8215-035F3FF59CF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D16CE3-C510-473D-83BC-74E046C066E5}" type="slidenum">
              <a:rPr lang="en-GB" smtClean="0"/>
              <a:t>‹#›</a:t>
            </a:fld>
            <a:endParaRPr lang="en-GB"/>
          </a:p>
        </p:txBody>
      </p:sp>
    </p:spTree>
    <p:extLst>
      <p:ext uri="{BB962C8B-B14F-4D97-AF65-F5344CB8AC3E}">
        <p14:creationId xmlns:p14="http://schemas.microsoft.com/office/powerpoint/2010/main" val="351944124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332887" y="1481690"/>
            <a:ext cx="9144000" cy="2302519"/>
          </a:xfrm>
          <a:solidFill>
            <a:schemeClr val="accent2">
              <a:lumMod val="40000"/>
              <a:lumOff val="60000"/>
            </a:schemeClr>
          </a:solidFill>
          <a:ln>
            <a:solidFill>
              <a:schemeClr val="accent1">
                <a:lumMod val="75000"/>
              </a:schemeClr>
            </a:solidFill>
          </a:ln>
        </p:spPr>
        <p:txBody>
          <a:bodyPr>
            <a:normAutofit fontScale="90000"/>
          </a:bodyPr>
          <a:lstStyle/>
          <a:p>
            <a:r>
              <a:rPr lang="en-GB" sz="4400" dirty="0">
                <a:latin typeface="+mn-lt"/>
              </a:rPr>
              <a:t>W7b. Edits vocabulary choices to enhance the meaning or impact of the text</a:t>
            </a:r>
            <a:br>
              <a:rPr lang="en-GB" sz="4000" dirty="0"/>
            </a:br>
            <a:endParaRPr lang="en-GB" sz="4000" dirty="0"/>
          </a:p>
        </p:txBody>
      </p:sp>
      <p:sp>
        <p:nvSpPr>
          <p:cNvPr id="4" name="Text Box 4"/>
          <p:cNvSpPr txBox="1">
            <a:spLocks noChangeArrowheads="1"/>
          </p:cNvSpPr>
          <p:nvPr/>
        </p:nvSpPr>
        <p:spPr bwMode="auto">
          <a:xfrm>
            <a:off x="2933700" y="5029487"/>
            <a:ext cx="6324600" cy="1141591"/>
          </a:xfrm>
          <a:prstGeom prst="rect">
            <a:avLst/>
          </a:prstGeom>
          <a:solidFill>
            <a:srgbClr val="FFFFFF"/>
          </a:solidFill>
          <a:ln w="38100" cmpd="dbl">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91440" tIns="45720" rIns="91440" bIns="45720" numCol="1" anchor="t" anchorCtr="0" compatLnSpc="1">
            <a:prstTxWarp prst="textNoShape">
              <a:avLst/>
            </a:prstTxWarp>
          </a:bodyPr>
          <a:lstStyle/>
          <a:p>
            <a:pPr algn="just">
              <a:spcAft>
                <a:spcPts val="0"/>
              </a:spcAft>
            </a:pPr>
            <a:r>
              <a:rPr lang="en-GB" sz="1000" b="1" dirty="0">
                <a:solidFill>
                  <a:srgbClr val="000000"/>
                </a:solidFill>
                <a:latin typeface="Calibri Light" panose="020F0302020204030204" pitchFamily="34" charset="0"/>
                <a:ea typeface="Times New Roman" panose="02020603050405020304" pitchFamily="18" charset="0"/>
              </a:rPr>
              <a:t>This resource is strictly for the use of member schools for as long as they remain members of The </a:t>
            </a:r>
            <a:r>
              <a:rPr lang="en-GB" sz="1000" b="1" dirty="0" err="1">
                <a:solidFill>
                  <a:srgbClr val="000000"/>
                </a:solidFill>
                <a:latin typeface="Calibri Light" panose="020F0302020204030204" pitchFamily="34" charset="0"/>
                <a:ea typeface="Times New Roman" panose="02020603050405020304" pitchFamily="18" charset="0"/>
              </a:rPr>
              <a:t>PiXL</a:t>
            </a:r>
            <a:r>
              <a:rPr lang="en-GB" sz="1000" b="1" dirty="0">
                <a:solidFill>
                  <a:srgbClr val="000000"/>
                </a:solidFill>
                <a:latin typeface="Calibri Light" panose="020F0302020204030204" pitchFamily="34" charset="0"/>
                <a:ea typeface="Times New Roman" panose="02020603050405020304" pitchFamily="18" charset="0"/>
              </a:rPr>
              <a:t> Club. It may not be copied, sold nor transferred to a third party or used by the school after membership ceases. Until such time it may be freely used within the member school.</a:t>
            </a:r>
            <a:endParaRPr lang="en-GB" sz="1400" dirty="0">
              <a:latin typeface="Times New Roman" panose="02020603050405020304" pitchFamily="18" charset="0"/>
              <a:ea typeface="Times New Roman" panose="02020603050405020304" pitchFamily="18" charset="0"/>
            </a:endParaRPr>
          </a:p>
          <a:p>
            <a:pPr algn="just">
              <a:spcAft>
                <a:spcPts val="0"/>
              </a:spcAft>
            </a:pPr>
            <a:r>
              <a:rPr lang="en-GB" sz="1000" b="1" dirty="0">
                <a:solidFill>
                  <a:srgbClr val="000000"/>
                </a:solidFill>
                <a:latin typeface="Calibri Light" panose="020F0302020204030204" pitchFamily="34" charset="0"/>
                <a:ea typeface="Times New Roman" panose="02020603050405020304" pitchFamily="18" charset="0"/>
              </a:rPr>
              <a:t>All opinions and contributions are those of the authors. The contents of this resource are not connected with nor endorsed by any other company, organisation or institution.</a:t>
            </a:r>
            <a:endParaRPr lang="en-GB" sz="1400" dirty="0">
              <a:latin typeface="Times New Roman" panose="02020603050405020304" pitchFamily="18" charset="0"/>
              <a:ea typeface="Times New Roman" panose="02020603050405020304" pitchFamily="18" charset="0"/>
            </a:endParaRPr>
          </a:p>
          <a:p>
            <a:pPr algn="just">
              <a:spcAft>
                <a:spcPts val="0"/>
              </a:spcAft>
            </a:pPr>
            <a:r>
              <a:rPr lang="en-GB" sz="1000" b="1" dirty="0" err="1">
                <a:solidFill>
                  <a:srgbClr val="000000"/>
                </a:solidFill>
                <a:latin typeface="Calibri Light" panose="020F0302020204030204" pitchFamily="34" charset="0"/>
                <a:ea typeface="Times New Roman" panose="02020603050405020304" pitchFamily="18" charset="0"/>
              </a:rPr>
              <a:t>PiXL</a:t>
            </a:r>
            <a:r>
              <a:rPr lang="en-GB" sz="1000" b="1" dirty="0">
                <a:solidFill>
                  <a:srgbClr val="000000"/>
                </a:solidFill>
                <a:latin typeface="Calibri Light" panose="020F0302020204030204" pitchFamily="34" charset="0"/>
                <a:ea typeface="Times New Roman" panose="02020603050405020304" pitchFamily="18" charset="0"/>
              </a:rPr>
              <a:t> Club Ltd endeavour to trace and contact copyright owners. If there are any inadvertent omissions or errors in the acknowledgements or usage, this is unintended and </a:t>
            </a:r>
            <a:r>
              <a:rPr lang="en-GB" sz="1000" b="1" dirty="0" err="1">
                <a:solidFill>
                  <a:srgbClr val="000000"/>
                </a:solidFill>
                <a:latin typeface="Calibri Light" panose="020F0302020204030204" pitchFamily="34" charset="0"/>
                <a:ea typeface="Times New Roman" panose="02020603050405020304" pitchFamily="18" charset="0"/>
              </a:rPr>
              <a:t>PiXL</a:t>
            </a:r>
            <a:r>
              <a:rPr lang="en-GB" sz="1000" b="1" dirty="0">
                <a:solidFill>
                  <a:srgbClr val="000000"/>
                </a:solidFill>
                <a:latin typeface="Calibri Light" panose="020F0302020204030204" pitchFamily="34" charset="0"/>
                <a:ea typeface="Times New Roman" panose="02020603050405020304" pitchFamily="18" charset="0"/>
              </a:rPr>
              <a:t> will remedy these on written notification.</a:t>
            </a:r>
            <a:endParaRPr lang="en-GB" sz="1400" dirty="0">
              <a:latin typeface="Times New Roman" panose="02020603050405020304" pitchFamily="18" charset="0"/>
              <a:ea typeface="Times New Roman" panose="02020603050405020304" pitchFamily="18" charset="0"/>
            </a:endParaRPr>
          </a:p>
        </p:txBody>
      </p:sp>
      <p:sp>
        <p:nvSpPr>
          <p:cNvPr id="6" name="TextBox 5"/>
          <p:cNvSpPr txBox="1"/>
          <p:nvPr/>
        </p:nvSpPr>
        <p:spPr>
          <a:xfrm>
            <a:off x="4356847" y="4444712"/>
            <a:ext cx="3478306" cy="584775"/>
          </a:xfrm>
          <a:prstGeom prst="rect">
            <a:avLst/>
          </a:prstGeom>
          <a:noFill/>
        </p:spPr>
        <p:txBody>
          <a:bodyPr wrap="square" rtlCol="0">
            <a:spAutoFit/>
          </a:bodyPr>
          <a:lstStyle/>
          <a:p>
            <a:pPr algn="ctr"/>
            <a:r>
              <a:rPr lang="en-US" sz="1600" dirty="0"/>
              <a:t>Commissioned by The </a:t>
            </a:r>
            <a:r>
              <a:rPr lang="en-US" sz="1600" dirty="0" err="1"/>
              <a:t>PiXL</a:t>
            </a:r>
            <a:r>
              <a:rPr lang="en-US" sz="1600" dirty="0"/>
              <a:t> Club Ltd.</a:t>
            </a:r>
          </a:p>
          <a:p>
            <a:pPr algn="ctr"/>
            <a:r>
              <a:rPr lang="en-US" sz="1600" dirty="0"/>
              <a:t>August 2018</a:t>
            </a:r>
          </a:p>
        </p:txBody>
      </p:sp>
      <p:sp>
        <p:nvSpPr>
          <p:cNvPr id="7" name="TextBox 6"/>
          <p:cNvSpPr txBox="1"/>
          <p:nvPr/>
        </p:nvSpPr>
        <p:spPr>
          <a:xfrm>
            <a:off x="4204447" y="6239435"/>
            <a:ext cx="3783106" cy="338554"/>
          </a:xfrm>
          <a:prstGeom prst="rect">
            <a:avLst/>
          </a:prstGeom>
          <a:noFill/>
        </p:spPr>
        <p:txBody>
          <a:bodyPr wrap="square" rtlCol="0">
            <a:spAutoFit/>
          </a:bodyPr>
          <a:lstStyle/>
          <a:p>
            <a:r>
              <a:rPr lang="en-GB" sz="1600" dirty="0"/>
              <a:t>© Copyright The </a:t>
            </a:r>
            <a:r>
              <a:rPr lang="en-GB" sz="1600" dirty="0" err="1"/>
              <a:t>PiXL</a:t>
            </a:r>
            <a:r>
              <a:rPr lang="en-GB" sz="1600" dirty="0"/>
              <a:t> Club Limited, 2018</a:t>
            </a:r>
            <a:r>
              <a:rPr lang="en-US" sz="1600" dirty="0">
                <a:effectLst/>
              </a:rPr>
              <a:t> </a:t>
            </a:r>
            <a:endParaRPr lang="en-US" sz="1600" dirty="0"/>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7459" y="162414"/>
            <a:ext cx="1004316" cy="1443228"/>
          </a:xfrm>
          <a:prstGeom prst="rect">
            <a:avLst/>
          </a:prstGeom>
        </p:spPr>
      </p:pic>
      <p:pic>
        <p:nvPicPr>
          <p:cNvPr id="8" name="Picture 7">
            <a:extLst>
              <a:ext uri="{FF2B5EF4-FFF2-40B4-BE49-F238E27FC236}">
                <a16:creationId xmlns:a16="http://schemas.microsoft.com/office/drawing/2014/main" id="{1E304C4E-4087-D645-888E-5DB52BB11BEB}"/>
              </a:ext>
            </a:extLst>
          </p:cNvPr>
          <p:cNvPicPr>
            <a:picLocks noChangeAspect="1"/>
          </p:cNvPicPr>
          <p:nvPr/>
        </p:nvPicPr>
        <p:blipFill>
          <a:blip r:embed="rId3"/>
          <a:stretch>
            <a:fillRect/>
          </a:stretch>
        </p:blipFill>
        <p:spPr>
          <a:xfrm>
            <a:off x="10718922" y="175666"/>
            <a:ext cx="1388069" cy="929456"/>
          </a:xfrm>
          <a:prstGeom prst="rect">
            <a:avLst/>
          </a:prstGeom>
        </p:spPr>
      </p:pic>
    </p:spTree>
    <p:extLst>
      <p:ext uri="{BB962C8B-B14F-4D97-AF65-F5344CB8AC3E}">
        <p14:creationId xmlns:p14="http://schemas.microsoft.com/office/powerpoint/2010/main" val="1901722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0B569F8-28DD-46C1-813B-FB44DF7E7380}"/>
              </a:ext>
            </a:extLst>
          </p:cNvPr>
          <p:cNvSpPr/>
          <p:nvPr/>
        </p:nvSpPr>
        <p:spPr>
          <a:xfrm>
            <a:off x="1417980" y="320457"/>
            <a:ext cx="9104245" cy="633700"/>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Rectangle 6">
            <a:extLst>
              <a:ext uri="{FF2B5EF4-FFF2-40B4-BE49-F238E27FC236}">
                <a16:creationId xmlns:a16="http://schemas.microsoft.com/office/drawing/2014/main" id="{7B2E507E-3036-435B-8DD8-B5F5D41971CC}"/>
              </a:ext>
            </a:extLst>
          </p:cNvPr>
          <p:cNvSpPr/>
          <p:nvPr/>
        </p:nvSpPr>
        <p:spPr>
          <a:xfrm>
            <a:off x="1285461" y="320457"/>
            <a:ext cx="9104244" cy="954107"/>
          </a:xfrm>
          <a:prstGeom prst="rect">
            <a:avLst/>
          </a:prstGeom>
        </p:spPr>
        <p:txBody>
          <a:bodyPr wrap="square">
            <a:spAutoFit/>
          </a:bodyPr>
          <a:lstStyle/>
          <a:p>
            <a:pPr lvl="0" algn="ctr"/>
            <a:r>
              <a:rPr lang="en-GB" sz="2800" dirty="0"/>
              <a:t>Editing for precise and ambitious language – your turn</a:t>
            </a:r>
          </a:p>
          <a:p>
            <a:endParaRPr lang="en-GB" sz="2800" dirty="0"/>
          </a:p>
        </p:txBody>
      </p:sp>
      <p:sp>
        <p:nvSpPr>
          <p:cNvPr id="8" name="Rectangle: Rounded Corners 7">
            <a:extLst>
              <a:ext uri="{FF2B5EF4-FFF2-40B4-BE49-F238E27FC236}">
                <a16:creationId xmlns:a16="http://schemas.microsoft.com/office/drawing/2014/main" id="{2323DA88-3A1C-43AB-B879-4B88FD78D6DC}"/>
              </a:ext>
            </a:extLst>
          </p:cNvPr>
          <p:cNvSpPr/>
          <p:nvPr/>
        </p:nvSpPr>
        <p:spPr>
          <a:xfrm>
            <a:off x="471051" y="2988930"/>
            <a:ext cx="11249891" cy="821635"/>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2500" dirty="0">
              <a:solidFill>
                <a:prstClr val="black"/>
              </a:solidFill>
            </a:endParaRPr>
          </a:p>
          <a:p>
            <a:pPr lvl="0" algn="ctr"/>
            <a:r>
              <a:rPr lang="en-GB" sz="2800" dirty="0">
                <a:solidFill>
                  <a:prstClr val="black"/>
                </a:solidFill>
              </a:rPr>
              <a:t>The man ran down the road. </a:t>
            </a:r>
            <a:endParaRPr lang="en-GB" sz="2500" dirty="0">
              <a:solidFill>
                <a:prstClr val="black"/>
              </a:solidFill>
            </a:endParaRPr>
          </a:p>
          <a:p>
            <a:pPr lvl="0" algn="ctr"/>
            <a:endParaRPr lang="en-GB" sz="2800" dirty="0">
              <a:solidFill>
                <a:prstClr val="black"/>
              </a:solidFill>
            </a:endParaRPr>
          </a:p>
        </p:txBody>
      </p:sp>
      <p:sp>
        <p:nvSpPr>
          <p:cNvPr id="6" name="Rectangle: Rounded Corners 5">
            <a:extLst>
              <a:ext uri="{FF2B5EF4-FFF2-40B4-BE49-F238E27FC236}">
                <a16:creationId xmlns:a16="http://schemas.microsoft.com/office/drawing/2014/main" id="{FE4FFB97-CCB2-4ED5-A4E9-C35B38CFC365}"/>
              </a:ext>
            </a:extLst>
          </p:cNvPr>
          <p:cNvSpPr/>
          <p:nvPr/>
        </p:nvSpPr>
        <p:spPr>
          <a:xfrm>
            <a:off x="471051" y="1632146"/>
            <a:ext cx="11249892" cy="1205950"/>
          </a:xfrm>
          <a:prstGeom prst="roundRect">
            <a:avLst/>
          </a:prstGeom>
          <a:solidFill>
            <a:srgbClr val="FDFED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Take each of the sentences below and edit them to make the language more precise – think particularly about nouns, adjectives and verbs. Then add in any further detail that will make the picture clearer in your reader’s head.</a:t>
            </a:r>
          </a:p>
        </p:txBody>
      </p:sp>
      <p:sp>
        <p:nvSpPr>
          <p:cNvPr id="13" name="Rectangle: Rounded Corners 12">
            <a:extLst>
              <a:ext uri="{FF2B5EF4-FFF2-40B4-BE49-F238E27FC236}">
                <a16:creationId xmlns:a16="http://schemas.microsoft.com/office/drawing/2014/main" id="{75D53BAA-E81D-434E-AC2E-85F09F565362}"/>
              </a:ext>
            </a:extLst>
          </p:cNvPr>
          <p:cNvSpPr/>
          <p:nvPr/>
        </p:nvSpPr>
        <p:spPr>
          <a:xfrm>
            <a:off x="471051" y="3953338"/>
            <a:ext cx="11249891" cy="821635"/>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2500" dirty="0">
              <a:solidFill>
                <a:prstClr val="black"/>
              </a:solidFill>
            </a:endParaRPr>
          </a:p>
          <a:p>
            <a:pPr lvl="0" algn="ctr"/>
            <a:r>
              <a:rPr lang="en-GB" sz="2800" dirty="0">
                <a:solidFill>
                  <a:prstClr val="black"/>
                </a:solidFill>
              </a:rPr>
              <a:t>The wind blew through the trees.</a:t>
            </a:r>
            <a:endParaRPr lang="en-GB" sz="2500" dirty="0">
              <a:solidFill>
                <a:prstClr val="black"/>
              </a:solidFill>
            </a:endParaRPr>
          </a:p>
          <a:p>
            <a:pPr lvl="0" algn="ctr"/>
            <a:endParaRPr lang="en-GB" sz="2800" dirty="0">
              <a:solidFill>
                <a:prstClr val="black"/>
              </a:solidFill>
            </a:endParaRPr>
          </a:p>
        </p:txBody>
      </p:sp>
      <p:sp>
        <p:nvSpPr>
          <p:cNvPr id="14" name="Rectangle: Rounded Corners 13">
            <a:extLst>
              <a:ext uri="{FF2B5EF4-FFF2-40B4-BE49-F238E27FC236}">
                <a16:creationId xmlns:a16="http://schemas.microsoft.com/office/drawing/2014/main" id="{C5A4188D-7287-4938-B612-29BD8CB8E67E}"/>
              </a:ext>
            </a:extLst>
          </p:cNvPr>
          <p:cNvSpPr/>
          <p:nvPr/>
        </p:nvSpPr>
        <p:spPr>
          <a:xfrm>
            <a:off x="471051" y="4940187"/>
            <a:ext cx="11249891" cy="821635"/>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2500" dirty="0">
              <a:solidFill>
                <a:prstClr val="black"/>
              </a:solidFill>
            </a:endParaRPr>
          </a:p>
          <a:p>
            <a:pPr lvl="0" algn="ctr"/>
            <a:r>
              <a:rPr lang="en-GB" sz="2800" dirty="0">
                <a:solidFill>
                  <a:prstClr val="black"/>
                </a:solidFill>
              </a:rPr>
              <a:t>Put the potatoes into the bowl.</a:t>
            </a:r>
            <a:endParaRPr lang="en-GB" sz="2500" dirty="0">
              <a:solidFill>
                <a:prstClr val="black"/>
              </a:solidFill>
            </a:endParaRPr>
          </a:p>
          <a:p>
            <a:pPr lvl="0" algn="ctr"/>
            <a:endParaRPr lang="en-GB" sz="2800" dirty="0">
              <a:solidFill>
                <a:prstClr val="black"/>
              </a:solidFill>
            </a:endParaRPr>
          </a:p>
        </p:txBody>
      </p:sp>
      <p:sp>
        <p:nvSpPr>
          <p:cNvPr id="15" name="Rectangle: Rounded Corners 14">
            <a:extLst>
              <a:ext uri="{FF2B5EF4-FFF2-40B4-BE49-F238E27FC236}">
                <a16:creationId xmlns:a16="http://schemas.microsoft.com/office/drawing/2014/main" id="{8718A42B-82D1-45FF-9896-647F4B3D365E}"/>
              </a:ext>
            </a:extLst>
          </p:cNvPr>
          <p:cNvSpPr/>
          <p:nvPr/>
        </p:nvSpPr>
        <p:spPr>
          <a:xfrm>
            <a:off x="471052" y="5927037"/>
            <a:ext cx="11249891" cy="821635"/>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2500" dirty="0">
              <a:solidFill>
                <a:prstClr val="black"/>
              </a:solidFill>
            </a:endParaRPr>
          </a:p>
          <a:p>
            <a:pPr lvl="0" algn="ctr"/>
            <a:r>
              <a:rPr lang="en-GB" sz="2800" dirty="0">
                <a:solidFill>
                  <a:prstClr val="black"/>
                </a:solidFill>
              </a:rPr>
              <a:t>Werewolves change when the moon is out.</a:t>
            </a:r>
            <a:endParaRPr lang="en-GB" sz="2500" dirty="0">
              <a:solidFill>
                <a:prstClr val="black"/>
              </a:solidFill>
            </a:endParaRPr>
          </a:p>
          <a:p>
            <a:pPr lvl="0" algn="ctr"/>
            <a:endParaRPr lang="en-GB" sz="2800" dirty="0">
              <a:solidFill>
                <a:prstClr val="black"/>
              </a:solidFill>
            </a:endParaRPr>
          </a:p>
        </p:txBody>
      </p:sp>
      <p:pic>
        <p:nvPicPr>
          <p:cNvPr id="11" name="Picture 10">
            <a:extLst>
              <a:ext uri="{FF2B5EF4-FFF2-40B4-BE49-F238E27FC236}">
                <a16:creationId xmlns:a16="http://schemas.microsoft.com/office/drawing/2014/main" id="{F74A80F1-6097-4BF5-8F18-8247A9FB071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7459" y="162414"/>
            <a:ext cx="1004316" cy="1443228"/>
          </a:xfrm>
          <a:prstGeom prst="rect">
            <a:avLst/>
          </a:prstGeom>
        </p:spPr>
      </p:pic>
      <p:pic>
        <p:nvPicPr>
          <p:cNvPr id="12" name="Picture 11">
            <a:extLst>
              <a:ext uri="{FF2B5EF4-FFF2-40B4-BE49-F238E27FC236}">
                <a16:creationId xmlns:a16="http://schemas.microsoft.com/office/drawing/2014/main" id="{F318626C-4CCE-284A-87AB-A9BC6D05BD83}"/>
              </a:ext>
            </a:extLst>
          </p:cNvPr>
          <p:cNvPicPr>
            <a:picLocks noChangeAspect="1"/>
          </p:cNvPicPr>
          <p:nvPr/>
        </p:nvPicPr>
        <p:blipFill>
          <a:blip r:embed="rId3"/>
          <a:stretch>
            <a:fillRect/>
          </a:stretch>
        </p:blipFill>
        <p:spPr>
          <a:xfrm>
            <a:off x="10718922" y="175666"/>
            <a:ext cx="1388069" cy="929456"/>
          </a:xfrm>
          <a:prstGeom prst="rect">
            <a:avLst/>
          </a:prstGeom>
        </p:spPr>
      </p:pic>
    </p:spTree>
    <p:extLst>
      <p:ext uri="{BB962C8B-B14F-4D97-AF65-F5344CB8AC3E}">
        <p14:creationId xmlns:p14="http://schemas.microsoft.com/office/powerpoint/2010/main" val="12976287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0B569F8-28DD-46C1-813B-FB44DF7E7380}"/>
              </a:ext>
            </a:extLst>
          </p:cNvPr>
          <p:cNvSpPr/>
          <p:nvPr/>
        </p:nvSpPr>
        <p:spPr>
          <a:xfrm>
            <a:off x="1372644" y="339373"/>
            <a:ext cx="9064487" cy="633700"/>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Rectangle 6">
            <a:extLst>
              <a:ext uri="{FF2B5EF4-FFF2-40B4-BE49-F238E27FC236}">
                <a16:creationId xmlns:a16="http://schemas.microsoft.com/office/drawing/2014/main" id="{7B2E507E-3036-435B-8DD8-B5F5D41971CC}"/>
              </a:ext>
            </a:extLst>
          </p:cNvPr>
          <p:cNvSpPr/>
          <p:nvPr/>
        </p:nvSpPr>
        <p:spPr>
          <a:xfrm>
            <a:off x="1372644" y="410073"/>
            <a:ext cx="9767444" cy="954107"/>
          </a:xfrm>
          <a:prstGeom prst="rect">
            <a:avLst/>
          </a:prstGeom>
        </p:spPr>
        <p:txBody>
          <a:bodyPr wrap="square">
            <a:spAutoFit/>
          </a:bodyPr>
          <a:lstStyle/>
          <a:p>
            <a:pPr lvl="0" algn="ctr"/>
            <a:r>
              <a:rPr lang="en-GB" sz="2800" dirty="0">
                <a:solidFill>
                  <a:prstClr val="black"/>
                </a:solidFill>
              </a:rPr>
              <a:t>Editing figurative language</a:t>
            </a:r>
            <a:endParaRPr lang="en-GB" sz="2800" dirty="0"/>
          </a:p>
          <a:p>
            <a:endParaRPr lang="en-GB" sz="2800" dirty="0"/>
          </a:p>
        </p:txBody>
      </p:sp>
      <p:sp>
        <p:nvSpPr>
          <p:cNvPr id="10" name="Rectangle: Rounded Corners 9">
            <a:extLst>
              <a:ext uri="{FF2B5EF4-FFF2-40B4-BE49-F238E27FC236}">
                <a16:creationId xmlns:a16="http://schemas.microsoft.com/office/drawing/2014/main" id="{8E77CB27-E024-43D1-87D4-EC83CEDA14DA}"/>
              </a:ext>
            </a:extLst>
          </p:cNvPr>
          <p:cNvSpPr/>
          <p:nvPr/>
        </p:nvSpPr>
        <p:spPr>
          <a:xfrm>
            <a:off x="8506691" y="4256956"/>
            <a:ext cx="3214255" cy="2448643"/>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2800" dirty="0">
              <a:solidFill>
                <a:prstClr val="black"/>
              </a:solidFill>
            </a:endParaRPr>
          </a:p>
          <a:p>
            <a:pPr lvl="0"/>
            <a:endParaRPr lang="en-GB" sz="2800" dirty="0">
              <a:solidFill>
                <a:prstClr val="black"/>
              </a:solidFill>
            </a:endParaRPr>
          </a:p>
          <a:p>
            <a:pPr lvl="0" algn="ctr"/>
            <a:r>
              <a:rPr lang="en-GB" sz="2500" dirty="0">
                <a:solidFill>
                  <a:prstClr val="black"/>
                </a:solidFill>
              </a:rPr>
              <a:t>What effect do the edited vocabulary changes have on the figurative language? </a:t>
            </a:r>
          </a:p>
          <a:p>
            <a:pPr lvl="0" algn="ctr"/>
            <a:endParaRPr lang="en-GB" sz="2800" dirty="0">
              <a:solidFill>
                <a:prstClr val="black"/>
              </a:solidFill>
            </a:endParaRPr>
          </a:p>
          <a:p>
            <a:pPr lvl="0" algn="ctr"/>
            <a:endParaRPr lang="en-GB" sz="2800" dirty="0">
              <a:solidFill>
                <a:prstClr val="black"/>
              </a:solidFill>
            </a:endParaRPr>
          </a:p>
        </p:txBody>
      </p:sp>
      <p:sp>
        <p:nvSpPr>
          <p:cNvPr id="6" name="Rectangle: Rounded Corners 5">
            <a:extLst>
              <a:ext uri="{FF2B5EF4-FFF2-40B4-BE49-F238E27FC236}">
                <a16:creationId xmlns:a16="http://schemas.microsoft.com/office/drawing/2014/main" id="{E0C466DD-72F6-4DBC-9396-22DE5071F1F4}"/>
              </a:ext>
            </a:extLst>
          </p:cNvPr>
          <p:cNvSpPr/>
          <p:nvPr/>
        </p:nvSpPr>
        <p:spPr>
          <a:xfrm>
            <a:off x="471053" y="1692159"/>
            <a:ext cx="11249893" cy="2474142"/>
          </a:xfrm>
          <a:prstGeom prst="roundRect">
            <a:avLst/>
          </a:prstGeom>
          <a:solidFill>
            <a:srgbClr val="FDFED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200" dirty="0">
              <a:solidFill>
                <a:schemeClr val="tx1"/>
              </a:solidFill>
            </a:endParaRPr>
          </a:p>
          <a:p>
            <a:pPr algn="ctr"/>
            <a:r>
              <a:rPr lang="en-GB" sz="2200" dirty="0">
                <a:solidFill>
                  <a:schemeClr val="tx1"/>
                </a:solidFill>
              </a:rPr>
              <a:t>When editing, we must look at any figurative language that we have used to help the reader construct a visual image. It is essential to use ideas that our reader is familiar with to help them imagine what we are trying to describe. However, we can sometimes rely too heavily on common similes that do not give our reader the most powerful comparison or are not well-suited to the context e.g. you could say ‘</a:t>
            </a:r>
            <a:r>
              <a:rPr lang="en-GB" sz="2200" i="1" dirty="0">
                <a:solidFill>
                  <a:schemeClr val="tx1"/>
                </a:solidFill>
              </a:rPr>
              <a:t>her teeth shone like diamonds’ </a:t>
            </a:r>
            <a:r>
              <a:rPr lang="en-GB" sz="2200" dirty="0">
                <a:solidFill>
                  <a:schemeClr val="tx1"/>
                </a:solidFill>
              </a:rPr>
              <a:t>but you could not say </a:t>
            </a:r>
            <a:r>
              <a:rPr lang="en-GB" sz="2200" i="1" dirty="0">
                <a:solidFill>
                  <a:schemeClr val="tx1"/>
                </a:solidFill>
              </a:rPr>
              <a:t>‘the sun shone like a diamond’ </a:t>
            </a:r>
            <a:r>
              <a:rPr lang="en-GB" sz="2200" dirty="0">
                <a:solidFill>
                  <a:schemeClr val="tx1"/>
                </a:solidFill>
              </a:rPr>
              <a:t>because the sun is golden and diamonds are not! It does not create the right image for the reader and is, therefore, not effective in this context.</a:t>
            </a:r>
          </a:p>
          <a:p>
            <a:pPr algn="ctr"/>
            <a:endParaRPr lang="en-GB" sz="2200" b="1" dirty="0">
              <a:solidFill>
                <a:schemeClr val="tx1"/>
              </a:solidFill>
            </a:endParaRPr>
          </a:p>
        </p:txBody>
      </p:sp>
      <p:sp>
        <p:nvSpPr>
          <p:cNvPr id="8" name="Rectangle: Rounded Corners 7">
            <a:extLst>
              <a:ext uri="{FF2B5EF4-FFF2-40B4-BE49-F238E27FC236}">
                <a16:creationId xmlns:a16="http://schemas.microsoft.com/office/drawing/2014/main" id="{2323DA88-3A1C-43AB-B879-4B88FD78D6DC}"/>
              </a:ext>
            </a:extLst>
          </p:cNvPr>
          <p:cNvSpPr/>
          <p:nvPr/>
        </p:nvSpPr>
        <p:spPr>
          <a:xfrm>
            <a:off x="471053" y="4256958"/>
            <a:ext cx="7592292" cy="2448642"/>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sz="2500" dirty="0">
                <a:solidFill>
                  <a:prstClr val="black"/>
                </a:solidFill>
              </a:rPr>
              <a:t> </a:t>
            </a:r>
          </a:p>
          <a:p>
            <a:pPr lvl="0" algn="ctr"/>
            <a:endParaRPr lang="en-GB" sz="2500" dirty="0">
              <a:solidFill>
                <a:prstClr val="black"/>
              </a:solidFill>
            </a:endParaRPr>
          </a:p>
          <a:p>
            <a:pPr lvl="0" algn="ctr"/>
            <a:r>
              <a:rPr lang="en-GB" sz="2500" dirty="0">
                <a:solidFill>
                  <a:prstClr val="black"/>
                </a:solidFill>
              </a:rPr>
              <a:t>He ran as fast as a cheetah.</a:t>
            </a:r>
          </a:p>
          <a:p>
            <a:pPr lvl="0" algn="ctr"/>
            <a:r>
              <a:rPr lang="en-GB" sz="2500" i="1" dirty="0">
                <a:solidFill>
                  <a:prstClr val="black"/>
                </a:solidFill>
              </a:rPr>
              <a:t>He ran like the wind.</a:t>
            </a:r>
          </a:p>
          <a:p>
            <a:pPr lvl="0" algn="ctr"/>
            <a:r>
              <a:rPr lang="en-GB" sz="2500" dirty="0">
                <a:solidFill>
                  <a:prstClr val="black"/>
                </a:solidFill>
              </a:rPr>
              <a:t>His nose was crooked like a chimney.</a:t>
            </a:r>
          </a:p>
          <a:p>
            <a:pPr lvl="0" algn="ctr"/>
            <a:r>
              <a:rPr lang="en-GB" sz="2500" i="1" dirty="0">
                <a:solidFill>
                  <a:prstClr val="black"/>
                </a:solidFill>
              </a:rPr>
              <a:t>His eagle beak of a nose made him look stern.</a:t>
            </a:r>
          </a:p>
          <a:p>
            <a:pPr lvl="0" algn="ctr"/>
            <a:r>
              <a:rPr lang="en-GB" sz="2500" dirty="0">
                <a:solidFill>
                  <a:prstClr val="black"/>
                </a:solidFill>
              </a:rPr>
              <a:t>The wind whispered in the trees.</a:t>
            </a:r>
          </a:p>
          <a:p>
            <a:pPr lvl="0" algn="ctr"/>
            <a:r>
              <a:rPr lang="en-GB" sz="2500" i="1" dirty="0">
                <a:solidFill>
                  <a:prstClr val="black"/>
                </a:solidFill>
              </a:rPr>
              <a:t>The welcome breeze caressed their faces.</a:t>
            </a:r>
          </a:p>
          <a:p>
            <a:pPr lvl="0" algn="ctr"/>
            <a:endParaRPr lang="en-GB" sz="2500" i="1" dirty="0">
              <a:solidFill>
                <a:prstClr val="black"/>
              </a:solidFill>
            </a:endParaRPr>
          </a:p>
          <a:p>
            <a:pPr lvl="0" algn="ctr"/>
            <a:endParaRPr lang="en-GB" sz="2500" i="1" dirty="0">
              <a:solidFill>
                <a:prstClr val="black"/>
              </a:solidFill>
            </a:endParaRPr>
          </a:p>
        </p:txBody>
      </p:sp>
      <p:pic>
        <p:nvPicPr>
          <p:cNvPr id="12" name="Picture 11">
            <a:extLst>
              <a:ext uri="{FF2B5EF4-FFF2-40B4-BE49-F238E27FC236}">
                <a16:creationId xmlns:a16="http://schemas.microsoft.com/office/drawing/2014/main" id="{939842C3-56E5-4A33-B58F-06ED790E70E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7459" y="162414"/>
            <a:ext cx="1004316" cy="1443228"/>
          </a:xfrm>
          <a:prstGeom prst="rect">
            <a:avLst/>
          </a:prstGeom>
        </p:spPr>
      </p:pic>
      <p:pic>
        <p:nvPicPr>
          <p:cNvPr id="13" name="Picture 12">
            <a:extLst>
              <a:ext uri="{FF2B5EF4-FFF2-40B4-BE49-F238E27FC236}">
                <a16:creationId xmlns:a16="http://schemas.microsoft.com/office/drawing/2014/main" id="{706B90C7-B50C-594B-A0A9-E4C52447FDC7}"/>
              </a:ext>
            </a:extLst>
          </p:cNvPr>
          <p:cNvPicPr>
            <a:picLocks noChangeAspect="1"/>
          </p:cNvPicPr>
          <p:nvPr/>
        </p:nvPicPr>
        <p:blipFill>
          <a:blip r:embed="rId3"/>
          <a:stretch>
            <a:fillRect/>
          </a:stretch>
        </p:blipFill>
        <p:spPr>
          <a:xfrm>
            <a:off x="10718922" y="175666"/>
            <a:ext cx="1388069" cy="929456"/>
          </a:xfrm>
          <a:prstGeom prst="rect">
            <a:avLst/>
          </a:prstGeom>
        </p:spPr>
      </p:pic>
    </p:spTree>
    <p:extLst>
      <p:ext uri="{BB962C8B-B14F-4D97-AF65-F5344CB8AC3E}">
        <p14:creationId xmlns:p14="http://schemas.microsoft.com/office/powerpoint/2010/main" val="40596768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0B569F8-28DD-46C1-813B-FB44DF7E7380}"/>
              </a:ext>
            </a:extLst>
          </p:cNvPr>
          <p:cNvSpPr/>
          <p:nvPr/>
        </p:nvSpPr>
        <p:spPr>
          <a:xfrm>
            <a:off x="1433322" y="320457"/>
            <a:ext cx="8943131" cy="633700"/>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Rectangle 6">
            <a:extLst>
              <a:ext uri="{FF2B5EF4-FFF2-40B4-BE49-F238E27FC236}">
                <a16:creationId xmlns:a16="http://schemas.microsoft.com/office/drawing/2014/main" id="{7B2E507E-3036-435B-8DD8-B5F5D41971CC}"/>
              </a:ext>
            </a:extLst>
          </p:cNvPr>
          <p:cNvSpPr/>
          <p:nvPr/>
        </p:nvSpPr>
        <p:spPr>
          <a:xfrm>
            <a:off x="1285461" y="320457"/>
            <a:ext cx="9090992" cy="954107"/>
          </a:xfrm>
          <a:prstGeom prst="rect">
            <a:avLst/>
          </a:prstGeom>
        </p:spPr>
        <p:txBody>
          <a:bodyPr wrap="square">
            <a:spAutoFit/>
          </a:bodyPr>
          <a:lstStyle/>
          <a:p>
            <a:pPr lvl="0" algn="ctr"/>
            <a:r>
              <a:rPr lang="en-GB" sz="2800" dirty="0">
                <a:solidFill>
                  <a:prstClr val="black"/>
                </a:solidFill>
              </a:rPr>
              <a:t>Editing figurative language – your turn</a:t>
            </a:r>
            <a:endParaRPr lang="en-GB" sz="2800" dirty="0"/>
          </a:p>
          <a:p>
            <a:endParaRPr lang="en-GB" sz="2800" dirty="0"/>
          </a:p>
        </p:txBody>
      </p:sp>
      <p:sp>
        <p:nvSpPr>
          <p:cNvPr id="6" name="Rectangle: Rounded Corners 5">
            <a:extLst>
              <a:ext uri="{FF2B5EF4-FFF2-40B4-BE49-F238E27FC236}">
                <a16:creationId xmlns:a16="http://schemas.microsoft.com/office/drawing/2014/main" id="{E0C466DD-72F6-4DBC-9396-22DE5071F1F4}"/>
              </a:ext>
            </a:extLst>
          </p:cNvPr>
          <p:cNvSpPr/>
          <p:nvPr/>
        </p:nvSpPr>
        <p:spPr>
          <a:xfrm>
            <a:off x="471055" y="1690963"/>
            <a:ext cx="11249892" cy="900599"/>
          </a:xfrm>
          <a:prstGeom prst="roundRect">
            <a:avLst/>
          </a:prstGeom>
          <a:solidFill>
            <a:srgbClr val="FDFED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Take each of the sentences below and edit them so that the figurative language paints a really individual picture for the reader.</a:t>
            </a:r>
            <a:endParaRPr lang="en-GB" sz="2500" b="1" dirty="0">
              <a:solidFill>
                <a:schemeClr val="tx1"/>
              </a:solidFill>
            </a:endParaRPr>
          </a:p>
        </p:txBody>
      </p:sp>
      <p:sp>
        <p:nvSpPr>
          <p:cNvPr id="11" name="Rectangle: Rounded Corners 10">
            <a:extLst>
              <a:ext uri="{FF2B5EF4-FFF2-40B4-BE49-F238E27FC236}">
                <a16:creationId xmlns:a16="http://schemas.microsoft.com/office/drawing/2014/main" id="{6C6EB2F8-A5C7-46FE-A9A3-DCF9291D91BD}"/>
              </a:ext>
            </a:extLst>
          </p:cNvPr>
          <p:cNvSpPr/>
          <p:nvPr/>
        </p:nvSpPr>
        <p:spPr>
          <a:xfrm>
            <a:off x="471055" y="2859511"/>
            <a:ext cx="6539345" cy="3873797"/>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dirty="0">
                <a:solidFill>
                  <a:schemeClr val="tx1"/>
                </a:solidFill>
              </a:rPr>
              <a:t>A reminder:</a:t>
            </a:r>
          </a:p>
          <a:p>
            <a:pPr marL="457200" indent="-457200">
              <a:buFont typeface="Arial" panose="020B0604020202020204" pitchFamily="34" charset="0"/>
              <a:buChar char="•"/>
            </a:pPr>
            <a:r>
              <a:rPr lang="en-GB" sz="2200" b="1" dirty="0">
                <a:solidFill>
                  <a:schemeClr val="tx1"/>
                </a:solidFill>
              </a:rPr>
              <a:t>Metaphor</a:t>
            </a:r>
            <a:r>
              <a:rPr lang="en-GB" sz="2200" dirty="0">
                <a:solidFill>
                  <a:schemeClr val="tx1"/>
                </a:solidFill>
              </a:rPr>
              <a:t>: says something </a:t>
            </a:r>
            <a:r>
              <a:rPr lang="en-GB" sz="2200" u="sng" dirty="0">
                <a:solidFill>
                  <a:schemeClr val="tx1"/>
                </a:solidFill>
              </a:rPr>
              <a:t>is</a:t>
            </a:r>
            <a:r>
              <a:rPr lang="en-GB" sz="2200" dirty="0">
                <a:solidFill>
                  <a:schemeClr val="tx1"/>
                </a:solidFill>
              </a:rPr>
              <a:t> something that it is not e.g. </a:t>
            </a:r>
            <a:r>
              <a:rPr lang="en-GB" sz="2200" dirty="0">
                <a:solidFill>
                  <a:srgbClr val="FF0000"/>
                </a:solidFill>
              </a:rPr>
              <a:t>‘The tree was a giant.’</a:t>
            </a:r>
          </a:p>
          <a:p>
            <a:pPr marL="457200" indent="-457200">
              <a:buFont typeface="Arial" panose="020B0604020202020204" pitchFamily="34" charset="0"/>
              <a:buChar char="•"/>
            </a:pPr>
            <a:r>
              <a:rPr lang="en-GB" sz="2200" b="1" dirty="0">
                <a:solidFill>
                  <a:schemeClr val="tx1"/>
                </a:solidFill>
              </a:rPr>
              <a:t>Simile</a:t>
            </a:r>
            <a:r>
              <a:rPr lang="en-GB" sz="2200" dirty="0">
                <a:solidFill>
                  <a:schemeClr val="tx1"/>
                </a:solidFill>
              </a:rPr>
              <a:t>: compares something to something else, using ‘like’ or ‘as’ e.g.</a:t>
            </a:r>
            <a:r>
              <a:rPr lang="en-GB" sz="2200" dirty="0">
                <a:solidFill>
                  <a:srgbClr val="002060"/>
                </a:solidFill>
              </a:rPr>
              <a:t> </a:t>
            </a:r>
            <a:r>
              <a:rPr lang="en-GB" sz="2200" dirty="0">
                <a:solidFill>
                  <a:srgbClr val="FF0000"/>
                </a:solidFill>
              </a:rPr>
              <a:t>‘The tree was like a giant.’</a:t>
            </a:r>
          </a:p>
          <a:p>
            <a:pPr marL="457200" indent="-457200">
              <a:buFont typeface="Arial" panose="020B0604020202020204" pitchFamily="34" charset="0"/>
              <a:buChar char="•"/>
            </a:pPr>
            <a:r>
              <a:rPr lang="en-GB" sz="2200" b="1" dirty="0">
                <a:solidFill>
                  <a:schemeClr val="tx1"/>
                </a:solidFill>
              </a:rPr>
              <a:t>Personification</a:t>
            </a:r>
            <a:r>
              <a:rPr lang="en-GB" sz="2200" dirty="0">
                <a:solidFill>
                  <a:schemeClr val="tx1"/>
                </a:solidFill>
              </a:rPr>
              <a:t>: uses human features to describe an inanimate object e.g. </a:t>
            </a:r>
            <a:r>
              <a:rPr lang="en-GB" sz="2200" dirty="0">
                <a:solidFill>
                  <a:srgbClr val="FF0000"/>
                </a:solidFill>
              </a:rPr>
              <a:t>‘The tree swayed its arms in the breeze.’</a:t>
            </a:r>
          </a:p>
          <a:p>
            <a:pPr marL="457200" indent="-457200">
              <a:buFont typeface="Arial" panose="020B0604020202020204" pitchFamily="34" charset="0"/>
              <a:buChar char="•"/>
            </a:pPr>
            <a:r>
              <a:rPr lang="en-GB" sz="2200" b="1" dirty="0">
                <a:solidFill>
                  <a:schemeClr val="tx1"/>
                </a:solidFill>
              </a:rPr>
              <a:t>Hyperbole</a:t>
            </a:r>
            <a:r>
              <a:rPr lang="en-GB" sz="2200" dirty="0">
                <a:solidFill>
                  <a:schemeClr val="tx1"/>
                </a:solidFill>
              </a:rPr>
              <a:t>: an exaggerated statement that could not be true e.g. </a:t>
            </a:r>
            <a:r>
              <a:rPr lang="en-GB" sz="2200" dirty="0">
                <a:solidFill>
                  <a:srgbClr val="FF0000"/>
                </a:solidFill>
              </a:rPr>
              <a:t>‘The tree was so tall that it touched the clouds above it.’</a:t>
            </a:r>
          </a:p>
        </p:txBody>
      </p:sp>
      <p:sp>
        <p:nvSpPr>
          <p:cNvPr id="12" name="Rectangle: Rounded Corners 11">
            <a:extLst>
              <a:ext uri="{FF2B5EF4-FFF2-40B4-BE49-F238E27FC236}">
                <a16:creationId xmlns:a16="http://schemas.microsoft.com/office/drawing/2014/main" id="{CB55C68E-94CB-4469-906B-5C06DA6C684C}"/>
              </a:ext>
            </a:extLst>
          </p:cNvPr>
          <p:cNvSpPr/>
          <p:nvPr/>
        </p:nvSpPr>
        <p:spPr>
          <a:xfrm>
            <a:off x="7288697" y="2859509"/>
            <a:ext cx="4432248" cy="3873797"/>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2500" dirty="0">
              <a:solidFill>
                <a:prstClr val="black"/>
              </a:solidFill>
            </a:endParaRPr>
          </a:p>
          <a:p>
            <a:pPr lvl="0" algn="ctr"/>
            <a:r>
              <a:rPr lang="en-GB" sz="2500" dirty="0">
                <a:solidFill>
                  <a:prstClr val="black"/>
                </a:solidFill>
              </a:rPr>
              <a:t>The building was as tall as a skyscraper.</a:t>
            </a:r>
          </a:p>
          <a:p>
            <a:pPr lvl="0" algn="ctr"/>
            <a:endParaRPr lang="en-GB" sz="2500" dirty="0">
              <a:solidFill>
                <a:prstClr val="black"/>
              </a:solidFill>
            </a:endParaRPr>
          </a:p>
          <a:p>
            <a:pPr lvl="0" algn="ctr"/>
            <a:r>
              <a:rPr lang="en-GB" sz="2500" dirty="0">
                <a:solidFill>
                  <a:prstClr val="black"/>
                </a:solidFill>
              </a:rPr>
              <a:t>He ran as quick as a flash.</a:t>
            </a:r>
          </a:p>
          <a:p>
            <a:pPr lvl="0" algn="ctr"/>
            <a:endParaRPr lang="en-GB" sz="2500" dirty="0">
              <a:solidFill>
                <a:prstClr val="black"/>
              </a:solidFill>
            </a:endParaRPr>
          </a:p>
          <a:p>
            <a:pPr lvl="0" algn="ctr"/>
            <a:r>
              <a:rPr lang="en-GB" sz="2500" dirty="0">
                <a:solidFill>
                  <a:prstClr val="black"/>
                </a:solidFill>
              </a:rPr>
              <a:t>The sun smiled down on them.</a:t>
            </a:r>
          </a:p>
          <a:p>
            <a:pPr lvl="0" algn="ctr"/>
            <a:endParaRPr lang="en-GB" sz="2500" dirty="0">
              <a:solidFill>
                <a:prstClr val="black"/>
              </a:solidFill>
            </a:endParaRPr>
          </a:p>
          <a:p>
            <a:pPr lvl="0" algn="ctr"/>
            <a:r>
              <a:rPr lang="en-GB" sz="2500" dirty="0">
                <a:solidFill>
                  <a:prstClr val="black"/>
                </a:solidFill>
              </a:rPr>
              <a:t>The sand was as hot as fire.</a:t>
            </a:r>
          </a:p>
          <a:p>
            <a:pPr lvl="0" algn="ctr"/>
            <a:endParaRPr lang="en-GB" sz="2500" dirty="0">
              <a:solidFill>
                <a:prstClr val="black"/>
              </a:solidFill>
            </a:endParaRPr>
          </a:p>
        </p:txBody>
      </p:sp>
      <p:pic>
        <p:nvPicPr>
          <p:cNvPr id="10" name="Picture 9">
            <a:extLst>
              <a:ext uri="{FF2B5EF4-FFF2-40B4-BE49-F238E27FC236}">
                <a16:creationId xmlns:a16="http://schemas.microsoft.com/office/drawing/2014/main" id="{508C37AF-574B-46AB-BED2-AACC2992A3F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7459" y="162414"/>
            <a:ext cx="1004316" cy="1443228"/>
          </a:xfrm>
          <a:prstGeom prst="rect">
            <a:avLst/>
          </a:prstGeom>
        </p:spPr>
      </p:pic>
      <p:pic>
        <p:nvPicPr>
          <p:cNvPr id="13" name="Picture 12">
            <a:extLst>
              <a:ext uri="{FF2B5EF4-FFF2-40B4-BE49-F238E27FC236}">
                <a16:creationId xmlns:a16="http://schemas.microsoft.com/office/drawing/2014/main" id="{E0361EB5-40E2-C846-98E6-C25B6E4FA7FD}"/>
              </a:ext>
            </a:extLst>
          </p:cNvPr>
          <p:cNvPicPr>
            <a:picLocks noChangeAspect="1"/>
          </p:cNvPicPr>
          <p:nvPr/>
        </p:nvPicPr>
        <p:blipFill>
          <a:blip r:embed="rId3"/>
          <a:stretch>
            <a:fillRect/>
          </a:stretch>
        </p:blipFill>
        <p:spPr>
          <a:xfrm>
            <a:off x="10718922" y="175666"/>
            <a:ext cx="1388069" cy="929456"/>
          </a:xfrm>
          <a:prstGeom prst="rect">
            <a:avLst/>
          </a:prstGeom>
        </p:spPr>
      </p:pic>
    </p:spTree>
    <p:extLst>
      <p:ext uri="{BB962C8B-B14F-4D97-AF65-F5344CB8AC3E}">
        <p14:creationId xmlns:p14="http://schemas.microsoft.com/office/powerpoint/2010/main" val="32886284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0B569F8-28DD-46C1-813B-FB44DF7E7380}"/>
              </a:ext>
            </a:extLst>
          </p:cNvPr>
          <p:cNvSpPr/>
          <p:nvPr/>
        </p:nvSpPr>
        <p:spPr>
          <a:xfrm>
            <a:off x="1378226" y="320457"/>
            <a:ext cx="9051235" cy="633700"/>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Rectangle 6">
            <a:extLst>
              <a:ext uri="{FF2B5EF4-FFF2-40B4-BE49-F238E27FC236}">
                <a16:creationId xmlns:a16="http://schemas.microsoft.com/office/drawing/2014/main" id="{7B2E507E-3036-435B-8DD8-B5F5D41971CC}"/>
              </a:ext>
            </a:extLst>
          </p:cNvPr>
          <p:cNvSpPr/>
          <p:nvPr/>
        </p:nvSpPr>
        <p:spPr>
          <a:xfrm>
            <a:off x="1475369" y="346961"/>
            <a:ext cx="9050253" cy="954107"/>
          </a:xfrm>
          <a:prstGeom prst="rect">
            <a:avLst/>
          </a:prstGeom>
        </p:spPr>
        <p:txBody>
          <a:bodyPr wrap="square">
            <a:spAutoFit/>
          </a:bodyPr>
          <a:lstStyle/>
          <a:p>
            <a:pPr lvl="0" algn="ctr"/>
            <a:r>
              <a:rPr lang="en-GB" sz="2800" dirty="0">
                <a:solidFill>
                  <a:prstClr val="black"/>
                </a:solidFill>
              </a:rPr>
              <a:t>Editing for emotive language</a:t>
            </a:r>
            <a:endParaRPr lang="en-GB" sz="2800" dirty="0"/>
          </a:p>
          <a:p>
            <a:endParaRPr lang="en-GB" sz="2800" dirty="0"/>
          </a:p>
        </p:txBody>
      </p:sp>
      <p:sp>
        <p:nvSpPr>
          <p:cNvPr id="10" name="Rectangle: Rounded Corners 9">
            <a:extLst>
              <a:ext uri="{FF2B5EF4-FFF2-40B4-BE49-F238E27FC236}">
                <a16:creationId xmlns:a16="http://schemas.microsoft.com/office/drawing/2014/main" id="{8E77CB27-E024-43D1-87D4-EC83CEDA14DA}"/>
              </a:ext>
            </a:extLst>
          </p:cNvPr>
          <p:cNvSpPr/>
          <p:nvPr/>
        </p:nvSpPr>
        <p:spPr>
          <a:xfrm>
            <a:off x="8733183" y="3209776"/>
            <a:ext cx="2987763" cy="3495823"/>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2800" dirty="0">
              <a:solidFill>
                <a:prstClr val="black"/>
              </a:solidFill>
            </a:endParaRPr>
          </a:p>
          <a:p>
            <a:pPr lvl="0"/>
            <a:endParaRPr lang="en-GB" sz="2800" dirty="0">
              <a:solidFill>
                <a:prstClr val="black"/>
              </a:solidFill>
            </a:endParaRPr>
          </a:p>
          <a:p>
            <a:pPr lvl="0" algn="ctr"/>
            <a:r>
              <a:rPr lang="en-GB" sz="2500" dirty="0">
                <a:solidFill>
                  <a:prstClr val="black"/>
                </a:solidFill>
              </a:rPr>
              <a:t>What effect does editing the language to make it more emotive have on you as a reader? </a:t>
            </a:r>
          </a:p>
          <a:p>
            <a:pPr lvl="0" algn="ctr"/>
            <a:endParaRPr lang="en-GB" sz="2800" dirty="0">
              <a:solidFill>
                <a:prstClr val="black"/>
              </a:solidFill>
            </a:endParaRPr>
          </a:p>
          <a:p>
            <a:pPr lvl="0" algn="ctr"/>
            <a:endParaRPr lang="en-GB" sz="2800" dirty="0">
              <a:solidFill>
                <a:prstClr val="black"/>
              </a:solidFill>
            </a:endParaRPr>
          </a:p>
        </p:txBody>
      </p:sp>
      <p:sp>
        <p:nvSpPr>
          <p:cNvPr id="6" name="Rectangle: Rounded Corners 5">
            <a:extLst>
              <a:ext uri="{FF2B5EF4-FFF2-40B4-BE49-F238E27FC236}">
                <a16:creationId xmlns:a16="http://schemas.microsoft.com/office/drawing/2014/main" id="{E0C466DD-72F6-4DBC-9396-22DE5071F1F4}"/>
              </a:ext>
            </a:extLst>
          </p:cNvPr>
          <p:cNvSpPr/>
          <p:nvPr/>
        </p:nvSpPr>
        <p:spPr>
          <a:xfrm>
            <a:off x="471054" y="1758351"/>
            <a:ext cx="11249892" cy="1298715"/>
          </a:xfrm>
          <a:prstGeom prst="roundRect">
            <a:avLst/>
          </a:prstGeom>
          <a:solidFill>
            <a:srgbClr val="FDFED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Emotive language is specifically chosen to create an emotional impact on the reader. Often, this will include exaggeration for effect. Emotive adjectives are usually the most extreme versions of the meaning, used to shock or surprise the reader. </a:t>
            </a:r>
          </a:p>
        </p:txBody>
      </p:sp>
      <p:sp>
        <p:nvSpPr>
          <p:cNvPr id="8" name="Rectangle: Rounded Corners 7">
            <a:extLst>
              <a:ext uri="{FF2B5EF4-FFF2-40B4-BE49-F238E27FC236}">
                <a16:creationId xmlns:a16="http://schemas.microsoft.com/office/drawing/2014/main" id="{2323DA88-3A1C-43AB-B879-4B88FD78D6DC}"/>
              </a:ext>
            </a:extLst>
          </p:cNvPr>
          <p:cNvSpPr/>
          <p:nvPr/>
        </p:nvSpPr>
        <p:spPr>
          <a:xfrm>
            <a:off x="444549" y="3209775"/>
            <a:ext cx="8103104" cy="3495825"/>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2500" dirty="0">
              <a:solidFill>
                <a:prstClr val="black"/>
              </a:solidFill>
            </a:endParaRPr>
          </a:p>
          <a:p>
            <a:pPr lvl="0" algn="ctr"/>
            <a:endParaRPr lang="en-GB" sz="2500" dirty="0">
              <a:solidFill>
                <a:prstClr val="black"/>
              </a:solidFill>
            </a:endParaRPr>
          </a:p>
          <a:p>
            <a:pPr lvl="0" algn="ctr"/>
            <a:r>
              <a:rPr lang="en-GB" sz="2500" dirty="0">
                <a:solidFill>
                  <a:prstClr val="black"/>
                </a:solidFill>
              </a:rPr>
              <a:t>I was unhappy with the quality of the product.</a:t>
            </a:r>
          </a:p>
          <a:p>
            <a:pPr lvl="0" algn="ctr"/>
            <a:r>
              <a:rPr lang="en-GB" sz="2500" i="1" dirty="0">
                <a:solidFill>
                  <a:prstClr val="black"/>
                </a:solidFill>
              </a:rPr>
              <a:t>I was disgusted with the appalling quality of the product.</a:t>
            </a:r>
          </a:p>
          <a:p>
            <a:pPr lvl="0" algn="ctr"/>
            <a:endParaRPr lang="en-GB" sz="2500" i="1" dirty="0">
              <a:solidFill>
                <a:prstClr val="black"/>
              </a:solidFill>
            </a:endParaRPr>
          </a:p>
          <a:p>
            <a:pPr lvl="0" algn="ctr"/>
            <a:r>
              <a:rPr lang="en-GB" sz="2500" dirty="0">
                <a:solidFill>
                  <a:prstClr val="black"/>
                </a:solidFill>
              </a:rPr>
              <a:t>The area is known for its beauty.</a:t>
            </a:r>
          </a:p>
          <a:p>
            <a:pPr lvl="0" algn="ctr"/>
            <a:r>
              <a:rPr lang="en-GB" sz="2500" i="1" dirty="0">
                <a:solidFill>
                  <a:prstClr val="black"/>
                </a:solidFill>
              </a:rPr>
              <a:t>The area is world famous for its outstanding beauty.</a:t>
            </a:r>
          </a:p>
          <a:p>
            <a:pPr lvl="0" algn="ctr"/>
            <a:endParaRPr lang="en-GB" sz="2500" i="1" dirty="0">
              <a:solidFill>
                <a:prstClr val="black"/>
              </a:solidFill>
            </a:endParaRPr>
          </a:p>
          <a:p>
            <a:pPr lvl="0" algn="ctr"/>
            <a:r>
              <a:rPr lang="en-GB" sz="2500" dirty="0">
                <a:solidFill>
                  <a:prstClr val="black"/>
                </a:solidFill>
              </a:rPr>
              <a:t>Rashida was tired after her long journey.</a:t>
            </a:r>
          </a:p>
          <a:p>
            <a:pPr lvl="0" algn="ctr"/>
            <a:r>
              <a:rPr lang="en-GB" sz="2500" i="1" dirty="0">
                <a:solidFill>
                  <a:prstClr val="black"/>
                </a:solidFill>
              </a:rPr>
              <a:t>Rashida was utterly exhausted after her immense journey.</a:t>
            </a:r>
          </a:p>
          <a:p>
            <a:pPr lvl="0" algn="ctr"/>
            <a:endParaRPr lang="en-GB" sz="2500" i="1" dirty="0">
              <a:solidFill>
                <a:prstClr val="black"/>
              </a:solidFill>
            </a:endParaRPr>
          </a:p>
          <a:p>
            <a:pPr lvl="0" algn="ctr"/>
            <a:endParaRPr lang="en-GB" sz="2500" i="1" dirty="0">
              <a:solidFill>
                <a:prstClr val="black"/>
              </a:solidFill>
            </a:endParaRPr>
          </a:p>
        </p:txBody>
      </p:sp>
      <p:pic>
        <p:nvPicPr>
          <p:cNvPr id="12" name="Picture 11">
            <a:extLst>
              <a:ext uri="{FF2B5EF4-FFF2-40B4-BE49-F238E27FC236}">
                <a16:creationId xmlns:a16="http://schemas.microsoft.com/office/drawing/2014/main" id="{715AE4EA-BF55-4EFC-B460-A915BAB0CE1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7459" y="162414"/>
            <a:ext cx="1004316" cy="1443228"/>
          </a:xfrm>
          <a:prstGeom prst="rect">
            <a:avLst/>
          </a:prstGeom>
        </p:spPr>
      </p:pic>
      <p:pic>
        <p:nvPicPr>
          <p:cNvPr id="13" name="Picture 12">
            <a:extLst>
              <a:ext uri="{FF2B5EF4-FFF2-40B4-BE49-F238E27FC236}">
                <a16:creationId xmlns:a16="http://schemas.microsoft.com/office/drawing/2014/main" id="{251D5F03-2C11-EB4B-A246-4D7495B3710A}"/>
              </a:ext>
            </a:extLst>
          </p:cNvPr>
          <p:cNvPicPr>
            <a:picLocks noChangeAspect="1"/>
          </p:cNvPicPr>
          <p:nvPr/>
        </p:nvPicPr>
        <p:blipFill>
          <a:blip r:embed="rId3"/>
          <a:stretch>
            <a:fillRect/>
          </a:stretch>
        </p:blipFill>
        <p:spPr>
          <a:xfrm>
            <a:off x="10718922" y="175666"/>
            <a:ext cx="1388069" cy="929456"/>
          </a:xfrm>
          <a:prstGeom prst="rect">
            <a:avLst/>
          </a:prstGeom>
        </p:spPr>
      </p:pic>
    </p:spTree>
    <p:extLst>
      <p:ext uri="{BB962C8B-B14F-4D97-AF65-F5344CB8AC3E}">
        <p14:creationId xmlns:p14="http://schemas.microsoft.com/office/powerpoint/2010/main" val="20383836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0B569F8-28DD-46C1-813B-FB44DF7E7380}"/>
              </a:ext>
            </a:extLst>
          </p:cNvPr>
          <p:cNvSpPr/>
          <p:nvPr/>
        </p:nvSpPr>
        <p:spPr>
          <a:xfrm>
            <a:off x="1447629" y="320457"/>
            <a:ext cx="8928824" cy="633700"/>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Rectangle 6">
            <a:extLst>
              <a:ext uri="{FF2B5EF4-FFF2-40B4-BE49-F238E27FC236}">
                <a16:creationId xmlns:a16="http://schemas.microsoft.com/office/drawing/2014/main" id="{7B2E507E-3036-435B-8DD8-B5F5D41971CC}"/>
              </a:ext>
            </a:extLst>
          </p:cNvPr>
          <p:cNvSpPr/>
          <p:nvPr/>
        </p:nvSpPr>
        <p:spPr>
          <a:xfrm>
            <a:off x="776908" y="320457"/>
            <a:ext cx="10474188" cy="954107"/>
          </a:xfrm>
          <a:prstGeom prst="rect">
            <a:avLst/>
          </a:prstGeom>
        </p:spPr>
        <p:txBody>
          <a:bodyPr wrap="square">
            <a:spAutoFit/>
          </a:bodyPr>
          <a:lstStyle/>
          <a:p>
            <a:pPr lvl="0" algn="ctr"/>
            <a:r>
              <a:rPr lang="en-GB" sz="2800" dirty="0">
                <a:solidFill>
                  <a:prstClr val="black"/>
                </a:solidFill>
              </a:rPr>
              <a:t>Editing for emotive language – your turn</a:t>
            </a:r>
            <a:endParaRPr lang="en-GB" sz="2800" dirty="0"/>
          </a:p>
          <a:p>
            <a:endParaRPr lang="en-GB" sz="2800" dirty="0"/>
          </a:p>
        </p:txBody>
      </p:sp>
      <p:sp>
        <p:nvSpPr>
          <p:cNvPr id="6" name="Rectangle: Rounded Corners 5">
            <a:extLst>
              <a:ext uri="{FF2B5EF4-FFF2-40B4-BE49-F238E27FC236}">
                <a16:creationId xmlns:a16="http://schemas.microsoft.com/office/drawing/2014/main" id="{E0C466DD-72F6-4DBC-9396-22DE5071F1F4}"/>
              </a:ext>
            </a:extLst>
          </p:cNvPr>
          <p:cNvSpPr/>
          <p:nvPr/>
        </p:nvSpPr>
        <p:spPr>
          <a:xfrm>
            <a:off x="471054" y="1644218"/>
            <a:ext cx="11249892" cy="1298715"/>
          </a:xfrm>
          <a:prstGeom prst="roundRect">
            <a:avLst/>
          </a:prstGeom>
          <a:solidFill>
            <a:srgbClr val="FDFED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Take each of the sentences below and edit them so that they include emotive language which will shock, surprise or entice the reader – try changing the verbs or adjectives and adding in adverbs.</a:t>
            </a:r>
            <a:endParaRPr lang="en-GB" sz="2500" b="1" dirty="0">
              <a:solidFill>
                <a:schemeClr val="tx1"/>
              </a:solidFill>
            </a:endParaRPr>
          </a:p>
        </p:txBody>
      </p:sp>
      <p:sp>
        <p:nvSpPr>
          <p:cNvPr id="8" name="Rectangle: Rounded Corners 7">
            <a:extLst>
              <a:ext uri="{FF2B5EF4-FFF2-40B4-BE49-F238E27FC236}">
                <a16:creationId xmlns:a16="http://schemas.microsoft.com/office/drawing/2014/main" id="{2323DA88-3A1C-43AB-B879-4B88FD78D6DC}"/>
              </a:ext>
            </a:extLst>
          </p:cNvPr>
          <p:cNvSpPr/>
          <p:nvPr/>
        </p:nvSpPr>
        <p:spPr>
          <a:xfrm>
            <a:off x="4372164" y="3105461"/>
            <a:ext cx="7042928" cy="3578089"/>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2500" dirty="0">
              <a:solidFill>
                <a:prstClr val="black"/>
              </a:solidFill>
            </a:endParaRPr>
          </a:p>
          <a:p>
            <a:pPr lvl="0" algn="ctr"/>
            <a:endParaRPr lang="en-GB" sz="2500" dirty="0">
              <a:solidFill>
                <a:prstClr val="black"/>
              </a:solidFill>
            </a:endParaRPr>
          </a:p>
          <a:p>
            <a:pPr lvl="0" algn="ctr"/>
            <a:endParaRPr lang="en-GB" sz="2500" i="1" dirty="0">
              <a:solidFill>
                <a:prstClr val="black"/>
              </a:solidFill>
            </a:endParaRPr>
          </a:p>
          <a:p>
            <a:pPr lvl="0" algn="ctr"/>
            <a:r>
              <a:rPr lang="en-GB" sz="2500" dirty="0">
                <a:solidFill>
                  <a:prstClr val="black"/>
                </a:solidFill>
              </a:rPr>
              <a:t>She was scared by what she had seen.</a:t>
            </a:r>
          </a:p>
          <a:p>
            <a:pPr lvl="0" algn="ctr"/>
            <a:endParaRPr lang="en-GB" sz="2500" dirty="0">
              <a:solidFill>
                <a:prstClr val="black"/>
              </a:solidFill>
            </a:endParaRPr>
          </a:p>
          <a:p>
            <a:pPr lvl="0" algn="ctr"/>
            <a:r>
              <a:rPr lang="en-GB" sz="2500" dirty="0">
                <a:solidFill>
                  <a:prstClr val="black"/>
                </a:solidFill>
              </a:rPr>
              <a:t>The play had not ended well.</a:t>
            </a:r>
          </a:p>
          <a:p>
            <a:pPr lvl="0" algn="ctr"/>
            <a:endParaRPr lang="en-GB" sz="2500" dirty="0">
              <a:solidFill>
                <a:prstClr val="black"/>
              </a:solidFill>
            </a:endParaRPr>
          </a:p>
          <a:p>
            <a:pPr lvl="0" algn="ctr"/>
            <a:r>
              <a:rPr lang="en-GB" sz="2500" dirty="0">
                <a:solidFill>
                  <a:prstClr val="black"/>
                </a:solidFill>
              </a:rPr>
              <a:t>The meal we were eventually served was not cooked properly.</a:t>
            </a:r>
          </a:p>
          <a:p>
            <a:pPr lvl="0" algn="ctr"/>
            <a:endParaRPr lang="en-GB" sz="2500" dirty="0">
              <a:solidFill>
                <a:prstClr val="black"/>
              </a:solidFill>
            </a:endParaRPr>
          </a:p>
          <a:p>
            <a:pPr lvl="0" algn="ctr"/>
            <a:r>
              <a:rPr lang="en-GB" sz="2500" dirty="0">
                <a:solidFill>
                  <a:prstClr val="black"/>
                </a:solidFill>
              </a:rPr>
              <a:t>This product will change your life!</a:t>
            </a:r>
          </a:p>
          <a:p>
            <a:pPr lvl="0" algn="ctr"/>
            <a:endParaRPr lang="en-GB" sz="2500" dirty="0">
              <a:solidFill>
                <a:prstClr val="black"/>
              </a:solidFill>
            </a:endParaRPr>
          </a:p>
          <a:p>
            <a:pPr lvl="0" algn="ctr"/>
            <a:endParaRPr lang="en-GB" sz="2500" dirty="0">
              <a:solidFill>
                <a:prstClr val="black"/>
              </a:solidFill>
            </a:endParaRPr>
          </a:p>
          <a:p>
            <a:pPr lvl="0" algn="ctr"/>
            <a:endParaRPr lang="en-GB" sz="2500" dirty="0">
              <a:solidFill>
                <a:prstClr val="black"/>
              </a:solidFill>
            </a:endParaRPr>
          </a:p>
        </p:txBody>
      </p:sp>
      <p:sp>
        <p:nvSpPr>
          <p:cNvPr id="11" name="Rectangle: Rounded Corners 10">
            <a:extLst>
              <a:ext uri="{FF2B5EF4-FFF2-40B4-BE49-F238E27FC236}">
                <a16:creationId xmlns:a16="http://schemas.microsoft.com/office/drawing/2014/main" id="{1057B646-78F1-4E3F-A076-F77A160247D2}"/>
              </a:ext>
            </a:extLst>
          </p:cNvPr>
          <p:cNvSpPr/>
          <p:nvPr/>
        </p:nvSpPr>
        <p:spPr>
          <a:xfrm>
            <a:off x="776908" y="3105461"/>
            <a:ext cx="2760066" cy="3578089"/>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300" dirty="0">
                <a:solidFill>
                  <a:schemeClr val="tx1"/>
                </a:solidFill>
              </a:rPr>
              <a:t>Some ideas:</a:t>
            </a:r>
          </a:p>
          <a:p>
            <a:pPr marL="342900" indent="-342900">
              <a:buFont typeface="Arial" panose="020B0604020202020204" pitchFamily="34" charset="0"/>
              <a:buChar char="•"/>
            </a:pPr>
            <a:r>
              <a:rPr lang="en-GB" sz="2300" dirty="0">
                <a:solidFill>
                  <a:schemeClr val="tx1"/>
                </a:solidFill>
              </a:rPr>
              <a:t> disastrous</a:t>
            </a:r>
          </a:p>
          <a:p>
            <a:pPr marL="457200" indent="-457200">
              <a:buFont typeface="Arial" panose="020B0604020202020204" pitchFamily="34" charset="0"/>
              <a:buChar char="•"/>
            </a:pPr>
            <a:r>
              <a:rPr lang="en-GB" sz="2300" dirty="0">
                <a:solidFill>
                  <a:schemeClr val="tx1"/>
                </a:solidFill>
              </a:rPr>
              <a:t>forbidden</a:t>
            </a:r>
          </a:p>
          <a:p>
            <a:pPr marL="457200" indent="-457200">
              <a:buFont typeface="Arial" panose="020B0604020202020204" pitchFamily="34" charset="0"/>
              <a:buChar char="•"/>
            </a:pPr>
            <a:r>
              <a:rPr lang="en-GB" sz="2300" dirty="0">
                <a:solidFill>
                  <a:schemeClr val="tx1"/>
                </a:solidFill>
              </a:rPr>
              <a:t>appalling</a:t>
            </a:r>
          </a:p>
          <a:p>
            <a:pPr marL="457200" indent="-457200">
              <a:buFont typeface="Arial" panose="020B0604020202020204" pitchFamily="34" charset="0"/>
              <a:buChar char="•"/>
            </a:pPr>
            <a:r>
              <a:rPr lang="en-GB" sz="2300" dirty="0">
                <a:solidFill>
                  <a:schemeClr val="tx1"/>
                </a:solidFill>
              </a:rPr>
              <a:t>atrocity</a:t>
            </a:r>
          </a:p>
          <a:p>
            <a:pPr marL="457200" indent="-457200">
              <a:buFont typeface="Arial" panose="020B0604020202020204" pitchFamily="34" charset="0"/>
              <a:buChar char="•"/>
            </a:pPr>
            <a:r>
              <a:rPr lang="en-GB" sz="2300" dirty="0">
                <a:solidFill>
                  <a:schemeClr val="tx1"/>
                </a:solidFill>
              </a:rPr>
              <a:t>disgusting</a:t>
            </a:r>
          </a:p>
          <a:p>
            <a:pPr marL="457200" indent="-457200">
              <a:buFont typeface="Arial" panose="020B0604020202020204" pitchFamily="34" charset="0"/>
              <a:buChar char="•"/>
            </a:pPr>
            <a:r>
              <a:rPr lang="en-GB" sz="2300" dirty="0">
                <a:solidFill>
                  <a:schemeClr val="tx1"/>
                </a:solidFill>
              </a:rPr>
              <a:t>tremendous</a:t>
            </a:r>
          </a:p>
          <a:p>
            <a:pPr marL="457200" indent="-457200">
              <a:buFont typeface="Arial" panose="020B0604020202020204" pitchFamily="34" charset="0"/>
              <a:buChar char="•"/>
            </a:pPr>
            <a:r>
              <a:rPr lang="en-GB" sz="2300" dirty="0">
                <a:solidFill>
                  <a:schemeClr val="tx1"/>
                </a:solidFill>
              </a:rPr>
              <a:t>totally</a:t>
            </a:r>
          </a:p>
          <a:p>
            <a:pPr marL="457200" indent="-457200">
              <a:buFont typeface="Arial" panose="020B0604020202020204" pitchFamily="34" charset="0"/>
              <a:buChar char="•"/>
            </a:pPr>
            <a:r>
              <a:rPr lang="en-GB" sz="2300" dirty="0">
                <a:solidFill>
                  <a:schemeClr val="tx1"/>
                </a:solidFill>
              </a:rPr>
              <a:t>utterly</a:t>
            </a:r>
          </a:p>
          <a:p>
            <a:pPr marL="457200" indent="-457200">
              <a:buFont typeface="Arial" panose="020B0604020202020204" pitchFamily="34" charset="0"/>
              <a:buChar char="•"/>
            </a:pPr>
            <a:r>
              <a:rPr lang="en-GB" sz="2300" dirty="0">
                <a:solidFill>
                  <a:schemeClr val="tx1"/>
                </a:solidFill>
              </a:rPr>
              <a:t>completely</a:t>
            </a:r>
          </a:p>
        </p:txBody>
      </p:sp>
      <p:pic>
        <p:nvPicPr>
          <p:cNvPr id="12" name="Picture 11">
            <a:extLst>
              <a:ext uri="{FF2B5EF4-FFF2-40B4-BE49-F238E27FC236}">
                <a16:creationId xmlns:a16="http://schemas.microsoft.com/office/drawing/2014/main" id="{438A0419-8AD8-4D09-BCAD-9D677115B1A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7459" y="162414"/>
            <a:ext cx="1004316" cy="1443228"/>
          </a:xfrm>
          <a:prstGeom prst="rect">
            <a:avLst/>
          </a:prstGeom>
        </p:spPr>
      </p:pic>
      <p:pic>
        <p:nvPicPr>
          <p:cNvPr id="13" name="Picture 12">
            <a:extLst>
              <a:ext uri="{FF2B5EF4-FFF2-40B4-BE49-F238E27FC236}">
                <a16:creationId xmlns:a16="http://schemas.microsoft.com/office/drawing/2014/main" id="{554752A1-4221-5342-8BEC-69F82501C21D}"/>
              </a:ext>
            </a:extLst>
          </p:cNvPr>
          <p:cNvPicPr>
            <a:picLocks noChangeAspect="1"/>
          </p:cNvPicPr>
          <p:nvPr/>
        </p:nvPicPr>
        <p:blipFill>
          <a:blip r:embed="rId3"/>
          <a:stretch>
            <a:fillRect/>
          </a:stretch>
        </p:blipFill>
        <p:spPr>
          <a:xfrm>
            <a:off x="10718922" y="175666"/>
            <a:ext cx="1388069" cy="929456"/>
          </a:xfrm>
          <a:prstGeom prst="rect">
            <a:avLst/>
          </a:prstGeom>
        </p:spPr>
      </p:pic>
    </p:spTree>
    <p:extLst>
      <p:ext uri="{BB962C8B-B14F-4D97-AF65-F5344CB8AC3E}">
        <p14:creationId xmlns:p14="http://schemas.microsoft.com/office/powerpoint/2010/main" val="25406338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0B569F8-28DD-46C1-813B-FB44DF7E7380}"/>
              </a:ext>
            </a:extLst>
          </p:cNvPr>
          <p:cNvSpPr/>
          <p:nvPr/>
        </p:nvSpPr>
        <p:spPr>
          <a:xfrm>
            <a:off x="1378226" y="320457"/>
            <a:ext cx="8984974" cy="633700"/>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Rectangle 6">
            <a:extLst>
              <a:ext uri="{FF2B5EF4-FFF2-40B4-BE49-F238E27FC236}">
                <a16:creationId xmlns:a16="http://schemas.microsoft.com/office/drawing/2014/main" id="{7B2E507E-3036-435B-8DD8-B5F5D41971CC}"/>
              </a:ext>
            </a:extLst>
          </p:cNvPr>
          <p:cNvSpPr/>
          <p:nvPr/>
        </p:nvSpPr>
        <p:spPr>
          <a:xfrm>
            <a:off x="1378226" y="360213"/>
            <a:ext cx="8849825" cy="954107"/>
          </a:xfrm>
          <a:prstGeom prst="rect">
            <a:avLst/>
          </a:prstGeom>
        </p:spPr>
        <p:txBody>
          <a:bodyPr wrap="square">
            <a:spAutoFit/>
          </a:bodyPr>
          <a:lstStyle/>
          <a:p>
            <a:pPr lvl="0" algn="ctr"/>
            <a:r>
              <a:rPr lang="en-GB" sz="2800" dirty="0">
                <a:solidFill>
                  <a:prstClr val="black"/>
                </a:solidFill>
              </a:rPr>
              <a:t>Editing – your turn</a:t>
            </a:r>
            <a:endParaRPr lang="en-GB" sz="2800" dirty="0"/>
          </a:p>
          <a:p>
            <a:endParaRPr lang="en-GB" sz="2800" dirty="0"/>
          </a:p>
        </p:txBody>
      </p:sp>
      <p:sp>
        <p:nvSpPr>
          <p:cNvPr id="6" name="Rectangle: Rounded Corners 5">
            <a:extLst>
              <a:ext uri="{FF2B5EF4-FFF2-40B4-BE49-F238E27FC236}">
                <a16:creationId xmlns:a16="http://schemas.microsoft.com/office/drawing/2014/main" id="{E0C466DD-72F6-4DBC-9396-22DE5071F1F4}"/>
              </a:ext>
            </a:extLst>
          </p:cNvPr>
          <p:cNvSpPr/>
          <p:nvPr/>
        </p:nvSpPr>
        <p:spPr>
          <a:xfrm>
            <a:off x="471054" y="1670841"/>
            <a:ext cx="11190859" cy="2311708"/>
          </a:xfrm>
          <a:prstGeom prst="roundRect">
            <a:avLst/>
          </a:prstGeom>
          <a:solidFill>
            <a:srgbClr val="FDFED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Now, use your English book and identify a sentence where your vocabulary choices could be edited to enhance the meaning of your writing (to make the picture clearer in the reader’s head) or the impact (the emotional response) that you want to have on your reader. </a:t>
            </a:r>
          </a:p>
          <a:p>
            <a:pPr algn="ctr"/>
            <a:r>
              <a:rPr lang="en-GB" sz="2500" dirty="0">
                <a:solidFill>
                  <a:schemeClr val="tx1"/>
                </a:solidFill>
              </a:rPr>
              <a:t>Make some powerful changes and then answer these questions about your language choices.</a:t>
            </a:r>
          </a:p>
        </p:txBody>
      </p:sp>
      <p:sp>
        <p:nvSpPr>
          <p:cNvPr id="10" name="Speech Bubble: Oval 9">
            <a:extLst>
              <a:ext uri="{FF2B5EF4-FFF2-40B4-BE49-F238E27FC236}">
                <a16:creationId xmlns:a16="http://schemas.microsoft.com/office/drawing/2014/main" id="{7E72DF2B-C685-4037-93F1-241F3C724C67}"/>
              </a:ext>
            </a:extLst>
          </p:cNvPr>
          <p:cNvSpPr/>
          <p:nvPr/>
        </p:nvSpPr>
        <p:spPr>
          <a:xfrm>
            <a:off x="4838819" y="4183051"/>
            <a:ext cx="2733063" cy="1845544"/>
          </a:xfrm>
          <a:prstGeom prst="wedgeEllipseCallout">
            <a:avLst>
              <a:gd name="adj1" fmla="val 43951"/>
              <a:gd name="adj2" fmla="val 6507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t>This word/ phrase is better than… because</a:t>
            </a:r>
          </a:p>
        </p:txBody>
      </p:sp>
      <p:sp>
        <p:nvSpPr>
          <p:cNvPr id="13" name="Speech Bubble: Oval 12">
            <a:extLst>
              <a:ext uri="{FF2B5EF4-FFF2-40B4-BE49-F238E27FC236}">
                <a16:creationId xmlns:a16="http://schemas.microsoft.com/office/drawing/2014/main" id="{E8162A97-1476-436B-97ED-F76B86D222B6}"/>
              </a:ext>
            </a:extLst>
          </p:cNvPr>
          <p:cNvSpPr/>
          <p:nvPr/>
        </p:nvSpPr>
        <p:spPr>
          <a:xfrm>
            <a:off x="1099109" y="4285800"/>
            <a:ext cx="2670715" cy="2387624"/>
          </a:xfrm>
          <a:prstGeom prst="wedgeEllipseCallout">
            <a:avLst>
              <a:gd name="adj1" fmla="val -46195"/>
              <a:gd name="adj2" fmla="val -5806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t>The impact I want to have on the reader is…</a:t>
            </a:r>
          </a:p>
        </p:txBody>
      </p:sp>
      <p:sp>
        <p:nvSpPr>
          <p:cNvPr id="14" name="Speech Bubble: Oval 13">
            <a:extLst>
              <a:ext uri="{FF2B5EF4-FFF2-40B4-BE49-F238E27FC236}">
                <a16:creationId xmlns:a16="http://schemas.microsoft.com/office/drawing/2014/main" id="{159EEF84-1284-4E0E-A0FD-392B480221C1}"/>
              </a:ext>
            </a:extLst>
          </p:cNvPr>
          <p:cNvSpPr/>
          <p:nvPr/>
        </p:nvSpPr>
        <p:spPr>
          <a:xfrm>
            <a:off x="9153646" y="4149919"/>
            <a:ext cx="2419108" cy="2387624"/>
          </a:xfrm>
          <a:prstGeom prst="wedgeEllipseCallout">
            <a:avLst>
              <a:gd name="adj1" fmla="val -57906"/>
              <a:gd name="adj2" fmla="val -50607"/>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500" b="0" i="0" u="none" strike="noStrike" kern="0" cap="none" spc="0" normalizeH="0" baseline="0" noProof="0" dirty="0">
                <a:ln>
                  <a:noFill/>
                </a:ln>
                <a:solidFill>
                  <a:prstClr val="white"/>
                </a:solidFill>
                <a:effectLst/>
                <a:uLnTx/>
                <a:uFillTx/>
                <a:latin typeface="Calibri" panose="020F0502020204030204"/>
                <a:ea typeface="+mn-ea"/>
                <a:cs typeface="+mn-cs"/>
              </a:rPr>
              <a:t>I chose this word/ phrase because…</a:t>
            </a:r>
          </a:p>
        </p:txBody>
      </p:sp>
      <p:pic>
        <p:nvPicPr>
          <p:cNvPr id="11" name="Picture 10">
            <a:extLst>
              <a:ext uri="{FF2B5EF4-FFF2-40B4-BE49-F238E27FC236}">
                <a16:creationId xmlns:a16="http://schemas.microsoft.com/office/drawing/2014/main" id="{83FA3A4F-D8E9-46E3-BC06-2184E494803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7459" y="162414"/>
            <a:ext cx="1004316" cy="1443228"/>
          </a:xfrm>
          <a:prstGeom prst="rect">
            <a:avLst/>
          </a:prstGeom>
        </p:spPr>
      </p:pic>
      <p:pic>
        <p:nvPicPr>
          <p:cNvPr id="12" name="Picture 11">
            <a:extLst>
              <a:ext uri="{FF2B5EF4-FFF2-40B4-BE49-F238E27FC236}">
                <a16:creationId xmlns:a16="http://schemas.microsoft.com/office/drawing/2014/main" id="{3070EDB6-0E8F-FB42-BE14-14CEA20DC9FC}"/>
              </a:ext>
            </a:extLst>
          </p:cNvPr>
          <p:cNvPicPr>
            <a:picLocks noChangeAspect="1"/>
          </p:cNvPicPr>
          <p:nvPr/>
        </p:nvPicPr>
        <p:blipFill>
          <a:blip r:embed="rId3"/>
          <a:stretch>
            <a:fillRect/>
          </a:stretch>
        </p:blipFill>
        <p:spPr>
          <a:xfrm>
            <a:off x="10718922" y="175666"/>
            <a:ext cx="1388069" cy="929456"/>
          </a:xfrm>
          <a:prstGeom prst="rect">
            <a:avLst/>
          </a:prstGeom>
        </p:spPr>
      </p:pic>
    </p:spTree>
    <p:extLst>
      <p:ext uri="{BB962C8B-B14F-4D97-AF65-F5344CB8AC3E}">
        <p14:creationId xmlns:p14="http://schemas.microsoft.com/office/powerpoint/2010/main" val="26595033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0B569F8-28DD-46C1-813B-FB44DF7E7380}"/>
              </a:ext>
            </a:extLst>
          </p:cNvPr>
          <p:cNvSpPr/>
          <p:nvPr/>
        </p:nvSpPr>
        <p:spPr>
          <a:xfrm>
            <a:off x="1285461" y="435212"/>
            <a:ext cx="9263269" cy="6111363"/>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Rectangle 6">
            <a:extLst>
              <a:ext uri="{FF2B5EF4-FFF2-40B4-BE49-F238E27FC236}">
                <a16:creationId xmlns:a16="http://schemas.microsoft.com/office/drawing/2014/main" id="{7B2E507E-3036-435B-8DD8-B5F5D41971CC}"/>
              </a:ext>
            </a:extLst>
          </p:cNvPr>
          <p:cNvSpPr/>
          <p:nvPr/>
        </p:nvSpPr>
        <p:spPr>
          <a:xfrm>
            <a:off x="1405774" y="435212"/>
            <a:ext cx="8998226" cy="7848302"/>
          </a:xfrm>
          <a:prstGeom prst="rect">
            <a:avLst/>
          </a:prstGeom>
        </p:spPr>
        <p:txBody>
          <a:bodyPr wrap="square">
            <a:spAutoFit/>
          </a:bodyPr>
          <a:lstStyle/>
          <a:p>
            <a:r>
              <a:rPr lang="en-GB" sz="2800" dirty="0"/>
              <a:t>When editing your writing, check that you have:</a:t>
            </a:r>
          </a:p>
          <a:p>
            <a:endParaRPr lang="en-GB" sz="2800" dirty="0"/>
          </a:p>
          <a:p>
            <a:pPr marL="457200" indent="-457200">
              <a:buFont typeface="Arial" panose="020B0604020202020204" pitchFamily="34" charset="0"/>
              <a:buChar char="•"/>
            </a:pPr>
            <a:r>
              <a:rPr lang="en-GB" sz="2800" dirty="0"/>
              <a:t>named your nouns in a way that tells the reader something about them</a:t>
            </a:r>
          </a:p>
          <a:p>
            <a:pPr marL="457200" indent="-457200">
              <a:buFont typeface="Arial" panose="020B0604020202020204" pitchFamily="34" charset="0"/>
              <a:buChar char="•"/>
            </a:pPr>
            <a:r>
              <a:rPr lang="en-GB" sz="2800" dirty="0"/>
              <a:t>chosen verbs and adjectives for the clear picture that they paint</a:t>
            </a:r>
          </a:p>
          <a:p>
            <a:pPr marL="457200" indent="-457200">
              <a:buFont typeface="Arial" panose="020B0604020202020204" pitchFamily="34" charset="0"/>
              <a:buChar char="•"/>
            </a:pPr>
            <a:r>
              <a:rPr lang="en-GB" sz="2800" dirty="0"/>
              <a:t>chosen verbs, adjectives and adverbs that create an emotional response from you reader – how do you want them to feel?</a:t>
            </a:r>
          </a:p>
          <a:p>
            <a:pPr marL="457200" indent="-457200">
              <a:buFont typeface="Arial" panose="020B0604020202020204" pitchFamily="34" charset="0"/>
              <a:buChar char="•"/>
            </a:pPr>
            <a:r>
              <a:rPr lang="en-GB" sz="2800" dirty="0"/>
              <a:t>used superlatives and adverbs for strength of meaning</a:t>
            </a:r>
          </a:p>
          <a:p>
            <a:pPr marL="457200" indent="-457200">
              <a:buFont typeface="Arial" panose="020B0604020202020204" pitchFamily="34" charset="0"/>
              <a:buChar char="•"/>
            </a:pPr>
            <a:r>
              <a:rPr lang="en-GB" sz="2800" dirty="0"/>
              <a:t>avoided common figurative language – instead, paint a really individual visual image for the reader</a:t>
            </a:r>
          </a:p>
          <a:p>
            <a:pPr marL="457200" indent="-457200">
              <a:buFont typeface="Arial" panose="020B0604020202020204" pitchFamily="34" charset="0"/>
              <a:buChar char="•"/>
            </a:pPr>
            <a:r>
              <a:rPr lang="en-GB" sz="2800" dirty="0"/>
              <a:t>included emotive language to shock, surprise or entice the reader</a:t>
            </a:r>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endParaRPr lang="en-GB" sz="2800" dirty="0"/>
          </a:p>
        </p:txBody>
      </p:sp>
      <p:pic>
        <p:nvPicPr>
          <p:cNvPr id="5" name="Picture 4">
            <a:extLst>
              <a:ext uri="{FF2B5EF4-FFF2-40B4-BE49-F238E27FC236}">
                <a16:creationId xmlns:a16="http://schemas.microsoft.com/office/drawing/2014/main" id="{9BEAFDF9-080D-49EB-935C-058FDBCB4F0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7459" y="162414"/>
            <a:ext cx="1004316" cy="1443228"/>
          </a:xfrm>
          <a:prstGeom prst="rect">
            <a:avLst/>
          </a:prstGeom>
        </p:spPr>
      </p:pic>
      <p:pic>
        <p:nvPicPr>
          <p:cNvPr id="6" name="Picture 5">
            <a:extLst>
              <a:ext uri="{FF2B5EF4-FFF2-40B4-BE49-F238E27FC236}">
                <a16:creationId xmlns:a16="http://schemas.microsoft.com/office/drawing/2014/main" id="{F8763A27-F716-674C-972B-5D4798ABB95E}"/>
              </a:ext>
            </a:extLst>
          </p:cNvPr>
          <p:cNvPicPr>
            <a:picLocks noChangeAspect="1"/>
          </p:cNvPicPr>
          <p:nvPr/>
        </p:nvPicPr>
        <p:blipFill>
          <a:blip r:embed="rId3"/>
          <a:stretch>
            <a:fillRect/>
          </a:stretch>
        </p:blipFill>
        <p:spPr>
          <a:xfrm>
            <a:off x="10718922" y="175666"/>
            <a:ext cx="1388069" cy="929456"/>
          </a:xfrm>
          <a:prstGeom prst="rect">
            <a:avLst/>
          </a:prstGeom>
        </p:spPr>
      </p:pic>
    </p:spTree>
    <p:extLst>
      <p:ext uri="{BB962C8B-B14F-4D97-AF65-F5344CB8AC3E}">
        <p14:creationId xmlns:p14="http://schemas.microsoft.com/office/powerpoint/2010/main" val="29688533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6" name="TextBox 5"/>
          <p:cNvSpPr txBox="1"/>
          <p:nvPr/>
        </p:nvSpPr>
        <p:spPr>
          <a:xfrm>
            <a:off x="2681964" y="530085"/>
            <a:ext cx="6669741" cy="707886"/>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sz="4000" dirty="0"/>
              <a:t>Teacher Notes</a:t>
            </a: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7459" y="162414"/>
            <a:ext cx="1004316" cy="1443228"/>
          </a:xfrm>
          <a:prstGeom prst="rect">
            <a:avLst/>
          </a:prstGeom>
        </p:spPr>
      </p:pic>
      <p:sp>
        <p:nvSpPr>
          <p:cNvPr id="3" name="Content Placeholder 2">
            <a:extLst>
              <a:ext uri="{FF2B5EF4-FFF2-40B4-BE49-F238E27FC236}">
                <a16:creationId xmlns:a16="http://schemas.microsoft.com/office/drawing/2014/main" id="{894B3F14-5C65-4BA3-8C48-C5E9B72BC962}"/>
              </a:ext>
            </a:extLst>
          </p:cNvPr>
          <p:cNvSpPr>
            <a:spLocks noGrp="1"/>
          </p:cNvSpPr>
          <p:nvPr>
            <p:ph idx="1"/>
          </p:nvPr>
        </p:nvSpPr>
        <p:spPr>
          <a:xfrm>
            <a:off x="717274" y="2010256"/>
            <a:ext cx="10757452" cy="4317659"/>
          </a:xfrm>
          <a:solidFill>
            <a:schemeClr val="accent5">
              <a:lumMod val="20000"/>
              <a:lumOff val="80000"/>
            </a:schemeClr>
          </a:solidFill>
          <a:ln>
            <a:solidFill>
              <a:schemeClr val="accent1">
                <a:lumMod val="75000"/>
              </a:schemeClr>
            </a:solidFill>
          </a:ln>
        </p:spPr>
        <p:txBody>
          <a:bodyPr>
            <a:normAutofit fontScale="92500"/>
          </a:bodyPr>
          <a:lstStyle/>
          <a:p>
            <a:pPr>
              <a:buFont typeface="Wingdings" panose="05000000000000000000" pitchFamily="2" charset="2"/>
              <a:buChar char="q"/>
            </a:pPr>
            <a:r>
              <a:rPr lang="en-GB" dirty="0"/>
              <a:t> In this therapy, pupils will learn how to edit their vocabulary choices to enhance the meaning of the text and have an impact on their reader.</a:t>
            </a:r>
          </a:p>
          <a:p>
            <a:pPr>
              <a:buFont typeface="Wingdings" panose="05000000000000000000" pitchFamily="2" charset="2"/>
              <a:buChar char="q"/>
            </a:pPr>
            <a:r>
              <a:rPr lang="en-GB" dirty="0"/>
              <a:t> Pupils will be asked to consider how the choice of precise nouns, verbs and adjectives can have an impact on the clarity of the picture they create and the emotional response that they get from a reader.</a:t>
            </a:r>
          </a:p>
          <a:p>
            <a:pPr>
              <a:buFont typeface="Wingdings" panose="05000000000000000000" pitchFamily="2" charset="2"/>
              <a:buChar char="q"/>
            </a:pPr>
            <a:r>
              <a:rPr lang="en-GB" dirty="0"/>
              <a:t> Pupils will have the opportunity to consider how figurative language can be edited to avoid using common phrases.</a:t>
            </a:r>
          </a:p>
          <a:p>
            <a:pPr>
              <a:buFont typeface="Wingdings" panose="05000000000000000000" pitchFamily="2" charset="2"/>
              <a:buChar char="q"/>
            </a:pPr>
            <a:r>
              <a:rPr lang="en-GB" dirty="0"/>
              <a:t> Pupils will learn how vocabulary can be edited to include emotive language.</a:t>
            </a:r>
          </a:p>
          <a:p>
            <a:pPr>
              <a:buFont typeface="Wingdings" panose="05000000000000000000" pitchFamily="2" charset="2"/>
              <a:buChar char="q"/>
            </a:pPr>
            <a:r>
              <a:rPr lang="en-GB" dirty="0"/>
              <a:t> Throughout the therapy, there are opportunities for pupils to discuss and practise the taught skills.</a:t>
            </a:r>
          </a:p>
        </p:txBody>
      </p:sp>
      <p:pic>
        <p:nvPicPr>
          <p:cNvPr id="7" name="Picture 6">
            <a:extLst>
              <a:ext uri="{FF2B5EF4-FFF2-40B4-BE49-F238E27FC236}">
                <a16:creationId xmlns:a16="http://schemas.microsoft.com/office/drawing/2014/main" id="{2EC82C60-03C0-D243-82F7-275376B263A6}"/>
              </a:ext>
            </a:extLst>
          </p:cNvPr>
          <p:cNvPicPr>
            <a:picLocks noChangeAspect="1"/>
          </p:cNvPicPr>
          <p:nvPr/>
        </p:nvPicPr>
        <p:blipFill>
          <a:blip r:embed="rId3"/>
          <a:stretch>
            <a:fillRect/>
          </a:stretch>
        </p:blipFill>
        <p:spPr>
          <a:xfrm>
            <a:off x="10718922" y="175666"/>
            <a:ext cx="1388069" cy="929456"/>
          </a:xfrm>
          <a:prstGeom prst="rect">
            <a:avLst/>
          </a:prstGeom>
        </p:spPr>
      </p:pic>
    </p:spTree>
    <p:extLst>
      <p:ext uri="{BB962C8B-B14F-4D97-AF65-F5344CB8AC3E}">
        <p14:creationId xmlns:p14="http://schemas.microsoft.com/office/powerpoint/2010/main" val="4524689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0B569F8-28DD-46C1-813B-FB44DF7E7380}"/>
              </a:ext>
            </a:extLst>
          </p:cNvPr>
          <p:cNvSpPr/>
          <p:nvPr/>
        </p:nvSpPr>
        <p:spPr>
          <a:xfrm>
            <a:off x="1245704" y="385423"/>
            <a:ext cx="9303026" cy="2261061"/>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dirty="0"/>
          </a:p>
        </p:txBody>
      </p:sp>
      <p:sp>
        <p:nvSpPr>
          <p:cNvPr id="7" name="Rectangle 6">
            <a:extLst>
              <a:ext uri="{FF2B5EF4-FFF2-40B4-BE49-F238E27FC236}">
                <a16:creationId xmlns:a16="http://schemas.microsoft.com/office/drawing/2014/main" id="{7B2E507E-3036-435B-8DD8-B5F5D41971CC}"/>
              </a:ext>
            </a:extLst>
          </p:cNvPr>
          <p:cNvSpPr/>
          <p:nvPr/>
        </p:nvSpPr>
        <p:spPr>
          <a:xfrm>
            <a:off x="1261045" y="505731"/>
            <a:ext cx="9155164" cy="2015936"/>
          </a:xfrm>
          <a:prstGeom prst="rect">
            <a:avLst/>
          </a:prstGeom>
        </p:spPr>
        <p:txBody>
          <a:bodyPr wrap="square">
            <a:spAutoFit/>
          </a:bodyPr>
          <a:lstStyle/>
          <a:p>
            <a:r>
              <a:rPr lang="en-GB" sz="2500" b="1" dirty="0"/>
              <a:t>Editing</a:t>
            </a:r>
            <a:r>
              <a:rPr lang="en-GB" sz="2500" dirty="0"/>
              <a:t> gives us the opportunity, as writers, to return to our writing and consider the </a:t>
            </a:r>
            <a:r>
              <a:rPr lang="en-GB" sz="2500" u="sng" dirty="0"/>
              <a:t>meaning</a:t>
            </a:r>
            <a:r>
              <a:rPr lang="en-GB" sz="2500" dirty="0"/>
              <a:t> and the </a:t>
            </a:r>
            <a:r>
              <a:rPr lang="en-GB" sz="2500" u="sng" dirty="0"/>
              <a:t>impact</a:t>
            </a:r>
            <a:r>
              <a:rPr lang="en-GB" sz="2500" dirty="0"/>
              <a:t> that we want our words to have on our reader.  By carefully editing our vocabulary choices, we can control the exact picture that we put in our reader’s head and the feeling that they get when they read our writing.</a:t>
            </a:r>
          </a:p>
        </p:txBody>
      </p:sp>
      <p:sp>
        <p:nvSpPr>
          <p:cNvPr id="3" name="Rectangle 2">
            <a:extLst>
              <a:ext uri="{FF2B5EF4-FFF2-40B4-BE49-F238E27FC236}">
                <a16:creationId xmlns:a16="http://schemas.microsoft.com/office/drawing/2014/main" id="{BA2B3F57-B843-4D08-B8DC-284E22068F55}"/>
              </a:ext>
            </a:extLst>
          </p:cNvPr>
          <p:cNvSpPr/>
          <p:nvPr/>
        </p:nvSpPr>
        <p:spPr>
          <a:xfrm>
            <a:off x="768626" y="3706095"/>
            <a:ext cx="10654748" cy="1384995"/>
          </a:xfrm>
          <a:prstGeom prst="rect">
            <a:avLst/>
          </a:prstGeom>
        </p:spPr>
        <p:txBody>
          <a:bodyPr wrap="square">
            <a:spAutoFit/>
          </a:bodyPr>
          <a:lstStyle/>
          <a:p>
            <a:pPr lvl="0"/>
            <a:endParaRPr lang="en-GB" sz="2800" dirty="0">
              <a:solidFill>
                <a:prstClr val="black"/>
              </a:solidFill>
            </a:endParaRPr>
          </a:p>
          <a:p>
            <a:pPr lvl="0"/>
            <a:endParaRPr lang="en-GB" sz="2800" dirty="0">
              <a:solidFill>
                <a:prstClr val="black"/>
              </a:solidFill>
            </a:endParaRPr>
          </a:p>
          <a:p>
            <a:pPr lvl="0"/>
            <a:endParaRPr lang="en-GB" sz="2800" dirty="0">
              <a:solidFill>
                <a:prstClr val="black"/>
              </a:solidFill>
            </a:endParaRPr>
          </a:p>
        </p:txBody>
      </p:sp>
      <p:sp>
        <p:nvSpPr>
          <p:cNvPr id="15" name="Rectangle: Rounded Corners 14">
            <a:extLst>
              <a:ext uri="{FF2B5EF4-FFF2-40B4-BE49-F238E27FC236}">
                <a16:creationId xmlns:a16="http://schemas.microsoft.com/office/drawing/2014/main" id="{4A31E536-1847-4959-AD6F-99C668ACC9DE}"/>
              </a:ext>
            </a:extLst>
          </p:cNvPr>
          <p:cNvSpPr/>
          <p:nvPr/>
        </p:nvSpPr>
        <p:spPr>
          <a:xfrm>
            <a:off x="331304" y="2844321"/>
            <a:ext cx="5764697" cy="3742009"/>
          </a:xfrm>
          <a:prstGeom prst="roundRect">
            <a:avLst/>
          </a:prstGeom>
          <a:solidFill>
            <a:srgbClr val="E6B9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800" b="1" dirty="0">
                <a:solidFill>
                  <a:schemeClr val="tx1"/>
                </a:solidFill>
              </a:rPr>
              <a:t>Meaning: </a:t>
            </a:r>
            <a:r>
              <a:rPr lang="en-GB" sz="2800" dirty="0">
                <a:solidFill>
                  <a:schemeClr val="tx1"/>
                </a:solidFill>
              </a:rPr>
              <a:t>the clarity of the picture created by our vocabulary choices</a:t>
            </a:r>
          </a:p>
          <a:p>
            <a:endParaRPr lang="en-GB" sz="2800" b="1" dirty="0">
              <a:solidFill>
                <a:schemeClr val="tx1"/>
              </a:solidFill>
            </a:endParaRPr>
          </a:p>
          <a:p>
            <a:pPr algn="ctr"/>
            <a:r>
              <a:rPr lang="en-GB" sz="2800" dirty="0">
                <a:solidFill>
                  <a:schemeClr val="tx1"/>
                </a:solidFill>
              </a:rPr>
              <a:t>The volcano erupted</a:t>
            </a:r>
            <a:r>
              <a:rPr lang="en-GB" sz="2800" i="1" dirty="0">
                <a:solidFill>
                  <a:schemeClr val="tx1"/>
                </a:solidFill>
              </a:rPr>
              <a:t>.</a:t>
            </a:r>
          </a:p>
          <a:p>
            <a:endParaRPr lang="en-GB" sz="2800" i="1" dirty="0">
              <a:solidFill>
                <a:schemeClr val="tx1"/>
              </a:solidFill>
            </a:endParaRPr>
          </a:p>
          <a:p>
            <a:pPr algn="ctr"/>
            <a:r>
              <a:rPr lang="en-GB" sz="2800" i="1" dirty="0">
                <a:solidFill>
                  <a:schemeClr val="tx1"/>
                </a:solidFill>
              </a:rPr>
              <a:t>Torrents of sizzling, smouldering ash and rocks rained from the sky.</a:t>
            </a:r>
          </a:p>
          <a:p>
            <a:endParaRPr lang="en-GB" sz="2800" b="1" i="1" dirty="0">
              <a:solidFill>
                <a:schemeClr val="tx1"/>
              </a:solidFill>
            </a:endParaRPr>
          </a:p>
        </p:txBody>
      </p:sp>
      <p:sp>
        <p:nvSpPr>
          <p:cNvPr id="16" name="Rectangle: Rounded Corners 15">
            <a:extLst>
              <a:ext uri="{FF2B5EF4-FFF2-40B4-BE49-F238E27FC236}">
                <a16:creationId xmlns:a16="http://schemas.microsoft.com/office/drawing/2014/main" id="{C0B58D8E-F42F-4E73-AF43-27A3230216DF}"/>
              </a:ext>
            </a:extLst>
          </p:cNvPr>
          <p:cNvSpPr/>
          <p:nvPr/>
        </p:nvSpPr>
        <p:spPr>
          <a:xfrm>
            <a:off x="6188764" y="2844320"/>
            <a:ext cx="5671932" cy="3742009"/>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GB" sz="2800" b="1" dirty="0">
                <a:solidFill>
                  <a:prstClr val="black"/>
                </a:solidFill>
              </a:rPr>
              <a:t>Impact: </a:t>
            </a:r>
            <a:r>
              <a:rPr lang="en-GB" sz="2800" dirty="0">
                <a:solidFill>
                  <a:prstClr val="black"/>
                </a:solidFill>
              </a:rPr>
              <a:t>the emotional response created by our vocabulary choices</a:t>
            </a:r>
          </a:p>
          <a:p>
            <a:pPr lvl="0"/>
            <a:endParaRPr lang="en-GB" sz="2800" b="1" dirty="0">
              <a:solidFill>
                <a:prstClr val="black"/>
              </a:solidFill>
            </a:endParaRPr>
          </a:p>
          <a:p>
            <a:pPr lvl="0" algn="ctr"/>
            <a:r>
              <a:rPr lang="en-GB" sz="2800" dirty="0">
                <a:solidFill>
                  <a:prstClr val="black"/>
                </a:solidFill>
              </a:rPr>
              <a:t>The trees seemed threatening.</a:t>
            </a:r>
          </a:p>
          <a:p>
            <a:pPr lvl="0" algn="ctr"/>
            <a:endParaRPr lang="en-GB" sz="2800" dirty="0">
              <a:solidFill>
                <a:prstClr val="black"/>
              </a:solidFill>
            </a:endParaRPr>
          </a:p>
          <a:p>
            <a:pPr lvl="0" algn="ctr"/>
            <a:r>
              <a:rPr lang="en-GB" sz="2800" i="1" dirty="0">
                <a:solidFill>
                  <a:prstClr val="black"/>
                </a:solidFill>
              </a:rPr>
              <a:t>Gnarled and twisted branches rose up and grasped at her ankles like bony fingers.</a:t>
            </a:r>
          </a:p>
        </p:txBody>
      </p:sp>
      <p:pic>
        <p:nvPicPr>
          <p:cNvPr id="13" name="Picture 12">
            <a:extLst>
              <a:ext uri="{FF2B5EF4-FFF2-40B4-BE49-F238E27FC236}">
                <a16:creationId xmlns:a16="http://schemas.microsoft.com/office/drawing/2014/main" id="{59A26E8C-EACD-42FA-B5AC-B38E2ED006A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7459" y="162414"/>
            <a:ext cx="1004316" cy="1443228"/>
          </a:xfrm>
          <a:prstGeom prst="rect">
            <a:avLst/>
          </a:prstGeom>
        </p:spPr>
      </p:pic>
      <p:pic>
        <p:nvPicPr>
          <p:cNvPr id="10" name="Picture 9">
            <a:extLst>
              <a:ext uri="{FF2B5EF4-FFF2-40B4-BE49-F238E27FC236}">
                <a16:creationId xmlns:a16="http://schemas.microsoft.com/office/drawing/2014/main" id="{E9E75380-7C8D-CE4D-A220-5282BDC956FE}"/>
              </a:ext>
            </a:extLst>
          </p:cNvPr>
          <p:cNvPicPr>
            <a:picLocks noChangeAspect="1"/>
          </p:cNvPicPr>
          <p:nvPr/>
        </p:nvPicPr>
        <p:blipFill>
          <a:blip r:embed="rId3"/>
          <a:stretch>
            <a:fillRect/>
          </a:stretch>
        </p:blipFill>
        <p:spPr>
          <a:xfrm>
            <a:off x="10718922" y="175666"/>
            <a:ext cx="1388069" cy="929456"/>
          </a:xfrm>
          <a:prstGeom prst="rect">
            <a:avLst/>
          </a:prstGeom>
        </p:spPr>
      </p:pic>
    </p:spTree>
    <p:extLst>
      <p:ext uri="{BB962C8B-B14F-4D97-AF65-F5344CB8AC3E}">
        <p14:creationId xmlns:p14="http://schemas.microsoft.com/office/powerpoint/2010/main" val="10171022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0B569F8-28DD-46C1-813B-FB44DF7E7380}"/>
              </a:ext>
            </a:extLst>
          </p:cNvPr>
          <p:cNvSpPr/>
          <p:nvPr/>
        </p:nvSpPr>
        <p:spPr>
          <a:xfrm>
            <a:off x="1406818" y="320457"/>
            <a:ext cx="8996139" cy="633700"/>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Rectangle 6">
            <a:extLst>
              <a:ext uri="{FF2B5EF4-FFF2-40B4-BE49-F238E27FC236}">
                <a16:creationId xmlns:a16="http://schemas.microsoft.com/office/drawing/2014/main" id="{7B2E507E-3036-435B-8DD8-B5F5D41971CC}"/>
              </a:ext>
            </a:extLst>
          </p:cNvPr>
          <p:cNvSpPr/>
          <p:nvPr/>
        </p:nvSpPr>
        <p:spPr>
          <a:xfrm>
            <a:off x="1325216" y="320457"/>
            <a:ext cx="9077741" cy="954107"/>
          </a:xfrm>
          <a:prstGeom prst="rect">
            <a:avLst/>
          </a:prstGeom>
        </p:spPr>
        <p:txBody>
          <a:bodyPr wrap="square">
            <a:spAutoFit/>
          </a:bodyPr>
          <a:lstStyle/>
          <a:p>
            <a:pPr lvl="0" algn="ctr"/>
            <a:r>
              <a:rPr lang="en-GB" sz="2800" dirty="0">
                <a:solidFill>
                  <a:prstClr val="black"/>
                </a:solidFill>
              </a:rPr>
              <a:t>Editing for precise and ambitious language</a:t>
            </a:r>
            <a:endParaRPr lang="en-GB" sz="2800" b="1" dirty="0"/>
          </a:p>
          <a:p>
            <a:endParaRPr lang="en-GB" sz="2800" dirty="0"/>
          </a:p>
        </p:txBody>
      </p:sp>
      <p:sp>
        <p:nvSpPr>
          <p:cNvPr id="10" name="Rectangle: Rounded Corners 9">
            <a:extLst>
              <a:ext uri="{FF2B5EF4-FFF2-40B4-BE49-F238E27FC236}">
                <a16:creationId xmlns:a16="http://schemas.microsoft.com/office/drawing/2014/main" id="{8E77CB27-E024-43D1-87D4-EC83CEDA14DA}"/>
              </a:ext>
            </a:extLst>
          </p:cNvPr>
          <p:cNvSpPr/>
          <p:nvPr/>
        </p:nvSpPr>
        <p:spPr>
          <a:xfrm>
            <a:off x="6327314" y="3429000"/>
            <a:ext cx="5426163" cy="3311840"/>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2800" dirty="0">
              <a:solidFill>
                <a:prstClr val="black"/>
              </a:solidFill>
            </a:endParaRPr>
          </a:p>
          <a:p>
            <a:pPr lvl="0"/>
            <a:endParaRPr lang="en-GB" sz="2800" dirty="0">
              <a:solidFill>
                <a:prstClr val="black"/>
              </a:solidFill>
            </a:endParaRPr>
          </a:p>
          <a:p>
            <a:pPr lvl="0" algn="ctr"/>
            <a:r>
              <a:rPr lang="en-GB" sz="2500" dirty="0">
                <a:solidFill>
                  <a:prstClr val="black"/>
                </a:solidFill>
              </a:rPr>
              <a:t>What effect do the edited vocabulary choices have on the image that you, as a reader, see in your head of the boy in each sentence and where he is going?</a:t>
            </a:r>
          </a:p>
          <a:p>
            <a:pPr lvl="0" algn="ctr"/>
            <a:endParaRPr lang="en-GB" sz="2800" dirty="0">
              <a:solidFill>
                <a:prstClr val="black"/>
              </a:solidFill>
            </a:endParaRPr>
          </a:p>
          <a:p>
            <a:pPr lvl="0" algn="ctr"/>
            <a:endParaRPr lang="en-GB" sz="2800" dirty="0">
              <a:solidFill>
                <a:prstClr val="black"/>
              </a:solidFill>
            </a:endParaRPr>
          </a:p>
        </p:txBody>
      </p:sp>
      <p:sp>
        <p:nvSpPr>
          <p:cNvPr id="6" name="Rectangle: Rounded Corners 5">
            <a:extLst>
              <a:ext uri="{FF2B5EF4-FFF2-40B4-BE49-F238E27FC236}">
                <a16:creationId xmlns:a16="http://schemas.microsoft.com/office/drawing/2014/main" id="{E0C466DD-72F6-4DBC-9396-22DE5071F1F4}"/>
              </a:ext>
            </a:extLst>
          </p:cNvPr>
          <p:cNvSpPr/>
          <p:nvPr/>
        </p:nvSpPr>
        <p:spPr>
          <a:xfrm>
            <a:off x="478724" y="1676713"/>
            <a:ext cx="11249892" cy="1616766"/>
          </a:xfrm>
          <a:prstGeom prst="roundRect">
            <a:avLst/>
          </a:prstGeom>
          <a:solidFill>
            <a:srgbClr val="FDFED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When we edit our writing, our challenge is to consider whether each piece of language creates the most precise (exact) picture in the reader’s head. Sometimes, this means thinking more carefully about the exact meaning of each word and the image that we want to create. </a:t>
            </a:r>
          </a:p>
        </p:txBody>
      </p:sp>
      <p:sp>
        <p:nvSpPr>
          <p:cNvPr id="8" name="Rectangle: Rounded Corners 7">
            <a:extLst>
              <a:ext uri="{FF2B5EF4-FFF2-40B4-BE49-F238E27FC236}">
                <a16:creationId xmlns:a16="http://schemas.microsoft.com/office/drawing/2014/main" id="{2323DA88-3A1C-43AB-B879-4B88FD78D6DC}"/>
              </a:ext>
            </a:extLst>
          </p:cNvPr>
          <p:cNvSpPr/>
          <p:nvPr/>
        </p:nvSpPr>
        <p:spPr>
          <a:xfrm>
            <a:off x="478724" y="3429000"/>
            <a:ext cx="5426163" cy="3311839"/>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2500" dirty="0">
              <a:solidFill>
                <a:prstClr val="black"/>
              </a:solidFill>
            </a:endParaRPr>
          </a:p>
          <a:p>
            <a:pPr lvl="0"/>
            <a:endParaRPr lang="en-GB" sz="2500" dirty="0">
              <a:solidFill>
                <a:prstClr val="black"/>
              </a:solidFill>
            </a:endParaRPr>
          </a:p>
          <a:p>
            <a:pPr lvl="0" algn="ctr"/>
            <a:r>
              <a:rPr lang="en-GB" sz="2500" dirty="0">
                <a:solidFill>
                  <a:prstClr val="black"/>
                </a:solidFill>
              </a:rPr>
              <a:t>The boy walked down the street and towards the park.</a:t>
            </a:r>
          </a:p>
          <a:p>
            <a:pPr lvl="0" algn="ctr"/>
            <a:endParaRPr lang="en-GB" sz="2500" i="1" dirty="0">
              <a:solidFill>
                <a:prstClr val="black"/>
              </a:solidFill>
            </a:endParaRPr>
          </a:p>
          <a:p>
            <a:pPr lvl="0" algn="ctr"/>
            <a:r>
              <a:rPr lang="en-GB" sz="2500" i="1" dirty="0">
                <a:solidFill>
                  <a:prstClr val="black"/>
                </a:solidFill>
              </a:rPr>
              <a:t>Little Billy hurried down Butcher’s Street towards Hangman Rec.</a:t>
            </a:r>
          </a:p>
          <a:p>
            <a:pPr lvl="0" algn="ctr"/>
            <a:endParaRPr lang="en-GB" sz="2500" i="1" dirty="0">
              <a:solidFill>
                <a:prstClr val="black"/>
              </a:solidFill>
            </a:endParaRPr>
          </a:p>
          <a:p>
            <a:pPr lvl="0" algn="ctr"/>
            <a:r>
              <a:rPr lang="en-GB" sz="2500" i="1" dirty="0">
                <a:solidFill>
                  <a:prstClr val="black"/>
                </a:solidFill>
              </a:rPr>
              <a:t>Arjun sauntered along Rosewood Avenue towards the Meadows.</a:t>
            </a:r>
          </a:p>
          <a:p>
            <a:pPr lvl="0" algn="ctr"/>
            <a:endParaRPr lang="en-GB" sz="2500" dirty="0">
              <a:solidFill>
                <a:prstClr val="black"/>
              </a:solidFill>
            </a:endParaRPr>
          </a:p>
          <a:p>
            <a:pPr lvl="0" algn="ctr"/>
            <a:endParaRPr lang="en-GB" sz="2500" dirty="0">
              <a:solidFill>
                <a:prstClr val="black"/>
              </a:solidFill>
            </a:endParaRPr>
          </a:p>
        </p:txBody>
      </p:sp>
      <p:pic>
        <p:nvPicPr>
          <p:cNvPr id="12" name="Picture 11">
            <a:extLst>
              <a:ext uri="{FF2B5EF4-FFF2-40B4-BE49-F238E27FC236}">
                <a16:creationId xmlns:a16="http://schemas.microsoft.com/office/drawing/2014/main" id="{D056159B-0A03-4199-B90C-FA155B01536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7459" y="162414"/>
            <a:ext cx="1004316" cy="1443228"/>
          </a:xfrm>
          <a:prstGeom prst="rect">
            <a:avLst/>
          </a:prstGeom>
        </p:spPr>
      </p:pic>
      <p:pic>
        <p:nvPicPr>
          <p:cNvPr id="13" name="Picture 12">
            <a:extLst>
              <a:ext uri="{FF2B5EF4-FFF2-40B4-BE49-F238E27FC236}">
                <a16:creationId xmlns:a16="http://schemas.microsoft.com/office/drawing/2014/main" id="{5A115EAA-DC92-2647-A3F9-3D0328AC373D}"/>
              </a:ext>
            </a:extLst>
          </p:cNvPr>
          <p:cNvPicPr>
            <a:picLocks noChangeAspect="1"/>
          </p:cNvPicPr>
          <p:nvPr/>
        </p:nvPicPr>
        <p:blipFill>
          <a:blip r:embed="rId3"/>
          <a:stretch>
            <a:fillRect/>
          </a:stretch>
        </p:blipFill>
        <p:spPr>
          <a:xfrm>
            <a:off x="10718922" y="175666"/>
            <a:ext cx="1388069" cy="929456"/>
          </a:xfrm>
          <a:prstGeom prst="rect">
            <a:avLst/>
          </a:prstGeom>
        </p:spPr>
      </p:pic>
    </p:spTree>
    <p:extLst>
      <p:ext uri="{BB962C8B-B14F-4D97-AF65-F5344CB8AC3E}">
        <p14:creationId xmlns:p14="http://schemas.microsoft.com/office/powerpoint/2010/main" val="23535898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10" name="Rectangle: Rounded Corners 9">
            <a:extLst>
              <a:ext uri="{FF2B5EF4-FFF2-40B4-BE49-F238E27FC236}">
                <a16:creationId xmlns:a16="http://schemas.microsoft.com/office/drawing/2014/main" id="{8E77CB27-E024-43D1-87D4-EC83CEDA14DA}"/>
              </a:ext>
            </a:extLst>
          </p:cNvPr>
          <p:cNvSpPr/>
          <p:nvPr/>
        </p:nvSpPr>
        <p:spPr>
          <a:xfrm>
            <a:off x="4423745" y="1599138"/>
            <a:ext cx="7426326" cy="4881174"/>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2800" dirty="0">
              <a:solidFill>
                <a:prstClr val="black"/>
              </a:solidFill>
            </a:endParaRPr>
          </a:p>
          <a:p>
            <a:pPr lvl="0"/>
            <a:endParaRPr lang="en-GB" sz="2500" dirty="0">
              <a:solidFill>
                <a:prstClr val="black"/>
              </a:solidFill>
            </a:endParaRPr>
          </a:p>
          <a:p>
            <a:pPr lvl="0" algn="ctr"/>
            <a:r>
              <a:rPr lang="en-GB" sz="2500" u="sng" dirty="0">
                <a:solidFill>
                  <a:prstClr val="black"/>
                </a:solidFill>
              </a:rPr>
              <a:t>Naming the boy</a:t>
            </a:r>
            <a:r>
              <a:rPr lang="en-GB" sz="2500" dirty="0">
                <a:solidFill>
                  <a:prstClr val="black"/>
                </a:solidFill>
              </a:rPr>
              <a:t> enables the reader to connect to the character. Adding in the adjective </a:t>
            </a:r>
            <a:r>
              <a:rPr lang="en-GB" sz="2500" i="1" dirty="0">
                <a:solidFill>
                  <a:prstClr val="black"/>
                </a:solidFill>
              </a:rPr>
              <a:t>‘little’</a:t>
            </a:r>
            <a:r>
              <a:rPr lang="en-GB" sz="2500" dirty="0">
                <a:solidFill>
                  <a:prstClr val="black"/>
                </a:solidFill>
              </a:rPr>
              <a:t> before </a:t>
            </a:r>
            <a:r>
              <a:rPr lang="en-GB" sz="2500" i="1" dirty="0">
                <a:solidFill>
                  <a:prstClr val="black"/>
                </a:solidFill>
              </a:rPr>
              <a:t>‘Billy’ </a:t>
            </a:r>
            <a:r>
              <a:rPr lang="en-GB" sz="2500" dirty="0">
                <a:solidFill>
                  <a:prstClr val="black"/>
                </a:solidFill>
              </a:rPr>
              <a:t>creates an image in the reader’s head which might be relevant later in the narrative.</a:t>
            </a:r>
          </a:p>
          <a:p>
            <a:pPr lvl="0" algn="ctr"/>
            <a:r>
              <a:rPr lang="en-GB" sz="2500" dirty="0">
                <a:solidFill>
                  <a:prstClr val="black"/>
                </a:solidFill>
              </a:rPr>
              <a:t>Choosing a more precise </a:t>
            </a:r>
            <a:r>
              <a:rPr lang="en-GB" sz="2500" dirty="0">
                <a:solidFill>
                  <a:srgbClr val="FF0000"/>
                </a:solidFill>
              </a:rPr>
              <a:t>verb</a:t>
            </a:r>
            <a:r>
              <a:rPr lang="en-GB" sz="2500" dirty="0">
                <a:solidFill>
                  <a:schemeClr val="tx1"/>
                </a:solidFill>
              </a:rPr>
              <a:t> shows the reader how the character moves, giving a clearer physical picture of them in that moment (almost like watching a film).</a:t>
            </a:r>
          </a:p>
          <a:p>
            <a:pPr lvl="0" algn="ctr"/>
            <a:r>
              <a:rPr lang="en-GB" sz="2500" dirty="0">
                <a:solidFill>
                  <a:srgbClr val="7030A0"/>
                </a:solidFill>
              </a:rPr>
              <a:t>Naming the street and the park</a:t>
            </a:r>
            <a:r>
              <a:rPr lang="en-GB" sz="2500" dirty="0">
                <a:solidFill>
                  <a:schemeClr val="tx1"/>
                </a:solidFill>
              </a:rPr>
              <a:t> allows the reader to see it as a real place. The precise choice of name allows the writer to control what type of place the reader imagines it to be. </a:t>
            </a:r>
            <a:endParaRPr lang="en-GB" sz="2500" dirty="0">
              <a:solidFill>
                <a:srgbClr val="7030A0"/>
              </a:solidFill>
            </a:endParaRPr>
          </a:p>
          <a:p>
            <a:pPr lvl="0" algn="ctr"/>
            <a:endParaRPr lang="en-GB" sz="2800" dirty="0">
              <a:solidFill>
                <a:prstClr val="black"/>
              </a:solidFill>
            </a:endParaRPr>
          </a:p>
          <a:p>
            <a:pPr lvl="0" algn="ctr"/>
            <a:endParaRPr lang="en-GB" sz="2800" dirty="0">
              <a:solidFill>
                <a:prstClr val="black"/>
              </a:solidFill>
            </a:endParaRPr>
          </a:p>
        </p:txBody>
      </p:sp>
      <p:sp>
        <p:nvSpPr>
          <p:cNvPr id="8" name="Rectangle: Rounded Corners 7">
            <a:extLst>
              <a:ext uri="{FF2B5EF4-FFF2-40B4-BE49-F238E27FC236}">
                <a16:creationId xmlns:a16="http://schemas.microsoft.com/office/drawing/2014/main" id="{2323DA88-3A1C-43AB-B879-4B88FD78D6DC}"/>
              </a:ext>
            </a:extLst>
          </p:cNvPr>
          <p:cNvSpPr/>
          <p:nvPr/>
        </p:nvSpPr>
        <p:spPr>
          <a:xfrm>
            <a:off x="298773" y="2203295"/>
            <a:ext cx="3968424" cy="3547069"/>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2500" dirty="0">
              <a:solidFill>
                <a:prstClr val="black"/>
              </a:solidFill>
            </a:endParaRPr>
          </a:p>
          <a:p>
            <a:pPr lvl="0"/>
            <a:endParaRPr lang="en-GB" sz="2500" dirty="0">
              <a:solidFill>
                <a:prstClr val="black"/>
              </a:solidFill>
            </a:endParaRPr>
          </a:p>
          <a:p>
            <a:pPr lvl="0" algn="ctr"/>
            <a:r>
              <a:rPr lang="en-GB" sz="2300" dirty="0">
                <a:solidFill>
                  <a:prstClr val="black"/>
                </a:solidFill>
              </a:rPr>
              <a:t>The </a:t>
            </a:r>
            <a:r>
              <a:rPr lang="en-GB" sz="2300" u="sng" dirty="0">
                <a:solidFill>
                  <a:prstClr val="black"/>
                </a:solidFill>
              </a:rPr>
              <a:t>boy</a:t>
            </a:r>
            <a:r>
              <a:rPr lang="en-GB" sz="2300" dirty="0">
                <a:solidFill>
                  <a:prstClr val="black"/>
                </a:solidFill>
              </a:rPr>
              <a:t> </a:t>
            </a:r>
            <a:r>
              <a:rPr lang="en-GB" sz="2300" dirty="0">
                <a:solidFill>
                  <a:srgbClr val="FF0000"/>
                </a:solidFill>
              </a:rPr>
              <a:t>walked</a:t>
            </a:r>
            <a:r>
              <a:rPr lang="en-GB" sz="2300" dirty="0">
                <a:solidFill>
                  <a:prstClr val="black"/>
                </a:solidFill>
              </a:rPr>
              <a:t> down the </a:t>
            </a:r>
            <a:r>
              <a:rPr lang="en-GB" sz="2300" dirty="0">
                <a:solidFill>
                  <a:srgbClr val="7030A0"/>
                </a:solidFill>
              </a:rPr>
              <a:t>street</a:t>
            </a:r>
            <a:r>
              <a:rPr lang="en-GB" sz="2300" dirty="0">
                <a:solidFill>
                  <a:prstClr val="black"/>
                </a:solidFill>
              </a:rPr>
              <a:t> and towards the </a:t>
            </a:r>
            <a:r>
              <a:rPr lang="en-GB" sz="2300" dirty="0">
                <a:solidFill>
                  <a:srgbClr val="7030A0"/>
                </a:solidFill>
              </a:rPr>
              <a:t>park</a:t>
            </a:r>
            <a:r>
              <a:rPr lang="en-GB" sz="2300" i="1" dirty="0">
                <a:solidFill>
                  <a:prstClr val="black"/>
                </a:solidFill>
              </a:rPr>
              <a:t>.</a:t>
            </a:r>
          </a:p>
          <a:p>
            <a:pPr lvl="0" algn="ctr"/>
            <a:endParaRPr lang="en-GB" sz="2300" i="1" dirty="0">
              <a:solidFill>
                <a:prstClr val="black"/>
              </a:solidFill>
            </a:endParaRPr>
          </a:p>
          <a:p>
            <a:pPr lvl="0" algn="ctr"/>
            <a:r>
              <a:rPr lang="en-GB" sz="2300" i="1" u="sng" dirty="0">
                <a:solidFill>
                  <a:prstClr val="black"/>
                </a:solidFill>
              </a:rPr>
              <a:t>Little Billy</a:t>
            </a:r>
            <a:r>
              <a:rPr lang="en-GB" sz="2300" i="1" dirty="0">
                <a:solidFill>
                  <a:prstClr val="black"/>
                </a:solidFill>
              </a:rPr>
              <a:t> </a:t>
            </a:r>
            <a:r>
              <a:rPr lang="en-GB" sz="2300" i="1" dirty="0">
                <a:solidFill>
                  <a:srgbClr val="FF0000"/>
                </a:solidFill>
              </a:rPr>
              <a:t>hurried</a:t>
            </a:r>
            <a:r>
              <a:rPr lang="en-GB" sz="2300" i="1" dirty="0">
                <a:solidFill>
                  <a:prstClr val="black"/>
                </a:solidFill>
              </a:rPr>
              <a:t> down </a:t>
            </a:r>
            <a:r>
              <a:rPr lang="en-GB" sz="2300" i="1" dirty="0">
                <a:solidFill>
                  <a:srgbClr val="7030A0"/>
                </a:solidFill>
              </a:rPr>
              <a:t>Butcher’s Street</a:t>
            </a:r>
            <a:r>
              <a:rPr lang="en-GB" sz="2300" i="1" dirty="0">
                <a:solidFill>
                  <a:prstClr val="black"/>
                </a:solidFill>
              </a:rPr>
              <a:t> towards </a:t>
            </a:r>
            <a:r>
              <a:rPr lang="en-GB" sz="2300" i="1" dirty="0">
                <a:solidFill>
                  <a:srgbClr val="7030A0"/>
                </a:solidFill>
              </a:rPr>
              <a:t>Hangman Rec</a:t>
            </a:r>
            <a:r>
              <a:rPr lang="en-GB" sz="2300" i="1" dirty="0">
                <a:solidFill>
                  <a:prstClr val="black"/>
                </a:solidFill>
              </a:rPr>
              <a:t>.</a:t>
            </a:r>
          </a:p>
          <a:p>
            <a:pPr lvl="0" algn="ctr"/>
            <a:endParaRPr lang="en-GB" sz="2300" i="1" dirty="0">
              <a:solidFill>
                <a:prstClr val="black"/>
              </a:solidFill>
            </a:endParaRPr>
          </a:p>
          <a:p>
            <a:pPr lvl="0" algn="ctr"/>
            <a:r>
              <a:rPr lang="en-GB" sz="2300" i="1" u="sng" dirty="0">
                <a:solidFill>
                  <a:prstClr val="black"/>
                </a:solidFill>
              </a:rPr>
              <a:t>Arjun</a:t>
            </a:r>
            <a:r>
              <a:rPr lang="en-GB" sz="2300" i="1" dirty="0">
                <a:solidFill>
                  <a:prstClr val="black"/>
                </a:solidFill>
              </a:rPr>
              <a:t> </a:t>
            </a:r>
            <a:r>
              <a:rPr lang="en-GB" sz="2300" i="1" dirty="0">
                <a:solidFill>
                  <a:srgbClr val="FF0000"/>
                </a:solidFill>
              </a:rPr>
              <a:t>sauntered</a:t>
            </a:r>
            <a:r>
              <a:rPr lang="en-GB" sz="2300" i="1" dirty="0">
                <a:solidFill>
                  <a:prstClr val="black"/>
                </a:solidFill>
              </a:rPr>
              <a:t> along </a:t>
            </a:r>
            <a:r>
              <a:rPr lang="en-GB" sz="2300" i="1" dirty="0">
                <a:solidFill>
                  <a:srgbClr val="7030A0"/>
                </a:solidFill>
              </a:rPr>
              <a:t>Rosewood Avenue </a:t>
            </a:r>
            <a:r>
              <a:rPr lang="en-GB" sz="2300" i="1" dirty="0">
                <a:solidFill>
                  <a:prstClr val="black"/>
                </a:solidFill>
              </a:rPr>
              <a:t>towards </a:t>
            </a:r>
            <a:r>
              <a:rPr lang="en-GB" sz="2300" i="1" dirty="0">
                <a:solidFill>
                  <a:srgbClr val="7030A0"/>
                </a:solidFill>
              </a:rPr>
              <a:t>the Meadows</a:t>
            </a:r>
            <a:r>
              <a:rPr lang="en-GB" sz="2300" i="1" dirty="0">
                <a:solidFill>
                  <a:prstClr val="black"/>
                </a:solidFill>
              </a:rPr>
              <a:t>.</a:t>
            </a:r>
          </a:p>
          <a:p>
            <a:pPr lvl="0" algn="ctr"/>
            <a:endParaRPr lang="en-GB" sz="2500" dirty="0">
              <a:solidFill>
                <a:prstClr val="black"/>
              </a:solidFill>
            </a:endParaRPr>
          </a:p>
          <a:p>
            <a:pPr lvl="0" algn="ctr"/>
            <a:endParaRPr lang="en-GB" sz="2500" dirty="0">
              <a:solidFill>
                <a:prstClr val="black"/>
              </a:solidFill>
            </a:endParaRPr>
          </a:p>
        </p:txBody>
      </p:sp>
      <p:pic>
        <p:nvPicPr>
          <p:cNvPr id="11" name="Picture 10">
            <a:extLst>
              <a:ext uri="{FF2B5EF4-FFF2-40B4-BE49-F238E27FC236}">
                <a16:creationId xmlns:a16="http://schemas.microsoft.com/office/drawing/2014/main" id="{CA64E601-F9B0-4218-AFCF-107DF927CF9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7459" y="162414"/>
            <a:ext cx="1004316" cy="1443228"/>
          </a:xfrm>
          <a:prstGeom prst="rect">
            <a:avLst/>
          </a:prstGeom>
        </p:spPr>
      </p:pic>
      <p:sp>
        <p:nvSpPr>
          <p:cNvPr id="12" name="Rectangle 11">
            <a:extLst>
              <a:ext uri="{FF2B5EF4-FFF2-40B4-BE49-F238E27FC236}">
                <a16:creationId xmlns:a16="http://schemas.microsoft.com/office/drawing/2014/main" id="{1EF98B8F-B56C-4B94-AA0A-59E10385C605}"/>
              </a:ext>
            </a:extLst>
          </p:cNvPr>
          <p:cNvSpPr/>
          <p:nvPr/>
        </p:nvSpPr>
        <p:spPr>
          <a:xfrm>
            <a:off x="1406818" y="320457"/>
            <a:ext cx="8996139" cy="633700"/>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3" name="Rectangle 12">
            <a:extLst>
              <a:ext uri="{FF2B5EF4-FFF2-40B4-BE49-F238E27FC236}">
                <a16:creationId xmlns:a16="http://schemas.microsoft.com/office/drawing/2014/main" id="{E0D336DD-B644-471B-BE1B-A1F14FC90A70}"/>
              </a:ext>
            </a:extLst>
          </p:cNvPr>
          <p:cNvSpPr/>
          <p:nvPr/>
        </p:nvSpPr>
        <p:spPr>
          <a:xfrm>
            <a:off x="1325216" y="320457"/>
            <a:ext cx="9077741" cy="954107"/>
          </a:xfrm>
          <a:prstGeom prst="rect">
            <a:avLst/>
          </a:prstGeom>
        </p:spPr>
        <p:txBody>
          <a:bodyPr wrap="square">
            <a:spAutoFit/>
          </a:bodyPr>
          <a:lstStyle/>
          <a:p>
            <a:pPr lvl="0" algn="ctr"/>
            <a:r>
              <a:rPr lang="en-GB" sz="2800" dirty="0">
                <a:solidFill>
                  <a:prstClr val="black"/>
                </a:solidFill>
              </a:rPr>
              <a:t>Editing for precise and ambitious language</a:t>
            </a:r>
            <a:endParaRPr lang="en-GB" sz="2800" b="1" dirty="0"/>
          </a:p>
          <a:p>
            <a:endParaRPr lang="en-GB" sz="2800" dirty="0"/>
          </a:p>
        </p:txBody>
      </p:sp>
      <p:pic>
        <p:nvPicPr>
          <p:cNvPr id="9" name="Picture 8">
            <a:extLst>
              <a:ext uri="{FF2B5EF4-FFF2-40B4-BE49-F238E27FC236}">
                <a16:creationId xmlns:a16="http://schemas.microsoft.com/office/drawing/2014/main" id="{F342BAB5-2EDB-C948-88CE-267B9F11DD5B}"/>
              </a:ext>
            </a:extLst>
          </p:cNvPr>
          <p:cNvPicPr>
            <a:picLocks noChangeAspect="1"/>
          </p:cNvPicPr>
          <p:nvPr/>
        </p:nvPicPr>
        <p:blipFill>
          <a:blip r:embed="rId3"/>
          <a:stretch>
            <a:fillRect/>
          </a:stretch>
        </p:blipFill>
        <p:spPr>
          <a:xfrm>
            <a:off x="10718922" y="175666"/>
            <a:ext cx="1388069" cy="929456"/>
          </a:xfrm>
          <a:prstGeom prst="rect">
            <a:avLst/>
          </a:prstGeom>
        </p:spPr>
      </p:pic>
    </p:spTree>
    <p:extLst>
      <p:ext uri="{BB962C8B-B14F-4D97-AF65-F5344CB8AC3E}">
        <p14:creationId xmlns:p14="http://schemas.microsoft.com/office/powerpoint/2010/main" val="14919692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10" name="Rectangle: Rounded Corners 9">
            <a:extLst>
              <a:ext uri="{FF2B5EF4-FFF2-40B4-BE49-F238E27FC236}">
                <a16:creationId xmlns:a16="http://schemas.microsoft.com/office/drawing/2014/main" id="{8E77CB27-E024-43D1-87D4-EC83CEDA14DA}"/>
              </a:ext>
            </a:extLst>
          </p:cNvPr>
          <p:cNvSpPr/>
          <p:nvPr/>
        </p:nvSpPr>
        <p:spPr>
          <a:xfrm>
            <a:off x="7924800" y="3514376"/>
            <a:ext cx="3796146" cy="3235642"/>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2800" dirty="0">
              <a:solidFill>
                <a:prstClr val="black"/>
              </a:solidFill>
            </a:endParaRPr>
          </a:p>
          <a:p>
            <a:pPr lvl="0"/>
            <a:endParaRPr lang="en-GB" sz="2800" dirty="0">
              <a:solidFill>
                <a:prstClr val="black"/>
              </a:solidFill>
            </a:endParaRPr>
          </a:p>
          <a:p>
            <a:pPr lvl="0" algn="ctr"/>
            <a:r>
              <a:rPr lang="en-GB" sz="2500" dirty="0">
                <a:solidFill>
                  <a:prstClr val="black"/>
                </a:solidFill>
              </a:rPr>
              <a:t>What effect do the vocabulary choices in the edited sentence in each pair have on your understanding as a reader and your ability to learn from the text?</a:t>
            </a:r>
          </a:p>
          <a:p>
            <a:pPr lvl="0" algn="ctr"/>
            <a:endParaRPr lang="en-GB" sz="2800" dirty="0">
              <a:solidFill>
                <a:prstClr val="black"/>
              </a:solidFill>
            </a:endParaRPr>
          </a:p>
          <a:p>
            <a:pPr lvl="0" algn="ctr"/>
            <a:endParaRPr lang="en-GB" sz="2800" dirty="0">
              <a:solidFill>
                <a:prstClr val="black"/>
              </a:solidFill>
            </a:endParaRPr>
          </a:p>
        </p:txBody>
      </p:sp>
      <p:sp>
        <p:nvSpPr>
          <p:cNvPr id="6" name="Rectangle: Rounded Corners 5">
            <a:extLst>
              <a:ext uri="{FF2B5EF4-FFF2-40B4-BE49-F238E27FC236}">
                <a16:creationId xmlns:a16="http://schemas.microsoft.com/office/drawing/2014/main" id="{E0C466DD-72F6-4DBC-9396-22DE5071F1F4}"/>
              </a:ext>
            </a:extLst>
          </p:cNvPr>
          <p:cNvSpPr/>
          <p:nvPr/>
        </p:nvSpPr>
        <p:spPr>
          <a:xfrm>
            <a:off x="471054" y="1656519"/>
            <a:ext cx="11249892" cy="1683028"/>
          </a:xfrm>
          <a:prstGeom prst="roundRect">
            <a:avLst/>
          </a:prstGeom>
          <a:solidFill>
            <a:srgbClr val="FDFED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Editing our writing for precise language choices is equally as important in non-fiction texts. When we are writing information texts in particular, we must choose ambitious, subject-specific language which details exactly what we want the reader to be informed about.</a:t>
            </a:r>
          </a:p>
        </p:txBody>
      </p:sp>
      <p:sp>
        <p:nvSpPr>
          <p:cNvPr id="8" name="Rectangle: Rounded Corners 7">
            <a:extLst>
              <a:ext uri="{FF2B5EF4-FFF2-40B4-BE49-F238E27FC236}">
                <a16:creationId xmlns:a16="http://schemas.microsoft.com/office/drawing/2014/main" id="{2323DA88-3A1C-43AB-B879-4B88FD78D6DC}"/>
              </a:ext>
            </a:extLst>
          </p:cNvPr>
          <p:cNvSpPr/>
          <p:nvPr/>
        </p:nvSpPr>
        <p:spPr>
          <a:xfrm>
            <a:off x="471054" y="3486448"/>
            <a:ext cx="7135694" cy="3209138"/>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2500" dirty="0">
              <a:solidFill>
                <a:prstClr val="black"/>
              </a:solidFill>
            </a:endParaRPr>
          </a:p>
          <a:p>
            <a:pPr lvl="0"/>
            <a:endParaRPr lang="en-GB" sz="2500" dirty="0">
              <a:solidFill>
                <a:prstClr val="black"/>
              </a:solidFill>
            </a:endParaRPr>
          </a:p>
          <a:p>
            <a:pPr lvl="0" algn="ctr"/>
            <a:endParaRPr lang="en-GB" sz="2500" dirty="0">
              <a:solidFill>
                <a:prstClr val="black"/>
              </a:solidFill>
            </a:endParaRPr>
          </a:p>
          <a:p>
            <a:pPr lvl="0" algn="ctr"/>
            <a:r>
              <a:rPr lang="en-GB" sz="2500" dirty="0">
                <a:solidFill>
                  <a:prstClr val="black"/>
                </a:solidFill>
              </a:rPr>
              <a:t>Cut two apples into pieces.</a:t>
            </a:r>
          </a:p>
          <a:p>
            <a:pPr lvl="0" algn="ctr"/>
            <a:r>
              <a:rPr lang="en-GB" sz="2500" i="1" dirty="0">
                <a:solidFill>
                  <a:schemeClr val="tx1"/>
                </a:solidFill>
              </a:rPr>
              <a:t>Thinly slice two of the ripest apples.</a:t>
            </a:r>
          </a:p>
          <a:p>
            <a:pPr lvl="0" algn="ctr"/>
            <a:endParaRPr lang="en-GB" sz="2500" i="1" dirty="0">
              <a:solidFill>
                <a:prstClr val="black"/>
              </a:solidFill>
            </a:endParaRPr>
          </a:p>
          <a:p>
            <a:pPr lvl="0" algn="ctr"/>
            <a:r>
              <a:rPr lang="en-GB" sz="2500" dirty="0">
                <a:solidFill>
                  <a:prstClr val="black"/>
                </a:solidFill>
              </a:rPr>
              <a:t>The heart beats to send blood around our bodies.</a:t>
            </a:r>
          </a:p>
          <a:p>
            <a:pPr lvl="0" algn="ctr"/>
            <a:r>
              <a:rPr lang="en-GB" sz="2500" i="1" dirty="0">
                <a:solidFill>
                  <a:schemeClr val="tx1"/>
                </a:solidFill>
              </a:rPr>
              <a:t>When the heart muscle contracts, it squeezes - try squeezing your hand into a fist - to pump blood around our bodies.</a:t>
            </a:r>
          </a:p>
          <a:p>
            <a:pPr lvl="0" algn="ctr"/>
            <a:endParaRPr lang="en-GB" sz="2500" i="1" dirty="0">
              <a:solidFill>
                <a:prstClr val="black"/>
              </a:solidFill>
            </a:endParaRPr>
          </a:p>
          <a:p>
            <a:pPr lvl="0" algn="ctr"/>
            <a:endParaRPr lang="en-GB" sz="2500" i="1" dirty="0">
              <a:solidFill>
                <a:prstClr val="black"/>
              </a:solidFill>
            </a:endParaRPr>
          </a:p>
        </p:txBody>
      </p:sp>
      <p:pic>
        <p:nvPicPr>
          <p:cNvPr id="12" name="Picture 11">
            <a:extLst>
              <a:ext uri="{FF2B5EF4-FFF2-40B4-BE49-F238E27FC236}">
                <a16:creationId xmlns:a16="http://schemas.microsoft.com/office/drawing/2014/main" id="{446AE2B4-3EA9-452A-BB65-06BCB743E42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7459" y="162414"/>
            <a:ext cx="1004316" cy="1443228"/>
          </a:xfrm>
          <a:prstGeom prst="rect">
            <a:avLst/>
          </a:prstGeom>
        </p:spPr>
      </p:pic>
      <p:sp>
        <p:nvSpPr>
          <p:cNvPr id="15" name="Rectangle 14">
            <a:extLst>
              <a:ext uri="{FF2B5EF4-FFF2-40B4-BE49-F238E27FC236}">
                <a16:creationId xmlns:a16="http://schemas.microsoft.com/office/drawing/2014/main" id="{3B270144-CDBB-40C0-AC1B-3AFEBC143DCE}"/>
              </a:ext>
            </a:extLst>
          </p:cNvPr>
          <p:cNvSpPr/>
          <p:nvPr/>
        </p:nvSpPr>
        <p:spPr>
          <a:xfrm>
            <a:off x="1406818" y="320457"/>
            <a:ext cx="8996139" cy="633700"/>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 name="Rectangle 15">
            <a:extLst>
              <a:ext uri="{FF2B5EF4-FFF2-40B4-BE49-F238E27FC236}">
                <a16:creationId xmlns:a16="http://schemas.microsoft.com/office/drawing/2014/main" id="{E8558AF9-F4D7-47F4-9753-0A24F3B45BED}"/>
              </a:ext>
            </a:extLst>
          </p:cNvPr>
          <p:cNvSpPr/>
          <p:nvPr/>
        </p:nvSpPr>
        <p:spPr>
          <a:xfrm>
            <a:off x="1325216" y="320457"/>
            <a:ext cx="9077741" cy="954107"/>
          </a:xfrm>
          <a:prstGeom prst="rect">
            <a:avLst/>
          </a:prstGeom>
        </p:spPr>
        <p:txBody>
          <a:bodyPr wrap="square">
            <a:spAutoFit/>
          </a:bodyPr>
          <a:lstStyle/>
          <a:p>
            <a:pPr lvl="0" algn="ctr"/>
            <a:r>
              <a:rPr lang="en-GB" sz="2800" dirty="0">
                <a:solidFill>
                  <a:prstClr val="black"/>
                </a:solidFill>
              </a:rPr>
              <a:t>Editing for precise and ambitious language</a:t>
            </a:r>
            <a:endParaRPr lang="en-GB" sz="2800" b="1" dirty="0"/>
          </a:p>
          <a:p>
            <a:endParaRPr lang="en-GB" sz="2800" dirty="0"/>
          </a:p>
        </p:txBody>
      </p:sp>
      <p:pic>
        <p:nvPicPr>
          <p:cNvPr id="9" name="Picture 8">
            <a:extLst>
              <a:ext uri="{FF2B5EF4-FFF2-40B4-BE49-F238E27FC236}">
                <a16:creationId xmlns:a16="http://schemas.microsoft.com/office/drawing/2014/main" id="{3176B84C-C7A7-134D-BD78-91B08E01AD18}"/>
              </a:ext>
            </a:extLst>
          </p:cNvPr>
          <p:cNvPicPr>
            <a:picLocks noChangeAspect="1"/>
          </p:cNvPicPr>
          <p:nvPr/>
        </p:nvPicPr>
        <p:blipFill>
          <a:blip r:embed="rId3"/>
          <a:stretch>
            <a:fillRect/>
          </a:stretch>
        </p:blipFill>
        <p:spPr>
          <a:xfrm>
            <a:off x="10718922" y="175666"/>
            <a:ext cx="1388069" cy="929456"/>
          </a:xfrm>
          <a:prstGeom prst="rect">
            <a:avLst/>
          </a:prstGeom>
        </p:spPr>
      </p:pic>
    </p:spTree>
    <p:extLst>
      <p:ext uri="{BB962C8B-B14F-4D97-AF65-F5344CB8AC3E}">
        <p14:creationId xmlns:p14="http://schemas.microsoft.com/office/powerpoint/2010/main" val="26300722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10" name="Rectangle: Rounded Corners 9">
            <a:extLst>
              <a:ext uri="{FF2B5EF4-FFF2-40B4-BE49-F238E27FC236}">
                <a16:creationId xmlns:a16="http://schemas.microsoft.com/office/drawing/2014/main" id="{8E77CB27-E024-43D1-87D4-EC83CEDA14DA}"/>
              </a:ext>
            </a:extLst>
          </p:cNvPr>
          <p:cNvSpPr/>
          <p:nvPr/>
        </p:nvSpPr>
        <p:spPr>
          <a:xfrm>
            <a:off x="4558748" y="1640716"/>
            <a:ext cx="7304575" cy="5013988"/>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2800" dirty="0">
              <a:solidFill>
                <a:prstClr val="black"/>
              </a:solidFill>
            </a:endParaRPr>
          </a:p>
          <a:p>
            <a:pPr lvl="0"/>
            <a:endParaRPr lang="en-GB" sz="2800" dirty="0">
              <a:solidFill>
                <a:prstClr val="black"/>
              </a:solidFill>
            </a:endParaRPr>
          </a:p>
          <a:p>
            <a:pPr lvl="0" algn="ctr"/>
            <a:r>
              <a:rPr lang="en-GB" sz="2500" u="sng" dirty="0">
                <a:solidFill>
                  <a:prstClr val="black"/>
                </a:solidFill>
              </a:rPr>
              <a:t>Adding detail to the nouns</a:t>
            </a:r>
            <a:r>
              <a:rPr lang="en-GB" sz="2500" dirty="0">
                <a:solidFill>
                  <a:prstClr val="black"/>
                </a:solidFill>
              </a:rPr>
              <a:t> in the instruction text enables the reader to understand exactly which apples that they are required to choose. In the information text, the precise noun provides the reader with subject-specific language which enhances their learning on the subject.</a:t>
            </a:r>
          </a:p>
          <a:p>
            <a:pPr lvl="0" algn="ctr"/>
            <a:r>
              <a:rPr lang="en-GB" sz="2500" dirty="0">
                <a:solidFill>
                  <a:schemeClr val="tx1"/>
                </a:solidFill>
              </a:rPr>
              <a:t>By making the </a:t>
            </a:r>
            <a:r>
              <a:rPr lang="en-GB" sz="2500" dirty="0">
                <a:solidFill>
                  <a:srgbClr val="FF0000"/>
                </a:solidFill>
              </a:rPr>
              <a:t>verbs</a:t>
            </a:r>
            <a:r>
              <a:rPr lang="en-GB" sz="2500" dirty="0">
                <a:solidFill>
                  <a:schemeClr val="tx1"/>
                </a:solidFill>
              </a:rPr>
              <a:t> more precise, the reader knows how to cut the apple and can understand in more depth how the heart muscle works. </a:t>
            </a:r>
          </a:p>
          <a:p>
            <a:pPr lvl="0" algn="ctr"/>
            <a:r>
              <a:rPr lang="en-GB" sz="2500" dirty="0">
                <a:solidFill>
                  <a:schemeClr val="tx1"/>
                </a:solidFill>
              </a:rPr>
              <a:t>The </a:t>
            </a:r>
            <a:r>
              <a:rPr lang="en-GB" sz="2500" dirty="0">
                <a:solidFill>
                  <a:srgbClr val="7030A0"/>
                </a:solidFill>
              </a:rPr>
              <a:t>added detail</a:t>
            </a:r>
            <a:r>
              <a:rPr lang="en-GB" sz="2500" dirty="0">
                <a:solidFill>
                  <a:schemeClr val="tx1"/>
                </a:solidFill>
              </a:rPr>
              <a:t> makes the information clearer for the reader and creates a precise picture of what is happening.</a:t>
            </a:r>
          </a:p>
          <a:p>
            <a:pPr lvl="0" algn="ctr"/>
            <a:endParaRPr lang="en-GB" sz="2800" dirty="0">
              <a:solidFill>
                <a:prstClr val="black"/>
              </a:solidFill>
            </a:endParaRPr>
          </a:p>
          <a:p>
            <a:pPr lvl="0" algn="ctr"/>
            <a:endParaRPr lang="en-GB" sz="2800" dirty="0">
              <a:solidFill>
                <a:prstClr val="black"/>
              </a:solidFill>
            </a:endParaRPr>
          </a:p>
        </p:txBody>
      </p:sp>
      <p:sp>
        <p:nvSpPr>
          <p:cNvPr id="8" name="Rectangle: Rounded Corners 7">
            <a:extLst>
              <a:ext uri="{FF2B5EF4-FFF2-40B4-BE49-F238E27FC236}">
                <a16:creationId xmlns:a16="http://schemas.microsoft.com/office/drawing/2014/main" id="{2323DA88-3A1C-43AB-B879-4B88FD78D6DC}"/>
              </a:ext>
            </a:extLst>
          </p:cNvPr>
          <p:cNvSpPr/>
          <p:nvPr/>
        </p:nvSpPr>
        <p:spPr>
          <a:xfrm>
            <a:off x="471054" y="1799742"/>
            <a:ext cx="3915416" cy="4854962"/>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2500" dirty="0">
              <a:solidFill>
                <a:prstClr val="black"/>
              </a:solidFill>
            </a:endParaRPr>
          </a:p>
          <a:p>
            <a:pPr lvl="0"/>
            <a:endParaRPr lang="en-GB" sz="2500" dirty="0">
              <a:solidFill>
                <a:prstClr val="black"/>
              </a:solidFill>
            </a:endParaRPr>
          </a:p>
          <a:p>
            <a:pPr lvl="0" algn="ctr"/>
            <a:r>
              <a:rPr lang="en-GB" sz="2500" dirty="0">
                <a:solidFill>
                  <a:prstClr val="black"/>
                </a:solidFill>
              </a:rPr>
              <a:t>Cut two apples into pieces.</a:t>
            </a:r>
          </a:p>
          <a:p>
            <a:pPr lvl="0" algn="ctr"/>
            <a:r>
              <a:rPr lang="en-GB" sz="2500" i="1" dirty="0">
                <a:solidFill>
                  <a:srgbClr val="7030A0"/>
                </a:solidFill>
              </a:rPr>
              <a:t>Thinly</a:t>
            </a:r>
            <a:r>
              <a:rPr lang="en-GB" sz="2500" i="1" dirty="0">
                <a:solidFill>
                  <a:schemeClr val="tx1"/>
                </a:solidFill>
              </a:rPr>
              <a:t> </a:t>
            </a:r>
            <a:r>
              <a:rPr lang="en-GB" sz="2500" i="1" dirty="0">
                <a:solidFill>
                  <a:srgbClr val="FF0000"/>
                </a:solidFill>
              </a:rPr>
              <a:t>slice</a:t>
            </a:r>
            <a:r>
              <a:rPr lang="en-GB" sz="2500" i="1" dirty="0">
                <a:solidFill>
                  <a:schemeClr val="tx1"/>
                </a:solidFill>
              </a:rPr>
              <a:t> two of the </a:t>
            </a:r>
            <a:r>
              <a:rPr lang="en-GB" sz="2500" i="1" u="sng" dirty="0">
                <a:solidFill>
                  <a:schemeClr val="tx1"/>
                </a:solidFill>
              </a:rPr>
              <a:t>ripest apples</a:t>
            </a:r>
            <a:r>
              <a:rPr lang="en-GB" sz="2500" i="1" dirty="0">
                <a:solidFill>
                  <a:schemeClr val="tx1"/>
                </a:solidFill>
              </a:rPr>
              <a:t>.</a:t>
            </a:r>
          </a:p>
          <a:p>
            <a:pPr lvl="0" algn="ctr"/>
            <a:endParaRPr lang="en-GB" sz="2500" i="1" dirty="0">
              <a:solidFill>
                <a:prstClr val="black"/>
              </a:solidFill>
            </a:endParaRPr>
          </a:p>
          <a:p>
            <a:pPr lvl="0" algn="ctr"/>
            <a:r>
              <a:rPr lang="en-GB" sz="2500" dirty="0">
                <a:solidFill>
                  <a:prstClr val="black"/>
                </a:solidFill>
              </a:rPr>
              <a:t>The heart beats to send blood around our bodies.</a:t>
            </a:r>
          </a:p>
          <a:p>
            <a:pPr lvl="0" algn="ctr"/>
            <a:r>
              <a:rPr lang="en-GB" sz="2500" i="1" dirty="0">
                <a:solidFill>
                  <a:schemeClr val="tx1"/>
                </a:solidFill>
              </a:rPr>
              <a:t>When the </a:t>
            </a:r>
            <a:r>
              <a:rPr lang="en-GB" sz="2500" i="1" u="sng" dirty="0">
                <a:solidFill>
                  <a:schemeClr val="tx1"/>
                </a:solidFill>
              </a:rPr>
              <a:t>heart muscle </a:t>
            </a:r>
            <a:r>
              <a:rPr lang="en-GB" sz="2500" i="1" dirty="0">
                <a:solidFill>
                  <a:srgbClr val="FF0000"/>
                </a:solidFill>
              </a:rPr>
              <a:t>contracts</a:t>
            </a:r>
            <a:r>
              <a:rPr lang="en-GB" sz="2500" i="1" dirty="0">
                <a:solidFill>
                  <a:schemeClr val="tx1"/>
                </a:solidFill>
              </a:rPr>
              <a:t>, it </a:t>
            </a:r>
            <a:r>
              <a:rPr lang="en-GB" sz="2500" i="1" dirty="0">
                <a:solidFill>
                  <a:srgbClr val="FF0000"/>
                </a:solidFill>
              </a:rPr>
              <a:t>squeezes</a:t>
            </a:r>
            <a:r>
              <a:rPr lang="en-GB" sz="2500" i="1" dirty="0">
                <a:solidFill>
                  <a:schemeClr val="tx1"/>
                </a:solidFill>
              </a:rPr>
              <a:t> - </a:t>
            </a:r>
            <a:r>
              <a:rPr lang="en-GB" sz="2500" i="1" dirty="0">
                <a:solidFill>
                  <a:srgbClr val="7030A0"/>
                </a:solidFill>
              </a:rPr>
              <a:t>try squeezing your hand into a fist </a:t>
            </a:r>
            <a:r>
              <a:rPr lang="en-GB" sz="2500" i="1" dirty="0">
                <a:solidFill>
                  <a:schemeClr val="tx1"/>
                </a:solidFill>
              </a:rPr>
              <a:t>- to </a:t>
            </a:r>
            <a:r>
              <a:rPr lang="en-GB" sz="2500" i="1" dirty="0">
                <a:solidFill>
                  <a:srgbClr val="FF0000"/>
                </a:solidFill>
              </a:rPr>
              <a:t>pump</a:t>
            </a:r>
            <a:r>
              <a:rPr lang="en-GB" sz="2500" i="1" dirty="0">
                <a:solidFill>
                  <a:schemeClr val="tx1"/>
                </a:solidFill>
              </a:rPr>
              <a:t> blood around our bodies.</a:t>
            </a:r>
          </a:p>
          <a:p>
            <a:pPr lvl="0" algn="ctr"/>
            <a:endParaRPr lang="en-GB" sz="2500" i="1" dirty="0">
              <a:solidFill>
                <a:prstClr val="black"/>
              </a:solidFill>
            </a:endParaRPr>
          </a:p>
          <a:p>
            <a:pPr lvl="0" algn="ctr"/>
            <a:endParaRPr lang="en-GB" sz="2500" i="1" dirty="0">
              <a:solidFill>
                <a:prstClr val="black"/>
              </a:solidFill>
            </a:endParaRPr>
          </a:p>
        </p:txBody>
      </p:sp>
      <p:pic>
        <p:nvPicPr>
          <p:cNvPr id="11" name="Picture 10">
            <a:extLst>
              <a:ext uri="{FF2B5EF4-FFF2-40B4-BE49-F238E27FC236}">
                <a16:creationId xmlns:a16="http://schemas.microsoft.com/office/drawing/2014/main" id="{73343962-1823-4BBC-9826-AFB296F472B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7459" y="162414"/>
            <a:ext cx="1004316" cy="1443228"/>
          </a:xfrm>
          <a:prstGeom prst="rect">
            <a:avLst/>
          </a:prstGeom>
        </p:spPr>
      </p:pic>
      <p:sp>
        <p:nvSpPr>
          <p:cNvPr id="12" name="Rectangle 11">
            <a:extLst>
              <a:ext uri="{FF2B5EF4-FFF2-40B4-BE49-F238E27FC236}">
                <a16:creationId xmlns:a16="http://schemas.microsoft.com/office/drawing/2014/main" id="{DD393117-FDA5-42F8-AB3D-1044F86DD072}"/>
              </a:ext>
            </a:extLst>
          </p:cNvPr>
          <p:cNvSpPr/>
          <p:nvPr/>
        </p:nvSpPr>
        <p:spPr>
          <a:xfrm>
            <a:off x="1406818" y="320457"/>
            <a:ext cx="8996139" cy="633700"/>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3" name="Rectangle 12">
            <a:extLst>
              <a:ext uri="{FF2B5EF4-FFF2-40B4-BE49-F238E27FC236}">
                <a16:creationId xmlns:a16="http://schemas.microsoft.com/office/drawing/2014/main" id="{8898DEED-76D9-4DBE-A25D-922FF9056F32}"/>
              </a:ext>
            </a:extLst>
          </p:cNvPr>
          <p:cNvSpPr/>
          <p:nvPr/>
        </p:nvSpPr>
        <p:spPr>
          <a:xfrm>
            <a:off x="1325216" y="320457"/>
            <a:ext cx="9077741" cy="954107"/>
          </a:xfrm>
          <a:prstGeom prst="rect">
            <a:avLst/>
          </a:prstGeom>
        </p:spPr>
        <p:txBody>
          <a:bodyPr wrap="square">
            <a:spAutoFit/>
          </a:bodyPr>
          <a:lstStyle/>
          <a:p>
            <a:pPr lvl="0" algn="ctr"/>
            <a:r>
              <a:rPr lang="en-GB" sz="2800" dirty="0">
                <a:solidFill>
                  <a:prstClr val="black"/>
                </a:solidFill>
              </a:rPr>
              <a:t>Editing for precise and ambitious language</a:t>
            </a:r>
            <a:endParaRPr lang="en-GB" sz="2800" b="1" dirty="0"/>
          </a:p>
          <a:p>
            <a:endParaRPr lang="en-GB" sz="2800" dirty="0"/>
          </a:p>
        </p:txBody>
      </p:sp>
      <p:pic>
        <p:nvPicPr>
          <p:cNvPr id="9" name="Picture 8">
            <a:extLst>
              <a:ext uri="{FF2B5EF4-FFF2-40B4-BE49-F238E27FC236}">
                <a16:creationId xmlns:a16="http://schemas.microsoft.com/office/drawing/2014/main" id="{2039F3F2-38A0-484C-8BDC-D0E4A42CAB00}"/>
              </a:ext>
            </a:extLst>
          </p:cNvPr>
          <p:cNvPicPr>
            <a:picLocks noChangeAspect="1"/>
          </p:cNvPicPr>
          <p:nvPr/>
        </p:nvPicPr>
        <p:blipFill>
          <a:blip r:embed="rId3"/>
          <a:stretch>
            <a:fillRect/>
          </a:stretch>
        </p:blipFill>
        <p:spPr>
          <a:xfrm>
            <a:off x="10718922" y="175666"/>
            <a:ext cx="1388069" cy="929456"/>
          </a:xfrm>
          <a:prstGeom prst="rect">
            <a:avLst/>
          </a:prstGeom>
        </p:spPr>
      </p:pic>
    </p:spTree>
    <p:extLst>
      <p:ext uri="{BB962C8B-B14F-4D97-AF65-F5344CB8AC3E}">
        <p14:creationId xmlns:p14="http://schemas.microsoft.com/office/powerpoint/2010/main" val="10095840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10" name="Rectangle: Rounded Corners 9">
            <a:extLst>
              <a:ext uri="{FF2B5EF4-FFF2-40B4-BE49-F238E27FC236}">
                <a16:creationId xmlns:a16="http://schemas.microsoft.com/office/drawing/2014/main" id="{8E77CB27-E024-43D1-87D4-EC83CEDA14DA}"/>
              </a:ext>
            </a:extLst>
          </p:cNvPr>
          <p:cNvSpPr/>
          <p:nvPr/>
        </p:nvSpPr>
        <p:spPr>
          <a:xfrm>
            <a:off x="6944139" y="3774598"/>
            <a:ext cx="4776807" cy="2908717"/>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2800" dirty="0">
              <a:solidFill>
                <a:prstClr val="black"/>
              </a:solidFill>
            </a:endParaRPr>
          </a:p>
          <a:p>
            <a:pPr lvl="0"/>
            <a:endParaRPr lang="en-GB" sz="2800" dirty="0">
              <a:solidFill>
                <a:prstClr val="black"/>
              </a:solidFill>
            </a:endParaRPr>
          </a:p>
          <a:p>
            <a:pPr lvl="0" algn="ctr"/>
            <a:r>
              <a:rPr lang="en-GB" sz="2500" dirty="0">
                <a:solidFill>
                  <a:prstClr val="black"/>
                </a:solidFill>
              </a:rPr>
              <a:t>What effect do the edited vocabulary choices have on your emotional response as a reader? How do they make you feel? Where would you rather be? How has the writer achieved this through editing?</a:t>
            </a:r>
          </a:p>
          <a:p>
            <a:pPr lvl="0" algn="ctr"/>
            <a:endParaRPr lang="en-GB" sz="2800" dirty="0">
              <a:solidFill>
                <a:prstClr val="black"/>
              </a:solidFill>
            </a:endParaRPr>
          </a:p>
          <a:p>
            <a:pPr lvl="0" algn="ctr"/>
            <a:endParaRPr lang="en-GB" sz="2800" dirty="0">
              <a:solidFill>
                <a:prstClr val="black"/>
              </a:solidFill>
            </a:endParaRPr>
          </a:p>
        </p:txBody>
      </p:sp>
      <p:sp>
        <p:nvSpPr>
          <p:cNvPr id="6" name="Rectangle: Rounded Corners 5">
            <a:extLst>
              <a:ext uri="{FF2B5EF4-FFF2-40B4-BE49-F238E27FC236}">
                <a16:creationId xmlns:a16="http://schemas.microsoft.com/office/drawing/2014/main" id="{E0C466DD-72F6-4DBC-9396-22DE5071F1F4}"/>
              </a:ext>
            </a:extLst>
          </p:cNvPr>
          <p:cNvSpPr/>
          <p:nvPr/>
        </p:nvSpPr>
        <p:spPr>
          <a:xfrm>
            <a:off x="471054" y="1681517"/>
            <a:ext cx="11249892" cy="1866751"/>
          </a:xfrm>
          <a:prstGeom prst="roundRect">
            <a:avLst/>
          </a:prstGeom>
          <a:solidFill>
            <a:srgbClr val="FDFED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When we edit our writing, we must also consider the emotional response that we want from our reader. Do we want them to feel tense, scared or intrigued? Do we want them to feel as if they have been transported to a magical place or a paradise? We can also edit our nouns, adjectives and adverbs to ensure that we have the desired effect.</a:t>
            </a:r>
          </a:p>
        </p:txBody>
      </p:sp>
      <p:sp>
        <p:nvSpPr>
          <p:cNvPr id="8" name="Rectangle: Rounded Corners 7">
            <a:extLst>
              <a:ext uri="{FF2B5EF4-FFF2-40B4-BE49-F238E27FC236}">
                <a16:creationId xmlns:a16="http://schemas.microsoft.com/office/drawing/2014/main" id="{2323DA88-3A1C-43AB-B879-4B88FD78D6DC}"/>
              </a:ext>
            </a:extLst>
          </p:cNvPr>
          <p:cNvSpPr/>
          <p:nvPr/>
        </p:nvSpPr>
        <p:spPr>
          <a:xfrm>
            <a:off x="471054" y="3748094"/>
            <a:ext cx="6345382" cy="2967443"/>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2500" dirty="0">
              <a:solidFill>
                <a:prstClr val="black"/>
              </a:solidFill>
            </a:endParaRPr>
          </a:p>
          <a:p>
            <a:pPr lvl="0" algn="ctr"/>
            <a:r>
              <a:rPr lang="en-GB" sz="2500" dirty="0">
                <a:solidFill>
                  <a:prstClr val="black"/>
                </a:solidFill>
              </a:rPr>
              <a:t>The trees in the forest were towering.</a:t>
            </a:r>
          </a:p>
          <a:p>
            <a:pPr lvl="0"/>
            <a:endParaRPr lang="en-GB" sz="2500" dirty="0">
              <a:solidFill>
                <a:prstClr val="black"/>
              </a:solidFill>
            </a:endParaRPr>
          </a:p>
          <a:p>
            <a:pPr lvl="0" algn="ctr"/>
            <a:r>
              <a:rPr lang="en-GB" sz="2500" i="1" dirty="0">
                <a:solidFill>
                  <a:prstClr val="black"/>
                </a:solidFill>
              </a:rPr>
              <a:t>The magnificent trees threw their branches up to the sun to frame the deep blue sky.</a:t>
            </a:r>
          </a:p>
          <a:p>
            <a:pPr lvl="0" algn="ctr"/>
            <a:endParaRPr lang="en-GB" sz="2500" i="1" dirty="0">
              <a:solidFill>
                <a:prstClr val="black"/>
              </a:solidFill>
            </a:endParaRPr>
          </a:p>
          <a:p>
            <a:pPr lvl="0" algn="ctr"/>
            <a:r>
              <a:rPr lang="en-GB" sz="2500" i="1" dirty="0">
                <a:solidFill>
                  <a:prstClr val="black"/>
                </a:solidFill>
              </a:rPr>
              <a:t>The ceiling of thick branches shut out the sky and covered the path in darkness.</a:t>
            </a:r>
            <a:endParaRPr lang="en-GB" sz="2500" dirty="0">
              <a:solidFill>
                <a:prstClr val="black"/>
              </a:solidFill>
            </a:endParaRPr>
          </a:p>
          <a:p>
            <a:pPr lvl="0" algn="ctr"/>
            <a:endParaRPr lang="en-GB" sz="2500" dirty="0">
              <a:solidFill>
                <a:prstClr val="black"/>
              </a:solidFill>
            </a:endParaRPr>
          </a:p>
        </p:txBody>
      </p:sp>
      <p:pic>
        <p:nvPicPr>
          <p:cNvPr id="12" name="Picture 11">
            <a:extLst>
              <a:ext uri="{FF2B5EF4-FFF2-40B4-BE49-F238E27FC236}">
                <a16:creationId xmlns:a16="http://schemas.microsoft.com/office/drawing/2014/main" id="{4614FA81-BA45-4B78-B669-79FD52F0590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7459" y="162414"/>
            <a:ext cx="1004316" cy="1443228"/>
          </a:xfrm>
          <a:prstGeom prst="rect">
            <a:avLst/>
          </a:prstGeom>
        </p:spPr>
      </p:pic>
      <p:sp>
        <p:nvSpPr>
          <p:cNvPr id="13" name="Rectangle 12">
            <a:extLst>
              <a:ext uri="{FF2B5EF4-FFF2-40B4-BE49-F238E27FC236}">
                <a16:creationId xmlns:a16="http://schemas.microsoft.com/office/drawing/2014/main" id="{2E06C033-56D0-4695-8259-4758715C2C65}"/>
              </a:ext>
            </a:extLst>
          </p:cNvPr>
          <p:cNvSpPr/>
          <p:nvPr/>
        </p:nvSpPr>
        <p:spPr>
          <a:xfrm>
            <a:off x="1406818" y="320457"/>
            <a:ext cx="8996139" cy="633700"/>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Rectangle 13">
            <a:extLst>
              <a:ext uri="{FF2B5EF4-FFF2-40B4-BE49-F238E27FC236}">
                <a16:creationId xmlns:a16="http://schemas.microsoft.com/office/drawing/2014/main" id="{68E440DB-9C43-4421-81C4-2BE89A584B42}"/>
              </a:ext>
            </a:extLst>
          </p:cNvPr>
          <p:cNvSpPr/>
          <p:nvPr/>
        </p:nvSpPr>
        <p:spPr>
          <a:xfrm>
            <a:off x="1325216" y="320457"/>
            <a:ext cx="9077741" cy="954107"/>
          </a:xfrm>
          <a:prstGeom prst="rect">
            <a:avLst/>
          </a:prstGeom>
        </p:spPr>
        <p:txBody>
          <a:bodyPr wrap="square">
            <a:spAutoFit/>
          </a:bodyPr>
          <a:lstStyle/>
          <a:p>
            <a:pPr lvl="0" algn="ctr"/>
            <a:r>
              <a:rPr lang="en-GB" sz="2800" dirty="0">
                <a:solidFill>
                  <a:prstClr val="black"/>
                </a:solidFill>
              </a:rPr>
              <a:t>Editing for precise and ambitious language</a:t>
            </a:r>
            <a:endParaRPr lang="en-GB" sz="2800" b="1" dirty="0"/>
          </a:p>
          <a:p>
            <a:endParaRPr lang="en-GB" sz="2800" dirty="0"/>
          </a:p>
        </p:txBody>
      </p:sp>
      <p:pic>
        <p:nvPicPr>
          <p:cNvPr id="9" name="Picture 8">
            <a:extLst>
              <a:ext uri="{FF2B5EF4-FFF2-40B4-BE49-F238E27FC236}">
                <a16:creationId xmlns:a16="http://schemas.microsoft.com/office/drawing/2014/main" id="{B47295AB-2262-BC45-96E9-9C4E8D972EE5}"/>
              </a:ext>
            </a:extLst>
          </p:cNvPr>
          <p:cNvPicPr>
            <a:picLocks noChangeAspect="1"/>
          </p:cNvPicPr>
          <p:nvPr/>
        </p:nvPicPr>
        <p:blipFill>
          <a:blip r:embed="rId3"/>
          <a:stretch>
            <a:fillRect/>
          </a:stretch>
        </p:blipFill>
        <p:spPr>
          <a:xfrm>
            <a:off x="10718922" y="175666"/>
            <a:ext cx="1388069" cy="929456"/>
          </a:xfrm>
          <a:prstGeom prst="rect">
            <a:avLst/>
          </a:prstGeom>
        </p:spPr>
      </p:pic>
    </p:spTree>
    <p:extLst>
      <p:ext uri="{BB962C8B-B14F-4D97-AF65-F5344CB8AC3E}">
        <p14:creationId xmlns:p14="http://schemas.microsoft.com/office/powerpoint/2010/main" val="30188884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0B569F8-28DD-46C1-813B-FB44DF7E7380}"/>
              </a:ext>
            </a:extLst>
          </p:cNvPr>
          <p:cNvSpPr/>
          <p:nvPr/>
        </p:nvSpPr>
        <p:spPr>
          <a:xfrm>
            <a:off x="1285460" y="320457"/>
            <a:ext cx="9197009" cy="633700"/>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Rectangle 6">
            <a:extLst>
              <a:ext uri="{FF2B5EF4-FFF2-40B4-BE49-F238E27FC236}">
                <a16:creationId xmlns:a16="http://schemas.microsoft.com/office/drawing/2014/main" id="{7B2E507E-3036-435B-8DD8-B5F5D41971CC}"/>
              </a:ext>
            </a:extLst>
          </p:cNvPr>
          <p:cNvSpPr/>
          <p:nvPr/>
        </p:nvSpPr>
        <p:spPr>
          <a:xfrm>
            <a:off x="1475370" y="320457"/>
            <a:ext cx="8636039" cy="954107"/>
          </a:xfrm>
          <a:prstGeom prst="rect">
            <a:avLst/>
          </a:prstGeom>
        </p:spPr>
        <p:txBody>
          <a:bodyPr wrap="square">
            <a:spAutoFit/>
          </a:bodyPr>
          <a:lstStyle/>
          <a:p>
            <a:pPr lvl="0" algn="ctr"/>
            <a:r>
              <a:rPr lang="en-GB" sz="2800" dirty="0">
                <a:solidFill>
                  <a:prstClr val="black"/>
                </a:solidFill>
              </a:rPr>
              <a:t>Editing vocabulary to show strength of meaning</a:t>
            </a:r>
            <a:endParaRPr lang="en-GB" sz="2800" b="1" dirty="0"/>
          </a:p>
          <a:p>
            <a:endParaRPr lang="en-GB" sz="2800" dirty="0"/>
          </a:p>
        </p:txBody>
      </p:sp>
      <p:sp>
        <p:nvSpPr>
          <p:cNvPr id="6" name="Rectangle: Rounded Corners 5">
            <a:extLst>
              <a:ext uri="{FF2B5EF4-FFF2-40B4-BE49-F238E27FC236}">
                <a16:creationId xmlns:a16="http://schemas.microsoft.com/office/drawing/2014/main" id="{E0C466DD-72F6-4DBC-9396-22DE5071F1F4}"/>
              </a:ext>
            </a:extLst>
          </p:cNvPr>
          <p:cNvSpPr/>
          <p:nvPr/>
        </p:nvSpPr>
        <p:spPr>
          <a:xfrm>
            <a:off x="1287550" y="1058988"/>
            <a:ext cx="9197009" cy="1104109"/>
          </a:xfrm>
          <a:prstGeom prst="roundRect">
            <a:avLst/>
          </a:prstGeom>
          <a:solidFill>
            <a:srgbClr val="FDFED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Adjectives and adverbs, including comparatives and superlatives, are excellent tools for showing strength of meaning in our vocabulary choices.</a:t>
            </a:r>
            <a:r>
              <a:rPr lang="en-GB" sz="2500" dirty="0">
                <a:solidFill>
                  <a:srgbClr val="002060"/>
                </a:solidFill>
              </a:rPr>
              <a:t> </a:t>
            </a:r>
            <a:endParaRPr lang="en-GB" sz="2500" dirty="0">
              <a:solidFill>
                <a:schemeClr val="tx1"/>
              </a:solidFill>
            </a:endParaRPr>
          </a:p>
        </p:txBody>
      </p:sp>
      <p:sp>
        <p:nvSpPr>
          <p:cNvPr id="8" name="Rectangle: Rounded Corners 7">
            <a:extLst>
              <a:ext uri="{FF2B5EF4-FFF2-40B4-BE49-F238E27FC236}">
                <a16:creationId xmlns:a16="http://schemas.microsoft.com/office/drawing/2014/main" id="{2323DA88-3A1C-43AB-B879-4B88FD78D6DC}"/>
              </a:ext>
            </a:extLst>
          </p:cNvPr>
          <p:cNvSpPr/>
          <p:nvPr/>
        </p:nvSpPr>
        <p:spPr>
          <a:xfrm>
            <a:off x="137459" y="2267927"/>
            <a:ext cx="6289845" cy="4545427"/>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2200" dirty="0">
              <a:solidFill>
                <a:prstClr val="black"/>
              </a:solidFill>
            </a:endParaRPr>
          </a:p>
          <a:p>
            <a:pPr lvl="0"/>
            <a:endParaRPr lang="en-GB" sz="2200" dirty="0">
              <a:solidFill>
                <a:prstClr val="black"/>
              </a:solidFill>
            </a:endParaRPr>
          </a:p>
          <a:p>
            <a:pPr lvl="0" algn="ctr"/>
            <a:r>
              <a:rPr lang="en-GB" sz="2100" dirty="0">
                <a:solidFill>
                  <a:prstClr val="black"/>
                </a:solidFill>
              </a:rPr>
              <a:t>The old man appeared before him.</a:t>
            </a:r>
          </a:p>
          <a:p>
            <a:pPr lvl="0" algn="ctr"/>
            <a:r>
              <a:rPr lang="en-GB" sz="2100" i="1" dirty="0">
                <a:solidFill>
                  <a:prstClr val="black"/>
                </a:solidFill>
              </a:rPr>
              <a:t>Appearing before him, was the oldest man he had ever seen.</a:t>
            </a:r>
          </a:p>
          <a:p>
            <a:pPr lvl="0" algn="ctr"/>
            <a:endParaRPr lang="en-GB" sz="2100" i="1" dirty="0">
              <a:solidFill>
                <a:prstClr val="black"/>
              </a:solidFill>
            </a:endParaRPr>
          </a:p>
          <a:p>
            <a:pPr lvl="0" algn="ctr"/>
            <a:r>
              <a:rPr lang="en-GB" sz="2100" dirty="0">
                <a:solidFill>
                  <a:prstClr val="black"/>
                </a:solidFill>
              </a:rPr>
              <a:t>Select a fresh egg.</a:t>
            </a:r>
          </a:p>
          <a:p>
            <a:pPr lvl="0" algn="ctr"/>
            <a:r>
              <a:rPr lang="en-GB" sz="2100" i="1" dirty="0">
                <a:solidFill>
                  <a:prstClr val="black"/>
                </a:solidFill>
              </a:rPr>
              <a:t>Select the freshest egg in the box.</a:t>
            </a:r>
          </a:p>
          <a:p>
            <a:pPr lvl="0" algn="ctr"/>
            <a:endParaRPr lang="en-GB" sz="2100" i="1" dirty="0">
              <a:solidFill>
                <a:prstClr val="black"/>
              </a:solidFill>
            </a:endParaRPr>
          </a:p>
          <a:p>
            <a:pPr lvl="0" algn="ctr"/>
            <a:r>
              <a:rPr lang="en-GB" sz="2100" dirty="0">
                <a:solidFill>
                  <a:prstClr val="black"/>
                </a:solidFill>
              </a:rPr>
              <a:t>The T-Rex was dangerous.</a:t>
            </a:r>
          </a:p>
          <a:p>
            <a:pPr lvl="0" algn="ctr"/>
            <a:r>
              <a:rPr lang="en-GB" sz="2100" i="1" dirty="0">
                <a:solidFill>
                  <a:prstClr val="black"/>
                </a:solidFill>
              </a:rPr>
              <a:t>The T-Rex was the most dangerous dinosaur on the planet.</a:t>
            </a:r>
          </a:p>
          <a:p>
            <a:pPr lvl="0" algn="ctr"/>
            <a:endParaRPr lang="en-GB" sz="2100" i="1" dirty="0">
              <a:solidFill>
                <a:prstClr val="black"/>
              </a:solidFill>
            </a:endParaRPr>
          </a:p>
          <a:p>
            <a:pPr lvl="0" algn="ctr"/>
            <a:r>
              <a:rPr lang="en-GB" sz="2100" dirty="0">
                <a:solidFill>
                  <a:prstClr val="black"/>
                </a:solidFill>
              </a:rPr>
              <a:t>I am unhappy with the treatment I received.</a:t>
            </a:r>
          </a:p>
          <a:p>
            <a:pPr lvl="0" algn="ctr"/>
            <a:r>
              <a:rPr lang="en-GB" sz="2100" i="1" dirty="0">
                <a:solidFill>
                  <a:prstClr val="black"/>
                </a:solidFill>
              </a:rPr>
              <a:t>I am most unhappy with the treatment that I received.</a:t>
            </a:r>
          </a:p>
          <a:p>
            <a:pPr lvl="0" algn="ctr"/>
            <a:endParaRPr lang="en-GB" sz="2200" dirty="0">
              <a:solidFill>
                <a:prstClr val="black"/>
              </a:solidFill>
            </a:endParaRPr>
          </a:p>
          <a:p>
            <a:pPr lvl="0" algn="ctr"/>
            <a:endParaRPr lang="en-GB" sz="2200" dirty="0">
              <a:solidFill>
                <a:prstClr val="black"/>
              </a:solidFill>
            </a:endParaRPr>
          </a:p>
        </p:txBody>
      </p:sp>
      <p:graphicFrame>
        <p:nvGraphicFramePr>
          <p:cNvPr id="11" name="Table 10">
            <a:extLst>
              <a:ext uri="{FF2B5EF4-FFF2-40B4-BE49-F238E27FC236}">
                <a16:creationId xmlns:a16="http://schemas.microsoft.com/office/drawing/2014/main" id="{9AA32506-7947-4E49-ABC3-B750637F4F06}"/>
              </a:ext>
            </a:extLst>
          </p:cNvPr>
          <p:cNvGraphicFramePr>
            <a:graphicFrameLocks noGrp="1"/>
          </p:cNvGraphicFramePr>
          <p:nvPr>
            <p:extLst>
              <p:ext uri="{D42A27DB-BD31-4B8C-83A1-F6EECF244321}">
                <p14:modId xmlns:p14="http://schemas.microsoft.com/office/powerpoint/2010/main" val="641789363"/>
              </p:ext>
            </p:extLst>
          </p:nvPr>
        </p:nvGraphicFramePr>
        <p:xfrm>
          <a:off x="6539345" y="2536513"/>
          <a:ext cx="5444840" cy="2743200"/>
        </p:xfrm>
        <a:graphic>
          <a:graphicData uri="http://schemas.openxmlformats.org/drawingml/2006/table">
            <a:tbl>
              <a:tblPr firstRow="1" bandRow="1">
                <a:tableStyleId>{5940675A-B579-460E-94D1-54222C63F5DA}</a:tableStyleId>
              </a:tblPr>
              <a:tblGrid>
                <a:gridCol w="1544954">
                  <a:extLst>
                    <a:ext uri="{9D8B030D-6E8A-4147-A177-3AD203B41FA5}">
                      <a16:colId xmlns:a16="http://schemas.microsoft.com/office/drawing/2014/main" val="3819828428"/>
                    </a:ext>
                  </a:extLst>
                </a:gridCol>
                <a:gridCol w="2030356">
                  <a:extLst>
                    <a:ext uri="{9D8B030D-6E8A-4147-A177-3AD203B41FA5}">
                      <a16:colId xmlns:a16="http://schemas.microsoft.com/office/drawing/2014/main" val="1020268984"/>
                    </a:ext>
                  </a:extLst>
                </a:gridCol>
                <a:gridCol w="1869530">
                  <a:extLst>
                    <a:ext uri="{9D8B030D-6E8A-4147-A177-3AD203B41FA5}">
                      <a16:colId xmlns:a16="http://schemas.microsoft.com/office/drawing/2014/main" val="475459492"/>
                    </a:ext>
                  </a:extLst>
                </a:gridCol>
              </a:tblGrid>
              <a:tr h="416035">
                <a:tc>
                  <a:txBody>
                    <a:bodyPr/>
                    <a:lstStyle/>
                    <a:p>
                      <a:r>
                        <a:rPr lang="en-GB" sz="2500" b="1" dirty="0"/>
                        <a:t>Adjective</a:t>
                      </a:r>
                    </a:p>
                  </a:txBody>
                  <a:tcPr>
                    <a:solidFill>
                      <a:srgbClr val="E6B9B8"/>
                    </a:solidFill>
                  </a:tcPr>
                </a:tc>
                <a:tc>
                  <a:txBody>
                    <a:bodyPr/>
                    <a:lstStyle/>
                    <a:p>
                      <a:r>
                        <a:rPr lang="en-GB" sz="2500" b="1" dirty="0"/>
                        <a:t>Comparative</a:t>
                      </a:r>
                    </a:p>
                  </a:txBody>
                  <a:tcPr>
                    <a:solidFill>
                      <a:srgbClr val="E6B9B8"/>
                    </a:solidFill>
                  </a:tcPr>
                </a:tc>
                <a:tc>
                  <a:txBody>
                    <a:bodyPr/>
                    <a:lstStyle/>
                    <a:p>
                      <a:r>
                        <a:rPr lang="en-GB" sz="2500" b="1" dirty="0"/>
                        <a:t>Superlative</a:t>
                      </a:r>
                    </a:p>
                  </a:txBody>
                  <a:tcPr>
                    <a:solidFill>
                      <a:srgbClr val="E6B9B8"/>
                    </a:solidFill>
                  </a:tcPr>
                </a:tc>
                <a:extLst>
                  <a:ext uri="{0D108BD9-81ED-4DB2-BD59-A6C34878D82A}">
                    <a16:rowId xmlns:a16="http://schemas.microsoft.com/office/drawing/2014/main" val="1978318418"/>
                  </a:ext>
                </a:extLst>
              </a:tr>
              <a:tr h="416035">
                <a:tc>
                  <a:txBody>
                    <a:bodyPr/>
                    <a:lstStyle/>
                    <a:p>
                      <a:r>
                        <a:rPr lang="en-GB" sz="2500" dirty="0"/>
                        <a:t>old</a:t>
                      </a:r>
                    </a:p>
                  </a:txBody>
                  <a:tcPr>
                    <a:solidFill>
                      <a:srgbClr val="E6B9B8"/>
                    </a:solidFill>
                  </a:tcPr>
                </a:tc>
                <a:tc>
                  <a:txBody>
                    <a:bodyPr/>
                    <a:lstStyle/>
                    <a:p>
                      <a:r>
                        <a:rPr lang="en-GB" sz="2500" dirty="0"/>
                        <a:t>older</a:t>
                      </a:r>
                    </a:p>
                  </a:txBody>
                  <a:tcPr>
                    <a:solidFill>
                      <a:srgbClr val="E6B9B8"/>
                    </a:solidFill>
                  </a:tcPr>
                </a:tc>
                <a:tc>
                  <a:txBody>
                    <a:bodyPr/>
                    <a:lstStyle/>
                    <a:p>
                      <a:r>
                        <a:rPr lang="en-GB" sz="2500" dirty="0"/>
                        <a:t>oldest</a:t>
                      </a:r>
                    </a:p>
                  </a:txBody>
                  <a:tcPr>
                    <a:solidFill>
                      <a:srgbClr val="E6B9B8"/>
                    </a:solidFill>
                  </a:tcPr>
                </a:tc>
                <a:extLst>
                  <a:ext uri="{0D108BD9-81ED-4DB2-BD59-A6C34878D82A}">
                    <a16:rowId xmlns:a16="http://schemas.microsoft.com/office/drawing/2014/main" val="3200617848"/>
                  </a:ext>
                </a:extLst>
              </a:tr>
              <a:tr h="416035">
                <a:tc>
                  <a:txBody>
                    <a:bodyPr/>
                    <a:lstStyle/>
                    <a:p>
                      <a:r>
                        <a:rPr lang="en-GB" sz="2500" dirty="0"/>
                        <a:t>tall</a:t>
                      </a:r>
                    </a:p>
                  </a:txBody>
                  <a:tcPr>
                    <a:solidFill>
                      <a:srgbClr val="E6B9B8"/>
                    </a:solidFill>
                  </a:tcPr>
                </a:tc>
                <a:tc>
                  <a:txBody>
                    <a:bodyPr/>
                    <a:lstStyle/>
                    <a:p>
                      <a:r>
                        <a:rPr lang="en-GB" sz="2500" dirty="0"/>
                        <a:t>taller</a:t>
                      </a:r>
                    </a:p>
                  </a:txBody>
                  <a:tcPr>
                    <a:solidFill>
                      <a:srgbClr val="E6B9B8"/>
                    </a:solidFill>
                  </a:tcPr>
                </a:tc>
                <a:tc>
                  <a:txBody>
                    <a:bodyPr/>
                    <a:lstStyle/>
                    <a:p>
                      <a:r>
                        <a:rPr lang="en-GB" sz="2500" dirty="0"/>
                        <a:t>tallest</a:t>
                      </a:r>
                    </a:p>
                  </a:txBody>
                  <a:tcPr>
                    <a:solidFill>
                      <a:srgbClr val="E6B9B8"/>
                    </a:solidFill>
                  </a:tcPr>
                </a:tc>
                <a:extLst>
                  <a:ext uri="{0D108BD9-81ED-4DB2-BD59-A6C34878D82A}">
                    <a16:rowId xmlns:a16="http://schemas.microsoft.com/office/drawing/2014/main" val="2418152972"/>
                  </a:ext>
                </a:extLst>
              </a:tr>
              <a:tr h="416035">
                <a:tc>
                  <a:txBody>
                    <a:bodyPr/>
                    <a:lstStyle/>
                    <a:p>
                      <a:r>
                        <a:rPr lang="en-GB" sz="2500" dirty="0"/>
                        <a:t>fresh</a:t>
                      </a:r>
                    </a:p>
                  </a:txBody>
                  <a:tcPr>
                    <a:solidFill>
                      <a:srgbClr val="E6B9B8"/>
                    </a:solidFill>
                  </a:tcPr>
                </a:tc>
                <a:tc>
                  <a:txBody>
                    <a:bodyPr/>
                    <a:lstStyle/>
                    <a:p>
                      <a:r>
                        <a:rPr lang="en-GB" sz="2500" dirty="0"/>
                        <a:t>fresher</a:t>
                      </a:r>
                    </a:p>
                  </a:txBody>
                  <a:tcPr>
                    <a:solidFill>
                      <a:srgbClr val="E6B9B8"/>
                    </a:solidFill>
                  </a:tcPr>
                </a:tc>
                <a:tc>
                  <a:txBody>
                    <a:bodyPr/>
                    <a:lstStyle/>
                    <a:p>
                      <a:r>
                        <a:rPr lang="en-GB" sz="2500" dirty="0"/>
                        <a:t>freshest</a:t>
                      </a:r>
                    </a:p>
                  </a:txBody>
                  <a:tcPr>
                    <a:solidFill>
                      <a:srgbClr val="E6B9B8"/>
                    </a:solidFill>
                  </a:tcPr>
                </a:tc>
                <a:extLst>
                  <a:ext uri="{0D108BD9-81ED-4DB2-BD59-A6C34878D82A}">
                    <a16:rowId xmlns:a16="http://schemas.microsoft.com/office/drawing/2014/main" val="1602156066"/>
                  </a:ext>
                </a:extLst>
              </a:tr>
              <a:tr h="416035">
                <a:tc>
                  <a:txBody>
                    <a:bodyPr/>
                    <a:lstStyle/>
                    <a:p>
                      <a:r>
                        <a:rPr lang="en-GB" sz="2500" dirty="0"/>
                        <a:t>dangerous</a:t>
                      </a:r>
                    </a:p>
                  </a:txBody>
                  <a:tcPr>
                    <a:solidFill>
                      <a:srgbClr val="E6B9B8"/>
                    </a:solidFill>
                  </a:tcPr>
                </a:tc>
                <a:tc>
                  <a:txBody>
                    <a:bodyPr/>
                    <a:lstStyle/>
                    <a:p>
                      <a:r>
                        <a:rPr lang="en-GB" sz="2500" dirty="0"/>
                        <a:t>more dangerous</a:t>
                      </a:r>
                    </a:p>
                  </a:txBody>
                  <a:tcPr>
                    <a:solidFill>
                      <a:srgbClr val="E6B9B8"/>
                    </a:solidFill>
                  </a:tcPr>
                </a:tc>
                <a:tc>
                  <a:txBody>
                    <a:bodyPr/>
                    <a:lstStyle/>
                    <a:p>
                      <a:r>
                        <a:rPr lang="en-GB" sz="2500" dirty="0"/>
                        <a:t>most dangerous</a:t>
                      </a:r>
                    </a:p>
                  </a:txBody>
                  <a:tcPr>
                    <a:solidFill>
                      <a:srgbClr val="E6B9B8"/>
                    </a:solidFill>
                  </a:tcPr>
                </a:tc>
                <a:extLst>
                  <a:ext uri="{0D108BD9-81ED-4DB2-BD59-A6C34878D82A}">
                    <a16:rowId xmlns:a16="http://schemas.microsoft.com/office/drawing/2014/main" val="2732308629"/>
                  </a:ext>
                </a:extLst>
              </a:tr>
            </a:tbl>
          </a:graphicData>
        </a:graphic>
      </p:graphicFrame>
      <p:sp>
        <p:nvSpPr>
          <p:cNvPr id="12" name="Rectangle: Rounded Corners 11">
            <a:extLst>
              <a:ext uri="{FF2B5EF4-FFF2-40B4-BE49-F238E27FC236}">
                <a16:creationId xmlns:a16="http://schemas.microsoft.com/office/drawing/2014/main" id="{9394AD26-57BE-40E4-BE45-1035C56A66B6}"/>
              </a:ext>
            </a:extLst>
          </p:cNvPr>
          <p:cNvSpPr/>
          <p:nvPr/>
        </p:nvSpPr>
        <p:spPr>
          <a:xfrm>
            <a:off x="6539343" y="5444835"/>
            <a:ext cx="5444840" cy="1274619"/>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2500" dirty="0">
              <a:solidFill>
                <a:prstClr val="black"/>
              </a:solidFill>
            </a:endParaRPr>
          </a:p>
          <a:p>
            <a:pPr lvl="0" algn="ctr"/>
            <a:r>
              <a:rPr lang="en-GB" sz="2500" dirty="0">
                <a:solidFill>
                  <a:prstClr val="black"/>
                </a:solidFill>
              </a:rPr>
              <a:t>How has the meaning of each text been made stronger for the reader with the edited vocabulary choices?</a:t>
            </a:r>
          </a:p>
          <a:p>
            <a:pPr lvl="0" algn="ctr"/>
            <a:endParaRPr lang="en-GB" sz="2500" dirty="0">
              <a:solidFill>
                <a:prstClr val="black"/>
              </a:solidFill>
            </a:endParaRPr>
          </a:p>
        </p:txBody>
      </p:sp>
      <p:pic>
        <p:nvPicPr>
          <p:cNvPr id="13" name="Picture 12">
            <a:extLst>
              <a:ext uri="{FF2B5EF4-FFF2-40B4-BE49-F238E27FC236}">
                <a16:creationId xmlns:a16="http://schemas.microsoft.com/office/drawing/2014/main" id="{3ADCA64E-182C-40DF-8C6D-5FFBEB6441F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7459" y="162414"/>
            <a:ext cx="1004316" cy="1443228"/>
          </a:xfrm>
          <a:prstGeom prst="rect">
            <a:avLst/>
          </a:prstGeom>
        </p:spPr>
      </p:pic>
      <p:pic>
        <p:nvPicPr>
          <p:cNvPr id="14" name="Picture 13">
            <a:extLst>
              <a:ext uri="{FF2B5EF4-FFF2-40B4-BE49-F238E27FC236}">
                <a16:creationId xmlns:a16="http://schemas.microsoft.com/office/drawing/2014/main" id="{D4E949E9-0A6A-5844-A872-79168538DA40}"/>
              </a:ext>
            </a:extLst>
          </p:cNvPr>
          <p:cNvPicPr>
            <a:picLocks noChangeAspect="1"/>
          </p:cNvPicPr>
          <p:nvPr/>
        </p:nvPicPr>
        <p:blipFill>
          <a:blip r:embed="rId3"/>
          <a:stretch>
            <a:fillRect/>
          </a:stretch>
        </p:blipFill>
        <p:spPr>
          <a:xfrm>
            <a:off x="10718922" y="175666"/>
            <a:ext cx="1388069" cy="929456"/>
          </a:xfrm>
          <a:prstGeom prst="rect">
            <a:avLst/>
          </a:prstGeom>
        </p:spPr>
      </p:pic>
    </p:spTree>
    <p:extLst>
      <p:ext uri="{BB962C8B-B14F-4D97-AF65-F5344CB8AC3E}">
        <p14:creationId xmlns:p14="http://schemas.microsoft.com/office/powerpoint/2010/main" val="4399283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1472</TotalTime>
  <Words>2073</Words>
  <Application>Microsoft Office PowerPoint</Application>
  <PresentationFormat>Widescreen</PresentationFormat>
  <Paragraphs>212</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Calibri Light</vt:lpstr>
      <vt:lpstr>Times New Roman</vt:lpstr>
      <vt:lpstr>Wingdings</vt:lpstr>
      <vt:lpstr>Office Theme</vt:lpstr>
      <vt:lpstr>W7b. Edits vocabulary choices to enhance the meaning or impact of the text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W2e. Sentences are grammatically accurate</dc:title>
  <dc:creator>Claire Kilgour</dc:creator>
  <cp:lastModifiedBy>Jessica Flisher</cp:lastModifiedBy>
  <cp:revision>122</cp:revision>
  <dcterms:created xsi:type="dcterms:W3CDTF">2018-08-11T12:56:19Z</dcterms:created>
  <dcterms:modified xsi:type="dcterms:W3CDTF">2020-04-12T11:41:47Z</dcterms:modified>
</cp:coreProperties>
</file>