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6" r:id="rId3"/>
    <p:sldId id="258" r:id="rId4"/>
    <p:sldId id="262" r:id="rId5"/>
    <p:sldId id="267" r:id="rId6"/>
    <p:sldId id="268" r:id="rId7"/>
    <p:sldId id="269" r:id="rId8"/>
    <p:sldId id="263" r:id="rId9"/>
    <p:sldId id="270" r:id="rId10"/>
    <p:sldId id="261" r:id="rId11"/>
    <p:sldId id="272" r:id="rId12"/>
    <p:sldId id="271" r:id="rId13"/>
    <p:sldId id="274" r:id="rId14"/>
    <p:sldId id="276" r:id="rId15"/>
    <p:sldId id="275" r:id="rId16"/>
    <p:sldId id="264" r:id="rId17"/>
    <p:sldId id="273" r:id="rId18"/>
    <p:sldId id="277" r:id="rId19"/>
    <p:sldId id="265"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7B7D5-FD91-498E-B98C-D4344446A5B1}" type="datetimeFigureOut">
              <a:rPr lang="en-GB" smtClean="0"/>
              <a:t>12/04/2020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572CB7-26A2-41DF-9B86-616B30D9A0FA}" type="slidenum">
              <a:rPr lang="en-GB" smtClean="0"/>
              <a:t>‹#›</a:t>
            </a:fld>
            <a:endParaRPr lang="en-GB"/>
          </a:p>
        </p:txBody>
      </p:sp>
    </p:spTree>
    <p:extLst>
      <p:ext uri="{BB962C8B-B14F-4D97-AF65-F5344CB8AC3E}">
        <p14:creationId xmlns:p14="http://schemas.microsoft.com/office/powerpoint/2010/main" val="322588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572CB7-26A2-41DF-9B86-616B30D9A0FA}" type="slidenum">
              <a:rPr lang="en-GB" smtClean="0"/>
              <a:t>13</a:t>
            </a:fld>
            <a:endParaRPr lang="en-GB"/>
          </a:p>
        </p:txBody>
      </p:sp>
    </p:spTree>
    <p:extLst>
      <p:ext uri="{BB962C8B-B14F-4D97-AF65-F5344CB8AC3E}">
        <p14:creationId xmlns:p14="http://schemas.microsoft.com/office/powerpoint/2010/main" val="221031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940299"/>
            <a:ext cx="9144000" cy="1927273"/>
          </a:xfrm>
          <a:solidFill>
            <a:schemeClr val="accent2">
              <a:lumMod val="40000"/>
              <a:lumOff val="60000"/>
            </a:schemeClr>
          </a:solidFill>
          <a:ln>
            <a:solidFill>
              <a:schemeClr val="accent1">
                <a:lumMod val="75000"/>
              </a:schemeClr>
            </a:solidFill>
          </a:ln>
        </p:spPr>
        <p:txBody>
          <a:bodyPr>
            <a:normAutofit/>
          </a:bodyPr>
          <a:lstStyle/>
          <a:p>
            <a:r>
              <a:rPr lang="en-GB" b="1"/>
              <a:t>Y5 W7a</a:t>
            </a:r>
            <a:r>
              <a:rPr lang="en-GB" b="1" dirty="0"/>
              <a:t>. Identifies and edits inaccuracies in grammar. </a:t>
            </a:r>
            <a:endParaRPr lang="en-US" b="1" dirty="0"/>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tx1"/>
            </a:solidFill>
          </a:ln>
        </p:spPr>
        <p:txBody>
          <a:bodyPr/>
          <a:lstStyle/>
          <a:p>
            <a:pPr algn="ctr"/>
            <a:r>
              <a:rPr lang="en-GB" b="1" dirty="0">
                <a:latin typeface="+mn-lt"/>
              </a:rPr>
              <a:t>Singular and Plural: how would you spell the plural version of these nouns?</a:t>
            </a:r>
          </a:p>
        </p:txBody>
      </p:sp>
      <p:pic>
        <p:nvPicPr>
          <p:cNvPr id="8" name="Picture 7" descr="Screen Clipping">
            <a:extLst>
              <a:ext uri="{FF2B5EF4-FFF2-40B4-BE49-F238E27FC236}">
                <a16:creationId xmlns:a16="http://schemas.microsoft.com/office/drawing/2014/main" id="{4860AD53-EDEA-46E7-8E6C-F4A155B8C306}"/>
              </a:ext>
            </a:extLst>
          </p:cNvPr>
          <p:cNvPicPr>
            <a:picLocks noChangeAspect="1"/>
          </p:cNvPicPr>
          <p:nvPr/>
        </p:nvPicPr>
        <p:blipFill>
          <a:blip r:embed="rId2"/>
          <a:stretch>
            <a:fillRect/>
          </a:stretch>
        </p:blipFill>
        <p:spPr>
          <a:xfrm>
            <a:off x="4754881" y="1825625"/>
            <a:ext cx="6598919" cy="4687718"/>
          </a:xfrm>
          <a:prstGeom prst="rect">
            <a:avLst/>
          </a:prstGeom>
          <a:ln w="28575">
            <a:solidFill>
              <a:schemeClr val="tx1"/>
            </a:solidFill>
          </a:ln>
        </p:spPr>
      </p:pic>
      <p:sp>
        <p:nvSpPr>
          <p:cNvPr id="9" name="Content Placeholder 4">
            <a:extLst>
              <a:ext uri="{FF2B5EF4-FFF2-40B4-BE49-F238E27FC236}">
                <a16:creationId xmlns:a16="http://schemas.microsoft.com/office/drawing/2014/main" id="{ABFECB96-B39F-453E-9650-06E2B990820E}"/>
              </a:ext>
            </a:extLst>
          </p:cNvPr>
          <p:cNvSpPr txBox="1">
            <a:spLocks/>
          </p:cNvSpPr>
          <p:nvPr/>
        </p:nvSpPr>
        <p:spPr>
          <a:xfrm>
            <a:off x="814755" y="1825624"/>
            <a:ext cx="3771314" cy="4561107"/>
          </a:xfrm>
          <a:prstGeom prst="rect">
            <a:avLst/>
          </a:prstGeom>
          <a:solidFill>
            <a:schemeClr val="accent2">
              <a:lumMod val="40000"/>
              <a:lumOff val="60000"/>
            </a:schemeClr>
          </a:solidFill>
          <a:ln>
            <a:solidFill>
              <a:schemeClr val="tx1"/>
            </a:solid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2400" b="1" u="sng" dirty="0"/>
              <a:t>Exceptions</a:t>
            </a:r>
          </a:p>
          <a:p>
            <a:pPr marL="0" indent="0">
              <a:buFont typeface="Arial"/>
              <a:buNone/>
            </a:pPr>
            <a:r>
              <a:rPr lang="en-GB" dirty="0"/>
              <a:t>Do you know the plural form of: </a:t>
            </a:r>
          </a:p>
          <a:p>
            <a:pPr marL="0" indent="0">
              <a:buFont typeface="Arial"/>
              <a:buNone/>
            </a:pPr>
            <a:endParaRPr lang="en-GB" dirty="0"/>
          </a:p>
          <a:p>
            <a:pPr marL="0" indent="0">
              <a:buFont typeface="Arial"/>
              <a:buNone/>
            </a:pPr>
            <a:r>
              <a:rPr lang="en-GB" dirty="0"/>
              <a:t>mouse?</a:t>
            </a:r>
          </a:p>
          <a:p>
            <a:pPr marL="0" indent="0">
              <a:buFont typeface="Arial"/>
              <a:buNone/>
            </a:pPr>
            <a:r>
              <a:rPr lang="en-GB" dirty="0"/>
              <a:t>man? </a:t>
            </a:r>
          </a:p>
          <a:p>
            <a:pPr marL="0" indent="0">
              <a:buFont typeface="Arial"/>
              <a:buNone/>
            </a:pPr>
            <a:r>
              <a:rPr lang="en-GB" dirty="0"/>
              <a:t>goose?</a:t>
            </a:r>
          </a:p>
          <a:p>
            <a:pPr marL="0" indent="0">
              <a:buFont typeface="Arial"/>
              <a:buNone/>
            </a:pPr>
            <a:r>
              <a:rPr lang="en-GB" dirty="0"/>
              <a:t>woman?</a:t>
            </a:r>
          </a:p>
          <a:p>
            <a:pPr marL="0" indent="0">
              <a:buFont typeface="Arial"/>
              <a:buNone/>
            </a:pPr>
            <a:r>
              <a:rPr lang="en-GB" dirty="0"/>
              <a:t>sheep?</a:t>
            </a:r>
          </a:p>
          <a:p>
            <a:pPr marL="0" indent="0">
              <a:buFont typeface="Arial"/>
              <a:buNone/>
            </a:pPr>
            <a:endParaRPr lang="en-GB" dirty="0"/>
          </a:p>
          <a:p>
            <a:endParaRPr lang="en-GB" dirty="0"/>
          </a:p>
        </p:txBody>
      </p:sp>
    </p:spTree>
    <p:extLst>
      <p:ext uri="{BB962C8B-B14F-4D97-AF65-F5344CB8AC3E}">
        <p14:creationId xmlns:p14="http://schemas.microsoft.com/office/powerpoint/2010/main" val="837854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EB48669-6FA0-4F3A-88C4-BE140BE66076}"/>
              </a:ext>
            </a:extLst>
          </p:cNvPr>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lstStyle/>
          <a:p>
            <a:pPr algn="ctr"/>
            <a:r>
              <a:rPr lang="en-GB" b="1" u="sng" dirty="0">
                <a:latin typeface="+mn-lt"/>
              </a:rPr>
              <a:t>Subject – verb agreement</a:t>
            </a:r>
            <a:endParaRPr lang="en-GB" b="1" dirty="0">
              <a:latin typeface="+mn-lt"/>
            </a:endParaRPr>
          </a:p>
        </p:txBody>
      </p:sp>
      <p:sp>
        <p:nvSpPr>
          <p:cNvPr id="4" name="Rectangle: Rounded Corners 3">
            <a:extLst>
              <a:ext uri="{FF2B5EF4-FFF2-40B4-BE49-F238E27FC236}">
                <a16:creationId xmlns:a16="http://schemas.microsoft.com/office/drawing/2014/main" id="{88749F79-D343-4428-AE1B-8E418199E04C}"/>
              </a:ext>
            </a:extLst>
          </p:cNvPr>
          <p:cNvSpPr/>
          <p:nvPr/>
        </p:nvSpPr>
        <p:spPr>
          <a:xfrm>
            <a:off x="838200" y="2166424"/>
            <a:ext cx="3747868" cy="434691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rPr>
              <a:t>Discussion</a:t>
            </a:r>
          </a:p>
          <a:p>
            <a:pPr algn="ctr"/>
            <a:endParaRPr lang="en-GB" sz="2800" b="1" dirty="0">
              <a:solidFill>
                <a:schemeClr val="tx1"/>
              </a:solidFill>
            </a:endParaRPr>
          </a:p>
          <a:p>
            <a:pPr algn="ctr"/>
            <a:r>
              <a:rPr lang="en-GB" sz="2800" b="1" dirty="0">
                <a:solidFill>
                  <a:schemeClr val="tx1"/>
                </a:solidFill>
              </a:rPr>
              <a:t>Compare each pair of sentences. What is different?</a:t>
            </a:r>
          </a:p>
          <a:p>
            <a:pPr algn="ctr"/>
            <a:endParaRPr lang="en-GB" sz="2800" b="1" dirty="0">
              <a:solidFill>
                <a:schemeClr val="tx1"/>
              </a:solidFill>
            </a:endParaRPr>
          </a:p>
          <a:p>
            <a:pPr algn="ctr"/>
            <a:r>
              <a:rPr lang="en-GB" sz="2800" b="1" dirty="0">
                <a:solidFill>
                  <a:schemeClr val="tx1"/>
                </a:solidFill>
              </a:rPr>
              <a:t>Can you explain why?</a:t>
            </a:r>
          </a:p>
        </p:txBody>
      </p:sp>
      <p:sp>
        <p:nvSpPr>
          <p:cNvPr id="5" name="Rectangle: Rounded Corners 4">
            <a:extLst>
              <a:ext uri="{FF2B5EF4-FFF2-40B4-BE49-F238E27FC236}">
                <a16:creationId xmlns:a16="http://schemas.microsoft.com/office/drawing/2014/main" id="{28EDDBFF-4753-4888-BB49-32AE19DBDE78}"/>
              </a:ext>
            </a:extLst>
          </p:cNvPr>
          <p:cNvSpPr/>
          <p:nvPr/>
        </p:nvSpPr>
        <p:spPr>
          <a:xfrm>
            <a:off x="5106572" y="2025748"/>
            <a:ext cx="6386733" cy="448759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 house is being built quickly.</a:t>
            </a:r>
          </a:p>
          <a:p>
            <a:r>
              <a:rPr lang="en-GB" sz="2400" dirty="0">
                <a:solidFill>
                  <a:schemeClr val="tx1"/>
                </a:solidFill>
              </a:rPr>
              <a:t>The houses are being built quickly.</a:t>
            </a:r>
          </a:p>
          <a:p>
            <a:endParaRPr lang="en-GB" sz="2400" dirty="0">
              <a:solidFill>
                <a:schemeClr val="tx1"/>
              </a:solidFill>
            </a:endParaRPr>
          </a:p>
          <a:p>
            <a:r>
              <a:rPr lang="en-GB" sz="2400" dirty="0">
                <a:solidFill>
                  <a:schemeClr val="tx1"/>
                </a:solidFill>
              </a:rPr>
              <a:t>My cousin is visiting tomorrow.</a:t>
            </a:r>
          </a:p>
          <a:p>
            <a:r>
              <a:rPr lang="en-GB" sz="2400" dirty="0">
                <a:solidFill>
                  <a:schemeClr val="tx1"/>
                </a:solidFill>
              </a:rPr>
              <a:t>My cousins are visiting tomorrow.</a:t>
            </a:r>
          </a:p>
          <a:p>
            <a:endParaRPr lang="en-GB" sz="2400" dirty="0">
              <a:solidFill>
                <a:schemeClr val="tx1"/>
              </a:solidFill>
            </a:endParaRPr>
          </a:p>
          <a:p>
            <a:r>
              <a:rPr lang="en-GB" sz="2400" dirty="0">
                <a:solidFill>
                  <a:schemeClr val="tx1"/>
                </a:solidFill>
              </a:rPr>
              <a:t>At the water hole the giraffe is drinking.</a:t>
            </a:r>
          </a:p>
          <a:p>
            <a:r>
              <a:rPr lang="en-GB" sz="2400" dirty="0">
                <a:solidFill>
                  <a:schemeClr val="tx1"/>
                </a:solidFill>
              </a:rPr>
              <a:t>At the water hole the giraffes are drinking.</a:t>
            </a:r>
          </a:p>
        </p:txBody>
      </p:sp>
    </p:spTree>
    <p:extLst>
      <p:ext uri="{BB962C8B-B14F-4D97-AF65-F5344CB8AC3E}">
        <p14:creationId xmlns:p14="http://schemas.microsoft.com/office/powerpoint/2010/main" val="43294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0EB156-EADE-4C30-9CD4-927A5174A793}"/>
              </a:ext>
            </a:extLst>
          </p:cNvPr>
          <p:cNvSpPr/>
          <p:nvPr/>
        </p:nvSpPr>
        <p:spPr>
          <a:xfrm>
            <a:off x="590842" y="2025748"/>
            <a:ext cx="6386733" cy="448759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 </a:t>
            </a:r>
            <a:r>
              <a:rPr lang="en-GB" sz="2400" b="1" dirty="0">
                <a:solidFill>
                  <a:schemeClr val="tx1"/>
                </a:solidFill>
              </a:rPr>
              <a:t>house is </a:t>
            </a:r>
            <a:r>
              <a:rPr lang="en-GB" sz="2400" dirty="0">
                <a:solidFill>
                  <a:schemeClr val="tx1"/>
                </a:solidFill>
              </a:rPr>
              <a:t>being built quickly.</a:t>
            </a:r>
          </a:p>
          <a:p>
            <a:r>
              <a:rPr lang="en-GB" sz="2400" dirty="0">
                <a:solidFill>
                  <a:schemeClr val="tx1"/>
                </a:solidFill>
              </a:rPr>
              <a:t>The </a:t>
            </a:r>
            <a:r>
              <a:rPr lang="en-GB" sz="2400" b="1" dirty="0">
                <a:solidFill>
                  <a:schemeClr val="tx1"/>
                </a:solidFill>
              </a:rPr>
              <a:t>houses are </a:t>
            </a:r>
            <a:r>
              <a:rPr lang="en-GB" sz="2400" dirty="0">
                <a:solidFill>
                  <a:schemeClr val="tx1"/>
                </a:solidFill>
              </a:rPr>
              <a:t>being built quickly.</a:t>
            </a:r>
          </a:p>
          <a:p>
            <a:endParaRPr lang="en-GB" sz="2400" dirty="0">
              <a:solidFill>
                <a:schemeClr val="tx1"/>
              </a:solidFill>
            </a:endParaRPr>
          </a:p>
          <a:p>
            <a:r>
              <a:rPr lang="en-GB" sz="2400" dirty="0">
                <a:solidFill>
                  <a:schemeClr val="tx1"/>
                </a:solidFill>
              </a:rPr>
              <a:t>My </a:t>
            </a:r>
            <a:r>
              <a:rPr lang="en-GB" sz="2400" b="1" dirty="0">
                <a:solidFill>
                  <a:schemeClr val="tx1"/>
                </a:solidFill>
              </a:rPr>
              <a:t>cousin is </a:t>
            </a:r>
            <a:r>
              <a:rPr lang="en-GB" sz="2400" dirty="0">
                <a:solidFill>
                  <a:schemeClr val="tx1"/>
                </a:solidFill>
              </a:rPr>
              <a:t>visiting tomorrow.</a:t>
            </a:r>
          </a:p>
          <a:p>
            <a:r>
              <a:rPr lang="en-GB" sz="2400" dirty="0">
                <a:solidFill>
                  <a:schemeClr val="tx1"/>
                </a:solidFill>
              </a:rPr>
              <a:t>My </a:t>
            </a:r>
            <a:r>
              <a:rPr lang="en-GB" sz="2400" b="1" dirty="0">
                <a:solidFill>
                  <a:schemeClr val="tx1"/>
                </a:solidFill>
              </a:rPr>
              <a:t>cousins ar</a:t>
            </a:r>
            <a:r>
              <a:rPr lang="en-GB" sz="2400" dirty="0">
                <a:solidFill>
                  <a:schemeClr val="tx1"/>
                </a:solidFill>
              </a:rPr>
              <a:t>e visiting tomorrow.</a:t>
            </a:r>
          </a:p>
          <a:p>
            <a:endParaRPr lang="en-GB" sz="2400" dirty="0">
              <a:solidFill>
                <a:schemeClr val="tx1"/>
              </a:solidFill>
            </a:endParaRPr>
          </a:p>
          <a:p>
            <a:r>
              <a:rPr lang="en-GB" sz="2400" dirty="0">
                <a:solidFill>
                  <a:schemeClr val="tx1"/>
                </a:solidFill>
              </a:rPr>
              <a:t>At the water hole the </a:t>
            </a:r>
            <a:r>
              <a:rPr lang="en-GB" sz="2400" b="1" dirty="0">
                <a:solidFill>
                  <a:schemeClr val="tx1"/>
                </a:solidFill>
              </a:rPr>
              <a:t>giraffe is </a:t>
            </a:r>
            <a:r>
              <a:rPr lang="en-GB" sz="2400" dirty="0">
                <a:solidFill>
                  <a:schemeClr val="tx1"/>
                </a:solidFill>
              </a:rPr>
              <a:t>drinking.</a:t>
            </a:r>
          </a:p>
          <a:p>
            <a:r>
              <a:rPr lang="en-GB" sz="2400" dirty="0">
                <a:solidFill>
                  <a:schemeClr val="tx1"/>
                </a:solidFill>
              </a:rPr>
              <a:t>At the water hole the </a:t>
            </a:r>
            <a:r>
              <a:rPr lang="en-GB" sz="2400" b="1" dirty="0">
                <a:solidFill>
                  <a:schemeClr val="tx1"/>
                </a:solidFill>
              </a:rPr>
              <a:t>giraffes are </a:t>
            </a:r>
            <a:r>
              <a:rPr lang="en-GB" sz="2400" dirty="0">
                <a:solidFill>
                  <a:schemeClr val="tx1"/>
                </a:solidFill>
              </a:rPr>
              <a:t>drinking.</a:t>
            </a:r>
          </a:p>
        </p:txBody>
      </p:sp>
      <p:sp>
        <p:nvSpPr>
          <p:cNvPr id="4" name="Rectangle: Rounded Corners 3">
            <a:extLst>
              <a:ext uri="{FF2B5EF4-FFF2-40B4-BE49-F238E27FC236}">
                <a16:creationId xmlns:a16="http://schemas.microsoft.com/office/drawing/2014/main" id="{0C0FDD6F-7DAB-4C7D-AAB2-F6B3064FBAF4}"/>
              </a:ext>
            </a:extLst>
          </p:cNvPr>
          <p:cNvSpPr/>
          <p:nvPr/>
        </p:nvSpPr>
        <p:spPr>
          <a:xfrm>
            <a:off x="7399606" y="2166425"/>
            <a:ext cx="4234376" cy="292608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In all of these sentences the VERB and SUBJECT agree (they match).</a:t>
            </a:r>
          </a:p>
        </p:txBody>
      </p:sp>
      <p:sp>
        <p:nvSpPr>
          <p:cNvPr id="5" name="Title 1">
            <a:extLst>
              <a:ext uri="{FF2B5EF4-FFF2-40B4-BE49-F238E27FC236}">
                <a16:creationId xmlns:a16="http://schemas.microsoft.com/office/drawing/2014/main" id="{BD9BBB15-C3BE-4333-874D-FC592393D307}"/>
              </a:ext>
            </a:extLst>
          </p:cNvPr>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lstStyle/>
          <a:p>
            <a:pPr algn="ctr"/>
            <a:r>
              <a:rPr lang="en-GB" b="1" u="sng" dirty="0">
                <a:latin typeface="+mn-lt"/>
              </a:rPr>
              <a:t>Subject – verb agreement</a:t>
            </a:r>
            <a:endParaRPr lang="en-GB" dirty="0">
              <a:latin typeface="+mn-lt"/>
            </a:endParaRPr>
          </a:p>
        </p:txBody>
      </p:sp>
    </p:spTree>
    <p:extLst>
      <p:ext uri="{BB962C8B-B14F-4D97-AF65-F5344CB8AC3E}">
        <p14:creationId xmlns:p14="http://schemas.microsoft.com/office/powerpoint/2010/main" val="89888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92C39C6-5009-4EA4-9898-66599375F7A1}"/>
              </a:ext>
            </a:extLst>
          </p:cNvPr>
          <p:cNvSpPr txBox="1">
            <a:spLocks/>
          </p:cNvSpPr>
          <p:nvPr/>
        </p:nvSpPr>
        <p:spPr>
          <a:xfrm>
            <a:off x="990600" y="517525"/>
            <a:ext cx="10515600" cy="873885"/>
          </a:xfrm>
          <a:prstGeom prst="rect">
            <a:avLst/>
          </a:prstGeom>
          <a:solidFill>
            <a:schemeClr val="accent2">
              <a:lumMod val="40000"/>
              <a:lumOff val="6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mn-lt"/>
              </a:rPr>
              <a:t>Subject – verb agreement</a:t>
            </a:r>
            <a:endParaRPr lang="en-GB" dirty="0">
              <a:latin typeface="+mn-lt"/>
            </a:endParaRPr>
          </a:p>
        </p:txBody>
      </p:sp>
      <p:sp>
        <p:nvSpPr>
          <p:cNvPr id="5" name="Rectangle: Rounded Corners 4">
            <a:extLst>
              <a:ext uri="{FF2B5EF4-FFF2-40B4-BE49-F238E27FC236}">
                <a16:creationId xmlns:a16="http://schemas.microsoft.com/office/drawing/2014/main" id="{11EF130B-C2F9-47CE-892B-2D9B6A9FF8A9}"/>
              </a:ext>
            </a:extLst>
          </p:cNvPr>
          <p:cNvSpPr/>
          <p:nvPr/>
        </p:nvSpPr>
        <p:spPr>
          <a:xfrm>
            <a:off x="4472354" y="1547450"/>
            <a:ext cx="7033846" cy="126609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After the match, </a:t>
            </a:r>
            <a:r>
              <a:rPr lang="en-GB" sz="3200" b="1" dirty="0">
                <a:solidFill>
                  <a:srgbClr val="FF0000"/>
                </a:solidFill>
              </a:rPr>
              <a:t>the children </a:t>
            </a:r>
            <a:r>
              <a:rPr lang="en-GB" sz="3200" b="1" dirty="0">
                <a:solidFill>
                  <a:srgbClr val="0070C0"/>
                </a:solidFill>
              </a:rPr>
              <a:t>was</a:t>
            </a:r>
            <a:r>
              <a:rPr lang="en-GB" sz="3200" dirty="0">
                <a:solidFill>
                  <a:srgbClr val="0070C0"/>
                </a:solidFill>
              </a:rPr>
              <a:t> </a:t>
            </a:r>
            <a:r>
              <a:rPr lang="en-GB" sz="3200" dirty="0">
                <a:solidFill>
                  <a:schemeClr val="tx1"/>
                </a:solidFill>
              </a:rPr>
              <a:t>celebrating the win. </a:t>
            </a:r>
          </a:p>
        </p:txBody>
      </p:sp>
      <p:sp>
        <p:nvSpPr>
          <p:cNvPr id="6" name="Explosion: 8 Points 5">
            <a:extLst>
              <a:ext uri="{FF2B5EF4-FFF2-40B4-BE49-F238E27FC236}">
                <a16:creationId xmlns:a16="http://schemas.microsoft.com/office/drawing/2014/main" id="{BCCF1AC2-0AD9-48A1-8ACD-289C16E1DBC6}"/>
              </a:ext>
            </a:extLst>
          </p:cNvPr>
          <p:cNvSpPr/>
          <p:nvPr/>
        </p:nvSpPr>
        <p:spPr>
          <a:xfrm rot="19975384">
            <a:off x="256464" y="1957817"/>
            <a:ext cx="3110480" cy="258234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Spot the Mistake!</a:t>
            </a:r>
          </a:p>
        </p:txBody>
      </p:sp>
      <p:sp>
        <p:nvSpPr>
          <p:cNvPr id="7" name="Rectangle: Rounded Corners 6">
            <a:extLst>
              <a:ext uri="{FF2B5EF4-FFF2-40B4-BE49-F238E27FC236}">
                <a16:creationId xmlns:a16="http://schemas.microsoft.com/office/drawing/2014/main" id="{CD647ACF-FEFD-4CBC-8D64-41FA3F73873E}"/>
              </a:ext>
            </a:extLst>
          </p:cNvPr>
          <p:cNvSpPr/>
          <p:nvPr/>
        </p:nvSpPr>
        <p:spPr>
          <a:xfrm>
            <a:off x="4373878" y="2969581"/>
            <a:ext cx="7132321" cy="213699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In this sentence, the </a:t>
            </a:r>
            <a:r>
              <a:rPr lang="en-GB" sz="2800" b="1" dirty="0">
                <a:solidFill>
                  <a:srgbClr val="FF0000"/>
                </a:solidFill>
              </a:rPr>
              <a:t>SUBJECT (the children) </a:t>
            </a:r>
            <a:r>
              <a:rPr lang="en-GB" sz="2800" dirty="0">
                <a:solidFill>
                  <a:schemeClr val="tx1"/>
                </a:solidFill>
              </a:rPr>
              <a:t>is </a:t>
            </a:r>
            <a:r>
              <a:rPr lang="en-GB" sz="2800" b="1" dirty="0">
                <a:solidFill>
                  <a:schemeClr val="tx1"/>
                </a:solidFill>
              </a:rPr>
              <a:t>plural </a:t>
            </a:r>
            <a:r>
              <a:rPr lang="en-GB" sz="2800" dirty="0">
                <a:solidFill>
                  <a:schemeClr val="tx1"/>
                </a:solidFill>
              </a:rPr>
              <a:t>so the </a:t>
            </a:r>
            <a:r>
              <a:rPr lang="en-GB" sz="2800" b="1" dirty="0">
                <a:solidFill>
                  <a:schemeClr val="accent1">
                    <a:lumMod val="75000"/>
                  </a:schemeClr>
                </a:solidFill>
              </a:rPr>
              <a:t>VERB </a:t>
            </a:r>
            <a:r>
              <a:rPr lang="en-GB" sz="2800" dirty="0">
                <a:solidFill>
                  <a:schemeClr val="tx1"/>
                </a:solidFill>
              </a:rPr>
              <a:t>also needs to be </a:t>
            </a:r>
            <a:r>
              <a:rPr lang="en-GB" sz="2800" b="1" dirty="0">
                <a:solidFill>
                  <a:schemeClr val="tx1"/>
                </a:solidFill>
              </a:rPr>
              <a:t>plural.</a:t>
            </a:r>
            <a:r>
              <a:rPr lang="en-GB" sz="2800" dirty="0">
                <a:solidFill>
                  <a:schemeClr val="tx1"/>
                </a:solidFill>
              </a:rPr>
              <a:t> </a:t>
            </a:r>
            <a:r>
              <a:rPr lang="en-GB" sz="2800" b="1" dirty="0">
                <a:solidFill>
                  <a:schemeClr val="tx1"/>
                </a:solidFill>
              </a:rPr>
              <a:t>However</a:t>
            </a:r>
            <a:r>
              <a:rPr lang="en-GB" sz="2800" dirty="0">
                <a:solidFill>
                  <a:schemeClr val="tx1"/>
                </a:solidFill>
              </a:rPr>
              <a:t>, in this case, the </a:t>
            </a:r>
            <a:r>
              <a:rPr lang="en-GB" sz="2800" b="1" dirty="0">
                <a:solidFill>
                  <a:schemeClr val="accent1">
                    <a:lumMod val="75000"/>
                  </a:schemeClr>
                </a:solidFill>
              </a:rPr>
              <a:t>VERB (was)</a:t>
            </a:r>
            <a:r>
              <a:rPr lang="en-GB" sz="2800" dirty="0">
                <a:solidFill>
                  <a:schemeClr val="tx1"/>
                </a:solidFill>
              </a:rPr>
              <a:t> is </a:t>
            </a:r>
            <a:r>
              <a:rPr lang="en-GB" sz="2800" b="1" dirty="0">
                <a:solidFill>
                  <a:schemeClr val="tx1"/>
                </a:solidFill>
              </a:rPr>
              <a:t>singular</a:t>
            </a:r>
            <a:r>
              <a:rPr lang="en-GB" sz="2800" dirty="0">
                <a:solidFill>
                  <a:schemeClr val="tx1"/>
                </a:solidFill>
              </a:rPr>
              <a:t> so the subject and verb </a:t>
            </a:r>
            <a:r>
              <a:rPr lang="en-GB" sz="2800" b="1" dirty="0">
                <a:solidFill>
                  <a:schemeClr val="tx1"/>
                </a:solidFill>
              </a:rPr>
              <a:t>DON’T AGREE. IT IS WRONG!</a:t>
            </a:r>
          </a:p>
        </p:txBody>
      </p:sp>
      <p:sp>
        <p:nvSpPr>
          <p:cNvPr id="8" name="Explosion: 8 Points 7">
            <a:extLst>
              <a:ext uri="{FF2B5EF4-FFF2-40B4-BE49-F238E27FC236}">
                <a16:creationId xmlns:a16="http://schemas.microsoft.com/office/drawing/2014/main" id="{5130EB8A-00D4-47F5-89CF-EF252BB5EA59}"/>
              </a:ext>
            </a:extLst>
          </p:cNvPr>
          <p:cNvSpPr/>
          <p:nvPr/>
        </p:nvSpPr>
        <p:spPr>
          <a:xfrm rot="19975384">
            <a:off x="1055475" y="4208491"/>
            <a:ext cx="3019924" cy="2600081"/>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needs correcting?</a:t>
            </a:r>
          </a:p>
        </p:txBody>
      </p:sp>
      <p:sp>
        <p:nvSpPr>
          <p:cNvPr id="9" name="Rectangle: Rounded Corners 8">
            <a:extLst>
              <a:ext uri="{FF2B5EF4-FFF2-40B4-BE49-F238E27FC236}">
                <a16:creationId xmlns:a16="http://schemas.microsoft.com/office/drawing/2014/main" id="{B5BCCF0E-AF48-4804-BECD-A34B125B745D}"/>
              </a:ext>
            </a:extLst>
          </p:cNvPr>
          <p:cNvSpPr/>
          <p:nvPr/>
        </p:nvSpPr>
        <p:spPr>
          <a:xfrm>
            <a:off x="4423115" y="5263909"/>
            <a:ext cx="7033846" cy="126609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rPr>
              <a:t>After the match, </a:t>
            </a:r>
            <a:r>
              <a:rPr lang="en-GB" sz="3200" b="1" dirty="0">
                <a:solidFill>
                  <a:srgbClr val="FF0000"/>
                </a:solidFill>
              </a:rPr>
              <a:t>the children </a:t>
            </a:r>
            <a:r>
              <a:rPr lang="en-GB" sz="3200" b="1" dirty="0">
                <a:solidFill>
                  <a:srgbClr val="0070C0"/>
                </a:solidFill>
              </a:rPr>
              <a:t>were </a:t>
            </a:r>
            <a:r>
              <a:rPr lang="en-GB" sz="3200" dirty="0">
                <a:solidFill>
                  <a:schemeClr val="tx1"/>
                </a:solidFill>
              </a:rPr>
              <a:t>celebrating the win. </a:t>
            </a:r>
          </a:p>
        </p:txBody>
      </p:sp>
    </p:spTree>
    <p:extLst>
      <p:ext uri="{BB962C8B-B14F-4D97-AF65-F5344CB8AC3E}">
        <p14:creationId xmlns:p14="http://schemas.microsoft.com/office/powerpoint/2010/main" val="173390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92C39C6-5009-4EA4-9898-66599375F7A1}"/>
              </a:ext>
            </a:extLst>
          </p:cNvPr>
          <p:cNvSpPr txBox="1">
            <a:spLocks/>
          </p:cNvSpPr>
          <p:nvPr/>
        </p:nvSpPr>
        <p:spPr>
          <a:xfrm>
            <a:off x="1017562" y="517525"/>
            <a:ext cx="10515600" cy="1325563"/>
          </a:xfrm>
          <a:prstGeom prst="rect">
            <a:avLst/>
          </a:prstGeom>
          <a:solidFill>
            <a:schemeClr val="accent2">
              <a:lumMod val="40000"/>
              <a:lumOff val="60000"/>
            </a:schemeClr>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mn-lt"/>
              </a:rPr>
              <a:t>Your turn: subject – verb agreement</a:t>
            </a:r>
            <a:endParaRPr lang="en-GB" dirty="0">
              <a:latin typeface="+mn-lt"/>
            </a:endParaRPr>
          </a:p>
        </p:txBody>
      </p:sp>
      <p:sp>
        <p:nvSpPr>
          <p:cNvPr id="5" name="Rectangle: Rounded Corners 4">
            <a:extLst>
              <a:ext uri="{FF2B5EF4-FFF2-40B4-BE49-F238E27FC236}">
                <a16:creationId xmlns:a16="http://schemas.microsoft.com/office/drawing/2014/main" id="{11EF130B-C2F9-47CE-892B-2D9B6A9FF8A9}"/>
              </a:ext>
            </a:extLst>
          </p:cNvPr>
          <p:cNvSpPr/>
          <p:nvPr/>
        </p:nvSpPr>
        <p:spPr>
          <a:xfrm>
            <a:off x="4220308" y="2236769"/>
            <a:ext cx="7412502" cy="405148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crocodile were snapping its razor-sharp teeth together.</a:t>
            </a:r>
          </a:p>
          <a:p>
            <a:endParaRPr lang="en-GB" sz="2800" dirty="0">
              <a:solidFill>
                <a:schemeClr val="tx1"/>
              </a:solidFill>
            </a:endParaRPr>
          </a:p>
          <a:p>
            <a:r>
              <a:rPr lang="en-GB" sz="2800" dirty="0">
                <a:solidFill>
                  <a:schemeClr val="tx1"/>
                </a:solidFill>
              </a:rPr>
              <a:t>In the middle of the stage, the acrobats was juggling skilfully.</a:t>
            </a:r>
          </a:p>
          <a:p>
            <a:endParaRPr lang="en-GB" sz="2800" dirty="0">
              <a:solidFill>
                <a:schemeClr val="tx1"/>
              </a:solidFill>
            </a:endParaRPr>
          </a:p>
          <a:p>
            <a:r>
              <a:rPr lang="en-GB" sz="2800" dirty="0">
                <a:solidFill>
                  <a:schemeClr val="tx1"/>
                </a:solidFill>
              </a:rPr>
              <a:t>Although the cars was fast, they were very unattractive to look at.</a:t>
            </a:r>
          </a:p>
        </p:txBody>
      </p:sp>
      <p:sp>
        <p:nvSpPr>
          <p:cNvPr id="6" name="Explosion: 8 Points 5">
            <a:extLst>
              <a:ext uri="{FF2B5EF4-FFF2-40B4-BE49-F238E27FC236}">
                <a16:creationId xmlns:a16="http://schemas.microsoft.com/office/drawing/2014/main" id="{BCCF1AC2-0AD9-48A1-8ACD-289C16E1DBC6}"/>
              </a:ext>
            </a:extLst>
          </p:cNvPr>
          <p:cNvSpPr/>
          <p:nvPr/>
        </p:nvSpPr>
        <p:spPr>
          <a:xfrm rot="19975384">
            <a:off x="227518" y="2376243"/>
            <a:ext cx="3955158" cy="3067410"/>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Spot the mistake.</a:t>
            </a:r>
          </a:p>
        </p:txBody>
      </p:sp>
    </p:spTree>
    <p:extLst>
      <p:ext uri="{BB962C8B-B14F-4D97-AF65-F5344CB8AC3E}">
        <p14:creationId xmlns:p14="http://schemas.microsoft.com/office/powerpoint/2010/main" val="97975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892C39C6-5009-4EA4-9898-66599375F7A1}"/>
              </a:ext>
            </a:extLst>
          </p:cNvPr>
          <p:cNvSpPr txBox="1">
            <a:spLocks/>
          </p:cNvSpPr>
          <p:nvPr/>
        </p:nvSpPr>
        <p:spPr>
          <a:xfrm>
            <a:off x="990600" y="517525"/>
            <a:ext cx="10515600" cy="1325563"/>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mn-lt"/>
              </a:rPr>
              <a:t>Subject – verb agreement</a:t>
            </a:r>
            <a:endParaRPr lang="en-GB" dirty="0">
              <a:latin typeface="+mn-lt"/>
            </a:endParaRPr>
          </a:p>
        </p:txBody>
      </p:sp>
      <p:sp>
        <p:nvSpPr>
          <p:cNvPr id="6" name="Explosion: 8 Points 5">
            <a:extLst>
              <a:ext uri="{FF2B5EF4-FFF2-40B4-BE49-F238E27FC236}">
                <a16:creationId xmlns:a16="http://schemas.microsoft.com/office/drawing/2014/main" id="{BCCF1AC2-0AD9-48A1-8ACD-289C16E1DBC6}"/>
              </a:ext>
            </a:extLst>
          </p:cNvPr>
          <p:cNvSpPr/>
          <p:nvPr/>
        </p:nvSpPr>
        <p:spPr>
          <a:xfrm rot="19975384">
            <a:off x="227517" y="2376243"/>
            <a:ext cx="3955158" cy="3067410"/>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rPr>
              <a:t>How did you do?</a:t>
            </a:r>
          </a:p>
        </p:txBody>
      </p:sp>
      <p:sp>
        <p:nvSpPr>
          <p:cNvPr id="7" name="Rectangle: Rounded Corners 6">
            <a:extLst>
              <a:ext uri="{FF2B5EF4-FFF2-40B4-BE49-F238E27FC236}">
                <a16:creationId xmlns:a16="http://schemas.microsoft.com/office/drawing/2014/main" id="{33BD38C3-3EFE-462A-A500-7F68BBD9D9D5}"/>
              </a:ext>
            </a:extLst>
          </p:cNvPr>
          <p:cNvSpPr/>
          <p:nvPr/>
        </p:nvSpPr>
        <p:spPr>
          <a:xfrm>
            <a:off x="4220308" y="2236769"/>
            <a:ext cx="7412502" cy="405148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The crocodile </a:t>
            </a:r>
            <a:r>
              <a:rPr lang="en-GB" sz="2800" b="1" dirty="0">
                <a:solidFill>
                  <a:srgbClr val="0070C0"/>
                </a:solidFill>
              </a:rPr>
              <a:t>was/is </a:t>
            </a:r>
            <a:r>
              <a:rPr lang="en-GB" sz="2800" dirty="0">
                <a:solidFill>
                  <a:schemeClr val="tx1"/>
                </a:solidFill>
              </a:rPr>
              <a:t>snapping its razor-sharp teeth together.</a:t>
            </a:r>
          </a:p>
          <a:p>
            <a:endParaRPr lang="en-GB" sz="2800" dirty="0">
              <a:solidFill>
                <a:schemeClr val="tx1"/>
              </a:solidFill>
            </a:endParaRPr>
          </a:p>
          <a:p>
            <a:r>
              <a:rPr lang="en-GB" sz="2800" dirty="0">
                <a:solidFill>
                  <a:schemeClr val="tx1"/>
                </a:solidFill>
              </a:rPr>
              <a:t>In the middle of the stage, the acrobats </a:t>
            </a:r>
            <a:r>
              <a:rPr lang="en-GB" sz="2800" b="1" dirty="0">
                <a:solidFill>
                  <a:srgbClr val="0070C0"/>
                </a:solidFill>
              </a:rPr>
              <a:t>were/are </a:t>
            </a:r>
            <a:r>
              <a:rPr lang="en-GB" sz="2800" dirty="0">
                <a:solidFill>
                  <a:schemeClr val="tx1"/>
                </a:solidFill>
              </a:rPr>
              <a:t>juggling skilfully.</a:t>
            </a:r>
          </a:p>
          <a:p>
            <a:endParaRPr lang="en-GB" sz="2800" dirty="0">
              <a:solidFill>
                <a:schemeClr val="tx1"/>
              </a:solidFill>
            </a:endParaRPr>
          </a:p>
          <a:p>
            <a:r>
              <a:rPr lang="en-GB" sz="2800" dirty="0">
                <a:solidFill>
                  <a:schemeClr val="tx1"/>
                </a:solidFill>
              </a:rPr>
              <a:t>Although the cars </a:t>
            </a:r>
            <a:r>
              <a:rPr lang="en-GB" sz="2800" b="1" dirty="0">
                <a:solidFill>
                  <a:srgbClr val="0070C0"/>
                </a:solidFill>
              </a:rPr>
              <a:t>were</a:t>
            </a:r>
            <a:r>
              <a:rPr lang="en-GB" sz="2800" dirty="0">
                <a:solidFill>
                  <a:schemeClr val="tx1"/>
                </a:solidFill>
              </a:rPr>
              <a:t> fast, they were very unattractive to look at.</a:t>
            </a:r>
          </a:p>
        </p:txBody>
      </p:sp>
    </p:spTree>
    <p:extLst>
      <p:ext uri="{BB962C8B-B14F-4D97-AF65-F5344CB8AC3E}">
        <p14:creationId xmlns:p14="http://schemas.microsoft.com/office/powerpoint/2010/main" val="2133015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56809" y="365125"/>
            <a:ext cx="10515600" cy="886900"/>
          </a:xfrm>
          <a:solidFill>
            <a:schemeClr val="accent2">
              <a:lumMod val="40000"/>
              <a:lumOff val="60000"/>
            </a:schemeClr>
          </a:solidFill>
          <a:ln>
            <a:solidFill>
              <a:schemeClr val="tx1"/>
            </a:solidFill>
          </a:ln>
        </p:spPr>
        <p:txBody>
          <a:bodyPr/>
          <a:lstStyle/>
          <a:p>
            <a:pPr algn="ctr"/>
            <a:r>
              <a:rPr lang="en-GB" dirty="0">
                <a:latin typeface="+mn-lt"/>
              </a:rPr>
              <a:t>Determiners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247039" y="1433145"/>
            <a:ext cx="9697917" cy="126960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we check our work, we also need to check for the correct use of determiners (or missing them out completely).</a:t>
            </a:r>
          </a:p>
        </p:txBody>
      </p:sp>
      <p:sp>
        <p:nvSpPr>
          <p:cNvPr id="8" name="Rectangle: Rounded Corners 7">
            <a:extLst>
              <a:ext uri="{FF2B5EF4-FFF2-40B4-BE49-F238E27FC236}">
                <a16:creationId xmlns:a16="http://schemas.microsoft.com/office/drawing/2014/main" id="{5CCC3D11-C372-4B3A-959C-8C167A710458}"/>
              </a:ext>
            </a:extLst>
          </p:cNvPr>
          <p:cNvSpPr/>
          <p:nvPr/>
        </p:nvSpPr>
        <p:spPr>
          <a:xfrm>
            <a:off x="2580247" y="2883874"/>
            <a:ext cx="7031503" cy="192024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determiner is a word which changes a noun to tell us if we are referring to a noun in general or in particular. </a:t>
            </a:r>
          </a:p>
        </p:txBody>
      </p:sp>
      <p:sp>
        <p:nvSpPr>
          <p:cNvPr id="2" name="Rectangle 1">
            <a:extLst>
              <a:ext uri="{FF2B5EF4-FFF2-40B4-BE49-F238E27FC236}">
                <a16:creationId xmlns:a16="http://schemas.microsoft.com/office/drawing/2014/main" id="{1A673CEB-18E2-4FB8-910C-231E2859E351}"/>
              </a:ext>
            </a:extLst>
          </p:cNvPr>
          <p:cNvSpPr/>
          <p:nvPr/>
        </p:nvSpPr>
        <p:spPr>
          <a:xfrm>
            <a:off x="445181" y="4985235"/>
            <a:ext cx="3465638" cy="14067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Common determiners:</a:t>
            </a:r>
          </a:p>
          <a:p>
            <a:pPr algn="ctr"/>
            <a:r>
              <a:rPr lang="en-GB" sz="2400" i="1" dirty="0">
                <a:solidFill>
                  <a:schemeClr val="tx1"/>
                </a:solidFill>
              </a:rPr>
              <a:t>a</a:t>
            </a:r>
            <a:r>
              <a:rPr lang="en-GB" sz="2400" dirty="0">
                <a:solidFill>
                  <a:schemeClr val="tx1"/>
                </a:solidFill>
              </a:rPr>
              <a:t> words: </a:t>
            </a:r>
            <a:r>
              <a:rPr lang="en-GB" sz="2400" i="1" dirty="0">
                <a:solidFill>
                  <a:schemeClr val="tx1"/>
                </a:solidFill>
              </a:rPr>
              <a:t>a, an, any.</a:t>
            </a:r>
          </a:p>
        </p:txBody>
      </p:sp>
      <p:sp>
        <p:nvSpPr>
          <p:cNvPr id="9" name="Rectangle 8">
            <a:extLst>
              <a:ext uri="{FF2B5EF4-FFF2-40B4-BE49-F238E27FC236}">
                <a16:creationId xmlns:a16="http://schemas.microsoft.com/office/drawing/2014/main" id="{9C1AED62-58C3-4E43-9A80-CC8F7BD58CA0}"/>
              </a:ext>
            </a:extLst>
          </p:cNvPr>
          <p:cNvSpPr/>
          <p:nvPr/>
        </p:nvSpPr>
        <p:spPr>
          <a:xfrm>
            <a:off x="4381790" y="4985235"/>
            <a:ext cx="3465638" cy="14067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Common determiners:</a:t>
            </a:r>
          </a:p>
          <a:p>
            <a:pPr algn="ctr"/>
            <a:r>
              <a:rPr lang="en-GB" sz="2400" i="1" dirty="0" err="1">
                <a:solidFill>
                  <a:schemeClr val="tx1"/>
                </a:solidFill>
              </a:rPr>
              <a:t>th</a:t>
            </a:r>
            <a:r>
              <a:rPr lang="en-GB" sz="2400" i="1" dirty="0">
                <a:solidFill>
                  <a:schemeClr val="tx1"/>
                </a:solidFill>
              </a:rPr>
              <a:t> </a:t>
            </a:r>
            <a:r>
              <a:rPr lang="en-GB" sz="2400" dirty="0">
                <a:solidFill>
                  <a:schemeClr val="tx1"/>
                </a:solidFill>
              </a:rPr>
              <a:t>words: </a:t>
            </a:r>
            <a:r>
              <a:rPr lang="en-GB" sz="2400" i="1" dirty="0">
                <a:solidFill>
                  <a:schemeClr val="tx1"/>
                </a:solidFill>
              </a:rPr>
              <a:t>the, that, this, these, those.</a:t>
            </a:r>
          </a:p>
        </p:txBody>
      </p:sp>
      <p:sp>
        <p:nvSpPr>
          <p:cNvPr id="10" name="Rectangle 9">
            <a:extLst>
              <a:ext uri="{FF2B5EF4-FFF2-40B4-BE49-F238E27FC236}">
                <a16:creationId xmlns:a16="http://schemas.microsoft.com/office/drawing/2014/main" id="{3D8EB64D-CFB2-4EB3-9F85-FACBAD6B9787}"/>
              </a:ext>
            </a:extLst>
          </p:cNvPr>
          <p:cNvSpPr/>
          <p:nvPr/>
        </p:nvSpPr>
        <p:spPr>
          <a:xfrm>
            <a:off x="8318400" y="4985234"/>
            <a:ext cx="3465638" cy="140676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Common determiners:</a:t>
            </a:r>
          </a:p>
          <a:p>
            <a:pPr algn="ctr"/>
            <a:r>
              <a:rPr lang="en-GB" sz="2400" i="1" dirty="0">
                <a:solidFill>
                  <a:schemeClr val="tx1"/>
                </a:solidFill>
              </a:rPr>
              <a:t>quantity</a:t>
            </a:r>
            <a:r>
              <a:rPr lang="en-GB" sz="2400" dirty="0">
                <a:solidFill>
                  <a:schemeClr val="tx1"/>
                </a:solidFill>
              </a:rPr>
              <a:t> words: </a:t>
            </a:r>
            <a:r>
              <a:rPr lang="en-GB" sz="2400" i="1" dirty="0">
                <a:solidFill>
                  <a:schemeClr val="tx1"/>
                </a:solidFill>
              </a:rPr>
              <a:t>all, some, any, much, more.</a:t>
            </a:r>
          </a:p>
        </p:txBody>
      </p:sp>
    </p:spTree>
    <p:extLst>
      <p:ext uri="{BB962C8B-B14F-4D97-AF65-F5344CB8AC3E}">
        <p14:creationId xmlns:p14="http://schemas.microsoft.com/office/powerpoint/2010/main" val="12296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47F7328-BE7A-4D87-A2D2-4014EF50DA4F}"/>
              </a:ext>
            </a:extLst>
          </p:cNvPr>
          <p:cNvSpPr>
            <a:spLocks noGrp="1"/>
          </p:cNvSpPr>
          <p:nvPr>
            <p:ph type="title"/>
          </p:nvPr>
        </p:nvSpPr>
        <p:spPr>
          <a:xfrm>
            <a:off x="838200" y="505803"/>
            <a:ext cx="10515600" cy="943170"/>
          </a:xfrm>
          <a:solidFill>
            <a:schemeClr val="accent2">
              <a:lumMod val="40000"/>
              <a:lumOff val="60000"/>
            </a:schemeClr>
          </a:solidFill>
          <a:ln>
            <a:solidFill>
              <a:schemeClr val="tx1"/>
            </a:solidFill>
          </a:ln>
        </p:spPr>
        <p:txBody>
          <a:bodyPr/>
          <a:lstStyle/>
          <a:p>
            <a:pPr algn="ctr"/>
            <a:r>
              <a:rPr lang="en-GB" dirty="0">
                <a:latin typeface="+mn-lt"/>
              </a:rPr>
              <a:t>Determiners</a:t>
            </a:r>
          </a:p>
        </p:txBody>
      </p:sp>
      <p:sp>
        <p:nvSpPr>
          <p:cNvPr id="4" name="Rectangle 3">
            <a:extLst>
              <a:ext uri="{FF2B5EF4-FFF2-40B4-BE49-F238E27FC236}">
                <a16:creationId xmlns:a16="http://schemas.microsoft.com/office/drawing/2014/main" id="{21F68C14-22C4-448A-8F94-990F7871BDB7}"/>
              </a:ext>
            </a:extLst>
          </p:cNvPr>
          <p:cNvSpPr/>
          <p:nvPr/>
        </p:nvSpPr>
        <p:spPr>
          <a:xfrm>
            <a:off x="970671" y="1758462"/>
            <a:ext cx="10213144" cy="111134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rgbClr val="FF0000"/>
                </a:solidFill>
              </a:rPr>
              <a:t>The</a:t>
            </a:r>
            <a:r>
              <a:rPr lang="en-GB" sz="2400" dirty="0">
                <a:solidFill>
                  <a:schemeClr val="tx1"/>
                </a:solidFill>
              </a:rPr>
              <a:t> whales in </a:t>
            </a:r>
            <a:r>
              <a:rPr lang="en-GB" sz="2400" b="1" dirty="0">
                <a:solidFill>
                  <a:srgbClr val="FF0000"/>
                </a:solidFill>
              </a:rPr>
              <a:t>the</a:t>
            </a:r>
            <a:r>
              <a:rPr lang="en-GB" sz="2400" dirty="0">
                <a:solidFill>
                  <a:schemeClr val="tx1"/>
                </a:solidFill>
              </a:rPr>
              <a:t> sea are beautiful but </a:t>
            </a:r>
            <a:r>
              <a:rPr lang="en-GB" sz="2400" b="1" dirty="0">
                <a:solidFill>
                  <a:srgbClr val="FF0000"/>
                </a:solidFill>
              </a:rPr>
              <a:t>some</a:t>
            </a:r>
            <a:r>
              <a:rPr lang="en-GB" sz="2400" dirty="0">
                <a:solidFill>
                  <a:schemeClr val="tx1"/>
                </a:solidFill>
              </a:rPr>
              <a:t> of </a:t>
            </a:r>
            <a:r>
              <a:rPr lang="en-GB" sz="2400" b="1" dirty="0">
                <a:solidFill>
                  <a:srgbClr val="FF0000"/>
                </a:solidFill>
              </a:rPr>
              <a:t>these </a:t>
            </a:r>
            <a:r>
              <a:rPr lang="en-GB" sz="2400" dirty="0">
                <a:solidFill>
                  <a:schemeClr val="tx1"/>
                </a:solidFill>
              </a:rPr>
              <a:t>creatures are dangerous to man. </a:t>
            </a:r>
          </a:p>
        </p:txBody>
      </p:sp>
      <p:sp>
        <p:nvSpPr>
          <p:cNvPr id="5" name="Rectangle: Rounded Corners 4">
            <a:extLst>
              <a:ext uri="{FF2B5EF4-FFF2-40B4-BE49-F238E27FC236}">
                <a16:creationId xmlns:a16="http://schemas.microsoft.com/office/drawing/2014/main" id="{9ADB77BD-BBA7-4F0C-BBD0-79765E784451}"/>
              </a:ext>
            </a:extLst>
          </p:cNvPr>
          <p:cNvSpPr/>
          <p:nvPr/>
        </p:nvSpPr>
        <p:spPr>
          <a:xfrm>
            <a:off x="838200" y="3179297"/>
            <a:ext cx="2504049" cy="299641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b="1" u="sng" dirty="0">
                <a:solidFill>
                  <a:schemeClr val="tx1"/>
                </a:solidFill>
              </a:rPr>
              <a:t>Your turn: </a:t>
            </a:r>
            <a:r>
              <a:rPr lang="en-GB" sz="2400" dirty="0">
                <a:solidFill>
                  <a:schemeClr val="tx1"/>
                </a:solidFill>
              </a:rPr>
              <a:t>can you identify the determiners in these sentences?</a:t>
            </a:r>
          </a:p>
        </p:txBody>
      </p:sp>
      <p:sp>
        <p:nvSpPr>
          <p:cNvPr id="6" name="Rectangle 5">
            <a:extLst>
              <a:ext uri="{FF2B5EF4-FFF2-40B4-BE49-F238E27FC236}">
                <a16:creationId xmlns:a16="http://schemas.microsoft.com/office/drawing/2014/main" id="{4159DFF0-4F9D-45DD-8703-ED4D6A8DCAEA}"/>
              </a:ext>
            </a:extLst>
          </p:cNvPr>
          <p:cNvSpPr/>
          <p:nvPr/>
        </p:nvSpPr>
        <p:spPr>
          <a:xfrm>
            <a:off x="4037427" y="3179298"/>
            <a:ext cx="7146388" cy="29964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Please could I have some envelopes, a book and an eraser from the stationery shop?</a:t>
            </a:r>
          </a:p>
          <a:p>
            <a:endParaRPr lang="en-GB" sz="2800" dirty="0">
              <a:solidFill>
                <a:schemeClr val="tx1"/>
              </a:solidFill>
            </a:endParaRPr>
          </a:p>
          <a:p>
            <a:r>
              <a:rPr lang="en-GB" sz="2800" dirty="0">
                <a:solidFill>
                  <a:schemeClr val="tx1"/>
                </a:solidFill>
              </a:rPr>
              <a:t>Will would like more time on the ride but there are only a few minutes left.</a:t>
            </a:r>
          </a:p>
          <a:p>
            <a:pPr algn="ctr"/>
            <a:endParaRPr lang="en-GB" sz="2400" dirty="0">
              <a:solidFill>
                <a:schemeClr val="tx1"/>
              </a:solidFill>
            </a:endParaRPr>
          </a:p>
          <a:p>
            <a:pPr algn="ctr"/>
            <a:endParaRPr lang="en-GB" sz="2400" dirty="0">
              <a:solidFill>
                <a:schemeClr val="tx1"/>
              </a:solidFill>
            </a:endParaRPr>
          </a:p>
        </p:txBody>
      </p:sp>
    </p:spTree>
    <p:extLst>
      <p:ext uri="{BB962C8B-B14F-4D97-AF65-F5344CB8AC3E}">
        <p14:creationId xmlns:p14="http://schemas.microsoft.com/office/powerpoint/2010/main" val="2561962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47F7328-BE7A-4D87-A2D2-4014EF50DA4F}"/>
              </a:ext>
            </a:extLst>
          </p:cNvPr>
          <p:cNvSpPr>
            <a:spLocks noGrp="1"/>
          </p:cNvSpPr>
          <p:nvPr>
            <p:ph type="title"/>
          </p:nvPr>
        </p:nvSpPr>
        <p:spPr>
          <a:xfrm>
            <a:off x="838200" y="505803"/>
            <a:ext cx="10515600" cy="943170"/>
          </a:xfrm>
          <a:solidFill>
            <a:schemeClr val="accent2">
              <a:lumMod val="40000"/>
              <a:lumOff val="60000"/>
            </a:schemeClr>
          </a:solidFill>
          <a:ln>
            <a:solidFill>
              <a:schemeClr val="tx1"/>
            </a:solidFill>
          </a:ln>
        </p:spPr>
        <p:txBody>
          <a:bodyPr/>
          <a:lstStyle/>
          <a:p>
            <a:pPr algn="ctr"/>
            <a:r>
              <a:rPr lang="en-GB" b="1" dirty="0">
                <a:latin typeface="+mn-lt"/>
              </a:rPr>
              <a:t>How did you do?</a:t>
            </a:r>
          </a:p>
        </p:txBody>
      </p:sp>
      <p:sp>
        <p:nvSpPr>
          <p:cNvPr id="6" name="Rectangle 5">
            <a:extLst>
              <a:ext uri="{FF2B5EF4-FFF2-40B4-BE49-F238E27FC236}">
                <a16:creationId xmlns:a16="http://schemas.microsoft.com/office/drawing/2014/main" id="{4159DFF0-4F9D-45DD-8703-ED4D6A8DCAEA}"/>
              </a:ext>
            </a:extLst>
          </p:cNvPr>
          <p:cNvSpPr/>
          <p:nvPr/>
        </p:nvSpPr>
        <p:spPr>
          <a:xfrm>
            <a:off x="1070903" y="1505244"/>
            <a:ext cx="10050194" cy="299641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Please could I have </a:t>
            </a:r>
            <a:r>
              <a:rPr lang="en-GB" sz="2800" b="1" dirty="0">
                <a:solidFill>
                  <a:srgbClr val="FF0000"/>
                </a:solidFill>
              </a:rPr>
              <a:t>some</a:t>
            </a:r>
            <a:r>
              <a:rPr lang="en-GB" sz="2800" dirty="0">
                <a:solidFill>
                  <a:schemeClr val="tx1"/>
                </a:solidFill>
              </a:rPr>
              <a:t> envelopes, </a:t>
            </a:r>
            <a:r>
              <a:rPr lang="en-GB" sz="2800" b="1" dirty="0">
                <a:solidFill>
                  <a:srgbClr val="FF0000"/>
                </a:solidFill>
              </a:rPr>
              <a:t>a</a:t>
            </a:r>
            <a:r>
              <a:rPr lang="en-GB" sz="2800" dirty="0">
                <a:solidFill>
                  <a:schemeClr val="tx1"/>
                </a:solidFill>
              </a:rPr>
              <a:t> book and </a:t>
            </a:r>
            <a:r>
              <a:rPr lang="en-GB" sz="2800" b="1" dirty="0">
                <a:solidFill>
                  <a:srgbClr val="FF0000"/>
                </a:solidFill>
              </a:rPr>
              <a:t>an</a:t>
            </a:r>
            <a:r>
              <a:rPr lang="en-GB" sz="2800" dirty="0">
                <a:solidFill>
                  <a:schemeClr val="tx1"/>
                </a:solidFill>
              </a:rPr>
              <a:t> eraser from </a:t>
            </a:r>
            <a:r>
              <a:rPr lang="en-GB" sz="2800" b="1" dirty="0">
                <a:solidFill>
                  <a:srgbClr val="FF0000"/>
                </a:solidFill>
              </a:rPr>
              <a:t>the</a:t>
            </a:r>
            <a:r>
              <a:rPr lang="en-GB" sz="2800" dirty="0">
                <a:solidFill>
                  <a:schemeClr val="tx1"/>
                </a:solidFill>
              </a:rPr>
              <a:t> stationery shop?</a:t>
            </a:r>
          </a:p>
          <a:p>
            <a:endParaRPr lang="en-GB" sz="2800" dirty="0">
              <a:solidFill>
                <a:schemeClr val="tx1"/>
              </a:solidFill>
            </a:endParaRPr>
          </a:p>
          <a:p>
            <a:r>
              <a:rPr lang="en-GB" sz="2800" dirty="0">
                <a:solidFill>
                  <a:schemeClr val="tx1"/>
                </a:solidFill>
              </a:rPr>
              <a:t>Will would like </a:t>
            </a:r>
            <a:r>
              <a:rPr lang="en-GB" sz="2800" b="1" dirty="0">
                <a:solidFill>
                  <a:srgbClr val="FF0000"/>
                </a:solidFill>
              </a:rPr>
              <a:t>more</a:t>
            </a:r>
            <a:r>
              <a:rPr lang="en-GB" sz="2800" dirty="0">
                <a:solidFill>
                  <a:schemeClr val="tx1"/>
                </a:solidFill>
              </a:rPr>
              <a:t> time on </a:t>
            </a:r>
            <a:r>
              <a:rPr lang="en-GB" sz="2800" b="1" dirty="0">
                <a:solidFill>
                  <a:srgbClr val="FF0000"/>
                </a:solidFill>
              </a:rPr>
              <a:t>the</a:t>
            </a:r>
            <a:r>
              <a:rPr lang="en-GB" sz="2800" dirty="0">
                <a:solidFill>
                  <a:schemeClr val="tx1"/>
                </a:solidFill>
              </a:rPr>
              <a:t> ride but there are only </a:t>
            </a:r>
            <a:r>
              <a:rPr lang="en-GB" sz="2800" b="1" dirty="0">
                <a:solidFill>
                  <a:srgbClr val="FF0000"/>
                </a:solidFill>
              </a:rPr>
              <a:t>a few </a:t>
            </a:r>
            <a:r>
              <a:rPr lang="en-GB" sz="2800" dirty="0">
                <a:solidFill>
                  <a:schemeClr val="tx1"/>
                </a:solidFill>
              </a:rPr>
              <a:t>minutes left.</a:t>
            </a:r>
          </a:p>
        </p:txBody>
      </p:sp>
      <p:sp>
        <p:nvSpPr>
          <p:cNvPr id="7" name="Rectangle: Rounded Corners 6">
            <a:extLst>
              <a:ext uri="{FF2B5EF4-FFF2-40B4-BE49-F238E27FC236}">
                <a16:creationId xmlns:a16="http://schemas.microsoft.com/office/drawing/2014/main" id="{4917064D-C03E-4F8D-8AB9-F2FF9E8BED74}"/>
              </a:ext>
            </a:extLst>
          </p:cNvPr>
          <p:cNvSpPr/>
          <p:nvPr/>
        </p:nvSpPr>
        <p:spPr>
          <a:xfrm>
            <a:off x="1702191" y="4557934"/>
            <a:ext cx="7819292" cy="1793631"/>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When you are checking your work, look out for: </a:t>
            </a:r>
          </a:p>
          <a:p>
            <a:pPr marL="342900" indent="-342900" algn="ctr">
              <a:buFont typeface="Wingdings" panose="05000000000000000000" pitchFamily="2" charset="2"/>
              <a:buChar char="q"/>
            </a:pPr>
            <a:r>
              <a:rPr lang="en-GB" sz="2400" b="1" dirty="0">
                <a:solidFill>
                  <a:schemeClr val="tx1"/>
                </a:solidFill>
              </a:rPr>
              <a:t>Mistakes using a or an.</a:t>
            </a:r>
          </a:p>
          <a:p>
            <a:pPr marL="342900" indent="-342900" algn="ctr">
              <a:buFont typeface="Wingdings" panose="05000000000000000000" pitchFamily="2" charset="2"/>
              <a:buChar char="q"/>
            </a:pPr>
            <a:r>
              <a:rPr lang="en-GB" sz="2400" b="1" dirty="0">
                <a:solidFill>
                  <a:schemeClr val="tx1"/>
                </a:solidFill>
              </a:rPr>
              <a:t>Missing determiners.</a:t>
            </a:r>
          </a:p>
        </p:txBody>
      </p:sp>
    </p:spTree>
    <p:extLst>
      <p:ext uri="{BB962C8B-B14F-4D97-AF65-F5344CB8AC3E}">
        <p14:creationId xmlns:p14="http://schemas.microsoft.com/office/powerpoint/2010/main" val="19109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tx1"/>
            </a:solidFill>
          </a:ln>
        </p:spPr>
        <p:txBody>
          <a:bodyPr/>
          <a:lstStyle/>
          <a:p>
            <a:r>
              <a:rPr lang="en-GB" b="1" u="sng" dirty="0">
                <a:latin typeface="+mn-lt"/>
              </a:rPr>
              <a:t>Your turn</a:t>
            </a:r>
            <a:r>
              <a:rPr lang="en-GB" dirty="0">
                <a:latin typeface="+mn-lt"/>
              </a:rPr>
              <a:t>: can you spot the mistakes (using determiners) in these extracts?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38200" y="2166425"/>
            <a:ext cx="4648200" cy="429064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In the gloom of dark cave, he could just about make out the shape of an bat hanging from the ceiling. Its wings slowly spread out to form an fan shape. Suddenly, many bat flew into cave entrance and landed.</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6096000" y="2166425"/>
            <a:ext cx="4648200" cy="42906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Jumping up from table, Kate rushed upstairs to answer her phone. When she got to it, ringing had stopped. However, she realised that she had a messages so she checked them. </a:t>
            </a:r>
          </a:p>
        </p:txBody>
      </p:sp>
    </p:spTree>
    <p:extLst>
      <p:ext uri="{BB962C8B-B14F-4D97-AF65-F5344CB8AC3E}">
        <p14:creationId xmlns:p14="http://schemas.microsoft.com/office/powerpoint/2010/main" val="57234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8A07DF-2AEC-4494-8F6B-70ACED7D828B}"/>
              </a:ext>
            </a:extLst>
          </p:cNvPr>
          <p:cNvSpPr/>
          <p:nvPr/>
        </p:nvSpPr>
        <p:spPr>
          <a:xfrm>
            <a:off x="2093676" y="485526"/>
            <a:ext cx="7848872" cy="338437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Feedback we get from others can help us to edit our work in order for it to provide:</a:t>
            </a:r>
          </a:p>
          <a:p>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Clear information for the reader.</a:t>
            </a:r>
          </a:p>
          <a:p>
            <a:pPr marL="342900" indent="-342900">
              <a:buFont typeface="Wingdings" panose="05000000000000000000" pitchFamily="2" charset="2"/>
              <a:buChar char="q"/>
            </a:pPr>
            <a:r>
              <a:rPr lang="en-GB" sz="2400" dirty="0">
                <a:solidFill>
                  <a:schemeClr val="tx1"/>
                </a:solidFill>
              </a:rPr>
              <a:t>Appropriately and correctly punctuated text.</a:t>
            </a:r>
          </a:p>
          <a:p>
            <a:pPr marL="342900" indent="-342900">
              <a:buFont typeface="Wingdings" panose="05000000000000000000" pitchFamily="2" charset="2"/>
              <a:buChar char="q"/>
            </a:pPr>
            <a:r>
              <a:rPr lang="en-GB" sz="2400" dirty="0">
                <a:solidFill>
                  <a:schemeClr val="tx1"/>
                </a:solidFill>
              </a:rPr>
              <a:t>Writing which evokes feelings and emotions.</a:t>
            </a:r>
          </a:p>
          <a:p>
            <a:pPr marL="342900" indent="-342900">
              <a:buFont typeface="Wingdings" panose="05000000000000000000" pitchFamily="2" charset="2"/>
              <a:buChar char="q"/>
            </a:pPr>
            <a:r>
              <a:rPr lang="en-GB" sz="2400" dirty="0">
                <a:solidFill>
                  <a:schemeClr val="tx1"/>
                </a:solidFill>
              </a:rPr>
              <a:t>Writing that stimulates and keeps the interest of the reader.</a:t>
            </a:r>
          </a:p>
        </p:txBody>
      </p:sp>
      <p:sp>
        <p:nvSpPr>
          <p:cNvPr id="5" name="Content Placeholder 4">
            <a:extLst>
              <a:ext uri="{FF2B5EF4-FFF2-40B4-BE49-F238E27FC236}">
                <a16:creationId xmlns:a16="http://schemas.microsoft.com/office/drawing/2014/main" id="{3B91B482-E2DF-4A99-8D51-D423EFAD0F84}"/>
              </a:ext>
            </a:extLst>
          </p:cNvPr>
          <p:cNvSpPr>
            <a:spLocks noGrp="1"/>
          </p:cNvSpPr>
          <p:nvPr>
            <p:ph idx="1"/>
          </p:nvPr>
        </p:nvSpPr>
        <p:spPr>
          <a:xfrm>
            <a:off x="1716257" y="4206240"/>
            <a:ext cx="9806355" cy="1913206"/>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2400" dirty="0">
                <a:solidFill>
                  <a:schemeClr val="tx1"/>
                </a:solidFill>
              </a:rPr>
              <a:t>However, it is impossible to edit everything at once, so in order to achieve this successfully, it is best to focus on one area of improvement at a time. We are going to focus </a:t>
            </a:r>
            <a:r>
              <a:rPr lang="en-GB" b="1" dirty="0">
                <a:solidFill>
                  <a:schemeClr val="tx1"/>
                </a:solidFill>
              </a:rPr>
              <a:t>on identifying inaccuracies in grammar.</a:t>
            </a:r>
          </a:p>
        </p:txBody>
      </p:sp>
    </p:spTree>
    <p:extLst>
      <p:ext uri="{BB962C8B-B14F-4D97-AF65-F5344CB8AC3E}">
        <p14:creationId xmlns:p14="http://schemas.microsoft.com/office/powerpoint/2010/main" val="202227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EAA0-F38D-4A8C-A52B-4DC5791120E6}"/>
              </a:ext>
            </a:extLst>
          </p:cNvPr>
          <p:cNvSpPr>
            <a:spLocks noGrp="1"/>
          </p:cNvSpPr>
          <p:nvPr>
            <p:ph type="title"/>
          </p:nvPr>
        </p:nvSpPr>
        <p:spPr>
          <a:solidFill>
            <a:schemeClr val="accent2">
              <a:lumMod val="40000"/>
              <a:lumOff val="60000"/>
            </a:schemeClr>
          </a:solidFill>
          <a:ln>
            <a:solidFill>
              <a:schemeClr val="tx1">
                <a:lumMod val="75000"/>
                <a:lumOff val="25000"/>
              </a:schemeClr>
            </a:solidFill>
          </a:ln>
        </p:spPr>
        <p:txBody>
          <a:bodyPr/>
          <a:lstStyle/>
          <a:p>
            <a:r>
              <a:rPr lang="en-GB" dirty="0">
                <a:latin typeface="+mn-lt"/>
              </a:rPr>
              <a:t>So, when we are proof reading our writing, it is very important to check the grammar.</a:t>
            </a:r>
          </a:p>
        </p:txBody>
      </p:sp>
      <p:sp>
        <p:nvSpPr>
          <p:cNvPr id="3" name="Rectangle: Rounded Corners 2">
            <a:extLst>
              <a:ext uri="{FF2B5EF4-FFF2-40B4-BE49-F238E27FC236}">
                <a16:creationId xmlns:a16="http://schemas.microsoft.com/office/drawing/2014/main" id="{9ACDD97D-407F-4F29-BA27-B1D0BA3669D9}"/>
              </a:ext>
            </a:extLst>
          </p:cNvPr>
          <p:cNvSpPr/>
          <p:nvPr/>
        </p:nvSpPr>
        <p:spPr>
          <a:xfrm>
            <a:off x="2715065" y="2011680"/>
            <a:ext cx="7104184" cy="4473526"/>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Key questions to ask yourself are:</a:t>
            </a:r>
          </a:p>
          <a:p>
            <a:pPr algn="ct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Is the TENSE CONSISTENT throughout my writing?</a:t>
            </a:r>
          </a:p>
          <a:p>
            <a:pPr marL="342900" indent="-342900">
              <a:buFont typeface="Wingdings" panose="05000000000000000000" pitchFamily="2" charset="2"/>
              <a:buChar char="q"/>
            </a:pP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Do the SUBJECT and VERB AGREE?</a:t>
            </a:r>
          </a:p>
          <a:p>
            <a:pPr marL="342900" indent="-342900">
              <a:buFont typeface="Wingdings" panose="05000000000000000000" pitchFamily="2" charset="2"/>
              <a:buChar char="q"/>
            </a:pPr>
            <a:endParaRPr lang="en-GB" sz="2400" dirty="0">
              <a:solidFill>
                <a:schemeClr val="tx1"/>
              </a:solidFill>
            </a:endParaRPr>
          </a:p>
          <a:p>
            <a:pPr marL="342900" indent="-342900">
              <a:buFont typeface="Wingdings" panose="05000000000000000000" pitchFamily="2" charset="2"/>
              <a:buChar char="q"/>
            </a:pPr>
            <a:r>
              <a:rPr lang="en-GB" sz="2400" dirty="0">
                <a:solidFill>
                  <a:schemeClr val="tx1"/>
                </a:solidFill>
              </a:rPr>
              <a:t>Have I missed out any DETERMINERS or used the wrong ones?</a:t>
            </a:r>
          </a:p>
        </p:txBody>
      </p:sp>
    </p:spTree>
    <p:extLst>
      <p:ext uri="{BB962C8B-B14F-4D97-AF65-F5344CB8AC3E}">
        <p14:creationId xmlns:p14="http://schemas.microsoft.com/office/powerpoint/2010/main" val="1595840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solidFill>
            <a:schemeClr val="accent2">
              <a:lumMod val="40000"/>
              <a:lumOff val="60000"/>
            </a:schemeClr>
          </a:solidFill>
          <a:ln>
            <a:solidFill>
              <a:schemeClr val="tx1"/>
            </a:solidFill>
          </a:ln>
        </p:spPr>
        <p:txBody>
          <a:bodyPr/>
          <a:lstStyle/>
          <a:p>
            <a:pPr algn="ctr"/>
            <a:r>
              <a:rPr lang="en-GB" b="1" dirty="0">
                <a:latin typeface="+mn-lt"/>
              </a:rPr>
              <a:t>What do we mean by ‘grammar’?</a:t>
            </a:r>
          </a:p>
        </p:txBody>
      </p:sp>
      <p:sp>
        <p:nvSpPr>
          <p:cNvPr id="2" name="Rectangle: Rounded Corners 1">
            <a:extLst>
              <a:ext uri="{FF2B5EF4-FFF2-40B4-BE49-F238E27FC236}">
                <a16:creationId xmlns:a16="http://schemas.microsoft.com/office/drawing/2014/main" id="{37E7383E-D7C4-411A-9680-A75FA229C543}"/>
              </a:ext>
            </a:extLst>
          </p:cNvPr>
          <p:cNvSpPr/>
          <p:nvPr/>
        </p:nvSpPr>
        <p:spPr>
          <a:xfrm>
            <a:off x="838200" y="2039815"/>
            <a:ext cx="10515600" cy="291201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By grammar, we mean the set of rules which guide us as to how to use language. It includes:</a:t>
            </a:r>
          </a:p>
          <a:p>
            <a:pPr marL="342900" indent="-342900">
              <a:buFont typeface="Wingdings" panose="05000000000000000000" pitchFamily="2" charset="2"/>
              <a:buChar char="q"/>
            </a:pPr>
            <a:r>
              <a:rPr lang="en-GB" sz="2400" dirty="0">
                <a:solidFill>
                  <a:schemeClr val="tx1"/>
                </a:solidFill>
              </a:rPr>
              <a:t>Tense consistency.</a:t>
            </a:r>
          </a:p>
          <a:p>
            <a:pPr marL="342900" indent="-342900">
              <a:buFont typeface="Wingdings" panose="05000000000000000000" pitchFamily="2" charset="2"/>
              <a:buChar char="q"/>
            </a:pPr>
            <a:r>
              <a:rPr lang="en-GB" sz="2400" dirty="0">
                <a:solidFill>
                  <a:schemeClr val="tx1"/>
                </a:solidFill>
              </a:rPr>
              <a:t>Subject and verb agreement.</a:t>
            </a:r>
          </a:p>
          <a:p>
            <a:pPr marL="342900" indent="-342900">
              <a:buFont typeface="Wingdings" panose="05000000000000000000" pitchFamily="2" charset="2"/>
              <a:buChar char="q"/>
            </a:pPr>
            <a:r>
              <a:rPr lang="en-GB" sz="2400" dirty="0">
                <a:solidFill>
                  <a:schemeClr val="tx1"/>
                </a:solidFill>
              </a:rPr>
              <a:t>Determiners</a:t>
            </a:r>
          </a:p>
        </p:txBody>
      </p:sp>
    </p:spTree>
    <p:extLst>
      <p:ext uri="{BB962C8B-B14F-4D97-AF65-F5344CB8AC3E}">
        <p14:creationId xmlns:p14="http://schemas.microsoft.com/office/powerpoint/2010/main" val="232087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200" y="365126"/>
            <a:ext cx="10515600" cy="709052"/>
          </a:xfrm>
          <a:solidFill>
            <a:schemeClr val="accent2">
              <a:lumMod val="40000"/>
              <a:lumOff val="60000"/>
            </a:schemeClr>
          </a:solidFill>
          <a:ln>
            <a:solidFill>
              <a:schemeClr val="tx1"/>
            </a:solidFill>
          </a:ln>
        </p:spPr>
        <p:txBody>
          <a:bodyPr/>
          <a:lstStyle/>
          <a:p>
            <a:pPr algn="ctr"/>
            <a:r>
              <a:rPr lang="en-GB" b="1" dirty="0">
                <a:latin typeface="+mn-lt"/>
              </a:rPr>
              <a:t>Tense Consistency</a:t>
            </a:r>
          </a:p>
        </p:txBody>
      </p:sp>
      <p:sp>
        <p:nvSpPr>
          <p:cNvPr id="5" name="Content Placeholder 4">
            <a:extLst>
              <a:ext uri="{FF2B5EF4-FFF2-40B4-BE49-F238E27FC236}">
                <a16:creationId xmlns:a16="http://schemas.microsoft.com/office/drawing/2014/main" id="{DBD4750A-C79B-43C4-9EE6-E65534515D54}"/>
              </a:ext>
            </a:extLst>
          </p:cNvPr>
          <p:cNvSpPr>
            <a:spLocks noGrp="1"/>
          </p:cNvSpPr>
          <p:nvPr>
            <p:ph sz="half" idx="1"/>
          </p:nvPr>
        </p:nvSpPr>
        <p:spPr>
          <a:xfrm>
            <a:off x="988255" y="1254296"/>
            <a:ext cx="10515600" cy="1142658"/>
          </a:xfrm>
          <a:solidFill>
            <a:schemeClr val="accent2">
              <a:lumMod val="40000"/>
              <a:lumOff val="60000"/>
            </a:schemeClr>
          </a:solidFill>
          <a:ln>
            <a:solidFill>
              <a:schemeClr val="tx1"/>
            </a:solidFill>
          </a:ln>
        </p:spPr>
        <p:txBody>
          <a:bodyPr/>
          <a:lstStyle/>
          <a:p>
            <a:pPr marL="0" indent="0">
              <a:buNone/>
            </a:pPr>
            <a:r>
              <a:rPr lang="en-GB" dirty="0"/>
              <a:t>When we are writing, we aim to use the same verb tense throughout the piece. This is called ‘tense consistency’. Let’s look at an example:</a:t>
            </a:r>
          </a:p>
        </p:txBody>
      </p:sp>
      <p:sp>
        <p:nvSpPr>
          <p:cNvPr id="2" name="Rectangle 1">
            <a:extLst>
              <a:ext uri="{FF2B5EF4-FFF2-40B4-BE49-F238E27FC236}">
                <a16:creationId xmlns:a16="http://schemas.microsoft.com/office/drawing/2014/main" id="{A9C346F4-E54D-4AB1-82D1-562F2E96A1E2}"/>
              </a:ext>
            </a:extLst>
          </p:cNvPr>
          <p:cNvSpPr/>
          <p:nvPr/>
        </p:nvSpPr>
        <p:spPr>
          <a:xfrm>
            <a:off x="1033975" y="2507946"/>
            <a:ext cx="4943622" cy="23211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rPr>
              <a:t>James quickly ran down the road in case he was late. When he arrived at his house, he opens the door and runs in.</a:t>
            </a:r>
          </a:p>
        </p:txBody>
      </p:sp>
      <p:sp>
        <p:nvSpPr>
          <p:cNvPr id="3" name="Rectangle: Rounded Corners 2">
            <a:extLst>
              <a:ext uri="{FF2B5EF4-FFF2-40B4-BE49-F238E27FC236}">
                <a16:creationId xmlns:a16="http://schemas.microsoft.com/office/drawing/2014/main" id="{18AA99A0-1CC1-469A-A1CC-AFF3049CC1BF}"/>
              </a:ext>
            </a:extLst>
          </p:cNvPr>
          <p:cNvSpPr/>
          <p:nvPr/>
        </p:nvSpPr>
        <p:spPr>
          <a:xfrm>
            <a:off x="6396110" y="2596215"/>
            <a:ext cx="5107745" cy="5627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One: identify the verbs.</a:t>
            </a:r>
          </a:p>
        </p:txBody>
      </p:sp>
      <p:sp>
        <p:nvSpPr>
          <p:cNvPr id="7" name="Minus Sign 6">
            <a:extLst>
              <a:ext uri="{FF2B5EF4-FFF2-40B4-BE49-F238E27FC236}">
                <a16:creationId xmlns:a16="http://schemas.microsoft.com/office/drawing/2014/main" id="{FF55C546-56D4-49D4-B3B4-61CDB3408510}"/>
              </a:ext>
            </a:extLst>
          </p:cNvPr>
          <p:cNvSpPr/>
          <p:nvPr/>
        </p:nvSpPr>
        <p:spPr>
          <a:xfrm>
            <a:off x="2744958" y="3246089"/>
            <a:ext cx="647114"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8" name="Minus Sign 7">
            <a:extLst>
              <a:ext uri="{FF2B5EF4-FFF2-40B4-BE49-F238E27FC236}">
                <a16:creationId xmlns:a16="http://schemas.microsoft.com/office/drawing/2014/main" id="{291E915E-3598-45CE-897F-0D15CAA80FA5}"/>
              </a:ext>
            </a:extLst>
          </p:cNvPr>
          <p:cNvSpPr/>
          <p:nvPr/>
        </p:nvSpPr>
        <p:spPr>
          <a:xfrm>
            <a:off x="2010215" y="3635704"/>
            <a:ext cx="647114"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0" name="Minus Sign 9">
            <a:extLst>
              <a:ext uri="{FF2B5EF4-FFF2-40B4-BE49-F238E27FC236}">
                <a16:creationId xmlns:a16="http://schemas.microsoft.com/office/drawing/2014/main" id="{3F22C5FF-F28C-4DED-9C2C-D0EA0EF23BAF}"/>
              </a:ext>
            </a:extLst>
          </p:cNvPr>
          <p:cNvSpPr/>
          <p:nvPr/>
        </p:nvSpPr>
        <p:spPr>
          <a:xfrm>
            <a:off x="5279490" y="4017756"/>
            <a:ext cx="647114"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1" name="Minus Sign 10">
            <a:extLst>
              <a:ext uri="{FF2B5EF4-FFF2-40B4-BE49-F238E27FC236}">
                <a16:creationId xmlns:a16="http://schemas.microsoft.com/office/drawing/2014/main" id="{5787132F-4A68-4B86-A486-FE70EFBF8DE3}"/>
              </a:ext>
            </a:extLst>
          </p:cNvPr>
          <p:cNvSpPr/>
          <p:nvPr/>
        </p:nvSpPr>
        <p:spPr>
          <a:xfrm>
            <a:off x="2657329" y="3992440"/>
            <a:ext cx="998807"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
        <p:nvSpPr>
          <p:cNvPr id="12" name="Rectangle: Rounded Corners 11">
            <a:extLst>
              <a:ext uri="{FF2B5EF4-FFF2-40B4-BE49-F238E27FC236}">
                <a16:creationId xmlns:a16="http://schemas.microsoft.com/office/drawing/2014/main" id="{E1FFFF88-2F34-437B-B4AF-AFDDECB0B274}"/>
              </a:ext>
            </a:extLst>
          </p:cNvPr>
          <p:cNvSpPr/>
          <p:nvPr/>
        </p:nvSpPr>
        <p:spPr>
          <a:xfrm>
            <a:off x="6396109" y="3413101"/>
            <a:ext cx="5107745" cy="689061"/>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Two: look at the first sentence. What tense are the verbs in?</a:t>
            </a:r>
          </a:p>
        </p:txBody>
      </p:sp>
      <p:sp>
        <p:nvSpPr>
          <p:cNvPr id="13" name="Rectangle: Rounded Corners 12">
            <a:extLst>
              <a:ext uri="{FF2B5EF4-FFF2-40B4-BE49-F238E27FC236}">
                <a16:creationId xmlns:a16="http://schemas.microsoft.com/office/drawing/2014/main" id="{0A1EFC92-29B7-40B2-82E9-66913110636A}"/>
              </a:ext>
            </a:extLst>
          </p:cNvPr>
          <p:cNvSpPr/>
          <p:nvPr/>
        </p:nvSpPr>
        <p:spPr>
          <a:xfrm>
            <a:off x="6396110" y="4359890"/>
            <a:ext cx="5107745" cy="5627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Three: check the rest of the writing. Does it remain in the past tense?</a:t>
            </a:r>
          </a:p>
        </p:txBody>
      </p:sp>
      <p:sp>
        <p:nvSpPr>
          <p:cNvPr id="14" name="Rectangle: Rounded Corners 13">
            <a:extLst>
              <a:ext uri="{FF2B5EF4-FFF2-40B4-BE49-F238E27FC236}">
                <a16:creationId xmlns:a16="http://schemas.microsoft.com/office/drawing/2014/main" id="{AF447BDD-3EE4-4506-BEDA-B5AE5BBA04B2}"/>
              </a:ext>
            </a:extLst>
          </p:cNvPr>
          <p:cNvSpPr/>
          <p:nvPr/>
        </p:nvSpPr>
        <p:spPr>
          <a:xfrm>
            <a:off x="6396110" y="5220288"/>
            <a:ext cx="5107745" cy="56270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Step Four: change the verbs in the present tense to the past tense.</a:t>
            </a:r>
          </a:p>
        </p:txBody>
      </p:sp>
      <p:sp>
        <p:nvSpPr>
          <p:cNvPr id="15" name="Rectangle: Rounded Corners 14">
            <a:extLst>
              <a:ext uri="{FF2B5EF4-FFF2-40B4-BE49-F238E27FC236}">
                <a16:creationId xmlns:a16="http://schemas.microsoft.com/office/drawing/2014/main" id="{F644C3AC-A817-4193-A651-826989FA8CBB}"/>
              </a:ext>
            </a:extLst>
          </p:cNvPr>
          <p:cNvSpPr/>
          <p:nvPr/>
        </p:nvSpPr>
        <p:spPr>
          <a:xfrm>
            <a:off x="838200" y="5101445"/>
            <a:ext cx="5107745" cy="124425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000" dirty="0">
                <a:solidFill>
                  <a:schemeClr val="tx1"/>
                </a:solidFill>
              </a:rPr>
              <a:t>The verbs in the first sentence are in the past tense, so the remainder of the verbs also need to be in the past tense for it to be </a:t>
            </a:r>
            <a:r>
              <a:rPr lang="en-GB" sz="2000" b="1" dirty="0">
                <a:solidFill>
                  <a:schemeClr val="tx1"/>
                </a:solidFill>
              </a:rPr>
              <a:t>consistent</a:t>
            </a:r>
            <a:r>
              <a:rPr lang="en-GB" sz="2400" b="1" dirty="0">
                <a:solidFill>
                  <a:schemeClr val="tx1"/>
                </a:solidFill>
              </a:rPr>
              <a:t>.</a:t>
            </a:r>
          </a:p>
        </p:txBody>
      </p:sp>
      <p:sp>
        <p:nvSpPr>
          <p:cNvPr id="16" name="Minus Sign 15">
            <a:extLst>
              <a:ext uri="{FF2B5EF4-FFF2-40B4-BE49-F238E27FC236}">
                <a16:creationId xmlns:a16="http://schemas.microsoft.com/office/drawing/2014/main" id="{BDFDB6F9-6E32-4CE8-9B92-FCBCEE5BEF7E}"/>
              </a:ext>
            </a:extLst>
          </p:cNvPr>
          <p:cNvSpPr/>
          <p:nvPr/>
        </p:nvSpPr>
        <p:spPr>
          <a:xfrm>
            <a:off x="4244346" y="3635704"/>
            <a:ext cx="1081452" cy="84406"/>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dirty="0">
              <a:solidFill>
                <a:schemeClr val="tx1"/>
              </a:solidFill>
            </a:endParaRPr>
          </a:p>
        </p:txBody>
      </p:sp>
    </p:spTree>
    <p:extLst>
      <p:ext uri="{BB962C8B-B14F-4D97-AF65-F5344CB8AC3E}">
        <p14:creationId xmlns:p14="http://schemas.microsoft.com/office/powerpoint/2010/main" val="201139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arn(inVertic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200" y="365126"/>
            <a:ext cx="10515600" cy="1111982"/>
          </a:xfrm>
          <a:solidFill>
            <a:schemeClr val="accent2">
              <a:lumMod val="40000"/>
              <a:lumOff val="60000"/>
            </a:schemeClr>
          </a:solidFill>
          <a:ln>
            <a:solidFill>
              <a:schemeClr val="tx1"/>
            </a:solidFill>
          </a:ln>
        </p:spPr>
        <p:txBody>
          <a:bodyPr>
            <a:noAutofit/>
          </a:bodyPr>
          <a:lstStyle/>
          <a:p>
            <a:r>
              <a:rPr lang="en-GB" sz="3200" b="1" dirty="0">
                <a:latin typeface="+mn-lt"/>
              </a:rPr>
              <a:t>So, for the tense to be consistent, the text should be written as follows:</a:t>
            </a:r>
          </a:p>
        </p:txBody>
      </p:sp>
      <p:sp>
        <p:nvSpPr>
          <p:cNvPr id="2" name="Rectangle 1">
            <a:extLst>
              <a:ext uri="{FF2B5EF4-FFF2-40B4-BE49-F238E27FC236}">
                <a16:creationId xmlns:a16="http://schemas.microsoft.com/office/drawing/2014/main" id="{A9C346F4-E54D-4AB1-82D1-562F2E96A1E2}"/>
              </a:ext>
            </a:extLst>
          </p:cNvPr>
          <p:cNvSpPr/>
          <p:nvPr/>
        </p:nvSpPr>
        <p:spPr>
          <a:xfrm>
            <a:off x="838200" y="1973374"/>
            <a:ext cx="4943622" cy="232116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James quickly </a:t>
            </a:r>
            <a:r>
              <a:rPr lang="en-GB" sz="2800" b="1" dirty="0">
                <a:solidFill>
                  <a:srgbClr val="FF0000"/>
                </a:solidFill>
              </a:rPr>
              <a:t>ran </a:t>
            </a:r>
            <a:r>
              <a:rPr lang="en-GB" sz="2800" dirty="0">
                <a:solidFill>
                  <a:schemeClr val="tx1"/>
                </a:solidFill>
              </a:rPr>
              <a:t>down the road in case he </a:t>
            </a:r>
            <a:r>
              <a:rPr lang="en-GB" sz="2800" b="1" dirty="0">
                <a:solidFill>
                  <a:srgbClr val="FF0000"/>
                </a:solidFill>
              </a:rPr>
              <a:t>was </a:t>
            </a:r>
            <a:r>
              <a:rPr lang="en-GB" sz="2800" dirty="0">
                <a:solidFill>
                  <a:schemeClr val="tx1"/>
                </a:solidFill>
              </a:rPr>
              <a:t>late. When he </a:t>
            </a:r>
            <a:r>
              <a:rPr lang="en-GB" sz="2800" b="1" dirty="0">
                <a:solidFill>
                  <a:srgbClr val="FF0000"/>
                </a:solidFill>
              </a:rPr>
              <a:t>arrived</a:t>
            </a:r>
            <a:r>
              <a:rPr lang="en-GB" sz="2800" dirty="0">
                <a:solidFill>
                  <a:schemeClr val="tx1"/>
                </a:solidFill>
              </a:rPr>
              <a:t> at his house, he </a:t>
            </a:r>
            <a:r>
              <a:rPr lang="en-GB" sz="2800" b="1" dirty="0">
                <a:solidFill>
                  <a:srgbClr val="FF0000"/>
                </a:solidFill>
              </a:rPr>
              <a:t>opened</a:t>
            </a:r>
            <a:r>
              <a:rPr lang="en-GB" sz="2800" dirty="0">
                <a:solidFill>
                  <a:schemeClr val="tx1"/>
                </a:solidFill>
              </a:rPr>
              <a:t> the door and </a:t>
            </a:r>
            <a:r>
              <a:rPr lang="en-GB" sz="2800" b="1" dirty="0">
                <a:solidFill>
                  <a:srgbClr val="FF0000"/>
                </a:solidFill>
              </a:rPr>
              <a:t>ran</a:t>
            </a:r>
            <a:r>
              <a:rPr lang="en-GB" sz="2800" dirty="0">
                <a:solidFill>
                  <a:schemeClr val="tx1"/>
                </a:solidFill>
              </a:rPr>
              <a:t> in.</a:t>
            </a:r>
          </a:p>
        </p:txBody>
      </p:sp>
      <p:sp>
        <p:nvSpPr>
          <p:cNvPr id="17" name="Rectangle: Rounded Corners 16">
            <a:extLst>
              <a:ext uri="{FF2B5EF4-FFF2-40B4-BE49-F238E27FC236}">
                <a16:creationId xmlns:a16="http://schemas.microsoft.com/office/drawing/2014/main" id="{736B5D40-FBBB-4A0E-A21E-033929F8AABD}"/>
              </a:ext>
            </a:extLst>
          </p:cNvPr>
          <p:cNvSpPr/>
          <p:nvPr/>
        </p:nvSpPr>
        <p:spPr>
          <a:xfrm>
            <a:off x="6625884" y="1973374"/>
            <a:ext cx="4305886" cy="334421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Now all of the </a:t>
            </a:r>
            <a:r>
              <a:rPr lang="en-GB" sz="2400" b="1" dirty="0">
                <a:solidFill>
                  <a:srgbClr val="FF0000"/>
                </a:solidFill>
              </a:rPr>
              <a:t>verbs</a:t>
            </a:r>
            <a:r>
              <a:rPr lang="en-GB" sz="2400" dirty="0">
                <a:solidFill>
                  <a:schemeClr val="tx1"/>
                </a:solidFill>
              </a:rPr>
              <a:t> are in the past tense, so the tense is consistent.</a:t>
            </a:r>
          </a:p>
        </p:txBody>
      </p:sp>
    </p:spTree>
    <p:extLst>
      <p:ext uri="{BB962C8B-B14F-4D97-AF65-F5344CB8AC3E}">
        <p14:creationId xmlns:p14="http://schemas.microsoft.com/office/powerpoint/2010/main" val="41444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200" y="365126"/>
            <a:ext cx="10515600" cy="1608248"/>
          </a:xfrm>
          <a:solidFill>
            <a:schemeClr val="accent2">
              <a:lumMod val="40000"/>
              <a:lumOff val="60000"/>
            </a:schemeClr>
          </a:solidFill>
          <a:ln>
            <a:solidFill>
              <a:schemeClr val="tx1"/>
            </a:solidFill>
          </a:ln>
        </p:spPr>
        <p:txBody>
          <a:bodyPr>
            <a:noAutofit/>
          </a:bodyPr>
          <a:lstStyle/>
          <a:p>
            <a:r>
              <a:rPr lang="en-GB" sz="3200" b="1" u="sng" dirty="0">
                <a:latin typeface="+mn-lt"/>
              </a:rPr>
              <a:t>Your turn</a:t>
            </a:r>
            <a:r>
              <a:rPr lang="en-GB" sz="3200" b="1" dirty="0">
                <a:latin typeface="+mn-lt"/>
              </a:rPr>
              <a:t>: read the following extracts and decide if the tense is consistent. How would you change it to make it consistent?</a:t>
            </a:r>
          </a:p>
        </p:txBody>
      </p:sp>
      <p:sp>
        <p:nvSpPr>
          <p:cNvPr id="2" name="Rectangle 1">
            <a:extLst>
              <a:ext uri="{FF2B5EF4-FFF2-40B4-BE49-F238E27FC236}">
                <a16:creationId xmlns:a16="http://schemas.microsoft.com/office/drawing/2014/main" id="{A9C346F4-E54D-4AB1-82D1-562F2E96A1E2}"/>
              </a:ext>
            </a:extLst>
          </p:cNvPr>
          <p:cNvSpPr/>
          <p:nvPr/>
        </p:nvSpPr>
        <p:spPr>
          <a:xfrm>
            <a:off x="838200" y="2296931"/>
            <a:ext cx="4943622" cy="3386417"/>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As Jake watched, he noticed that the sea was rougher. As the white-capped waves broke on the shoreline, they splash him.</a:t>
            </a:r>
          </a:p>
        </p:txBody>
      </p:sp>
      <p:sp>
        <p:nvSpPr>
          <p:cNvPr id="5" name="Rectangle 4">
            <a:extLst>
              <a:ext uri="{FF2B5EF4-FFF2-40B4-BE49-F238E27FC236}">
                <a16:creationId xmlns:a16="http://schemas.microsoft.com/office/drawing/2014/main" id="{CFBCA7E4-6E9D-49C0-A016-6EDB90B92D70}"/>
              </a:ext>
            </a:extLst>
          </p:cNvPr>
          <p:cNvSpPr/>
          <p:nvPr/>
        </p:nvSpPr>
        <p:spPr>
          <a:xfrm>
            <a:off x="6410178" y="2328964"/>
            <a:ext cx="4943622" cy="338641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When a kettle boils, the steam evaporates into the atmosphere. Once it hits a cold surface, however, it turned back into water.</a:t>
            </a:r>
          </a:p>
        </p:txBody>
      </p:sp>
    </p:spTree>
    <p:extLst>
      <p:ext uri="{BB962C8B-B14F-4D97-AF65-F5344CB8AC3E}">
        <p14:creationId xmlns:p14="http://schemas.microsoft.com/office/powerpoint/2010/main" val="35020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4650544" y="280086"/>
            <a:ext cx="3213295" cy="1111982"/>
          </a:xfrm>
          <a:solidFill>
            <a:schemeClr val="accent2">
              <a:lumMod val="40000"/>
              <a:lumOff val="60000"/>
            </a:schemeClr>
          </a:solidFill>
          <a:ln>
            <a:solidFill>
              <a:schemeClr val="tx1"/>
            </a:solidFill>
          </a:ln>
        </p:spPr>
        <p:txBody>
          <a:bodyPr>
            <a:noAutofit/>
          </a:bodyPr>
          <a:lstStyle/>
          <a:p>
            <a:pPr algn="ctr"/>
            <a:r>
              <a:rPr lang="en-GB" sz="3200" b="1" dirty="0">
                <a:latin typeface="+mn-lt"/>
              </a:rPr>
              <a:t>How did you do?</a:t>
            </a:r>
            <a:endParaRPr lang="en-GB" sz="3200" dirty="0">
              <a:latin typeface="+mn-lt"/>
            </a:endParaRPr>
          </a:p>
        </p:txBody>
      </p:sp>
      <p:sp>
        <p:nvSpPr>
          <p:cNvPr id="2" name="Rectangle 1">
            <a:extLst>
              <a:ext uri="{FF2B5EF4-FFF2-40B4-BE49-F238E27FC236}">
                <a16:creationId xmlns:a16="http://schemas.microsoft.com/office/drawing/2014/main" id="{A9C346F4-E54D-4AB1-82D1-562F2E96A1E2}"/>
              </a:ext>
            </a:extLst>
          </p:cNvPr>
          <p:cNvSpPr/>
          <p:nvPr/>
        </p:nvSpPr>
        <p:spPr>
          <a:xfrm>
            <a:off x="683455" y="1720155"/>
            <a:ext cx="4943622" cy="27533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As Jake </a:t>
            </a:r>
            <a:r>
              <a:rPr lang="en-GB" sz="2800" b="1" dirty="0">
                <a:solidFill>
                  <a:srgbClr val="FF0000"/>
                </a:solidFill>
              </a:rPr>
              <a:t>watched</a:t>
            </a:r>
            <a:r>
              <a:rPr lang="en-GB" sz="2800" dirty="0">
                <a:solidFill>
                  <a:schemeClr val="tx1"/>
                </a:solidFill>
              </a:rPr>
              <a:t>, he </a:t>
            </a:r>
            <a:r>
              <a:rPr lang="en-GB" sz="2800" b="1" dirty="0">
                <a:solidFill>
                  <a:srgbClr val="FF0000"/>
                </a:solidFill>
              </a:rPr>
              <a:t>noticed</a:t>
            </a:r>
            <a:r>
              <a:rPr lang="en-GB" sz="2800" dirty="0">
                <a:solidFill>
                  <a:schemeClr val="tx1"/>
                </a:solidFill>
              </a:rPr>
              <a:t> that the sea </a:t>
            </a:r>
            <a:r>
              <a:rPr lang="en-GB" sz="2800" b="1" dirty="0">
                <a:solidFill>
                  <a:srgbClr val="FF0000"/>
                </a:solidFill>
              </a:rPr>
              <a:t>was </a:t>
            </a:r>
            <a:r>
              <a:rPr lang="en-GB" sz="2800" dirty="0">
                <a:solidFill>
                  <a:schemeClr val="tx1"/>
                </a:solidFill>
              </a:rPr>
              <a:t>rougher. As the white-capped waves </a:t>
            </a:r>
            <a:r>
              <a:rPr lang="en-GB" sz="2800" b="1" dirty="0">
                <a:solidFill>
                  <a:srgbClr val="FF0000"/>
                </a:solidFill>
              </a:rPr>
              <a:t>broke</a:t>
            </a:r>
            <a:r>
              <a:rPr lang="en-GB" sz="2800" dirty="0">
                <a:solidFill>
                  <a:schemeClr val="tx1"/>
                </a:solidFill>
              </a:rPr>
              <a:t> on the shoreline, they </a:t>
            </a:r>
            <a:r>
              <a:rPr lang="en-GB" sz="2800" b="1" dirty="0">
                <a:solidFill>
                  <a:srgbClr val="0070C0"/>
                </a:solidFill>
              </a:rPr>
              <a:t>splashed </a:t>
            </a:r>
            <a:r>
              <a:rPr lang="en-GB" sz="2800" dirty="0">
                <a:solidFill>
                  <a:schemeClr val="tx1"/>
                </a:solidFill>
              </a:rPr>
              <a:t>him.</a:t>
            </a:r>
          </a:p>
        </p:txBody>
      </p:sp>
      <p:sp>
        <p:nvSpPr>
          <p:cNvPr id="5" name="Rectangle 4">
            <a:extLst>
              <a:ext uri="{FF2B5EF4-FFF2-40B4-BE49-F238E27FC236}">
                <a16:creationId xmlns:a16="http://schemas.microsoft.com/office/drawing/2014/main" id="{CFBCA7E4-6E9D-49C0-A016-6EDB90B92D70}"/>
              </a:ext>
            </a:extLst>
          </p:cNvPr>
          <p:cNvSpPr/>
          <p:nvPr/>
        </p:nvSpPr>
        <p:spPr>
          <a:xfrm>
            <a:off x="6603608" y="1720155"/>
            <a:ext cx="4943622" cy="27533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When a kettle </a:t>
            </a:r>
            <a:r>
              <a:rPr lang="en-GB" sz="2800" b="1" dirty="0">
                <a:solidFill>
                  <a:srgbClr val="FF0000"/>
                </a:solidFill>
              </a:rPr>
              <a:t>boils</a:t>
            </a:r>
            <a:r>
              <a:rPr lang="en-GB" sz="2800" dirty="0">
                <a:solidFill>
                  <a:schemeClr val="tx1"/>
                </a:solidFill>
              </a:rPr>
              <a:t>, the steam </a:t>
            </a:r>
            <a:r>
              <a:rPr lang="en-GB" sz="2800" b="1" dirty="0">
                <a:solidFill>
                  <a:srgbClr val="FF0000"/>
                </a:solidFill>
              </a:rPr>
              <a:t>evaporates</a:t>
            </a:r>
            <a:r>
              <a:rPr lang="en-GB" sz="2800" dirty="0">
                <a:solidFill>
                  <a:schemeClr val="tx1"/>
                </a:solidFill>
              </a:rPr>
              <a:t> into the atmosphere. Once it </a:t>
            </a:r>
            <a:r>
              <a:rPr lang="en-GB" sz="2800" b="1" dirty="0">
                <a:solidFill>
                  <a:srgbClr val="FF0000"/>
                </a:solidFill>
              </a:rPr>
              <a:t>hits</a:t>
            </a:r>
            <a:r>
              <a:rPr lang="en-GB" sz="2800" dirty="0">
                <a:solidFill>
                  <a:schemeClr val="tx1"/>
                </a:solidFill>
              </a:rPr>
              <a:t> a cold surface, however, it </a:t>
            </a:r>
            <a:r>
              <a:rPr lang="en-GB" sz="2800" b="1" dirty="0">
                <a:solidFill>
                  <a:srgbClr val="0070C0"/>
                </a:solidFill>
              </a:rPr>
              <a:t>turns </a:t>
            </a:r>
            <a:r>
              <a:rPr lang="en-GB" sz="2800" dirty="0">
                <a:solidFill>
                  <a:schemeClr val="tx1"/>
                </a:solidFill>
              </a:rPr>
              <a:t>back into water.</a:t>
            </a:r>
          </a:p>
        </p:txBody>
      </p:sp>
      <p:sp>
        <p:nvSpPr>
          <p:cNvPr id="3" name="Rectangle: Rounded Corners 2">
            <a:extLst>
              <a:ext uri="{FF2B5EF4-FFF2-40B4-BE49-F238E27FC236}">
                <a16:creationId xmlns:a16="http://schemas.microsoft.com/office/drawing/2014/main" id="{AD95CE80-A6E3-48C9-98EE-288CE769CD5C}"/>
              </a:ext>
            </a:extLst>
          </p:cNvPr>
          <p:cNvSpPr/>
          <p:nvPr/>
        </p:nvSpPr>
        <p:spPr>
          <a:xfrm>
            <a:off x="584981" y="4670474"/>
            <a:ext cx="4943622" cy="198354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rPr>
              <a:t>This begins in the past but the second sentence uses the present tense, so the verb ‘splash’ needs changing to the past tense to keep the tense consistent.</a:t>
            </a:r>
          </a:p>
        </p:txBody>
      </p:sp>
      <p:sp>
        <p:nvSpPr>
          <p:cNvPr id="6" name="Rectangle: Rounded Corners 5">
            <a:extLst>
              <a:ext uri="{FF2B5EF4-FFF2-40B4-BE49-F238E27FC236}">
                <a16:creationId xmlns:a16="http://schemas.microsoft.com/office/drawing/2014/main" id="{05866199-FF57-4692-9FC9-2D5DF8D75D1E}"/>
              </a:ext>
            </a:extLst>
          </p:cNvPr>
          <p:cNvSpPr/>
          <p:nvPr/>
        </p:nvSpPr>
        <p:spPr>
          <a:xfrm>
            <a:off x="6603608" y="4742998"/>
            <a:ext cx="4943622" cy="198354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rPr>
              <a:t>This begins in the present tense but the last verb ‘to turn’ is in the past tense, so it needs changing to the present tense to be consistent.</a:t>
            </a:r>
          </a:p>
        </p:txBody>
      </p:sp>
    </p:spTree>
    <p:extLst>
      <p:ext uri="{BB962C8B-B14F-4D97-AF65-F5344CB8AC3E}">
        <p14:creationId xmlns:p14="http://schemas.microsoft.com/office/powerpoint/2010/main" val="210773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solidFill>
            <a:schemeClr val="accent2">
              <a:lumMod val="40000"/>
              <a:lumOff val="60000"/>
            </a:schemeClr>
          </a:solidFill>
          <a:ln>
            <a:solidFill>
              <a:schemeClr val="tx1"/>
            </a:solidFill>
          </a:ln>
        </p:spPr>
        <p:txBody>
          <a:bodyPr/>
          <a:lstStyle/>
          <a:p>
            <a:pPr algn="ctr"/>
            <a:r>
              <a:rPr lang="en-GB" b="1" dirty="0">
                <a:latin typeface="+mn-lt"/>
              </a:rPr>
              <a:t>Subject and verb agreement.</a:t>
            </a:r>
          </a:p>
        </p:txBody>
      </p:sp>
      <p:sp>
        <p:nvSpPr>
          <p:cNvPr id="5" name="Content Placeholder 4">
            <a:extLst>
              <a:ext uri="{FF2B5EF4-FFF2-40B4-BE49-F238E27FC236}">
                <a16:creationId xmlns:a16="http://schemas.microsoft.com/office/drawing/2014/main" id="{DBD4750A-C79B-43C4-9EE6-E65534515D54}"/>
              </a:ext>
            </a:extLst>
          </p:cNvPr>
          <p:cNvSpPr>
            <a:spLocks noGrp="1"/>
          </p:cNvSpPr>
          <p:nvPr>
            <p:ph sz="half" idx="1"/>
          </p:nvPr>
        </p:nvSpPr>
        <p:spPr>
          <a:xfrm>
            <a:off x="838200" y="1825626"/>
            <a:ext cx="10515600" cy="2225870"/>
          </a:xfrm>
          <a:solidFill>
            <a:schemeClr val="accent2">
              <a:lumMod val="40000"/>
              <a:lumOff val="60000"/>
            </a:schemeClr>
          </a:solidFill>
          <a:ln>
            <a:solidFill>
              <a:schemeClr val="tx1"/>
            </a:solidFill>
          </a:ln>
        </p:spPr>
        <p:txBody>
          <a:bodyPr>
            <a:noAutofit/>
          </a:bodyPr>
          <a:lstStyle/>
          <a:p>
            <a:pPr marL="0" indent="0">
              <a:buNone/>
            </a:pPr>
            <a:r>
              <a:rPr lang="en-GB" sz="2400" dirty="0"/>
              <a:t>In the present tense, regular verbs change according to how many people are doing them. This is called subject and verb agreement.</a:t>
            </a:r>
          </a:p>
          <a:p>
            <a:pPr marL="0" indent="0">
              <a:buNone/>
            </a:pPr>
            <a:r>
              <a:rPr lang="en-GB" sz="2400" dirty="0"/>
              <a:t>For example:</a:t>
            </a:r>
          </a:p>
          <a:p>
            <a:pPr>
              <a:buFont typeface="Wingdings" panose="05000000000000000000" pitchFamily="2" charset="2"/>
              <a:buChar char="q"/>
            </a:pPr>
            <a:r>
              <a:rPr lang="en-GB" sz="2400" b="1" dirty="0">
                <a:solidFill>
                  <a:srgbClr val="FF0000"/>
                </a:solidFill>
              </a:rPr>
              <a:t>I am</a:t>
            </a:r>
            <a:r>
              <a:rPr lang="en-GB" sz="2400" dirty="0"/>
              <a:t> running a marathon.</a:t>
            </a:r>
          </a:p>
          <a:p>
            <a:pPr>
              <a:buFont typeface="Wingdings" panose="05000000000000000000" pitchFamily="2" charset="2"/>
              <a:buChar char="q"/>
            </a:pPr>
            <a:r>
              <a:rPr lang="en-GB" sz="2400" b="1" dirty="0">
                <a:solidFill>
                  <a:srgbClr val="FF0000"/>
                </a:solidFill>
              </a:rPr>
              <a:t>We are </a:t>
            </a:r>
            <a:r>
              <a:rPr lang="en-GB" sz="2400" dirty="0"/>
              <a:t>running a marathon.</a:t>
            </a:r>
          </a:p>
          <a:p>
            <a:pPr marL="0" indent="0">
              <a:buNone/>
            </a:pPr>
            <a:endParaRPr lang="en-GB" sz="2400" dirty="0"/>
          </a:p>
        </p:txBody>
      </p:sp>
      <p:sp>
        <p:nvSpPr>
          <p:cNvPr id="2" name="Rectangle: Rounded Corners 1">
            <a:extLst>
              <a:ext uri="{FF2B5EF4-FFF2-40B4-BE49-F238E27FC236}">
                <a16:creationId xmlns:a16="http://schemas.microsoft.com/office/drawing/2014/main" id="{0587F6D7-125F-4814-8373-BE6CCDD823B3}"/>
              </a:ext>
            </a:extLst>
          </p:cNvPr>
          <p:cNvSpPr/>
          <p:nvPr/>
        </p:nvSpPr>
        <p:spPr>
          <a:xfrm>
            <a:off x="1583788" y="4186434"/>
            <a:ext cx="7841566" cy="1983544"/>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To be grammatically correct with this we need to understand singular (just one) and plural (more than one).</a:t>
            </a:r>
          </a:p>
        </p:txBody>
      </p:sp>
    </p:spTree>
    <p:extLst>
      <p:ext uri="{BB962C8B-B14F-4D97-AF65-F5344CB8AC3E}">
        <p14:creationId xmlns:p14="http://schemas.microsoft.com/office/powerpoint/2010/main" val="211431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0E0C-3078-4E63-99AB-31426A2BB231}"/>
              </a:ext>
            </a:extLst>
          </p:cNvPr>
          <p:cNvSpPr>
            <a:spLocks noGrp="1"/>
          </p:cNvSpPr>
          <p:nvPr>
            <p:ph type="title"/>
          </p:nvPr>
        </p:nvSpPr>
        <p:spPr>
          <a:xfrm>
            <a:off x="838200" y="365125"/>
            <a:ext cx="10515600" cy="1325563"/>
          </a:xfrm>
          <a:solidFill>
            <a:schemeClr val="accent2">
              <a:lumMod val="40000"/>
              <a:lumOff val="60000"/>
            </a:schemeClr>
          </a:solidFill>
          <a:ln>
            <a:solidFill>
              <a:schemeClr val="tx1">
                <a:lumMod val="75000"/>
                <a:lumOff val="25000"/>
              </a:schemeClr>
            </a:solidFill>
          </a:ln>
        </p:spPr>
        <p:txBody>
          <a:bodyPr/>
          <a:lstStyle/>
          <a:p>
            <a:pPr algn="ctr"/>
            <a:r>
              <a:rPr lang="en-GB" b="1" dirty="0">
                <a:latin typeface="+mn-lt"/>
              </a:rPr>
              <a:t>Singular and Plural</a:t>
            </a:r>
          </a:p>
        </p:txBody>
      </p:sp>
      <p:sp>
        <p:nvSpPr>
          <p:cNvPr id="3" name="Content Placeholder 4">
            <a:extLst>
              <a:ext uri="{FF2B5EF4-FFF2-40B4-BE49-F238E27FC236}">
                <a16:creationId xmlns:a16="http://schemas.microsoft.com/office/drawing/2014/main" id="{856E9315-1FF7-4348-BFC9-F0BA5DAD211C}"/>
              </a:ext>
            </a:extLst>
          </p:cNvPr>
          <p:cNvSpPr txBox="1">
            <a:spLocks/>
          </p:cNvSpPr>
          <p:nvPr/>
        </p:nvSpPr>
        <p:spPr>
          <a:xfrm>
            <a:off x="876300" y="1805775"/>
            <a:ext cx="10439400" cy="1491176"/>
          </a:xfrm>
          <a:prstGeom prst="rect">
            <a:avLst/>
          </a:prstGeom>
          <a:solidFill>
            <a:schemeClr val="accent2">
              <a:lumMod val="40000"/>
              <a:lumOff val="60000"/>
            </a:schemeClr>
          </a:solidFill>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dirty="0"/>
              <a:t>Nouns can be </a:t>
            </a:r>
            <a:r>
              <a:rPr lang="en-GB" b="1" dirty="0"/>
              <a:t>singular</a:t>
            </a:r>
            <a:r>
              <a:rPr lang="en-GB" dirty="0"/>
              <a:t> (just one) or plural (more than one).</a:t>
            </a:r>
          </a:p>
          <a:p>
            <a:r>
              <a:rPr lang="en-GB" dirty="0"/>
              <a:t>Usually the </a:t>
            </a:r>
            <a:r>
              <a:rPr lang="en-GB" b="1" dirty="0"/>
              <a:t>plural</a:t>
            </a:r>
            <a:r>
              <a:rPr lang="en-GB" dirty="0"/>
              <a:t> form is made by adding –s or –</a:t>
            </a:r>
            <a:r>
              <a:rPr lang="en-GB" dirty="0" err="1"/>
              <a:t>es</a:t>
            </a:r>
            <a:r>
              <a:rPr lang="en-GB" dirty="0"/>
              <a:t>  </a:t>
            </a:r>
            <a:r>
              <a:rPr lang="en-GB" i="1" dirty="0"/>
              <a:t>e.g. cat – cat</a:t>
            </a:r>
            <a:r>
              <a:rPr lang="en-GB" b="1" i="1" dirty="0"/>
              <a:t>s</a:t>
            </a:r>
            <a:r>
              <a:rPr lang="en-GB" i="1" dirty="0"/>
              <a:t>,</a:t>
            </a:r>
            <a:r>
              <a:rPr lang="en-GB" b="1" i="1" dirty="0"/>
              <a:t> </a:t>
            </a:r>
            <a:r>
              <a:rPr lang="en-GB" i="1" dirty="0"/>
              <a:t>box – box</a:t>
            </a:r>
            <a:r>
              <a:rPr lang="en-GB" b="1" i="1" dirty="0"/>
              <a:t>es.</a:t>
            </a:r>
          </a:p>
        </p:txBody>
      </p:sp>
      <p:sp>
        <p:nvSpPr>
          <p:cNvPr id="4" name="Rectangle 3">
            <a:extLst>
              <a:ext uri="{FF2B5EF4-FFF2-40B4-BE49-F238E27FC236}">
                <a16:creationId xmlns:a16="http://schemas.microsoft.com/office/drawing/2014/main" id="{9A9D1C24-51B8-4C1A-A4B4-11B09BFF7E93}"/>
              </a:ext>
            </a:extLst>
          </p:cNvPr>
          <p:cNvSpPr/>
          <p:nvPr/>
        </p:nvSpPr>
        <p:spPr>
          <a:xfrm>
            <a:off x="952500" y="3412038"/>
            <a:ext cx="10439400" cy="3066134"/>
          </a:xfrm>
          <a:prstGeom prst="rect">
            <a:avLst/>
          </a:prstGeom>
          <a:solidFill>
            <a:schemeClr val="accent1">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rPr>
              <a:t>Other Rules</a:t>
            </a:r>
          </a:p>
          <a:p>
            <a:pPr marL="457200" indent="-457200">
              <a:buFont typeface="Arial" panose="020B0604020202020204" pitchFamily="34" charset="0"/>
              <a:buChar char="•"/>
            </a:pPr>
            <a:r>
              <a:rPr lang="en-GB" sz="2800" dirty="0">
                <a:solidFill>
                  <a:schemeClr val="tx1"/>
                </a:solidFill>
              </a:rPr>
              <a:t>Words that end in –f change to – </a:t>
            </a:r>
            <a:r>
              <a:rPr lang="en-GB" sz="2800" dirty="0" err="1">
                <a:solidFill>
                  <a:schemeClr val="tx1"/>
                </a:solidFill>
              </a:rPr>
              <a:t>ves</a:t>
            </a:r>
            <a:r>
              <a:rPr lang="en-GB" sz="2800" dirty="0">
                <a:solidFill>
                  <a:schemeClr val="tx1"/>
                </a:solidFill>
              </a:rPr>
              <a:t> e.g. calf – cal</a:t>
            </a:r>
            <a:r>
              <a:rPr lang="en-GB" sz="2800" b="1" dirty="0">
                <a:solidFill>
                  <a:schemeClr val="tx1"/>
                </a:solidFill>
              </a:rPr>
              <a:t>ves.</a:t>
            </a:r>
          </a:p>
          <a:p>
            <a:pPr marL="457200" indent="-457200">
              <a:buFont typeface="Arial" panose="020B0604020202020204" pitchFamily="34" charset="0"/>
              <a:buChar char="•"/>
            </a:pPr>
            <a:endParaRPr lang="en-GB" sz="2800" b="1" dirty="0">
              <a:solidFill>
                <a:schemeClr val="tx1"/>
              </a:solidFill>
            </a:endParaRPr>
          </a:p>
          <a:p>
            <a:pPr marL="457200" indent="-457200">
              <a:buFont typeface="Arial" panose="020B0604020202020204" pitchFamily="34" charset="0"/>
              <a:buChar char="•"/>
            </a:pPr>
            <a:r>
              <a:rPr lang="en-GB" sz="2800" dirty="0">
                <a:solidFill>
                  <a:schemeClr val="tx1"/>
                </a:solidFill>
              </a:rPr>
              <a:t>Words that end in </a:t>
            </a:r>
            <a:r>
              <a:rPr lang="en-GB" sz="2800" b="1" dirty="0">
                <a:solidFill>
                  <a:schemeClr val="tx1"/>
                </a:solidFill>
              </a:rPr>
              <a:t>–y</a:t>
            </a:r>
            <a:r>
              <a:rPr lang="en-GB" sz="2800" dirty="0">
                <a:solidFill>
                  <a:schemeClr val="tx1"/>
                </a:solidFill>
              </a:rPr>
              <a:t> change the </a:t>
            </a:r>
            <a:r>
              <a:rPr lang="en-GB" sz="2800" b="1" dirty="0">
                <a:solidFill>
                  <a:schemeClr val="tx1"/>
                </a:solidFill>
              </a:rPr>
              <a:t>–y</a:t>
            </a:r>
            <a:r>
              <a:rPr lang="en-GB" sz="2800" dirty="0">
                <a:solidFill>
                  <a:schemeClr val="tx1"/>
                </a:solidFill>
              </a:rPr>
              <a:t> to </a:t>
            </a:r>
            <a:r>
              <a:rPr lang="en-GB" sz="2800" b="1" dirty="0">
                <a:solidFill>
                  <a:schemeClr val="tx1"/>
                </a:solidFill>
              </a:rPr>
              <a:t>– </a:t>
            </a:r>
            <a:r>
              <a:rPr lang="en-GB" sz="2800" b="1" dirty="0" err="1">
                <a:solidFill>
                  <a:schemeClr val="tx1"/>
                </a:solidFill>
              </a:rPr>
              <a:t>i</a:t>
            </a:r>
            <a:r>
              <a:rPr lang="en-GB" sz="2800" b="1" dirty="0">
                <a:solidFill>
                  <a:schemeClr val="tx1"/>
                </a:solidFill>
              </a:rPr>
              <a:t> </a:t>
            </a:r>
            <a:r>
              <a:rPr lang="en-GB" sz="2800" dirty="0">
                <a:solidFill>
                  <a:schemeClr val="tx1"/>
                </a:solidFill>
              </a:rPr>
              <a:t>and add </a:t>
            </a:r>
            <a:r>
              <a:rPr lang="en-GB" sz="2800" b="1" dirty="0">
                <a:solidFill>
                  <a:schemeClr val="tx1"/>
                </a:solidFill>
              </a:rPr>
              <a:t>–</a:t>
            </a:r>
            <a:r>
              <a:rPr lang="en-GB" sz="2800" b="1" dirty="0" err="1">
                <a:solidFill>
                  <a:schemeClr val="tx1"/>
                </a:solidFill>
              </a:rPr>
              <a:t>es</a:t>
            </a:r>
            <a:r>
              <a:rPr lang="en-GB" sz="2800" b="1" dirty="0">
                <a:solidFill>
                  <a:schemeClr val="tx1"/>
                </a:solidFill>
              </a:rPr>
              <a:t> </a:t>
            </a:r>
            <a:r>
              <a:rPr lang="en-GB" sz="2800" dirty="0">
                <a:solidFill>
                  <a:schemeClr val="tx1"/>
                </a:solidFill>
              </a:rPr>
              <a:t>e.g. lad</a:t>
            </a:r>
            <a:r>
              <a:rPr lang="en-GB" sz="2800" b="1" dirty="0">
                <a:solidFill>
                  <a:schemeClr val="tx1"/>
                </a:solidFill>
              </a:rPr>
              <a:t>y </a:t>
            </a:r>
            <a:r>
              <a:rPr lang="en-GB" sz="2800" dirty="0">
                <a:solidFill>
                  <a:schemeClr val="tx1"/>
                </a:solidFill>
              </a:rPr>
              <a:t>– lad</a:t>
            </a:r>
            <a:r>
              <a:rPr lang="en-GB" sz="2800" b="1" dirty="0">
                <a:solidFill>
                  <a:schemeClr val="tx1"/>
                </a:solidFill>
              </a:rPr>
              <a:t>ies.</a:t>
            </a:r>
          </a:p>
          <a:p>
            <a:pPr marL="457200" indent="-457200">
              <a:buFont typeface="Arial" panose="020B0604020202020204" pitchFamily="34" charset="0"/>
              <a:buChar char="•"/>
            </a:pPr>
            <a:endParaRPr lang="en-GB" sz="2800" b="1" dirty="0">
              <a:solidFill>
                <a:schemeClr val="tx1"/>
              </a:solidFill>
            </a:endParaRPr>
          </a:p>
          <a:p>
            <a:pPr marL="457200" indent="-457200">
              <a:buFont typeface="Arial" panose="020B0604020202020204" pitchFamily="34" charset="0"/>
              <a:buChar char="•"/>
            </a:pPr>
            <a:r>
              <a:rPr lang="en-GB" sz="2800" dirty="0">
                <a:solidFill>
                  <a:schemeClr val="tx1"/>
                </a:solidFill>
              </a:rPr>
              <a:t>Words that end in </a:t>
            </a:r>
            <a:r>
              <a:rPr lang="en-GB" sz="2800" b="1" dirty="0">
                <a:solidFill>
                  <a:schemeClr val="tx1"/>
                </a:solidFill>
              </a:rPr>
              <a:t>– o</a:t>
            </a:r>
            <a:r>
              <a:rPr lang="en-GB" sz="2800" dirty="0">
                <a:solidFill>
                  <a:schemeClr val="tx1"/>
                </a:solidFill>
              </a:rPr>
              <a:t> add </a:t>
            </a:r>
            <a:r>
              <a:rPr lang="en-GB" sz="2800" b="1" dirty="0">
                <a:solidFill>
                  <a:schemeClr val="tx1"/>
                </a:solidFill>
              </a:rPr>
              <a:t>–</a:t>
            </a:r>
            <a:r>
              <a:rPr lang="en-GB" sz="2800" b="1" dirty="0" err="1">
                <a:solidFill>
                  <a:schemeClr val="tx1"/>
                </a:solidFill>
              </a:rPr>
              <a:t>es</a:t>
            </a:r>
            <a:r>
              <a:rPr lang="en-GB" sz="2800" b="1" dirty="0">
                <a:solidFill>
                  <a:schemeClr val="tx1"/>
                </a:solidFill>
              </a:rPr>
              <a:t> </a:t>
            </a:r>
            <a:r>
              <a:rPr lang="en-GB" sz="2800" dirty="0">
                <a:solidFill>
                  <a:schemeClr val="tx1"/>
                </a:solidFill>
              </a:rPr>
              <a:t>e.g. potat</a:t>
            </a:r>
            <a:r>
              <a:rPr lang="en-GB" sz="2800" b="1" dirty="0">
                <a:solidFill>
                  <a:schemeClr val="tx1"/>
                </a:solidFill>
              </a:rPr>
              <a:t>o</a:t>
            </a:r>
            <a:r>
              <a:rPr lang="en-GB" sz="2800" dirty="0">
                <a:solidFill>
                  <a:schemeClr val="tx1"/>
                </a:solidFill>
              </a:rPr>
              <a:t> – potato</a:t>
            </a:r>
            <a:r>
              <a:rPr lang="en-GB" sz="2800" b="1" dirty="0">
                <a:solidFill>
                  <a:schemeClr val="tx1"/>
                </a:solidFill>
              </a:rPr>
              <a:t>es.</a:t>
            </a:r>
          </a:p>
        </p:txBody>
      </p:sp>
    </p:spTree>
    <p:extLst>
      <p:ext uri="{BB962C8B-B14F-4D97-AF65-F5344CB8AC3E}">
        <p14:creationId xmlns:p14="http://schemas.microsoft.com/office/powerpoint/2010/main" val="876362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1529</Words>
  <Application>Microsoft Office PowerPoint</Application>
  <PresentationFormat>Widescreen</PresentationFormat>
  <Paragraphs>139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Y5 W7a. Identifies and edits inaccuracies in grammar. </vt:lpstr>
      <vt:lpstr>PowerPoint Presentation</vt:lpstr>
      <vt:lpstr>What do we mean by ‘grammar’?</vt:lpstr>
      <vt:lpstr>Tense Consistency</vt:lpstr>
      <vt:lpstr>So, for the tense to be consistent, the text should be written as follows:</vt:lpstr>
      <vt:lpstr>Your turn: read the following extracts and decide if the tense is consistent. How would you change it to make it consistent?</vt:lpstr>
      <vt:lpstr>How did you do?</vt:lpstr>
      <vt:lpstr>Subject and verb agreement.</vt:lpstr>
      <vt:lpstr>Singular and Plural</vt:lpstr>
      <vt:lpstr>Singular and Plural: how would you spell the plural version of these nouns?</vt:lpstr>
      <vt:lpstr>Subject – verb agreement</vt:lpstr>
      <vt:lpstr>Subject – verb agreement</vt:lpstr>
      <vt:lpstr>PowerPoint Presentation</vt:lpstr>
      <vt:lpstr>PowerPoint Presentation</vt:lpstr>
      <vt:lpstr>PowerPoint Presentation</vt:lpstr>
      <vt:lpstr>Determiners</vt:lpstr>
      <vt:lpstr>Determiners</vt:lpstr>
      <vt:lpstr>How did you do?</vt:lpstr>
      <vt:lpstr>Your turn: can you spot the mistakes (using determiners) in these extracts?</vt:lpstr>
      <vt:lpstr>So, when we are proof reading our writing, it is very important to check the grammar.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30</cp:revision>
  <dcterms:created xsi:type="dcterms:W3CDTF">2017-03-29T13:14:03Z</dcterms:created>
  <dcterms:modified xsi:type="dcterms:W3CDTF">2020-04-12T11:41:07Z</dcterms:modified>
</cp:coreProperties>
</file>