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64" r:id="rId4"/>
    <p:sldId id="300" r:id="rId5"/>
    <p:sldId id="310" r:id="rId6"/>
    <p:sldId id="311"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ny Faro" initials="JF" lastIdx="2" clrIdx="0">
    <p:extLst>
      <p:ext uri="{19B8F6BF-5375-455C-9EA6-DF929625EA0E}">
        <p15:presenceInfo xmlns:p15="http://schemas.microsoft.com/office/powerpoint/2012/main" userId="79495c8a3ee331d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56F8FC"/>
    <a:srgbClr val="25C6FF"/>
    <a:srgbClr val="5AE8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57" autoAdjust="0"/>
    <p:restoredTop sz="94268"/>
  </p:normalViewPr>
  <p:slideViewPr>
    <p:cSldViewPr snapToGrid="0" snapToObjects="1">
      <p:cViewPr varScale="1">
        <p:scale>
          <a:sx n="68" d="100"/>
          <a:sy n="68" d="100"/>
        </p:scale>
        <p:origin x="76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3D727-6098-45FB-A570-B263A35F7E81}" type="datetimeFigureOut">
              <a:rPr lang="en-GB" smtClean="0"/>
              <a:t>12/04/2020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1EAE46-99FC-4051-BE06-ABFA560D3032}" type="slidenum">
              <a:rPr lang="en-GB" smtClean="0"/>
              <a:t>‹#›</a:t>
            </a:fld>
            <a:endParaRPr lang="en-GB"/>
          </a:p>
        </p:txBody>
      </p:sp>
    </p:spTree>
    <p:extLst>
      <p:ext uri="{BB962C8B-B14F-4D97-AF65-F5344CB8AC3E}">
        <p14:creationId xmlns:p14="http://schemas.microsoft.com/office/powerpoint/2010/main" val="260429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12</a:t>
            </a:fld>
            <a:endParaRPr lang="en-GB"/>
          </a:p>
        </p:txBody>
      </p:sp>
    </p:spTree>
    <p:extLst>
      <p:ext uri="{BB962C8B-B14F-4D97-AF65-F5344CB8AC3E}">
        <p14:creationId xmlns:p14="http://schemas.microsoft.com/office/powerpoint/2010/main" val="1911000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13</a:t>
            </a:fld>
            <a:endParaRPr lang="en-GB"/>
          </a:p>
        </p:txBody>
      </p:sp>
    </p:spTree>
    <p:extLst>
      <p:ext uri="{BB962C8B-B14F-4D97-AF65-F5344CB8AC3E}">
        <p14:creationId xmlns:p14="http://schemas.microsoft.com/office/powerpoint/2010/main" val="393567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14</a:t>
            </a:fld>
            <a:endParaRPr lang="en-GB"/>
          </a:p>
        </p:txBody>
      </p:sp>
    </p:spTree>
    <p:extLst>
      <p:ext uri="{BB962C8B-B14F-4D97-AF65-F5344CB8AC3E}">
        <p14:creationId xmlns:p14="http://schemas.microsoft.com/office/powerpoint/2010/main" val="2553292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15</a:t>
            </a:fld>
            <a:endParaRPr lang="en-GB"/>
          </a:p>
        </p:txBody>
      </p:sp>
    </p:spTree>
    <p:extLst>
      <p:ext uri="{BB962C8B-B14F-4D97-AF65-F5344CB8AC3E}">
        <p14:creationId xmlns:p14="http://schemas.microsoft.com/office/powerpoint/2010/main" val="222654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16</a:t>
            </a:fld>
            <a:endParaRPr lang="en-GB"/>
          </a:p>
        </p:txBody>
      </p:sp>
    </p:spTree>
    <p:extLst>
      <p:ext uri="{BB962C8B-B14F-4D97-AF65-F5344CB8AC3E}">
        <p14:creationId xmlns:p14="http://schemas.microsoft.com/office/powerpoint/2010/main" val="3748612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17</a:t>
            </a:fld>
            <a:endParaRPr lang="en-GB"/>
          </a:p>
        </p:txBody>
      </p:sp>
    </p:spTree>
    <p:extLst>
      <p:ext uri="{BB962C8B-B14F-4D97-AF65-F5344CB8AC3E}">
        <p14:creationId xmlns:p14="http://schemas.microsoft.com/office/powerpoint/2010/main" val="4265706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18</a:t>
            </a:fld>
            <a:endParaRPr lang="en-GB"/>
          </a:p>
        </p:txBody>
      </p:sp>
    </p:spTree>
    <p:extLst>
      <p:ext uri="{BB962C8B-B14F-4D97-AF65-F5344CB8AC3E}">
        <p14:creationId xmlns:p14="http://schemas.microsoft.com/office/powerpoint/2010/main" val="854174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1EAE46-99FC-4051-BE06-ABFA560D3032}" type="slidenum">
              <a:rPr lang="en-GB" smtClean="0"/>
              <a:t>19</a:t>
            </a:fld>
            <a:endParaRPr lang="en-GB"/>
          </a:p>
        </p:txBody>
      </p:sp>
    </p:spTree>
    <p:extLst>
      <p:ext uri="{BB962C8B-B14F-4D97-AF65-F5344CB8AC3E}">
        <p14:creationId xmlns:p14="http://schemas.microsoft.com/office/powerpoint/2010/main" val="3737782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t>4/12/2020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t>‹#›</a:t>
            </a:fld>
            <a:endParaRPr lang="en-US"/>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8" y="2590422"/>
            <a:ext cx="9144000" cy="1479344"/>
          </a:xfrm>
          <a:solidFill>
            <a:schemeClr val="accent2">
              <a:lumMod val="40000"/>
              <a:lumOff val="60000"/>
            </a:schemeClr>
          </a:solidFill>
          <a:ln>
            <a:solidFill>
              <a:schemeClr val="accent1">
                <a:lumMod val="75000"/>
              </a:schemeClr>
            </a:solidFill>
          </a:ln>
        </p:spPr>
        <p:txBody>
          <a:bodyPr>
            <a:normAutofit/>
          </a:bodyPr>
          <a:lstStyle/>
          <a:p>
            <a:r>
              <a:rPr lang="en-GB" sz="3600" dirty="0"/>
              <a:t> </a:t>
            </a:r>
          </a:p>
        </p:txBody>
      </p:sp>
      <p:sp>
        <p:nvSpPr>
          <p:cNvPr id="6" name="TextBox 5"/>
          <p:cNvSpPr txBox="1"/>
          <p:nvPr/>
        </p:nvSpPr>
        <p:spPr>
          <a:xfrm>
            <a:off x="4356847" y="4444712"/>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October 2018</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 2018</a:t>
            </a:r>
            <a:r>
              <a:rPr lang="en-US" sz="1600" dirty="0">
                <a:effectLst/>
              </a:rPr>
              <a:t> </a:t>
            </a:r>
            <a:endParaRPr lang="en-US" sz="1600"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3" name="Rectangle 2"/>
          <p:cNvSpPr/>
          <p:nvPr/>
        </p:nvSpPr>
        <p:spPr>
          <a:xfrm>
            <a:off x="1332887" y="2729930"/>
            <a:ext cx="9144000" cy="1200329"/>
          </a:xfrm>
          <a:prstGeom prst="rect">
            <a:avLst/>
          </a:prstGeom>
        </p:spPr>
        <p:txBody>
          <a:bodyPr wrap="square">
            <a:spAutoFit/>
          </a:bodyPr>
          <a:lstStyle/>
          <a:p>
            <a:pPr algn="ctr"/>
            <a:r>
              <a:rPr lang="en-GB" sz="3600" dirty="0"/>
              <a:t>W7d. Can proof read to check for missing punctuation</a:t>
            </a:r>
          </a:p>
        </p:txBody>
      </p:sp>
      <p:pic>
        <p:nvPicPr>
          <p:cNvPr id="12" name="Picture 11"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Title 1">
            <a:extLst>
              <a:ext uri="{FF2B5EF4-FFF2-40B4-BE49-F238E27FC236}">
                <a16:creationId xmlns:a16="http://schemas.microsoft.com/office/drawing/2014/main" id="{8FFBE62E-0D7A-4CC6-A3AD-E1C79F039273}"/>
              </a:ext>
            </a:extLst>
          </p:cNvPr>
          <p:cNvSpPr txBox="1">
            <a:spLocks/>
          </p:cNvSpPr>
          <p:nvPr/>
        </p:nvSpPr>
        <p:spPr>
          <a:xfrm>
            <a:off x="2018687" y="1414025"/>
            <a:ext cx="7772400" cy="96409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b="1" dirty="0"/>
              <a:t>KS2 Therapy: Y5 Writing</a:t>
            </a:r>
            <a:endParaRPr lang="en-GB" sz="5000" dirty="0"/>
          </a:p>
        </p:txBody>
      </p:sp>
      <p:sp>
        <p:nvSpPr>
          <p:cNvPr id="11" name="Text Box 4">
            <a:extLst>
              <a:ext uri="{FF2B5EF4-FFF2-40B4-BE49-F238E27FC236}">
                <a16:creationId xmlns:a16="http://schemas.microsoft.com/office/drawing/2014/main" id="{D49729ED-83B5-438C-A57A-61E8638641BA}"/>
              </a:ext>
            </a:extLst>
          </p:cNvPr>
          <p:cNvSpPr txBox="1">
            <a:spLocks noChangeArrowheads="1"/>
          </p:cNvSpPr>
          <p:nvPr/>
        </p:nvSpPr>
        <p:spPr bwMode="auto">
          <a:xfrm>
            <a:off x="3086100" y="5039120"/>
            <a:ext cx="6324600" cy="1146537"/>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a:t>PiXL Club Ltd endeavour to trace and contact copyright owners. If there are any inadvertent omissions or errors in the acknowledgements or usage, this is unintended and PiXL will remedy these on written notification</a:t>
            </a:r>
          </a:p>
        </p:txBody>
      </p:sp>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Apostrophes</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60375" y="1266635"/>
            <a:ext cx="11250546" cy="2419539"/>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Apostrophes </a:t>
            </a:r>
            <a:r>
              <a:rPr lang="en-GB" sz="2500" b="1" dirty="0">
                <a:solidFill>
                  <a:schemeClr val="tx1"/>
                </a:solidFill>
              </a:rPr>
              <a:t>must</a:t>
            </a:r>
            <a:r>
              <a:rPr lang="en-GB" sz="2500" dirty="0">
                <a:solidFill>
                  <a:schemeClr val="tx1"/>
                </a:solidFill>
              </a:rPr>
              <a:t> be used in contractions (for omission). For example, we use an apostrophe to show that a letter has been omitted in the contraction </a:t>
            </a:r>
            <a:r>
              <a:rPr lang="en-GB" sz="2500" b="1" dirty="0">
                <a:solidFill>
                  <a:schemeClr val="tx1"/>
                </a:solidFill>
              </a:rPr>
              <a:t>don’t</a:t>
            </a:r>
            <a:r>
              <a:rPr lang="en-GB" sz="2500" dirty="0">
                <a:solidFill>
                  <a:schemeClr val="tx1"/>
                </a:solidFill>
              </a:rPr>
              <a:t>. </a:t>
            </a:r>
          </a:p>
          <a:p>
            <a:r>
              <a:rPr lang="en-GB" sz="2500" dirty="0">
                <a:solidFill>
                  <a:schemeClr val="tx1"/>
                </a:solidFill>
              </a:rPr>
              <a:t>We </a:t>
            </a:r>
            <a:r>
              <a:rPr lang="en-GB" sz="2500" b="1" dirty="0">
                <a:solidFill>
                  <a:schemeClr val="tx1"/>
                </a:solidFill>
              </a:rPr>
              <a:t>must </a:t>
            </a:r>
            <a:r>
              <a:rPr lang="en-GB" sz="2500" dirty="0">
                <a:solidFill>
                  <a:schemeClr val="tx1"/>
                </a:solidFill>
              </a:rPr>
              <a:t>also use an apostrophe to show possession. For example, to show that the coats belong to the girl or the girls, we place an apostrophe either in or after the word </a:t>
            </a:r>
            <a:r>
              <a:rPr lang="en-GB" sz="2500" i="1" dirty="0">
                <a:solidFill>
                  <a:schemeClr val="tx1"/>
                </a:solidFill>
              </a:rPr>
              <a:t>girls; </a:t>
            </a:r>
            <a:r>
              <a:rPr lang="en-GB" sz="2500" dirty="0">
                <a:solidFill>
                  <a:schemeClr val="tx1"/>
                </a:solidFill>
              </a:rPr>
              <a:t>the girl’s coats (the coats belonging to one girl) or the girls’ coats (the coats belonging to all the girls). Correct the missing apostrophes below.</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7">
            <a:extLst>
              <a:ext uri="{FF2B5EF4-FFF2-40B4-BE49-F238E27FC236}">
                <a16:creationId xmlns:a16="http://schemas.microsoft.com/office/drawing/2014/main" id="{B04623A4-EF58-4DAC-9728-F1B624072E1E}"/>
              </a:ext>
            </a:extLst>
          </p:cNvPr>
          <p:cNvSpPr/>
          <p:nvPr/>
        </p:nvSpPr>
        <p:spPr>
          <a:xfrm>
            <a:off x="460375" y="4129088"/>
            <a:ext cx="11175543" cy="254981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One afternoon, Chap needed a long walk as he </a:t>
            </a:r>
            <a:r>
              <a:rPr lang="en-GB" sz="2500" dirty="0" err="1">
                <a:solidFill>
                  <a:schemeClr val="tx1"/>
                </a:solidFill>
              </a:rPr>
              <a:t>hadnt</a:t>
            </a:r>
            <a:r>
              <a:rPr lang="en-GB" sz="2500" dirty="0">
                <a:solidFill>
                  <a:schemeClr val="tx1"/>
                </a:solidFill>
              </a:rPr>
              <a:t> had one for a while. Tia asked whether she could take him and Nan agreed. Ever helpful, Tia got Chaps lead which hung from a hook in the hall before putting on her trainers. </a:t>
            </a:r>
          </a:p>
          <a:p>
            <a:endParaRPr lang="en-GB" sz="2500" dirty="0">
              <a:solidFill>
                <a:schemeClr val="tx1"/>
              </a:solidFill>
            </a:endParaRPr>
          </a:p>
          <a:p>
            <a:r>
              <a:rPr lang="en-GB" sz="2500" dirty="0">
                <a:solidFill>
                  <a:schemeClr val="tx1"/>
                </a:solidFill>
              </a:rPr>
              <a:t>‘Now, young lady,’ said Nan, her eyes shining brightly, ‘make sure </a:t>
            </a:r>
            <a:r>
              <a:rPr lang="en-GB" sz="2500" dirty="0" err="1">
                <a:solidFill>
                  <a:schemeClr val="tx1"/>
                </a:solidFill>
              </a:rPr>
              <a:t>youre</a:t>
            </a:r>
            <a:r>
              <a:rPr lang="en-GB" sz="2500" dirty="0">
                <a:solidFill>
                  <a:schemeClr val="tx1"/>
                </a:solidFill>
              </a:rPr>
              <a:t> back by five </a:t>
            </a:r>
            <a:r>
              <a:rPr lang="en-GB" sz="2500" dirty="0" err="1">
                <a:solidFill>
                  <a:schemeClr val="tx1"/>
                </a:solidFill>
              </a:rPr>
              <a:t>oclock</a:t>
            </a:r>
            <a:r>
              <a:rPr lang="en-GB" sz="2500" dirty="0">
                <a:solidFill>
                  <a:schemeClr val="tx1"/>
                </a:solidFill>
              </a:rPr>
              <a:t>. And </a:t>
            </a:r>
            <a:r>
              <a:rPr lang="en-GB" sz="2500" dirty="0" err="1">
                <a:solidFill>
                  <a:schemeClr val="tx1"/>
                </a:solidFill>
              </a:rPr>
              <a:t>dont</a:t>
            </a:r>
            <a:r>
              <a:rPr lang="en-GB" sz="2500" dirty="0">
                <a:solidFill>
                  <a:schemeClr val="tx1"/>
                </a:solidFill>
              </a:rPr>
              <a:t> forget Chaps bone! Hell be hungry without it.’</a:t>
            </a:r>
          </a:p>
        </p:txBody>
      </p:sp>
    </p:spTree>
    <p:extLst>
      <p:ext uri="{BB962C8B-B14F-4D97-AF65-F5344CB8AC3E}">
        <p14:creationId xmlns:p14="http://schemas.microsoft.com/office/powerpoint/2010/main" val="3163541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How did you do?</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7">
            <a:extLst>
              <a:ext uri="{FF2B5EF4-FFF2-40B4-BE49-F238E27FC236}">
                <a16:creationId xmlns:a16="http://schemas.microsoft.com/office/drawing/2014/main" id="{B04623A4-EF58-4DAC-9728-F1B624072E1E}"/>
              </a:ext>
            </a:extLst>
          </p:cNvPr>
          <p:cNvSpPr/>
          <p:nvPr/>
        </p:nvSpPr>
        <p:spPr>
          <a:xfrm>
            <a:off x="508228" y="1957388"/>
            <a:ext cx="11175543" cy="254981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One afternoon, Chap needed a long walk as he </a:t>
            </a:r>
            <a:r>
              <a:rPr lang="en-GB" sz="2500" b="1" dirty="0">
                <a:solidFill>
                  <a:srgbClr val="FF0000"/>
                </a:solidFill>
              </a:rPr>
              <a:t>hadn’t</a:t>
            </a:r>
            <a:r>
              <a:rPr lang="en-GB" sz="2500" dirty="0">
                <a:solidFill>
                  <a:schemeClr val="tx1"/>
                </a:solidFill>
              </a:rPr>
              <a:t> had one for a while. Tia asked whether she could take him and Nan agreed. Ever helpful, Tia got </a:t>
            </a:r>
            <a:r>
              <a:rPr lang="en-GB" sz="2500" b="1" dirty="0">
                <a:solidFill>
                  <a:srgbClr val="FF0000"/>
                </a:solidFill>
              </a:rPr>
              <a:t>Chap’s</a:t>
            </a:r>
            <a:r>
              <a:rPr lang="en-GB" sz="2500" dirty="0">
                <a:solidFill>
                  <a:schemeClr val="tx1"/>
                </a:solidFill>
              </a:rPr>
              <a:t> lead which hung from a hook in the hall before putting on her trainers. </a:t>
            </a:r>
          </a:p>
          <a:p>
            <a:endParaRPr lang="en-GB" sz="2500" dirty="0">
              <a:solidFill>
                <a:schemeClr val="tx1"/>
              </a:solidFill>
            </a:endParaRPr>
          </a:p>
          <a:p>
            <a:r>
              <a:rPr lang="en-GB" sz="2500" dirty="0">
                <a:solidFill>
                  <a:schemeClr val="tx1"/>
                </a:solidFill>
              </a:rPr>
              <a:t>‘Now, young lady,’ said Nan, her eyes shining brightly, ‘make sure </a:t>
            </a:r>
            <a:r>
              <a:rPr lang="en-GB" sz="2500" b="1" dirty="0">
                <a:solidFill>
                  <a:srgbClr val="FF0000"/>
                </a:solidFill>
              </a:rPr>
              <a:t>you’re</a:t>
            </a:r>
            <a:r>
              <a:rPr lang="en-GB" sz="2500" dirty="0">
                <a:solidFill>
                  <a:schemeClr val="tx1"/>
                </a:solidFill>
              </a:rPr>
              <a:t> back by five </a:t>
            </a:r>
            <a:r>
              <a:rPr lang="en-GB" sz="2500" b="1" dirty="0">
                <a:solidFill>
                  <a:srgbClr val="FF0000"/>
                </a:solidFill>
              </a:rPr>
              <a:t>o’clock</a:t>
            </a:r>
            <a:r>
              <a:rPr lang="en-GB" sz="2500" dirty="0">
                <a:solidFill>
                  <a:schemeClr val="tx1"/>
                </a:solidFill>
              </a:rPr>
              <a:t>. And </a:t>
            </a:r>
            <a:r>
              <a:rPr lang="en-GB" sz="2500" b="1" dirty="0">
                <a:solidFill>
                  <a:srgbClr val="FF0000"/>
                </a:solidFill>
              </a:rPr>
              <a:t>don’t</a:t>
            </a:r>
            <a:r>
              <a:rPr lang="en-GB" sz="2500" dirty="0">
                <a:solidFill>
                  <a:schemeClr val="tx1"/>
                </a:solidFill>
              </a:rPr>
              <a:t> forget </a:t>
            </a:r>
            <a:r>
              <a:rPr lang="en-GB" sz="2500" b="1" dirty="0">
                <a:solidFill>
                  <a:srgbClr val="FF0000"/>
                </a:solidFill>
              </a:rPr>
              <a:t>Chap’s</a:t>
            </a:r>
            <a:r>
              <a:rPr lang="en-GB" sz="2500" dirty="0">
                <a:solidFill>
                  <a:schemeClr val="tx1"/>
                </a:solidFill>
              </a:rPr>
              <a:t> bone! </a:t>
            </a:r>
            <a:r>
              <a:rPr lang="en-GB" sz="2500" b="1" dirty="0">
                <a:solidFill>
                  <a:srgbClr val="FF0000"/>
                </a:solidFill>
              </a:rPr>
              <a:t>He’ll</a:t>
            </a:r>
            <a:r>
              <a:rPr lang="en-GB" sz="2500" dirty="0">
                <a:solidFill>
                  <a:schemeClr val="tx1"/>
                </a:solidFill>
              </a:rPr>
              <a:t> be hungry without it.’</a:t>
            </a:r>
          </a:p>
        </p:txBody>
      </p:sp>
    </p:spTree>
    <p:extLst>
      <p:ext uri="{BB962C8B-B14F-4D97-AF65-F5344CB8AC3E}">
        <p14:creationId xmlns:p14="http://schemas.microsoft.com/office/powerpoint/2010/main" val="3123241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Inverted commas</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60375" y="1266634"/>
            <a:ext cx="11250546" cy="5288911"/>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Inverted commas </a:t>
            </a:r>
            <a:r>
              <a:rPr lang="en-GB" sz="2400" b="1" dirty="0">
                <a:solidFill>
                  <a:schemeClr val="tx1"/>
                </a:solidFill>
              </a:rPr>
              <a:t>must</a:t>
            </a:r>
            <a:r>
              <a:rPr lang="en-GB" sz="2400" dirty="0">
                <a:solidFill>
                  <a:schemeClr val="tx1"/>
                </a:solidFill>
              </a:rPr>
              <a:t> be used to punctuate direct speech. Remember the rules for punctuating direct speech.</a:t>
            </a:r>
          </a:p>
          <a:p>
            <a:endParaRPr lang="en-GB" sz="2400" dirty="0">
              <a:solidFill>
                <a:schemeClr val="tx1"/>
              </a:solidFill>
            </a:endParaRPr>
          </a:p>
          <a:p>
            <a:pPr marL="342900" indent="-342900">
              <a:buFont typeface="Arial" panose="020B0604020202020204" pitchFamily="34" charset="0"/>
              <a:buChar char="•"/>
            </a:pPr>
            <a:r>
              <a:rPr lang="en-GB" sz="2400" dirty="0">
                <a:solidFill>
                  <a:schemeClr val="tx1"/>
                </a:solidFill>
              </a:rPr>
              <a:t>Inverted commas (“ ”) only go around the words which are actually being spoken.</a:t>
            </a:r>
          </a:p>
          <a:p>
            <a:pPr marL="342900" indent="-342900">
              <a:buFont typeface="Arial" panose="020B0604020202020204" pitchFamily="34" charset="0"/>
              <a:buChar char="•"/>
            </a:pPr>
            <a:r>
              <a:rPr lang="en-GB" sz="2400" dirty="0">
                <a:solidFill>
                  <a:schemeClr val="tx1"/>
                </a:solidFill>
              </a:rPr>
              <a:t>There must always be a punctuation point (. ! ? ,) before you close the inverted commas at the end of the speech.</a:t>
            </a:r>
          </a:p>
          <a:p>
            <a:pPr marL="342900" indent="-342900">
              <a:buFont typeface="Arial" panose="020B0604020202020204" pitchFamily="34" charset="0"/>
              <a:buChar char="•"/>
            </a:pPr>
            <a:r>
              <a:rPr lang="en-GB" sz="2400" dirty="0">
                <a:solidFill>
                  <a:schemeClr val="tx1"/>
                </a:solidFill>
              </a:rPr>
              <a:t>The verb or pronoun which comes after the speech does not need a capital letter.</a:t>
            </a:r>
          </a:p>
          <a:p>
            <a:pPr marL="342900" indent="-342900">
              <a:buFont typeface="Arial" panose="020B0604020202020204" pitchFamily="34" charset="0"/>
              <a:buChar char="•"/>
            </a:pPr>
            <a:r>
              <a:rPr lang="en-GB" sz="2400" dirty="0">
                <a:solidFill>
                  <a:schemeClr val="tx1"/>
                </a:solidFill>
              </a:rPr>
              <a:t>If the speaker is written before the speech, there must be a comma before opening the inverted commas and end punctuation (.!?) before closing them. </a:t>
            </a:r>
            <a:r>
              <a:rPr lang="en-GB" sz="2400" i="1" dirty="0">
                <a:solidFill>
                  <a:schemeClr val="tx1"/>
                </a:solidFill>
              </a:rPr>
              <a:t>E.g. She said, “I’m not sure what is happening.”</a:t>
            </a:r>
          </a:p>
          <a:p>
            <a:pPr marL="342900" indent="-342900">
              <a:buFont typeface="Arial" panose="020B0604020202020204" pitchFamily="34" charset="0"/>
              <a:buChar char="•"/>
            </a:pPr>
            <a:r>
              <a:rPr lang="en-GB" sz="2400" dirty="0">
                <a:solidFill>
                  <a:schemeClr val="tx1"/>
                </a:solidFill>
              </a:rPr>
              <a:t>If the speech is split by the reporting clause, then a comma may be used after the first spoken part only if the sentence is continued afterwards. </a:t>
            </a:r>
            <a:r>
              <a:rPr lang="en-GB" sz="2400" i="1" dirty="0">
                <a:solidFill>
                  <a:schemeClr val="tx1"/>
                </a:solidFill>
              </a:rPr>
              <a:t>E.g. “Oh my,” exclaimed mum, “it can’t possibly be true!”</a:t>
            </a:r>
          </a:p>
          <a:p>
            <a:pPr marL="342900" indent="-342900">
              <a:buFont typeface="Arial" panose="020B0604020202020204" pitchFamily="34" charset="0"/>
              <a:buChar char="•"/>
            </a:pPr>
            <a:r>
              <a:rPr lang="en-GB" sz="2400" dirty="0">
                <a:solidFill>
                  <a:schemeClr val="tx1"/>
                </a:solidFill>
              </a:rPr>
              <a:t>There must be a new line for each speaker.</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Tree>
    <p:extLst>
      <p:ext uri="{BB962C8B-B14F-4D97-AF65-F5344CB8AC3E}">
        <p14:creationId xmlns:p14="http://schemas.microsoft.com/office/powerpoint/2010/main" val="2255806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Inverted commas</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312278"/>
            <a:ext cx="11250546" cy="910417"/>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Now, punctuate the direct speech correctly in the text extract below.</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508228" y="2618569"/>
            <a:ext cx="11175543" cy="328986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One afternoon, Chap needed a long walk as he hadn’t had one for a while. Tia shouted through to Nan please can I take Chap for a walk of course dear, he’d love one came the reply from the living room. Ever helpful, Tia got Chap’s lead which hung from a hook in the hall before putting on her trainers. now, young lady said Nan, her eyes shining brightly make sure you’re back by five o’clock and don’t forget Chap’s bone! He’ll be hungry without it don’t worry Tia yelled back I won’t Nan</a:t>
            </a:r>
          </a:p>
        </p:txBody>
      </p:sp>
    </p:spTree>
    <p:extLst>
      <p:ext uri="{BB962C8B-B14F-4D97-AF65-F5344CB8AC3E}">
        <p14:creationId xmlns:p14="http://schemas.microsoft.com/office/powerpoint/2010/main" val="126445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How did you do?</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508228" y="1544918"/>
            <a:ext cx="11175543" cy="328986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One afternoon, Chap needed a long walk as he hadn’t had one for a while. Tia shouted through to Nan. </a:t>
            </a:r>
            <a:r>
              <a:rPr lang="en-GB" sz="2500" b="1" dirty="0">
                <a:solidFill>
                  <a:srgbClr val="FF0000"/>
                </a:solidFill>
              </a:rPr>
              <a:t>“P</a:t>
            </a:r>
            <a:r>
              <a:rPr lang="en-GB" sz="2500" dirty="0">
                <a:solidFill>
                  <a:schemeClr val="tx1"/>
                </a:solidFill>
              </a:rPr>
              <a:t>lease can I take Chap for a walk</a:t>
            </a:r>
            <a:r>
              <a:rPr lang="en-GB" sz="2500" b="1" dirty="0">
                <a:solidFill>
                  <a:srgbClr val="FF0000"/>
                </a:solidFill>
              </a:rPr>
              <a:t>?”</a:t>
            </a:r>
            <a:r>
              <a:rPr lang="en-GB" sz="2500" dirty="0">
                <a:solidFill>
                  <a:schemeClr val="tx1"/>
                </a:solidFill>
              </a:rPr>
              <a:t> </a:t>
            </a:r>
          </a:p>
          <a:p>
            <a:r>
              <a:rPr lang="en-GB" sz="2500" b="1" dirty="0">
                <a:solidFill>
                  <a:srgbClr val="FF0000"/>
                </a:solidFill>
              </a:rPr>
              <a:t>“O</a:t>
            </a:r>
            <a:r>
              <a:rPr lang="en-GB" sz="2500" dirty="0">
                <a:solidFill>
                  <a:schemeClr val="tx1"/>
                </a:solidFill>
              </a:rPr>
              <a:t>f course dear, he’d love one</a:t>
            </a:r>
            <a:r>
              <a:rPr lang="en-GB" sz="2500" b="1" dirty="0">
                <a:solidFill>
                  <a:srgbClr val="FF0000"/>
                </a:solidFill>
              </a:rPr>
              <a:t>!”</a:t>
            </a:r>
            <a:r>
              <a:rPr lang="en-GB" sz="2500" dirty="0">
                <a:solidFill>
                  <a:schemeClr val="tx1"/>
                </a:solidFill>
              </a:rPr>
              <a:t> came the reply from the living room. Ever helpful, Tia got Chap’s lead which hung from a hook in the hall before putting on her trainers. </a:t>
            </a:r>
          </a:p>
          <a:p>
            <a:r>
              <a:rPr lang="en-GB" sz="2500" b="1" dirty="0">
                <a:solidFill>
                  <a:srgbClr val="FF0000"/>
                </a:solidFill>
              </a:rPr>
              <a:t>“N</a:t>
            </a:r>
            <a:r>
              <a:rPr lang="en-GB" sz="2500" dirty="0">
                <a:solidFill>
                  <a:schemeClr val="tx1"/>
                </a:solidFill>
              </a:rPr>
              <a:t>ow, young lady</a:t>
            </a:r>
            <a:r>
              <a:rPr lang="en-GB" sz="2500" b="1" dirty="0">
                <a:solidFill>
                  <a:srgbClr val="FF0000"/>
                </a:solidFill>
              </a:rPr>
              <a:t>,”</a:t>
            </a:r>
            <a:r>
              <a:rPr lang="en-GB" sz="2500" dirty="0">
                <a:solidFill>
                  <a:schemeClr val="tx1"/>
                </a:solidFill>
              </a:rPr>
              <a:t> said Nan, her eyes shining brightly</a:t>
            </a:r>
            <a:r>
              <a:rPr lang="en-GB" sz="2500" b="1" dirty="0">
                <a:solidFill>
                  <a:srgbClr val="FF0000"/>
                </a:solidFill>
              </a:rPr>
              <a:t>,</a:t>
            </a:r>
            <a:r>
              <a:rPr lang="en-GB" sz="2500" dirty="0">
                <a:solidFill>
                  <a:schemeClr val="tx1"/>
                </a:solidFill>
              </a:rPr>
              <a:t> </a:t>
            </a:r>
            <a:r>
              <a:rPr lang="en-GB" sz="2500" b="1" dirty="0">
                <a:solidFill>
                  <a:srgbClr val="FF0000"/>
                </a:solidFill>
              </a:rPr>
              <a:t>“m</a:t>
            </a:r>
            <a:r>
              <a:rPr lang="en-GB" sz="2500" dirty="0">
                <a:solidFill>
                  <a:schemeClr val="tx1"/>
                </a:solidFill>
              </a:rPr>
              <a:t>ake sure you’re back by five o’clock and don’t forget Chap’s bone! He’ll be hungry without it</a:t>
            </a:r>
            <a:r>
              <a:rPr lang="en-GB" sz="2500" b="1" dirty="0">
                <a:solidFill>
                  <a:srgbClr val="FF0000"/>
                </a:solidFill>
              </a:rPr>
              <a:t>.”</a:t>
            </a:r>
            <a:r>
              <a:rPr lang="en-GB" sz="2500" dirty="0">
                <a:solidFill>
                  <a:schemeClr val="tx1"/>
                </a:solidFill>
              </a:rPr>
              <a:t> </a:t>
            </a:r>
          </a:p>
          <a:p>
            <a:r>
              <a:rPr lang="en-GB" sz="2500" b="1" dirty="0">
                <a:solidFill>
                  <a:srgbClr val="FF0000"/>
                </a:solidFill>
              </a:rPr>
              <a:t>“D</a:t>
            </a:r>
            <a:r>
              <a:rPr lang="en-GB" sz="2500" dirty="0">
                <a:solidFill>
                  <a:schemeClr val="tx1"/>
                </a:solidFill>
              </a:rPr>
              <a:t>on’t worry</a:t>
            </a:r>
            <a:r>
              <a:rPr lang="en-GB" sz="2500" b="1" dirty="0">
                <a:solidFill>
                  <a:srgbClr val="FF0000"/>
                </a:solidFill>
              </a:rPr>
              <a:t>!”</a:t>
            </a:r>
            <a:r>
              <a:rPr lang="en-GB" sz="2500" dirty="0">
                <a:solidFill>
                  <a:schemeClr val="tx1"/>
                </a:solidFill>
              </a:rPr>
              <a:t> Tia yelled back</a:t>
            </a:r>
            <a:r>
              <a:rPr lang="en-GB" sz="2500" b="1" dirty="0">
                <a:solidFill>
                  <a:srgbClr val="FF0000"/>
                </a:solidFill>
              </a:rPr>
              <a:t>,</a:t>
            </a:r>
            <a:r>
              <a:rPr lang="en-GB" sz="2500" dirty="0">
                <a:solidFill>
                  <a:schemeClr val="tx1"/>
                </a:solidFill>
              </a:rPr>
              <a:t> </a:t>
            </a:r>
            <a:r>
              <a:rPr lang="en-GB" sz="2500" b="1" dirty="0">
                <a:solidFill>
                  <a:srgbClr val="FF0000"/>
                </a:solidFill>
              </a:rPr>
              <a:t>“</a:t>
            </a:r>
            <a:r>
              <a:rPr lang="en-GB" sz="2500" dirty="0">
                <a:solidFill>
                  <a:schemeClr val="tx1"/>
                </a:solidFill>
              </a:rPr>
              <a:t>I won’t Nan</a:t>
            </a:r>
            <a:r>
              <a:rPr lang="en-GB" sz="2500" b="1" dirty="0">
                <a:solidFill>
                  <a:srgbClr val="FF0000"/>
                </a:solidFill>
              </a:rPr>
              <a:t>.”</a:t>
            </a:r>
            <a:r>
              <a:rPr lang="en-GB" sz="2500" dirty="0">
                <a:solidFill>
                  <a:schemeClr val="tx1"/>
                </a:solidFill>
              </a:rPr>
              <a:t> </a:t>
            </a:r>
          </a:p>
        </p:txBody>
      </p:sp>
    </p:spTree>
    <p:extLst>
      <p:ext uri="{BB962C8B-B14F-4D97-AF65-F5344CB8AC3E}">
        <p14:creationId xmlns:p14="http://schemas.microsoft.com/office/powerpoint/2010/main" val="2182225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Brackets, dashes and commas for parenthesis</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312278"/>
            <a:ext cx="11250546" cy="211672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Parenthesis is additional information which is not essential to the meaning of the sentence and can be removed from it without altering the structure. Brackets, dashes and commas are used when you want to add extra information, or a thought, to a sentence to give greater detail. The chosen punctuation marks go around the additional information and, if you took it away, the sentence would make sense without it.</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470728" y="3682888"/>
            <a:ext cx="11250546" cy="259203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We saw a small coloured bird (it was obviously some sort of finch) fly down and take the fruit.</a:t>
            </a:r>
          </a:p>
          <a:p>
            <a:r>
              <a:rPr lang="en-GB" sz="2500" dirty="0">
                <a:solidFill>
                  <a:schemeClr val="tx1"/>
                </a:solidFill>
              </a:rPr>
              <a:t>Roald Dahl (an award winning author) wrote some wonderful children’s stories. </a:t>
            </a:r>
          </a:p>
          <a:p>
            <a:r>
              <a:rPr lang="en-GB" sz="2500" dirty="0">
                <a:solidFill>
                  <a:schemeClr val="tx1"/>
                </a:solidFill>
              </a:rPr>
              <a:t>My advice – if you don’t mind me saying – is to ignore her completely. </a:t>
            </a:r>
          </a:p>
          <a:p>
            <a:r>
              <a:rPr lang="en-GB" sz="2500" dirty="0" err="1">
                <a:solidFill>
                  <a:schemeClr val="tx1"/>
                </a:solidFill>
              </a:rPr>
              <a:t>Alfreda</a:t>
            </a:r>
            <a:r>
              <a:rPr lang="en-GB" sz="2500" dirty="0">
                <a:solidFill>
                  <a:schemeClr val="tx1"/>
                </a:solidFill>
              </a:rPr>
              <a:t> was upset, in fact quite devastated, that her passport had been stolen.</a:t>
            </a:r>
          </a:p>
        </p:txBody>
      </p:sp>
    </p:spTree>
    <p:extLst>
      <p:ext uri="{BB962C8B-B14F-4D97-AF65-F5344CB8AC3E}">
        <p14:creationId xmlns:p14="http://schemas.microsoft.com/office/powerpoint/2010/main" val="1378482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Brackets, dashes and commas for parenthesis</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312278"/>
            <a:ext cx="11250546" cy="78380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Now, punctuate the additional information correctly in the sentences below.</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470728" y="2729133"/>
            <a:ext cx="11250546" cy="354579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The cyclist wearing his new helmet went out for a ride.</a:t>
            </a:r>
          </a:p>
          <a:p>
            <a:endParaRPr lang="en-GB" sz="2500" dirty="0">
              <a:solidFill>
                <a:schemeClr val="tx1"/>
              </a:solidFill>
            </a:endParaRPr>
          </a:p>
          <a:p>
            <a:r>
              <a:rPr lang="en-GB" sz="2500" dirty="0">
                <a:solidFill>
                  <a:schemeClr val="tx1"/>
                </a:solidFill>
              </a:rPr>
              <a:t>Her aunt who lives in Africa flew over to visit.</a:t>
            </a:r>
          </a:p>
          <a:p>
            <a:endParaRPr lang="en-GB" sz="2500" dirty="0">
              <a:solidFill>
                <a:schemeClr val="tx1"/>
              </a:solidFill>
            </a:endParaRPr>
          </a:p>
          <a:p>
            <a:r>
              <a:rPr lang="en-GB" sz="2500" dirty="0">
                <a:solidFill>
                  <a:schemeClr val="tx1"/>
                </a:solidFill>
              </a:rPr>
              <a:t>The book if you could still call it a book had lost most of its pages.</a:t>
            </a:r>
          </a:p>
          <a:p>
            <a:endParaRPr lang="en-GB" sz="2500" dirty="0">
              <a:solidFill>
                <a:schemeClr val="tx1"/>
              </a:solidFill>
            </a:endParaRPr>
          </a:p>
          <a:p>
            <a:r>
              <a:rPr lang="en-GB" sz="2500" dirty="0">
                <a:solidFill>
                  <a:schemeClr val="tx1"/>
                </a:solidFill>
              </a:rPr>
              <a:t>The girl who was nervous approached the huge figure.</a:t>
            </a:r>
          </a:p>
        </p:txBody>
      </p:sp>
    </p:spTree>
    <p:extLst>
      <p:ext uri="{BB962C8B-B14F-4D97-AF65-F5344CB8AC3E}">
        <p14:creationId xmlns:p14="http://schemas.microsoft.com/office/powerpoint/2010/main" val="4068762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How did you do?</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312277"/>
            <a:ext cx="11250546" cy="910417"/>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Pupils could have used either brackets, dashes or commas around the additional information.</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470728" y="2729133"/>
            <a:ext cx="11250546" cy="354579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The cyclist (wearing his new helmet) went out for a ride.</a:t>
            </a:r>
          </a:p>
          <a:p>
            <a:endParaRPr lang="en-GB" sz="2500" dirty="0">
              <a:solidFill>
                <a:schemeClr val="tx1"/>
              </a:solidFill>
            </a:endParaRPr>
          </a:p>
          <a:p>
            <a:r>
              <a:rPr lang="en-GB" sz="2500" dirty="0">
                <a:solidFill>
                  <a:schemeClr val="tx1"/>
                </a:solidFill>
              </a:rPr>
              <a:t>Her aunt, who lives in Africa, flew over to visit.</a:t>
            </a:r>
          </a:p>
          <a:p>
            <a:endParaRPr lang="en-GB" sz="2500" dirty="0">
              <a:solidFill>
                <a:schemeClr val="tx1"/>
              </a:solidFill>
            </a:endParaRPr>
          </a:p>
          <a:p>
            <a:r>
              <a:rPr lang="en-GB" sz="2500" dirty="0">
                <a:solidFill>
                  <a:schemeClr val="tx1"/>
                </a:solidFill>
              </a:rPr>
              <a:t>The book - if you could still call it a book - had lost most of its pages.</a:t>
            </a:r>
          </a:p>
          <a:p>
            <a:endParaRPr lang="en-GB" sz="2500" dirty="0">
              <a:solidFill>
                <a:schemeClr val="tx1"/>
              </a:solidFill>
            </a:endParaRPr>
          </a:p>
          <a:p>
            <a:r>
              <a:rPr lang="en-GB" sz="2500" dirty="0">
                <a:solidFill>
                  <a:schemeClr val="tx1"/>
                </a:solidFill>
              </a:rPr>
              <a:t>The girl, who was nervous, approached the huge figure.</a:t>
            </a:r>
          </a:p>
        </p:txBody>
      </p:sp>
    </p:spTree>
    <p:extLst>
      <p:ext uri="{BB962C8B-B14F-4D97-AF65-F5344CB8AC3E}">
        <p14:creationId xmlns:p14="http://schemas.microsoft.com/office/powerpoint/2010/main" val="1415779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Your turn</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312278"/>
            <a:ext cx="11250546" cy="6645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Now, put it all together and edit this extract for all the missing punctuation marks.</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470728" y="2230665"/>
            <a:ext cx="11250546" cy="43409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as Billy closed in he heard a small voice calling help … help me at first he struggled to see where it was coming from but then he saw her cowering under a bush half buried in fallen leaves he trotted over and knelt down beside her</a:t>
            </a:r>
          </a:p>
          <a:p>
            <a:r>
              <a:rPr lang="en-GB" sz="2400" dirty="0">
                <a:solidFill>
                  <a:schemeClr val="tx1"/>
                </a:solidFill>
              </a:rPr>
              <a:t>who are you what are you doing here he demanded possibly rather more bluntly than was necessary he had been trying to find a lost sheep finding a lost girl instead spelt trouble nevertheless she was dirty skeletal and shivering whether from cold or fear or both he could only guess</a:t>
            </a:r>
          </a:p>
          <a:p>
            <a:r>
              <a:rPr lang="en-GB" sz="2400" dirty="0">
                <a:solidFill>
                  <a:schemeClr val="tx1"/>
                </a:solidFill>
              </a:rPr>
              <a:t>fumbling in his pocket he ripped his lunch-time hunk of bread in half and offered it to her here its all I have</a:t>
            </a:r>
          </a:p>
          <a:p>
            <a:r>
              <a:rPr lang="en-GB" sz="2400" dirty="0">
                <a:solidFill>
                  <a:schemeClr val="tx1"/>
                </a:solidFill>
              </a:rPr>
              <a:t>the girl grabbed it desperately and stuffed it into her mouth i </a:t>
            </a:r>
            <a:r>
              <a:rPr lang="en-GB" sz="2400" dirty="0" err="1">
                <a:solidFill>
                  <a:schemeClr val="tx1"/>
                </a:solidFill>
              </a:rPr>
              <a:t>aint</a:t>
            </a:r>
            <a:r>
              <a:rPr lang="en-GB" sz="2400" dirty="0">
                <a:solidFill>
                  <a:schemeClr val="tx1"/>
                </a:solidFill>
              </a:rPr>
              <a:t> going back never</a:t>
            </a:r>
          </a:p>
        </p:txBody>
      </p:sp>
    </p:spTree>
    <p:extLst>
      <p:ext uri="{BB962C8B-B14F-4D97-AF65-F5344CB8AC3E}">
        <p14:creationId xmlns:p14="http://schemas.microsoft.com/office/powerpoint/2010/main" val="1627633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Your turn</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312278"/>
            <a:ext cx="11250546" cy="6645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Now, put it all together and edit this extract for all the missing punctuation marks.</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62FE6558-AF2F-4916-AE74-43E86A1C0AAA}"/>
              </a:ext>
            </a:extLst>
          </p:cNvPr>
          <p:cNvSpPr/>
          <p:nvPr/>
        </p:nvSpPr>
        <p:spPr>
          <a:xfrm>
            <a:off x="470728" y="2230665"/>
            <a:ext cx="11250546" cy="43409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As Billy closed in, he heard a small voice calling ‘Help … help me.’ At first he struggled to see where it was coming from but then he saw her, cowering under a bush, half buried in fallen leaves. He trotted over and knelt down beside her.</a:t>
            </a:r>
          </a:p>
          <a:p>
            <a:r>
              <a:rPr lang="en-GB" sz="2400" dirty="0">
                <a:solidFill>
                  <a:schemeClr val="tx1"/>
                </a:solidFill>
              </a:rPr>
              <a:t>‘Who are you? What are you doing here?’ he demanded, possibly rather more bluntly than was necessary. He had been trying to find a lost sheep. Finding a lost girl instead spelt trouble. Nevertheless, she was dirty, skeletal and shivering – whether from cold or fear (or both) he could only guess. </a:t>
            </a:r>
          </a:p>
          <a:p>
            <a:r>
              <a:rPr lang="en-GB" sz="2400" dirty="0">
                <a:solidFill>
                  <a:schemeClr val="tx1"/>
                </a:solidFill>
              </a:rPr>
              <a:t>Fumbling in his pocket, he ripped his lunch-time hunk of bread in half and offered it to her. ‘Here, it’s all I have.’</a:t>
            </a:r>
          </a:p>
          <a:p>
            <a:r>
              <a:rPr lang="en-GB" sz="2400" dirty="0">
                <a:solidFill>
                  <a:schemeClr val="tx1"/>
                </a:solidFill>
              </a:rPr>
              <a:t>The girl grabbed it desperately and stuffed it into her mouth. ‘I </a:t>
            </a:r>
            <a:r>
              <a:rPr lang="en-GB" sz="2400" dirty="0" err="1">
                <a:solidFill>
                  <a:schemeClr val="tx1"/>
                </a:solidFill>
              </a:rPr>
              <a:t>ain’t</a:t>
            </a:r>
            <a:r>
              <a:rPr lang="en-GB" sz="2400" dirty="0">
                <a:solidFill>
                  <a:schemeClr val="tx1"/>
                </a:solidFill>
              </a:rPr>
              <a:t> going back. Never.’</a:t>
            </a:r>
          </a:p>
        </p:txBody>
      </p:sp>
    </p:spTree>
    <p:extLst>
      <p:ext uri="{BB962C8B-B14F-4D97-AF65-F5344CB8AC3E}">
        <p14:creationId xmlns:p14="http://schemas.microsoft.com/office/powerpoint/2010/main" val="258160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1964" y="530085"/>
            <a:ext cx="6669741" cy="707886"/>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4000" dirty="0"/>
              <a:t>Teachers’ Notes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3" name="Content Placeholder 2">
            <a:extLst>
              <a:ext uri="{FF2B5EF4-FFF2-40B4-BE49-F238E27FC236}">
                <a16:creationId xmlns:a16="http://schemas.microsoft.com/office/drawing/2014/main" id="{894B3F14-5C65-4BA3-8C48-C5E9B72BC962}"/>
              </a:ext>
            </a:extLst>
          </p:cNvPr>
          <p:cNvSpPr>
            <a:spLocks noGrp="1"/>
          </p:cNvSpPr>
          <p:nvPr>
            <p:ph idx="1"/>
          </p:nvPr>
        </p:nvSpPr>
        <p:spPr>
          <a:solidFill>
            <a:schemeClr val="accent5">
              <a:lumMod val="20000"/>
              <a:lumOff val="80000"/>
            </a:schemeClr>
          </a:solidFill>
          <a:ln>
            <a:solidFill>
              <a:schemeClr val="accent1">
                <a:lumMod val="75000"/>
              </a:schemeClr>
            </a:solidFill>
          </a:ln>
        </p:spPr>
        <p:txBody>
          <a:bodyPr>
            <a:normAutofit lnSpcReduction="10000"/>
          </a:bodyPr>
          <a:lstStyle/>
          <a:p>
            <a:pPr>
              <a:buFont typeface="Wingdings" panose="05000000000000000000" pitchFamily="2" charset="2"/>
              <a:buChar char="q"/>
            </a:pPr>
            <a:r>
              <a:rPr lang="en-GB" sz="2500" dirty="0"/>
              <a:t>This therapy begins with a vocabulary starter which rehearses the terminology for different punctuation marks.</a:t>
            </a:r>
          </a:p>
          <a:p>
            <a:pPr>
              <a:buFont typeface="Wingdings" panose="05000000000000000000" pitchFamily="2" charset="2"/>
              <a:buChar char="q"/>
            </a:pPr>
            <a:r>
              <a:rPr lang="en-GB" sz="2500" dirty="0"/>
              <a:t>This therapy places emphasis on editing as the most important part of the writing process. However, this is often the phase that pupils find the most challenging. </a:t>
            </a:r>
          </a:p>
          <a:p>
            <a:pPr>
              <a:buFont typeface="Wingdings" panose="05000000000000000000" pitchFamily="2" charset="2"/>
              <a:buChar char="q"/>
            </a:pPr>
            <a:r>
              <a:rPr lang="en-GB" sz="2500" dirty="0"/>
              <a:t>Pupils need to understand that editing should be a layered process, which eventually results in the finished outcome. It is impossible to edit everything all at once, so breaking the process down usually gives the best results. </a:t>
            </a:r>
          </a:p>
          <a:p>
            <a:pPr>
              <a:buFont typeface="Wingdings" panose="05000000000000000000" pitchFamily="2" charset="2"/>
              <a:buChar char="q"/>
            </a:pPr>
            <a:r>
              <a:rPr lang="en-GB" sz="2500" dirty="0"/>
              <a:t>Pupils will be guided through the process for just one element of editing; checking a text for missing punctuation.</a:t>
            </a:r>
          </a:p>
          <a:p>
            <a:pPr>
              <a:buFont typeface="Wingdings" panose="05000000000000000000" pitchFamily="2" charset="2"/>
              <a:buChar char="q"/>
            </a:pPr>
            <a:r>
              <a:rPr lang="en-GB" sz="2500" dirty="0"/>
              <a:t>Pupils will then have the opportunity to practise editing given text extracts for the punctuation relevant to the Year 5 curriculum.</a:t>
            </a:r>
          </a:p>
          <a:p>
            <a:pPr marL="0" indent="0">
              <a:buNone/>
            </a:pPr>
            <a:endParaRPr lang="en-GB" dirty="0"/>
          </a:p>
        </p:txBody>
      </p:sp>
      <p:pic>
        <p:nvPicPr>
          <p:cNvPr id="7" name="Picture 6" descr="D:\Documents\Lynda\QA\PIXL PRIMARY Small Logo CMYK 2014 (2).png"/>
          <p:cNvPicPr/>
          <p:nvPr/>
        </p:nvPicPr>
        <p:blipFill>
          <a:blip r:embed="rId3">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Tree>
    <p:extLst>
      <p:ext uri="{BB962C8B-B14F-4D97-AF65-F5344CB8AC3E}">
        <p14:creationId xmlns:p14="http://schemas.microsoft.com/office/powerpoint/2010/main" val="452468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54560-34CE-4FCA-9511-652ACF22D4F7}"/>
              </a:ext>
            </a:extLst>
          </p:cNvPr>
          <p:cNvSpPr>
            <a:spLocks noGrp="1"/>
          </p:cNvSpPr>
          <p:nvPr>
            <p:ph type="title"/>
          </p:nvPr>
        </p:nvSpPr>
        <p:spPr>
          <a:xfrm>
            <a:off x="725659" y="1363930"/>
            <a:ext cx="10852052" cy="4769584"/>
          </a:xfrm>
          <a:solidFill>
            <a:schemeClr val="accent2">
              <a:lumMod val="40000"/>
              <a:lumOff val="60000"/>
            </a:schemeClr>
          </a:solidFill>
          <a:ln>
            <a:solidFill>
              <a:schemeClr val="tx1"/>
            </a:solidFill>
          </a:ln>
        </p:spPr>
        <p:txBody>
          <a:bodyPr>
            <a:normAutofit/>
          </a:bodyPr>
          <a:lstStyle/>
          <a:p>
            <a:r>
              <a:rPr lang="en-GB" sz="2800" dirty="0">
                <a:latin typeface="+mn-lt"/>
              </a:rPr>
              <a:t>So, remember to proof read your writing using the two handy hints to check for missing punctuation. Remember to look for:</a:t>
            </a:r>
            <a:br>
              <a:rPr lang="en-GB" sz="2800" dirty="0">
                <a:latin typeface="+mn-lt"/>
              </a:rPr>
            </a:br>
            <a:br>
              <a:rPr lang="en-GB" sz="2800" dirty="0">
                <a:latin typeface="+mn-lt"/>
              </a:rPr>
            </a:br>
            <a:r>
              <a:rPr lang="en-GB" sz="2800" dirty="0">
                <a:latin typeface="+mn-lt"/>
              </a:rPr>
              <a:t>- capital letters and full stops</a:t>
            </a:r>
            <a:br>
              <a:rPr lang="en-GB" sz="2800" dirty="0">
                <a:latin typeface="+mn-lt"/>
              </a:rPr>
            </a:br>
            <a:r>
              <a:rPr lang="en-GB" sz="2800" dirty="0">
                <a:latin typeface="+mn-lt"/>
              </a:rPr>
              <a:t>- exclamation marks and question marks</a:t>
            </a:r>
            <a:br>
              <a:rPr lang="en-GB" sz="2800" dirty="0">
                <a:latin typeface="+mn-lt"/>
              </a:rPr>
            </a:br>
            <a:r>
              <a:rPr lang="en-GB" sz="2800" dirty="0">
                <a:latin typeface="+mn-lt"/>
              </a:rPr>
              <a:t>- commas to mark fronted adverbials, in lists and to </a:t>
            </a:r>
            <a:r>
              <a:rPr lang="en-GB" sz="2800">
                <a:latin typeface="+mn-lt"/>
              </a:rPr>
              <a:t>separate clauses</a:t>
            </a:r>
            <a:br>
              <a:rPr lang="en-GB" sz="2800" dirty="0">
                <a:latin typeface="+mn-lt"/>
              </a:rPr>
            </a:br>
            <a:r>
              <a:rPr lang="en-GB" sz="2800" dirty="0">
                <a:latin typeface="+mn-lt"/>
              </a:rPr>
              <a:t>- inverted commas for direct speech</a:t>
            </a:r>
            <a:br>
              <a:rPr lang="en-GB" sz="2800" dirty="0">
                <a:latin typeface="+mn-lt"/>
              </a:rPr>
            </a:br>
            <a:r>
              <a:rPr lang="en-GB" sz="2800" dirty="0">
                <a:latin typeface="+mn-lt"/>
              </a:rPr>
              <a:t>- apostrophes for omission and possession</a:t>
            </a:r>
            <a:br>
              <a:rPr lang="en-GB" sz="2800" dirty="0">
                <a:latin typeface="+mn-lt"/>
              </a:rPr>
            </a:br>
            <a:r>
              <a:rPr lang="en-GB" sz="2800" dirty="0">
                <a:latin typeface="+mn-lt"/>
              </a:rPr>
              <a:t>- brackets, dashes and commas for parenthesis</a:t>
            </a:r>
            <a:br>
              <a:rPr lang="en-GB" sz="3300" dirty="0">
                <a:latin typeface="+mn-lt"/>
              </a:rPr>
            </a:br>
            <a:endParaRPr lang="en-GB" sz="3000" dirty="0">
              <a:latin typeface="+mn-lt"/>
            </a:endParaRPr>
          </a:p>
        </p:txBody>
      </p:sp>
      <p:pic>
        <p:nvPicPr>
          <p:cNvPr id="4" name="Picture 3"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Tree>
    <p:extLst>
      <p:ext uri="{BB962C8B-B14F-4D97-AF65-F5344CB8AC3E}">
        <p14:creationId xmlns:p14="http://schemas.microsoft.com/office/powerpoint/2010/main" val="271593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Vocabulary Starter</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992188" y="1817121"/>
            <a:ext cx="10207623" cy="4358595"/>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tx1"/>
                </a:solidFill>
              </a:rPr>
              <a:t> Punctuation Bingo!</a:t>
            </a:r>
          </a:p>
          <a:p>
            <a:pPr algn="ctr"/>
            <a:endParaRPr lang="en-GB" sz="2600" dirty="0">
              <a:solidFill>
                <a:schemeClr val="tx1"/>
              </a:solidFill>
            </a:endParaRPr>
          </a:p>
          <a:p>
            <a:pPr algn="ctr"/>
            <a:r>
              <a:rPr lang="en-GB" sz="2600" dirty="0">
                <a:solidFill>
                  <a:schemeClr val="tx1"/>
                </a:solidFill>
              </a:rPr>
              <a:t>Ask pupils to roughly draw a 3x2 grid on a whiteboard and put a punctuation mark in each square. </a:t>
            </a:r>
          </a:p>
          <a:p>
            <a:pPr algn="ctr"/>
            <a:endParaRPr lang="en-GB" sz="2600" dirty="0">
              <a:solidFill>
                <a:schemeClr val="tx1"/>
              </a:solidFill>
            </a:endParaRPr>
          </a:p>
          <a:p>
            <a:pPr algn="ctr"/>
            <a:r>
              <a:rPr lang="en-GB" sz="2600" dirty="0">
                <a:solidFill>
                  <a:schemeClr val="tx1"/>
                </a:solidFill>
              </a:rPr>
              <a:t>Without giving the name of the punctuation mark, tell the pupils its function. If they have that mark on their whiteboard, they cross it off. Discuss terminology and examples as necessary. Continue until you have a winner. An expert pupil could be the caller in subsequent games.</a:t>
            </a:r>
          </a:p>
          <a:p>
            <a:pPr algn="ctr"/>
            <a:endParaRPr lang="en-GB" sz="2600" b="1" dirty="0">
              <a:solidFill>
                <a:schemeClr val="tx1"/>
              </a:solidFill>
            </a:endParaRP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Tree>
    <p:extLst>
      <p:ext uri="{BB962C8B-B14F-4D97-AF65-F5344CB8AC3E}">
        <p14:creationId xmlns:p14="http://schemas.microsoft.com/office/powerpoint/2010/main" val="4199632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Why do we edit?</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269988"/>
            <a:ext cx="11250546" cy="238761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Sometimes when we write, we get so caught up in getting our ideas down that we make mistakes which result in our work not making sense. It is important that we return to our writing once we have finished to check each element of it. Editing is a step-by-step process and it can be easier to read through your writing several times, each time editing for a different purpose. Today, we will look at editing to check for missing punctuation; this can also be called proof-reading. </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9" name="Rectangle: Rounded Corners 7">
            <a:extLst>
              <a:ext uri="{FF2B5EF4-FFF2-40B4-BE49-F238E27FC236}">
                <a16:creationId xmlns:a16="http://schemas.microsoft.com/office/drawing/2014/main" id="{2DDDA2E1-1B93-4CDF-BB59-EFE3BB60D346}"/>
              </a:ext>
            </a:extLst>
          </p:cNvPr>
          <p:cNvSpPr/>
          <p:nvPr/>
        </p:nvSpPr>
        <p:spPr>
          <a:xfrm>
            <a:off x="545732" y="3857625"/>
            <a:ext cx="5154614" cy="280970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Handy hint #1: </a:t>
            </a:r>
            <a:r>
              <a:rPr lang="en-GB" sz="2500" dirty="0">
                <a:solidFill>
                  <a:schemeClr val="tx1"/>
                </a:solidFill>
              </a:rPr>
              <a:t>when you check your writing, run your fingers along the line to avoid confusing what you think you have written with what is actually there.</a:t>
            </a:r>
          </a:p>
        </p:txBody>
      </p:sp>
      <p:sp>
        <p:nvSpPr>
          <p:cNvPr id="10" name="Rectangle: Rounded Corners 7">
            <a:extLst>
              <a:ext uri="{FF2B5EF4-FFF2-40B4-BE49-F238E27FC236}">
                <a16:creationId xmlns:a16="http://schemas.microsoft.com/office/drawing/2014/main" id="{B04623A4-EF58-4DAC-9728-F1B624072E1E}"/>
              </a:ext>
            </a:extLst>
          </p:cNvPr>
          <p:cNvSpPr/>
          <p:nvPr/>
        </p:nvSpPr>
        <p:spPr>
          <a:xfrm>
            <a:off x="6491656" y="3791482"/>
            <a:ext cx="5154614" cy="280970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Handy hint #2: </a:t>
            </a:r>
            <a:r>
              <a:rPr lang="en-GB" sz="2500" dirty="0">
                <a:solidFill>
                  <a:schemeClr val="tx1"/>
                </a:solidFill>
              </a:rPr>
              <a:t>when checking for punctuation errors, it can help to read backwards so that you don’t get caught up with the content of the writing.</a:t>
            </a:r>
          </a:p>
        </p:txBody>
      </p:sp>
    </p:spTree>
    <p:extLst>
      <p:ext uri="{BB962C8B-B14F-4D97-AF65-F5344CB8AC3E}">
        <p14:creationId xmlns:p14="http://schemas.microsoft.com/office/powerpoint/2010/main" val="2110786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Which punctuation marks should we look for?</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9">
            <a:extLst>
              <a:ext uri="{FF2B5EF4-FFF2-40B4-BE49-F238E27FC236}">
                <a16:creationId xmlns:a16="http://schemas.microsoft.com/office/drawing/2014/main" id="{250F7C6A-FC18-4E4A-BC77-6B069894E651}"/>
              </a:ext>
            </a:extLst>
          </p:cNvPr>
          <p:cNvSpPr/>
          <p:nvPr/>
        </p:nvSpPr>
        <p:spPr>
          <a:xfrm>
            <a:off x="459960" y="1335114"/>
            <a:ext cx="11272080" cy="4187771"/>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dirty="0">
                <a:solidFill>
                  <a:schemeClr val="tx1"/>
                </a:solidFill>
              </a:rPr>
              <a:t>In Year 5 we need to proof read our writing to check for the following punctuation:</a:t>
            </a:r>
          </a:p>
          <a:p>
            <a:pPr algn="ctr"/>
            <a:endParaRPr lang="en-GB" sz="2600" dirty="0">
              <a:solidFill>
                <a:schemeClr val="tx1"/>
              </a:solidFill>
            </a:endParaRPr>
          </a:p>
          <a:p>
            <a:pPr marL="342900" indent="-342900">
              <a:buFont typeface="Arial" panose="020B0604020202020204" pitchFamily="34" charset="0"/>
              <a:buChar char="•"/>
            </a:pPr>
            <a:r>
              <a:rPr lang="en-GB" sz="2600" dirty="0">
                <a:solidFill>
                  <a:schemeClr val="tx1"/>
                </a:solidFill>
              </a:rPr>
              <a:t>Capital letters and full stops</a:t>
            </a:r>
          </a:p>
          <a:p>
            <a:pPr marL="342900" indent="-342900">
              <a:buFont typeface="Arial" panose="020B0604020202020204" pitchFamily="34" charset="0"/>
              <a:buChar char="•"/>
            </a:pPr>
            <a:r>
              <a:rPr lang="en-GB" sz="2600" dirty="0">
                <a:solidFill>
                  <a:schemeClr val="tx1"/>
                </a:solidFill>
              </a:rPr>
              <a:t>Exclamation marks and question marks</a:t>
            </a:r>
          </a:p>
          <a:p>
            <a:pPr marL="342900" indent="-342900">
              <a:buFont typeface="Arial" panose="020B0604020202020204" pitchFamily="34" charset="0"/>
              <a:buChar char="•"/>
            </a:pPr>
            <a:r>
              <a:rPr lang="en-GB" sz="2600" dirty="0">
                <a:solidFill>
                  <a:schemeClr val="tx1"/>
                </a:solidFill>
              </a:rPr>
              <a:t>Commas to mark fronted adverbials, in lists and to separate clauses</a:t>
            </a:r>
          </a:p>
          <a:p>
            <a:pPr marL="342900" indent="-342900">
              <a:buFont typeface="Arial" panose="020B0604020202020204" pitchFamily="34" charset="0"/>
              <a:buChar char="•"/>
            </a:pPr>
            <a:r>
              <a:rPr lang="en-GB" sz="2600" dirty="0">
                <a:solidFill>
                  <a:schemeClr val="tx1"/>
                </a:solidFill>
              </a:rPr>
              <a:t>Inverted commas for direct speech</a:t>
            </a:r>
          </a:p>
          <a:p>
            <a:pPr marL="342900" indent="-342900">
              <a:buFont typeface="Arial" panose="020B0604020202020204" pitchFamily="34" charset="0"/>
              <a:buChar char="•"/>
            </a:pPr>
            <a:r>
              <a:rPr lang="en-GB" sz="2600" dirty="0">
                <a:solidFill>
                  <a:schemeClr val="tx1"/>
                </a:solidFill>
              </a:rPr>
              <a:t>Apostrophes for omission and possession</a:t>
            </a:r>
          </a:p>
          <a:p>
            <a:pPr marL="342900" indent="-342900">
              <a:buFont typeface="Arial" panose="020B0604020202020204" pitchFamily="34" charset="0"/>
              <a:buChar char="•"/>
            </a:pPr>
            <a:r>
              <a:rPr lang="en-GB" sz="2600" dirty="0">
                <a:solidFill>
                  <a:schemeClr val="tx1"/>
                </a:solidFill>
              </a:rPr>
              <a:t>Brackets, dashes and commas for parenthesis</a:t>
            </a:r>
          </a:p>
        </p:txBody>
      </p:sp>
    </p:spTree>
    <p:extLst>
      <p:ext uri="{BB962C8B-B14F-4D97-AF65-F5344CB8AC3E}">
        <p14:creationId xmlns:p14="http://schemas.microsoft.com/office/powerpoint/2010/main" val="3238450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Capital letters and end punctuation</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70727" y="1269988"/>
            <a:ext cx="11250546" cy="238761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Capital letters </a:t>
            </a:r>
            <a:r>
              <a:rPr lang="en-GB" sz="2500" b="1" dirty="0">
                <a:solidFill>
                  <a:schemeClr val="tx1"/>
                </a:solidFill>
              </a:rPr>
              <a:t>must </a:t>
            </a:r>
            <a:r>
              <a:rPr lang="en-GB" sz="2500" dirty="0">
                <a:solidFill>
                  <a:schemeClr val="tx1"/>
                </a:solidFill>
              </a:rPr>
              <a:t>be used at the beginning of sentences and for proper nouns (names of people, places, days of the week and months of the year). Full stops or exclamation marks </a:t>
            </a:r>
            <a:r>
              <a:rPr lang="en-GB" sz="2500" b="1" dirty="0">
                <a:solidFill>
                  <a:schemeClr val="tx1"/>
                </a:solidFill>
              </a:rPr>
              <a:t>must</a:t>
            </a:r>
            <a:r>
              <a:rPr lang="en-GB" sz="2500" dirty="0">
                <a:solidFill>
                  <a:schemeClr val="tx1"/>
                </a:solidFill>
              </a:rPr>
              <a:t> be used to demarcate the end of a sentence (one complete idea which can be linked with subordinate clauses to create a more complex sentence). Question marks </a:t>
            </a:r>
            <a:r>
              <a:rPr lang="en-GB" sz="2500" b="1" dirty="0">
                <a:solidFill>
                  <a:schemeClr val="tx1"/>
                </a:solidFill>
              </a:rPr>
              <a:t>must</a:t>
            </a:r>
            <a:r>
              <a:rPr lang="en-GB" sz="2500" dirty="0">
                <a:solidFill>
                  <a:schemeClr val="tx1"/>
                </a:solidFill>
              </a:rPr>
              <a:t> be used at the end of a question. Edit the following extract for these basic punctuation marks.</a:t>
            </a:r>
            <a:endParaRPr lang="en-GB" sz="2500" b="1" dirty="0">
              <a:solidFill>
                <a:schemeClr val="tx1"/>
              </a:solidFill>
            </a:endParaRP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7">
            <a:extLst>
              <a:ext uri="{FF2B5EF4-FFF2-40B4-BE49-F238E27FC236}">
                <a16:creationId xmlns:a16="http://schemas.microsoft.com/office/drawing/2014/main" id="{B04623A4-EF58-4DAC-9728-F1B624072E1E}"/>
              </a:ext>
            </a:extLst>
          </p:cNvPr>
          <p:cNvSpPr/>
          <p:nvPr/>
        </p:nvSpPr>
        <p:spPr>
          <a:xfrm>
            <a:off x="470727" y="3791482"/>
            <a:ext cx="11175543" cy="280970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then, she sank down to her knees and scrabbled at the sand with her bare hands </a:t>
            </a:r>
          </a:p>
          <a:p>
            <a:pPr algn="ctr"/>
            <a:r>
              <a:rPr lang="en-GB" sz="2500" dirty="0">
                <a:solidFill>
                  <a:schemeClr val="tx1"/>
                </a:solidFill>
              </a:rPr>
              <a:t>to her dismay, </a:t>
            </a:r>
            <a:r>
              <a:rPr lang="en-GB" sz="2500" dirty="0" err="1">
                <a:solidFill>
                  <a:schemeClr val="tx1"/>
                </a:solidFill>
              </a:rPr>
              <a:t>tia</a:t>
            </a:r>
            <a:r>
              <a:rPr lang="en-GB" sz="2500" dirty="0">
                <a:solidFill>
                  <a:schemeClr val="tx1"/>
                </a:solidFill>
              </a:rPr>
              <a:t> discovered that the wooden box was locked but when she gently shook it from side to side, it rattled intriguingly how exciting it was if I were going to hide a box in a cave, she thought to herself, what would I put in it naturally, </a:t>
            </a:r>
            <a:r>
              <a:rPr lang="en-GB" sz="2500" dirty="0" err="1">
                <a:solidFill>
                  <a:schemeClr val="tx1"/>
                </a:solidFill>
              </a:rPr>
              <a:t>tia</a:t>
            </a:r>
            <a:r>
              <a:rPr lang="en-GB" sz="2500" dirty="0">
                <a:solidFill>
                  <a:schemeClr val="tx1"/>
                </a:solidFill>
              </a:rPr>
              <a:t> was very curious could it be … was it pirate treasure</a:t>
            </a:r>
          </a:p>
        </p:txBody>
      </p:sp>
    </p:spTree>
    <p:extLst>
      <p:ext uri="{BB962C8B-B14F-4D97-AF65-F5344CB8AC3E}">
        <p14:creationId xmlns:p14="http://schemas.microsoft.com/office/powerpoint/2010/main" val="3146508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How did you do?</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7">
            <a:extLst>
              <a:ext uri="{FF2B5EF4-FFF2-40B4-BE49-F238E27FC236}">
                <a16:creationId xmlns:a16="http://schemas.microsoft.com/office/drawing/2014/main" id="{B04623A4-EF58-4DAC-9728-F1B624072E1E}"/>
              </a:ext>
            </a:extLst>
          </p:cNvPr>
          <p:cNvSpPr/>
          <p:nvPr/>
        </p:nvSpPr>
        <p:spPr>
          <a:xfrm>
            <a:off x="460375" y="1842905"/>
            <a:ext cx="11175543" cy="3172189"/>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Then, she sank down to her knees and scrabbled at the sand with her bare hands</a:t>
            </a:r>
            <a:r>
              <a:rPr lang="en-GB" sz="2500" b="1" dirty="0">
                <a:solidFill>
                  <a:srgbClr val="FF0000"/>
                </a:solidFill>
              </a:rPr>
              <a:t>.</a:t>
            </a:r>
            <a:r>
              <a:rPr lang="en-GB" sz="2500" dirty="0">
                <a:solidFill>
                  <a:schemeClr val="tx1"/>
                </a:solidFill>
              </a:rPr>
              <a:t> </a:t>
            </a:r>
          </a:p>
          <a:p>
            <a:pPr algn="ctr"/>
            <a:r>
              <a:rPr lang="en-GB" sz="2500" b="1" dirty="0">
                <a:solidFill>
                  <a:srgbClr val="FF0000"/>
                </a:solidFill>
              </a:rPr>
              <a:t>T</a:t>
            </a:r>
            <a:r>
              <a:rPr lang="en-GB" sz="2500" dirty="0">
                <a:solidFill>
                  <a:schemeClr val="tx1"/>
                </a:solidFill>
              </a:rPr>
              <a:t>o her dismay, </a:t>
            </a:r>
            <a:r>
              <a:rPr lang="en-GB" sz="2500" b="1" dirty="0">
                <a:solidFill>
                  <a:srgbClr val="FF0000"/>
                </a:solidFill>
              </a:rPr>
              <a:t>T</a:t>
            </a:r>
            <a:r>
              <a:rPr lang="en-GB" sz="2500" dirty="0">
                <a:solidFill>
                  <a:schemeClr val="tx1"/>
                </a:solidFill>
              </a:rPr>
              <a:t>ia discovered that the wooden box was locked but when she gently shook it from side to side, it rattled intriguingly</a:t>
            </a:r>
            <a:r>
              <a:rPr lang="en-GB" sz="2500" b="1" dirty="0">
                <a:solidFill>
                  <a:srgbClr val="FF0000"/>
                </a:solidFill>
              </a:rPr>
              <a:t>. H</a:t>
            </a:r>
            <a:r>
              <a:rPr lang="en-GB" sz="2500" dirty="0">
                <a:solidFill>
                  <a:schemeClr val="tx1"/>
                </a:solidFill>
              </a:rPr>
              <a:t>ow exciting it was</a:t>
            </a:r>
            <a:r>
              <a:rPr lang="en-GB" sz="2500" b="1" dirty="0">
                <a:solidFill>
                  <a:srgbClr val="FF0000"/>
                </a:solidFill>
              </a:rPr>
              <a:t>!</a:t>
            </a:r>
            <a:r>
              <a:rPr lang="en-GB" sz="2500" dirty="0">
                <a:solidFill>
                  <a:schemeClr val="tx1"/>
                </a:solidFill>
              </a:rPr>
              <a:t> </a:t>
            </a:r>
            <a:r>
              <a:rPr lang="en-GB" sz="2500" b="1" dirty="0">
                <a:solidFill>
                  <a:srgbClr val="FF0000"/>
                </a:solidFill>
              </a:rPr>
              <a:t>I</a:t>
            </a:r>
            <a:r>
              <a:rPr lang="en-GB" sz="2500" dirty="0">
                <a:solidFill>
                  <a:schemeClr val="tx1"/>
                </a:solidFill>
              </a:rPr>
              <a:t>f I were going to hide a box in a cave, she thought to herself, what would I put in it</a:t>
            </a:r>
            <a:r>
              <a:rPr lang="en-GB" sz="2500" b="1" dirty="0">
                <a:solidFill>
                  <a:srgbClr val="FF0000"/>
                </a:solidFill>
              </a:rPr>
              <a:t>?</a:t>
            </a:r>
            <a:r>
              <a:rPr lang="en-GB" sz="2500" dirty="0">
                <a:solidFill>
                  <a:schemeClr val="tx1"/>
                </a:solidFill>
              </a:rPr>
              <a:t> </a:t>
            </a:r>
            <a:r>
              <a:rPr lang="en-GB" sz="2500" b="1" dirty="0">
                <a:solidFill>
                  <a:srgbClr val="FF0000"/>
                </a:solidFill>
              </a:rPr>
              <a:t>N</a:t>
            </a:r>
            <a:r>
              <a:rPr lang="en-GB" sz="2500" dirty="0">
                <a:solidFill>
                  <a:schemeClr val="tx1"/>
                </a:solidFill>
              </a:rPr>
              <a:t>aturally, </a:t>
            </a:r>
            <a:r>
              <a:rPr lang="en-GB" sz="2500" b="1" dirty="0">
                <a:solidFill>
                  <a:srgbClr val="FF0000"/>
                </a:solidFill>
              </a:rPr>
              <a:t>T</a:t>
            </a:r>
            <a:r>
              <a:rPr lang="en-GB" sz="2500" dirty="0">
                <a:solidFill>
                  <a:schemeClr val="tx1"/>
                </a:solidFill>
              </a:rPr>
              <a:t>ia was very curious</a:t>
            </a:r>
            <a:r>
              <a:rPr lang="en-GB" sz="2500" b="1" dirty="0">
                <a:solidFill>
                  <a:srgbClr val="FF0000"/>
                </a:solidFill>
              </a:rPr>
              <a:t>.</a:t>
            </a:r>
            <a:r>
              <a:rPr lang="en-GB" sz="2500" dirty="0">
                <a:solidFill>
                  <a:schemeClr val="tx1"/>
                </a:solidFill>
              </a:rPr>
              <a:t> </a:t>
            </a:r>
            <a:r>
              <a:rPr lang="en-GB" sz="2500" b="1" dirty="0">
                <a:solidFill>
                  <a:srgbClr val="FF0000"/>
                </a:solidFill>
              </a:rPr>
              <a:t>C</a:t>
            </a:r>
            <a:r>
              <a:rPr lang="en-GB" sz="2500" dirty="0">
                <a:solidFill>
                  <a:schemeClr val="tx1"/>
                </a:solidFill>
              </a:rPr>
              <a:t>ould it be … </a:t>
            </a:r>
            <a:r>
              <a:rPr lang="en-GB" sz="2500" b="1" dirty="0">
                <a:solidFill>
                  <a:srgbClr val="FF0000"/>
                </a:solidFill>
              </a:rPr>
              <a:t>W</a:t>
            </a:r>
            <a:r>
              <a:rPr lang="en-GB" sz="2500" dirty="0">
                <a:solidFill>
                  <a:schemeClr val="tx1"/>
                </a:solidFill>
              </a:rPr>
              <a:t>as it pirate treasure</a:t>
            </a:r>
            <a:r>
              <a:rPr lang="en-GB" sz="2500" b="1" dirty="0">
                <a:solidFill>
                  <a:srgbClr val="FF0000"/>
                </a:solidFill>
              </a:rPr>
              <a:t>?</a:t>
            </a:r>
            <a:r>
              <a:rPr lang="en-GB" sz="2500" dirty="0">
                <a:solidFill>
                  <a:schemeClr val="tx1"/>
                </a:solidFill>
              </a:rPr>
              <a:t> </a:t>
            </a:r>
          </a:p>
        </p:txBody>
      </p:sp>
    </p:spTree>
    <p:extLst>
      <p:ext uri="{BB962C8B-B14F-4D97-AF65-F5344CB8AC3E}">
        <p14:creationId xmlns:p14="http://schemas.microsoft.com/office/powerpoint/2010/main" val="2373918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Commas</a:t>
            </a:r>
          </a:p>
        </p:txBody>
      </p:sp>
      <p:sp>
        <p:nvSpPr>
          <p:cNvPr id="7" name="Rectangle: Rounded Corners 6">
            <a:extLst>
              <a:ext uri="{FF2B5EF4-FFF2-40B4-BE49-F238E27FC236}">
                <a16:creationId xmlns:a16="http://schemas.microsoft.com/office/drawing/2014/main" id="{0F41ACE8-75EA-494C-9A72-1BE37FA7440A}"/>
              </a:ext>
            </a:extLst>
          </p:cNvPr>
          <p:cNvSpPr/>
          <p:nvPr/>
        </p:nvSpPr>
        <p:spPr>
          <a:xfrm>
            <a:off x="460375" y="1266636"/>
            <a:ext cx="11250546" cy="21623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Commas </a:t>
            </a:r>
            <a:r>
              <a:rPr lang="en-GB" sz="2400" b="1" dirty="0">
                <a:solidFill>
                  <a:schemeClr val="tx1"/>
                </a:solidFill>
              </a:rPr>
              <a:t>must</a:t>
            </a:r>
            <a:r>
              <a:rPr lang="en-GB" sz="2400" dirty="0">
                <a:solidFill>
                  <a:schemeClr val="tx1"/>
                </a:solidFill>
              </a:rPr>
              <a:t> be used to:</a:t>
            </a:r>
          </a:p>
          <a:p>
            <a:pPr marL="342900" indent="-342900">
              <a:buFont typeface="Arial" panose="020B0604020202020204" pitchFamily="34" charset="0"/>
              <a:buChar char="•"/>
            </a:pPr>
            <a:r>
              <a:rPr lang="en-GB" sz="2400" dirty="0">
                <a:solidFill>
                  <a:schemeClr val="tx1"/>
                </a:solidFill>
              </a:rPr>
              <a:t>Separate items in a list		</a:t>
            </a:r>
          </a:p>
          <a:p>
            <a:pPr marL="342900" indent="-342900">
              <a:buFont typeface="Arial" panose="020B0604020202020204" pitchFamily="34" charset="0"/>
              <a:buChar char="•"/>
            </a:pPr>
            <a:r>
              <a:rPr lang="en-GB" sz="2400" dirty="0">
                <a:solidFill>
                  <a:schemeClr val="tx1"/>
                </a:solidFill>
              </a:rPr>
              <a:t>Separate a fronted adverbial from the main clause</a:t>
            </a:r>
          </a:p>
          <a:p>
            <a:pPr marL="342900" indent="-342900">
              <a:buFont typeface="Arial" panose="020B0604020202020204" pitchFamily="34" charset="0"/>
              <a:buChar char="•"/>
            </a:pPr>
            <a:r>
              <a:rPr lang="en-GB" sz="2400" dirty="0">
                <a:solidFill>
                  <a:schemeClr val="tx1"/>
                </a:solidFill>
              </a:rPr>
              <a:t>Separate clauses</a:t>
            </a:r>
          </a:p>
          <a:p>
            <a:pPr marL="342900" indent="-342900">
              <a:buFont typeface="Arial" panose="020B0604020202020204" pitchFamily="34" charset="0"/>
              <a:buChar char="•"/>
            </a:pPr>
            <a:r>
              <a:rPr lang="en-GB" sz="2400" dirty="0">
                <a:solidFill>
                  <a:schemeClr val="tx1"/>
                </a:solidFill>
              </a:rPr>
              <a:t>Show parenthesis</a:t>
            </a:r>
          </a:p>
          <a:p>
            <a:pPr algn="ctr"/>
            <a:r>
              <a:rPr lang="en-GB" sz="2400" dirty="0">
                <a:solidFill>
                  <a:schemeClr val="tx1"/>
                </a:solidFill>
              </a:rPr>
              <a:t>Proof read the extract below, inserting the missing commas.</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7">
            <a:extLst>
              <a:ext uri="{FF2B5EF4-FFF2-40B4-BE49-F238E27FC236}">
                <a16:creationId xmlns:a16="http://schemas.microsoft.com/office/drawing/2014/main" id="{B04623A4-EF58-4DAC-9728-F1B624072E1E}"/>
              </a:ext>
            </a:extLst>
          </p:cNvPr>
          <p:cNvSpPr/>
          <p:nvPr/>
        </p:nvSpPr>
        <p:spPr>
          <a:xfrm>
            <a:off x="460375" y="3637245"/>
            <a:ext cx="11175543" cy="3041659"/>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During the summer holidays Tia often stayed with her Nan. Luckily for Tia Nan had a clever dog who was called Chap. One afternoon Chap needed a long walk as he hadn’t had one for a while. Tia ever helpful got the lead that hung from a hook in the hall. Then Tia gave Nan a cheerful wave walked with Chap to the nearby beach and clambered down the cliff path. </a:t>
            </a:r>
          </a:p>
          <a:p>
            <a:r>
              <a:rPr lang="en-GB" sz="2400" dirty="0">
                <a:solidFill>
                  <a:schemeClr val="tx1"/>
                </a:solidFill>
              </a:rPr>
              <a:t>High in the sky the shimmering sun was pleasantly hot and the golden sand was soft beneath their feet. When he was let off the leash Chap ran happily all around the beach and over the rocks.</a:t>
            </a:r>
          </a:p>
        </p:txBody>
      </p:sp>
    </p:spTree>
    <p:extLst>
      <p:ext uri="{BB962C8B-B14F-4D97-AF65-F5344CB8AC3E}">
        <p14:creationId xmlns:p14="http://schemas.microsoft.com/office/powerpoint/2010/main" val="3011520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EBFC5B-1D0D-421C-977E-4547D8807A9C}"/>
              </a:ext>
            </a:extLst>
          </p:cNvPr>
          <p:cNvSpPr>
            <a:spLocks noGrp="1"/>
          </p:cNvSpPr>
          <p:nvPr>
            <p:ph type="title"/>
          </p:nvPr>
        </p:nvSpPr>
        <p:spPr>
          <a:xfrm>
            <a:off x="1125706" y="286367"/>
            <a:ext cx="8920678" cy="778727"/>
          </a:xfrm>
          <a:solidFill>
            <a:schemeClr val="accent2">
              <a:lumMod val="40000"/>
              <a:lumOff val="60000"/>
            </a:schemeClr>
          </a:solidFill>
          <a:ln>
            <a:solidFill>
              <a:schemeClr val="accent1"/>
            </a:solidFill>
          </a:ln>
        </p:spPr>
        <p:txBody>
          <a:bodyPr>
            <a:normAutofit/>
          </a:bodyPr>
          <a:lstStyle/>
          <a:p>
            <a:pPr algn="ctr"/>
            <a:r>
              <a:rPr lang="en-GB" sz="3200" dirty="0">
                <a:latin typeface="+mn-lt"/>
              </a:rPr>
              <a:t>How did you do?</a:t>
            </a:r>
          </a:p>
        </p:txBody>
      </p:sp>
      <p:sp>
        <p:nvSpPr>
          <p:cNvPr id="2" name="AutoShape 2" descr="Image result for room 13"/>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room 13"/>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descr="D:\Documents\Lynda\QA\PIXL PRIMARY Small Logo CMYK 2014 (2).png"/>
          <p:cNvPicPr/>
          <p:nvPr/>
        </p:nvPicPr>
        <p:blipFill>
          <a:blip r:embed="rId2">
            <a:extLst>
              <a:ext uri="{28A0092B-C50C-407E-A947-70E740481C1C}">
                <a14:useLocalDpi xmlns:a14="http://schemas.microsoft.com/office/drawing/2010/main" val="0"/>
              </a:ext>
            </a:extLst>
          </a:blip>
          <a:srcRect/>
          <a:stretch>
            <a:fillRect/>
          </a:stretch>
        </p:blipFill>
        <p:spPr bwMode="auto">
          <a:xfrm>
            <a:off x="10667998" y="256811"/>
            <a:ext cx="1195323" cy="801580"/>
          </a:xfrm>
          <a:prstGeom prst="rect">
            <a:avLst/>
          </a:prstGeom>
          <a:noFill/>
          <a:ln>
            <a:noFill/>
          </a:ln>
        </p:spPr>
      </p:pic>
      <p:sp>
        <p:nvSpPr>
          <p:cNvPr id="10" name="Rectangle: Rounded Corners 7">
            <a:extLst>
              <a:ext uri="{FF2B5EF4-FFF2-40B4-BE49-F238E27FC236}">
                <a16:creationId xmlns:a16="http://schemas.microsoft.com/office/drawing/2014/main" id="{B04623A4-EF58-4DAC-9728-F1B624072E1E}"/>
              </a:ext>
            </a:extLst>
          </p:cNvPr>
          <p:cNvSpPr/>
          <p:nvPr/>
        </p:nvSpPr>
        <p:spPr>
          <a:xfrm>
            <a:off x="460375" y="1751294"/>
            <a:ext cx="11175543" cy="390655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During the summer holidays</a:t>
            </a:r>
            <a:r>
              <a:rPr lang="en-GB" sz="2500" b="1" dirty="0">
                <a:solidFill>
                  <a:srgbClr val="FF0000"/>
                </a:solidFill>
              </a:rPr>
              <a:t>,</a:t>
            </a:r>
            <a:r>
              <a:rPr lang="en-GB" sz="2500" dirty="0">
                <a:solidFill>
                  <a:schemeClr val="tx1"/>
                </a:solidFill>
              </a:rPr>
              <a:t> Tia often stayed with her Nan. Luckily for Tia</a:t>
            </a:r>
            <a:r>
              <a:rPr lang="en-GB" sz="2500" b="1" dirty="0">
                <a:solidFill>
                  <a:srgbClr val="FF0000"/>
                </a:solidFill>
              </a:rPr>
              <a:t>,</a:t>
            </a:r>
            <a:r>
              <a:rPr lang="en-GB" sz="2500" dirty="0">
                <a:solidFill>
                  <a:schemeClr val="tx1"/>
                </a:solidFill>
              </a:rPr>
              <a:t> Nan had a clever dog who was called Chap. One afternoon</a:t>
            </a:r>
            <a:r>
              <a:rPr lang="en-GB" sz="2500" b="1" dirty="0">
                <a:solidFill>
                  <a:srgbClr val="FF0000"/>
                </a:solidFill>
              </a:rPr>
              <a:t>,</a:t>
            </a:r>
            <a:r>
              <a:rPr lang="en-GB" sz="2500" dirty="0">
                <a:solidFill>
                  <a:schemeClr val="tx1"/>
                </a:solidFill>
              </a:rPr>
              <a:t> Chap needed a long walk as he hadn’t had one for a while. Tia</a:t>
            </a:r>
            <a:r>
              <a:rPr lang="en-GB" sz="2500" b="1" dirty="0">
                <a:solidFill>
                  <a:srgbClr val="FF0000"/>
                </a:solidFill>
              </a:rPr>
              <a:t>,</a:t>
            </a:r>
            <a:r>
              <a:rPr lang="en-GB" sz="2500" dirty="0">
                <a:solidFill>
                  <a:schemeClr val="tx1"/>
                </a:solidFill>
              </a:rPr>
              <a:t> ever helpful</a:t>
            </a:r>
            <a:r>
              <a:rPr lang="en-GB" sz="2500" b="1" dirty="0">
                <a:solidFill>
                  <a:srgbClr val="FF0000"/>
                </a:solidFill>
              </a:rPr>
              <a:t>,</a:t>
            </a:r>
            <a:r>
              <a:rPr lang="en-GB" sz="2500" dirty="0">
                <a:solidFill>
                  <a:schemeClr val="tx1"/>
                </a:solidFill>
              </a:rPr>
              <a:t> got the lead that hung from a hook in the hall. Then</a:t>
            </a:r>
            <a:r>
              <a:rPr lang="en-GB" sz="2500" b="1" dirty="0">
                <a:solidFill>
                  <a:srgbClr val="FF0000"/>
                </a:solidFill>
              </a:rPr>
              <a:t>,</a:t>
            </a:r>
            <a:r>
              <a:rPr lang="en-GB" sz="2500" dirty="0">
                <a:solidFill>
                  <a:schemeClr val="tx1"/>
                </a:solidFill>
              </a:rPr>
              <a:t> Tia gave Nan a cheerful wave walked with Chap to the nearby beach and clambered down the cliff path. </a:t>
            </a:r>
          </a:p>
          <a:p>
            <a:endParaRPr lang="en-GB" sz="2500" dirty="0">
              <a:solidFill>
                <a:schemeClr val="tx1"/>
              </a:solidFill>
            </a:endParaRPr>
          </a:p>
          <a:p>
            <a:r>
              <a:rPr lang="en-GB" sz="2500" dirty="0">
                <a:solidFill>
                  <a:schemeClr val="tx1"/>
                </a:solidFill>
              </a:rPr>
              <a:t>High in the sky</a:t>
            </a:r>
            <a:r>
              <a:rPr lang="en-GB" sz="2500" b="1" dirty="0">
                <a:solidFill>
                  <a:srgbClr val="FF0000"/>
                </a:solidFill>
              </a:rPr>
              <a:t>,</a:t>
            </a:r>
            <a:r>
              <a:rPr lang="en-GB" sz="2500" dirty="0">
                <a:solidFill>
                  <a:schemeClr val="tx1"/>
                </a:solidFill>
              </a:rPr>
              <a:t> the shimmering sun was pleasantly hot and the golden sand was soft beneath their feet. When he was let off the leash</a:t>
            </a:r>
            <a:r>
              <a:rPr lang="en-GB" sz="2500" b="1" dirty="0">
                <a:solidFill>
                  <a:srgbClr val="FF0000"/>
                </a:solidFill>
              </a:rPr>
              <a:t>,</a:t>
            </a:r>
            <a:r>
              <a:rPr lang="en-GB" sz="2500" dirty="0">
                <a:solidFill>
                  <a:schemeClr val="tx1"/>
                </a:solidFill>
              </a:rPr>
              <a:t> Chap ran happily all around the beach and over the rocks.</a:t>
            </a:r>
          </a:p>
        </p:txBody>
      </p:sp>
    </p:spTree>
    <p:extLst>
      <p:ext uri="{BB962C8B-B14F-4D97-AF65-F5344CB8AC3E}">
        <p14:creationId xmlns:p14="http://schemas.microsoft.com/office/powerpoint/2010/main" val="3194144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1972</TotalTime>
  <Words>2558</Words>
  <Application>Microsoft Office PowerPoint</Application>
  <PresentationFormat>Widescreen</PresentationFormat>
  <Paragraphs>126</Paragraphs>
  <Slides>20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 </vt:lpstr>
      <vt:lpstr>PowerPoint Presentation</vt:lpstr>
      <vt:lpstr>Vocabulary Starter</vt:lpstr>
      <vt:lpstr>Why do we edit?</vt:lpstr>
      <vt:lpstr>Which punctuation marks should we look for?</vt:lpstr>
      <vt:lpstr>Capital letters and end punctuation</vt:lpstr>
      <vt:lpstr>How did you do?</vt:lpstr>
      <vt:lpstr>Commas</vt:lpstr>
      <vt:lpstr>How did you do?</vt:lpstr>
      <vt:lpstr>Apostrophes</vt:lpstr>
      <vt:lpstr>How did you do?</vt:lpstr>
      <vt:lpstr>Inverted commas</vt:lpstr>
      <vt:lpstr>Inverted commas</vt:lpstr>
      <vt:lpstr>How did you do?</vt:lpstr>
      <vt:lpstr>Brackets, dashes and commas for parenthesis</vt:lpstr>
      <vt:lpstr>Brackets, dashes and commas for parenthesis</vt:lpstr>
      <vt:lpstr>How did you do?</vt:lpstr>
      <vt:lpstr>Your turn</vt:lpstr>
      <vt:lpstr>Your turn</vt:lpstr>
      <vt:lpstr>So, remember to proof read your writing using the two handy hints to check for missing punctuation. Remember to look for:  - capital letters and full stops - exclamation marks and question marks - commas to mark fronted adverbials, in lists and to separate clauses - inverted commas for direct speech - apostrophes for omission and possession - brackets, dashes and commas for parenthesis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Jessica Flisher</cp:lastModifiedBy>
  <cp:revision>169</cp:revision>
  <dcterms:created xsi:type="dcterms:W3CDTF">2017-03-29T13:14:03Z</dcterms:created>
  <dcterms:modified xsi:type="dcterms:W3CDTF">2020-04-12T11:43:19Z</dcterms:modified>
</cp:coreProperties>
</file>