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14" r:id="rId3"/>
    <p:sldId id="274" r:id="rId4"/>
    <p:sldId id="315" r:id="rId5"/>
    <p:sldId id="258" r:id="rId6"/>
    <p:sldId id="259" r:id="rId7"/>
    <p:sldId id="261" r:id="rId8"/>
    <p:sldId id="316" r:id="rId9"/>
    <p:sldId id="357" r:id="rId10"/>
    <p:sldId id="358" r:id="rId11"/>
    <p:sldId id="359" r:id="rId12"/>
    <p:sldId id="318" r:id="rId13"/>
    <p:sldId id="338" r:id="rId14"/>
    <p:sldId id="339" r:id="rId15"/>
    <p:sldId id="327" r:id="rId16"/>
    <p:sldId id="340" r:id="rId17"/>
    <p:sldId id="341" r:id="rId18"/>
    <p:sldId id="342" r:id="rId19"/>
    <p:sldId id="343" r:id="rId20"/>
    <p:sldId id="317" r:id="rId21"/>
    <p:sldId id="344" r:id="rId22"/>
    <p:sldId id="354" r:id="rId23"/>
    <p:sldId id="345" r:id="rId24"/>
    <p:sldId id="360" r:id="rId25"/>
    <p:sldId id="346" r:id="rId26"/>
    <p:sldId id="348" r:id="rId27"/>
    <p:sldId id="349" r:id="rId28"/>
    <p:sldId id="347" r:id="rId29"/>
    <p:sldId id="351" r:id="rId30"/>
    <p:sldId id="361" r:id="rId31"/>
    <p:sldId id="362" r:id="rId32"/>
    <p:sldId id="32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 id="2" name="Claire Kilgour" initials="CK" lastIdx="124" clrIdx="1">
    <p:extLst>
      <p:ext uri="{19B8F6BF-5375-455C-9EA6-DF929625EA0E}">
        <p15:presenceInfo xmlns:p15="http://schemas.microsoft.com/office/powerpoint/2012/main" userId="414bf5ed9b9d0e35" providerId="Windows Live"/>
      </p:ext>
    </p:extLst>
  </p:cmAuthor>
  <p:cmAuthor id="3" name="Admin" initials="A" lastIdx="95"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FED8"/>
    <a:srgbClr val="CB23CF"/>
    <a:srgbClr val="A81DAB"/>
    <a:srgbClr val="901993"/>
    <a:srgbClr val="841787"/>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1965" autoAdjust="0"/>
  </p:normalViewPr>
  <p:slideViewPr>
    <p:cSldViewPr snapToGrid="0" snapToObjects="1">
      <p:cViewPr varScale="1">
        <p:scale>
          <a:sx n="59" d="100"/>
          <a:sy n="59" d="100"/>
        </p:scale>
        <p:origin x="1380"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12/04/2020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03954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76969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95814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524255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76002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70991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54853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5153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64718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5501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121804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49468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60927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506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125953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2982102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4209311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51118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29</a:t>
            </a:fld>
            <a:endParaRPr lang="en-GB" dirty="0"/>
          </a:p>
        </p:txBody>
      </p:sp>
    </p:spTree>
    <p:extLst>
      <p:ext uri="{BB962C8B-B14F-4D97-AF65-F5344CB8AC3E}">
        <p14:creationId xmlns:p14="http://schemas.microsoft.com/office/powerpoint/2010/main" val="24641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30</a:t>
            </a:fld>
            <a:endParaRPr lang="en-GB" dirty="0"/>
          </a:p>
        </p:txBody>
      </p:sp>
    </p:spTree>
    <p:extLst>
      <p:ext uri="{BB962C8B-B14F-4D97-AF65-F5344CB8AC3E}">
        <p14:creationId xmlns:p14="http://schemas.microsoft.com/office/powerpoint/2010/main" val="1276697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31</a:t>
            </a:fld>
            <a:endParaRPr lang="en-GB" dirty="0"/>
          </a:p>
        </p:txBody>
      </p:sp>
    </p:spTree>
    <p:extLst>
      <p:ext uri="{BB962C8B-B14F-4D97-AF65-F5344CB8AC3E}">
        <p14:creationId xmlns:p14="http://schemas.microsoft.com/office/powerpoint/2010/main" val="415991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32</a:t>
            </a:fld>
            <a:endParaRPr lang="en-GB" dirty="0"/>
          </a:p>
        </p:txBody>
      </p:sp>
    </p:spTree>
    <p:extLst>
      <p:ext uri="{BB962C8B-B14F-4D97-AF65-F5344CB8AC3E}">
        <p14:creationId xmlns:p14="http://schemas.microsoft.com/office/powerpoint/2010/main" val="283068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92267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78000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58352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83143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68116" y="4773323"/>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155310"/>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38863"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3"/>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1865378" y="1950985"/>
            <a:ext cx="8712284" cy="16580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600" dirty="0">
                <a:solidFill>
                  <a:schemeClr val="tx1"/>
                </a:solidFill>
              </a:rPr>
              <a:t>Writing</a:t>
            </a:r>
          </a:p>
          <a:p>
            <a:pPr algn="ctr"/>
            <a:r>
              <a:rPr lang="en-GB" altLang="en-US" sz="2400" dirty="0">
                <a:solidFill>
                  <a:schemeClr val="tx1"/>
                </a:solidFill>
              </a:rPr>
              <a:t>Y5 W7c. Can proof read to check for spelling errors</a:t>
            </a:r>
            <a:endParaRPr lang="en-GB" sz="2400" dirty="0">
              <a:solidFill>
                <a:schemeClr val="tx1"/>
              </a:solidFill>
            </a:endParaRPr>
          </a:p>
        </p:txBody>
      </p:sp>
      <p:pic>
        <p:nvPicPr>
          <p:cNvPr id="9" name="Picture 8">
            <a:extLst>
              <a:ext uri="{FF2B5EF4-FFF2-40B4-BE49-F238E27FC236}">
                <a16:creationId xmlns:a16="http://schemas.microsoft.com/office/drawing/2014/main" id="{240DD236-2F8F-4BB8-BD95-4C479D8975AE}"/>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1825873" y="1810878"/>
            <a:ext cx="8619969" cy="966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Can you identify the common spelling errors in these sentences?</a:t>
            </a:r>
          </a:p>
        </p:txBody>
      </p:sp>
      <p:sp>
        <p:nvSpPr>
          <p:cNvPr id="15" name="Rectangle: Rounded Corners 5">
            <a:extLst>
              <a:ext uri="{FF2B5EF4-FFF2-40B4-BE49-F238E27FC236}">
                <a16:creationId xmlns:a16="http://schemas.microsoft.com/office/drawing/2014/main" id="{5BBAB6C4-ABB9-4556-99E4-03CFF7002394}"/>
              </a:ext>
            </a:extLst>
          </p:cNvPr>
          <p:cNvSpPr/>
          <p:nvPr/>
        </p:nvSpPr>
        <p:spPr>
          <a:xfrm>
            <a:off x="387086" y="3429000"/>
            <a:ext cx="7489790" cy="217242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During our science experiment, we had to wait for something to </a:t>
            </a:r>
            <a:r>
              <a:rPr lang="en-GB" sz="2800" dirty="0" err="1">
                <a:solidFill>
                  <a:schemeClr val="tx1"/>
                </a:solidFill>
              </a:rPr>
              <a:t>hapen</a:t>
            </a:r>
            <a:r>
              <a:rPr lang="en-GB" sz="2800" dirty="0">
                <a:solidFill>
                  <a:schemeClr val="tx1"/>
                </a:solidFill>
              </a:rPr>
              <a:t>. </a:t>
            </a:r>
            <a:r>
              <a:rPr lang="en-GB" sz="2800" dirty="0" err="1">
                <a:solidFill>
                  <a:schemeClr val="tx1"/>
                </a:solidFill>
              </a:rPr>
              <a:t>Sudenly</a:t>
            </a:r>
            <a:r>
              <a:rPr lang="en-GB" sz="2800" dirty="0">
                <a:solidFill>
                  <a:schemeClr val="tx1"/>
                </a:solidFill>
              </a:rPr>
              <a:t>, the two chemicals had a reaction. </a:t>
            </a:r>
            <a:r>
              <a:rPr lang="en-GB" sz="2800" dirty="0" err="1">
                <a:solidFill>
                  <a:schemeClr val="tx1"/>
                </a:solidFill>
              </a:rPr>
              <a:t>Finaly</a:t>
            </a:r>
            <a:r>
              <a:rPr lang="en-GB" sz="2800" dirty="0">
                <a:solidFill>
                  <a:schemeClr val="tx1"/>
                </a:solidFill>
              </a:rPr>
              <a:t>, we took a photo to stick in our books.</a:t>
            </a:r>
          </a:p>
        </p:txBody>
      </p:sp>
      <p:pic>
        <p:nvPicPr>
          <p:cNvPr id="3" name="Picture 2"/>
          <p:cNvPicPr>
            <a:picLocks noChangeAspect="1"/>
          </p:cNvPicPr>
          <p:nvPr/>
        </p:nvPicPr>
        <p:blipFill>
          <a:blip r:embed="rId5"/>
          <a:stretch>
            <a:fillRect/>
          </a:stretch>
        </p:blipFill>
        <p:spPr>
          <a:xfrm>
            <a:off x="8341702" y="3289300"/>
            <a:ext cx="3159736" cy="2324100"/>
          </a:xfrm>
          <a:prstGeom prst="rect">
            <a:avLst/>
          </a:prstGeom>
          <a:ln>
            <a:solidFill>
              <a:srgbClr val="002060"/>
            </a:solidFill>
          </a:ln>
        </p:spPr>
      </p:pic>
    </p:spTree>
    <p:extLst>
      <p:ext uri="{BB962C8B-B14F-4D97-AF65-F5344CB8AC3E}">
        <p14:creationId xmlns:p14="http://schemas.microsoft.com/office/powerpoint/2010/main" val="180741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1825873" y="1810878"/>
            <a:ext cx="8619969" cy="966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Can you identify the common spelling errors in these sentences?</a:t>
            </a:r>
          </a:p>
        </p:txBody>
      </p:sp>
      <p:sp>
        <p:nvSpPr>
          <p:cNvPr id="15" name="Rectangle: Rounded Corners 5">
            <a:extLst>
              <a:ext uri="{FF2B5EF4-FFF2-40B4-BE49-F238E27FC236}">
                <a16:creationId xmlns:a16="http://schemas.microsoft.com/office/drawing/2014/main" id="{5BBAB6C4-ABB9-4556-99E4-03CFF7002394}"/>
              </a:ext>
            </a:extLst>
          </p:cNvPr>
          <p:cNvSpPr/>
          <p:nvPr/>
        </p:nvSpPr>
        <p:spPr>
          <a:xfrm>
            <a:off x="369834" y="3365140"/>
            <a:ext cx="7489790" cy="217242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a:p>
            <a:r>
              <a:rPr lang="en-GB" sz="2800" dirty="0">
                <a:solidFill>
                  <a:schemeClr val="tx1"/>
                </a:solidFill>
              </a:rPr>
              <a:t>During our science experiment, we had to wait for something to </a:t>
            </a:r>
            <a:r>
              <a:rPr lang="en-GB" sz="2800" b="1" u="sng" dirty="0">
                <a:solidFill>
                  <a:schemeClr val="tx1"/>
                </a:solidFill>
              </a:rPr>
              <a:t>happen</a:t>
            </a:r>
            <a:r>
              <a:rPr lang="en-GB" sz="2800" dirty="0">
                <a:solidFill>
                  <a:schemeClr val="tx1"/>
                </a:solidFill>
              </a:rPr>
              <a:t>. </a:t>
            </a:r>
            <a:r>
              <a:rPr lang="en-GB" sz="2800" b="1" u="sng" dirty="0">
                <a:solidFill>
                  <a:schemeClr val="tx1"/>
                </a:solidFill>
              </a:rPr>
              <a:t>Suddenly</a:t>
            </a:r>
            <a:r>
              <a:rPr lang="en-GB" sz="2800" dirty="0">
                <a:solidFill>
                  <a:schemeClr val="tx1"/>
                </a:solidFill>
              </a:rPr>
              <a:t>, the two chemicals had a reaction. </a:t>
            </a:r>
            <a:r>
              <a:rPr lang="en-GB" sz="2800" b="1" u="sng" dirty="0">
                <a:solidFill>
                  <a:schemeClr val="tx1"/>
                </a:solidFill>
              </a:rPr>
              <a:t>Finally</a:t>
            </a:r>
            <a:r>
              <a:rPr lang="en-GB" sz="2800" dirty="0">
                <a:solidFill>
                  <a:schemeClr val="tx1"/>
                </a:solidFill>
              </a:rPr>
              <a:t>, we took a photo to stick in our books.</a:t>
            </a:r>
          </a:p>
          <a:p>
            <a:pPr algn="ctr"/>
            <a:r>
              <a:rPr lang="en-GB" sz="2800" dirty="0">
                <a:solidFill>
                  <a:schemeClr val="tx1"/>
                </a:solidFill>
              </a:rPr>
              <a:t> </a:t>
            </a:r>
          </a:p>
        </p:txBody>
      </p:sp>
      <p:pic>
        <p:nvPicPr>
          <p:cNvPr id="3" name="Picture 2"/>
          <p:cNvPicPr>
            <a:picLocks noChangeAspect="1"/>
          </p:cNvPicPr>
          <p:nvPr/>
        </p:nvPicPr>
        <p:blipFill>
          <a:blip r:embed="rId5"/>
          <a:stretch>
            <a:fillRect/>
          </a:stretch>
        </p:blipFill>
        <p:spPr>
          <a:xfrm>
            <a:off x="8341702" y="3289300"/>
            <a:ext cx="3159736" cy="2324100"/>
          </a:xfrm>
          <a:prstGeom prst="rect">
            <a:avLst/>
          </a:prstGeom>
          <a:ln>
            <a:solidFill>
              <a:srgbClr val="002060"/>
            </a:solidFill>
          </a:ln>
        </p:spPr>
      </p:pic>
    </p:spTree>
    <p:extLst>
      <p:ext uri="{BB962C8B-B14F-4D97-AF65-F5344CB8AC3E}">
        <p14:creationId xmlns:p14="http://schemas.microsoft.com/office/powerpoint/2010/main" val="163276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0961"/>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 Quick fire Spelling Rule: -</a:t>
            </a:r>
            <a:r>
              <a:rPr lang="en-GB" sz="4000" b="1" dirty="0" err="1">
                <a:solidFill>
                  <a:srgbClr val="002060"/>
                </a:solidFill>
                <a:latin typeface="+mn-lt"/>
              </a:rPr>
              <a:t>cious</a:t>
            </a:r>
            <a:r>
              <a:rPr lang="en-GB" sz="4000" b="1" dirty="0">
                <a:solidFill>
                  <a:srgbClr val="002060"/>
                </a:solidFill>
                <a:latin typeface="+mn-lt"/>
              </a:rPr>
              <a:t> or -</a:t>
            </a:r>
            <a:r>
              <a:rPr lang="en-GB" sz="4000" b="1" dirty="0" err="1">
                <a:solidFill>
                  <a:srgbClr val="002060"/>
                </a:solidFill>
                <a:latin typeface="+mn-lt"/>
              </a:rPr>
              <a:t>tious</a:t>
            </a:r>
            <a:endParaRPr lang="en-GB" sz="4000" b="1" dirty="0">
              <a:solidFill>
                <a:srgbClr val="002060"/>
              </a:solidFill>
              <a:latin typeface="+mn-lt"/>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1235745" y="2011688"/>
            <a:ext cx="9341917" cy="44069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00000"/>
              </a:lnSpc>
              <a:spcBef>
                <a:spcPct val="0"/>
              </a:spcBef>
              <a:buFont typeface="Arial" panose="020B0604020202020204" pitchFamily="34" charset="0"/>
              <a:buChar char="•"/>
            </a:pPr>
            <a:r>
              <a:rPr lang="en-GB" altLang="en-US" sz="2800" dirty="0">
                <a:solidFill>
                  <a:schemeClr val="tx1"/>
                </a:solidFill>
              </a:rPr>
              <a:t>If the root word ends in </a:t>
            </a:r>
            <a:r>
              <a:rPr lang="en-GB" altLang="en-US" sz="2800" i="1" dirty="0" err="1">
                <a:solidFill>
                  <a:schemeClr val="tx1"/>
                </a:solidFill>
              </a:rPr>
              <a:t>ce</a:t>
            </a:r>
            <a:r>
              <a:rPr lang="en-GB" altLang="en-US" sz="2800" dirty="0">
                <a:solidFill>
                  <a:schemeClr val="tx1"/>
                </a:solidFill>
              </a:rPr>
              <a:t>, remove the e and replace with –</a:t>
            </a:r>
            <a:r>
              <a:rPr lang="en-GB" altLang="en-US" sz="2800" dirty="0" err="1">
                <a:solidFill>
                  <a:schemeClr val="tx1"/>
                </a:solidFill>
              </a:rPr>
              <a:t>ious</a:t>
            </a:r>
            <a:r>
              <a:rPr lang="en-GB" altLang="en-US" sz="2800" dirty="0">
                <a:solidFill>
                  <a:schemeClr val="tx1"/>
                </a:solidFill>
              </a:rPr>
              <a:t>. For example, space – spacious; malice – malicious.</a:t>
            </a:r>
          </a:p>
          <a:p>
            <a:pPr>
              <a:lnSpc>
                <a:spcPct val="100000"/>
              </a:lnSpc>
              <a:spcBef>
                <a:spcPct val="0"/>
              </a:spcBef>
            </a:pPr>
            <a:endParaRPr lang="en-GB" altLang="en-US" sz="2800" dirty="0">
              <a:solidFill>
                <a:schemeClr val="tx1"/>
              </a:solidFill>
            </a:endParaRPr>
          </a:p>
          <a:p>
            <a:pPr marL="457200" indent="-457200">
              <a:lnSpc>
                <a:spcPct val="100000"/>
              </a:lnSpc>
              <a:spcBef>
                <a:spcPct val="0"/>
              </a:spcBef>
              <a:buFont typeface="Arial" panose="020B0604020202020204" pitchFamily="34" charset="0"/>
              <a:buChar char="•"/>
            </a:pPr>
            <a:r>
              <a:rPr lang="en-GB" altLang="en-US" sz="2800" dirty="0">
                <a:solidFill>
                  <a:schemeClr val="tx1"/>
                </a:solidFill>
              </a:rPr>
              <a:t>If the root word can have the ending </a:t>
            </a:r>
            <a:r>
              <a:rPr lang="en-GB" altLang="en-US" sz="2800" i="1" dirty="0" err="1">
                <a:solidFill>
                  <a:schemeClr val="tx1"/>
                </a:solidFill>
              </a:rPr>
              <a:t>tion</a:t>
            </a:r>
            <a:r>
              <a:rPr lang="en-GB" altLang="en-US" sz="2800" i="1" dirty="0">
                <a:solidFill>
                  <a:schemeClr val="tx1"/>
                </a:solidFill>
              </a:rPr>
              <a:t> </a:t>
            </a:r>
            <a:r>
              <a:rPr lang="en-GB" altLang="en-US" sz="2800" dirty="0">
                <a:solidFill>
                  <a:schemeClr val="tx1"/>
                </a:solidFill>
              </a:rPr>
              <a:t>in its noun form, the ending should be –</a:t>
            </a:r>
            <a:r>
              <a:rPr lang="en-GB" altLang="en-US" sz="2800" dirty="0" err="1">
                <a:solidFill>
                  <a:schemeClr val="tx1"/>
                </a:solidFill>
              </a:rPr>
              <a:t>tious</a:t>
            </a:r>
            <a:r>
              <a:rPr lang="en-GB" altLang="en-US" sz="2800" dirty="0">
                <a:solidFill>
                  <a:schemeClr val="tx1"/>
                </a:solidFill>
              </a:rPr>
              <a:t>. For example, nutrition – nutritious; caution – cautious.</a:t>
            </a:r>
          </a:p>
          <a:p>
            <a:pPr>
              <a:lnSpc>
                <a:spcPct val="100000"/>
              </a:lnSpc>
              <a:spcBef>
                <a:spcPct val="0"/>
              </a:spcBef>
            </a:pPr>
            <a:endParaRPr lang="en-GB" altLang="en-US" sz="2800" dirty="0">
              <a:solidFill>
                <a:schemeClr val="tx1"/>
              </a:solidFill>
            </a:endParaRPr>
          </a:p>
          <a:p>
            <a:pPr marL="457200" indent="-457200">
              <a:lnSpc>
                <a:spcPct val="100000"/>
              </a:lnSpc>
              <a:spcBef>
                <a:spcPct val="0"/>
              </a:spcBef>
              <a:buFont typeface="Arial" panose="020B0604020202020204" pitchFamily="34" charset="0"/>
              <a:buChar char="•"/>
            </a:pPr>
            <a:r>
              <a:rPr lang="en-GB" altLang="en-US" sz="2800" dirty="0">
                <a:solidFill>
                  <a:schemeClr val="tx1"/>
                </a:solidFill>
              </a:rPr>
              <a:t>There are some exceptions to the above rules. For example, delicious, fictitious, anxious.</a:t>
            </a:r>
          </a:p>
        </p:txBody>
      </p:sp>
    </p:spTree>
    <p:extLst>
      <p:ext uri="{BB962C8B-B14F-4D97-AF65-F5344CB8AC3E}">
        <p14:creationId xmlns:p14="http://schemas.microsoft.com/office/powerpoint/2010/main" val="392450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 Your turn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733777" y="2108200"/>
            <a:ext cx="5012655" cy="44069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Can you choose the correct ending for these incorrectly spelt words?</a:t>
            </a:r>
          </a:p>
          <a:p>
            <a:pPr algn="ctr">
              <a:lnSpc>
                <a:spcPct val="100000"/>
              </a:lnSpc>
              <a:spcBef>
                <a:spcPct val="0"/>
              </a:spcBef>
              <a:buFontTx/>
              <a:buNone/>
            </a:pPr>
            <a:r>
              <a:rPr lang="en-GB" altLang="en-US" sz="2800" dirty="0" err="1">
                <a:solidFill>
                  <a:schemeClr val="tx1"/>
                </a:solidFill>
              </a:rPr>
              <a:t>nutrishun</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delishus</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caushon</a:t>
            </a:r>
            <a:r>
              <a:rPr lang="en-GB" altLang="en-US" sz="2800" dirty="0">
                <a:solidFill>
                  <a:schemeClr val="tx1"/>
                </a:solidFill>
              </a:rPr>
              <a:t> </a:t>
            </a:r>
          </a:p>
          <a:p>
            <a:pPr algn="ctr">
              <a:lnSpc>
                <a:spcPct val="100000"/>
              </a:lnSpc>
              <a:spcBef>
                <a:spcPct val="0"/>
              </a:spcBef>
              <a:buFontTx/>
              <a:buNone/>
            </a:pPr>
            <a:r>
              <a:rPr lang="en-GB" altLang="en-US" sz="2800" dirty="0" err="1">
                <a:solidFill>
                  <a:schemeClr val="tx1"/>
                </a:solidFill>
              </a:rPr>
              <a:t>feroshus</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ambishon</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vicshus</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infectshon</a:t>
            </a:r>
            <a:endParaRPr lang="en-GB" altLang="en-US" sz="2800" dirty="0">
              <a:solidFill>
                <a:schemeClr val="tx1"/>
              </a:solidFill>
            </a:endParaRP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6445570" y="3105509"/>
            <a:ext cx="5012655" cy="13910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a:t>
            </a:r>
            <a:r>
              <a:rPr lang="en-GB" altLang="en-US" sz="2800" dirty="0" err="1">
                <a:solidFill>
                  <a:schemeClr val="tx1"/>
                </a:solidFill>
              </a:rPr>
              <a:t>tion</a:t>
            </a:r>
            <a:r>
              <a:rPr lang="en-GB" altLang="en-US" sz="2800" dirty="0">
                <a:solidFill>
                  <a:schemeClr val="tx1"/>
                </a:solidFill>
              </a:rPr>
              <a:t> or -</a:t>
            </a:r>
            <a:r>
              <a:rPr lang="en-GB" altLang="en-US" sz="2800" dirty="0" err="1">
                <a:solidFill>
                  <a:schemeClr val="tx1"/>
                </a:solidFill>
              </a:rPr>
              <a:t>cious</a:t>
            </a:r>
            <a:endParaRPr lang="en-GB" altLang="en-US" sz="2800" dirty="0">
              <a:solidFill>
                <a:schemeClr val="tx1"/>
              </a:solidFill>
            </a:endParaRPr>
          </a:p>
        </p:txBody>
      </p:sp>
    </p:spTree>
    <p:extLst>
      <p:ext uri="{BB962C8B-B14F-4D97-AF65-F5344CB8AC3E}">
        <p14:creationId xmlns:p14="http://schemas.microsoft.com/office/powerpoint/2010/main" val="203856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 How did you do?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5">
            <a:extLst>
              <a:ext uri="{FF2B5EF4-FFF2-40B4-BE49-F238E27FC236}">
                <a16:creationId xmlns:a16="http://schemas.microsoft.com/office/drawing/2014/main" id="{5BBAB6C4-ABB9-4556-99E4-03CFF7002394}"/>
              </a:ext>
            </a:extLst>
          </p:cNvPr>
          <p:cNvSpPr/>
          <p:nvPr/>
        </p:nvSpPr>
        <p:spPr>
          <a:xfrm>
            <a:off x="3962705" y="2347853"/>
            <a:ext cx="5012655" cy="33262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nutrition</a:t>
            </a:r>
          </a:p>
          <a:p>
            <a:pPr algn="ctr">
              <a:lnSpc>
                <a:spcPct val="100000"/>
              </a:lnSpc>
              <a:spcBef>
                <a:spcPct val="0"/>
              </a:spcBef>
              <a:buFontTx/>
              <a:buNone/>
            </a:pPr>
            <a:r>
              <a:rPr lang="en-GB" altLang="en-US" sz="2800" dirty="0">
                <a:solidFill>
                  <a:schemeClr val="tx1"/>
                </a:solidFill>
              </a:rPr>
              <a:t>delicious</a:t>
            </a:r>
          </a:p>
          <a:p>
            <a:pPr algn="ctr">
              <a:lnSpc>
                <a:spcPct val="100000"/>
              </a:lnSpc>
              <a:spcBef>
                <a:spcPct val="0"/>
              </a:spcBef>
              <a:buFontTx/>
              <a:buNone/>
            </a:pPr>
            <a:r>
              <a:rPr lang="en-GB" altLang="en-US" sz="2800" dirty="0">
                <a:solidFill>
                  <a:schemeClr val="tx1"/>
                </a:solidFill>
              </a:rPr>
              <a:t>caution</a:t>
            </a:r>
          </a:p>
          <a:p>
            <a:pPr algn="ctr">
              <a:lnSpc>
                <a:spcPct val="100000"/>
              </a:lnSpc>
              <a:spcBef>
                <a:spcPct val="0"/>
              </a:spcBef>
              <a:buFontTx/>
              <a:buNone/>
            </a:pPr>
            <a:r>
              <a:rPr lang="en-GB" altLang="en-US" sz="2800" dirty="0">
                <a:solidFill>
                  <a:schemeClr val="tx1"/>
                </a:solidFill>
              </a:rPr>
              <a:t>ferocious</a:t>
            </a:r>
          </a:p>
          <a:p>
            <a:pPr algn="ctr">
              <a:lnSpc>
                <a:spcPct val="100000"/>
              </a:lnSpc>
              <a:spcBef>
                <a:spcPct val="0"/>
              </a:spcBef>
              <a:buFontTx/>
              <a:buNone/>
            </a:pPr>
            <a:r>
              <a:rPr lang="en-GB" altLang="en-US" sz="2800" dirty="0">
                <a:solidFill>
                  <a:schemeClr val="tx1"/>
                </a:solidFill>
              </a:rPr>
              <a:t>ambition</a:t>
            </a:r>
          </a:p>
          <a:p>
            <a:pPr algn="ctr">
              <a:lnSpc>
                <a:spcPct val="100000"/>
              </a:lnSpc>
              <a:spcBef>
                <a:spcPct val="0"/>
              </a:spcBef>
              <a:buFontTx/>
              <a:buNone/>
            </a:pPr>
            <a:r>
              <a:rPr lang="en-GB" altLang="en-US" sz="2800" dirty="0">
                <a:solidFill>
                  <a:schemeClr val="tx1"/>
                </a:solidFill>
              </a:rPr>
              <a:t>vicious</a:t>
            </a:r>
          </a:p>
          <a:p>
            <a:pPr algn="ctr">
              <a:lnSpc>
                <a:spcPct val="100000"/>
              </a:lnSpc>
              <a:spcBef>
                <a:spcPct val="0"/>
              </a:spcBef>
              <a:buFontTx/>
              <a:buNone/>
            </a:pPr>
            <a:r>
              <a:rPr lang="en-GB" altLang="en-US" sz="2800" dirty="0">
                <a:solidFill>
                  <a:schemeClr val="tx1"/>
                </a:solidFill>
              </a:rPr>
              <a:t>infection</a:t>
            </a:r>
          </a:p>
        </p:txBody>
      </p:sp>
      <p:pic>
        <p:nvPicPr>
          <p:cNvPr id="3" name="Picture 2"/>
          <p:cNvPicPr>
            <a:picLocks noChangeAspect="1"/>
          </p:cNvPicPr>
          <p:nvPr/>
        </p:nvPicPr>
        <p:blipFill>
          <a:blip r:embed="rId5"/>
          <a:stretch>
            <a:fillRect/>
          </a:stretch>
        </p:blipFill>
        <p:spPr>
          <a:xfrm>
            <a:off x="1825873" y="4106049"/>
            <a:ext cx="1557338" cy="1654000"/>
          </a:xfrm>
          <a:prstGeom prst="rect">
            <a:avLst/>
          </a:prstGeom>
          <a:ln>
            <a:solidFill>
              <a:srgbClr val="002060"/>
            </a:solidFill>
          </a:ln>
        </p:spPr>
      </p:pic>
      <p:pic>
        <p:nvPicPr>
          <p:cNvPr id="5" name="Picture 4"/>
          <p:cNvPicPr>
            <a:picLocks noChangeAspect="1"/>
          </p:cNvPicPr>
          <p:nvPr/>
        </p:nvPicPr>
        <p:blipFill>
          <a:blip r:embed="rId6"/>
          <a:stretch>
            <a:fillRect/>
          </a:stretch>
        </p:blipFill>
        <p:spPr>
          <a:xfrm>
            <a:off x="1825873" y="2347853"/>
            <a:ext cx="1557338" cy="1389732"/>
          </a:xfrm>
          <a:prstGeom prst="rect">
            <a:avLst/>
          </a:prstGeom>
          <a:ln>
            <a:solidFill>
              <a:srgbClr val="002060"/>
            </a:solidFill>
          </a:ln>
        </p:spPr>
      </p:pic>
    </p:spTree>
    <p:extLst>
      <p:ext uri="{BB962C8B-B14F-4D97-AF65-F5344CB8AC3E}">
        <p14:creationId xmlns:p14="http://schemas.microsoft.com/office/powerpoint/2010/main" val="275493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Homophones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365760" y="1742693"/>
            <a:ext cx="11680604" cy="17498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b="1" dirty="0">
                <a:solidFill>
                  <a:schemeClr val="tx1"/>
                </a:solidFill>
              </a:rPr>
              <a:t>Homophones</a:t>
            </a:r>
            <a:r>
              <a:rPr lang="en-GB" altLang="en-US" sz="2800" dirty="0">
                <a:solidFill>
                  <a:schemeClr val="tx1"/>
                </a:solidFill>
              </a:rPr>
              <a:t> are words that sound the same but have different meanings, for example ‘I’ and ‘eye’. These are words which are often tricky to spot when we are proof reading our writing.</a:t>
            </a: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733777" y="3753504"/>
            <a:ext cx="6956390" cy="27785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Some examples of common errors that we should proof read for include:</a:t>
            </a:r>
          </a:p>
          <a:p>
            <a:pPr>
              <a:lnSpc>
                <a:spcPct val="100000"/>
              </a:lnSpc>
              <a:spcBef>
                <a:spcPct val="0"/>
              </a:spcBef>
              <a:buFontTx/>
              <a:buNone/>
            </a:pPr>
            <a:r>
              <a:rPr lang="en-GB" altLang="en-US" sz="2800" dirty="0">
                <a:solidFill>
                  <a:schemeClr val="tx1"/>
                </a:solidFill>
              </a:rPr>
              <a:t>past / passed              witch/which</a:t>
            </a:r>
          </a:p>
          <a:p>
            <a:pPr>
              <a:lnSpc>
                <a:spcPct val="100000"/>
              </a:lnSpc>
              <a:spcBef>
                <a:spcPct val="0"/>
              </a:spcBef>
              <a:buFontTx/>
              <a:buNone/>
            </a:pPr>
            <a:r>
              <a:rPr lang="en-GB" altLang="en-US" sz="2800" dirty="0">
                <a:solidFill>
                  <a:schemeClr val="tx1"/>
                </a:solidFill>
              </a:rPr>
              <a:t>herd / heard               they’re/their/there</a:t>
            </a:r>
          </a:p>
          <a:p>
            <a:pPr>
              <a:lnSpc>
                <a:spcPct val="100000"/>
              </a:lnSpc>
              <a:spcBef>
                <a:spcPct val="0"/>
              </a:spcBef>
              <a:buFontTx/>
              <a:buNone/>
            </a:pPr>
            <a:r>
              <a:rPr lang="en-GB" altLang="en-US" sz="2800" dirty="0">
                <a:solidFill>
                  <a:schemeClr val="tx1"/>
                </a:solidFill>
              </a:rPr>
              <a:t>desert / dessert         are/our</a:t>
            </a:r>
          </a:p>
          <a:p>
            <a:pPr>
              <a:lnSpc>
                <a:spcPct val="100000"/>
              </a:lnSpc>
              <a:spcBef>
                <a:spcPct val="0"/>
              </a:spcBef>
              <a:buFontTx/>
              <a:buNone/>
            </a:pPr>
            <a:r>
              <a:rPr lang="en-GB" altLang="en-US" sz="2800" dirty="0">
                <a:solidFill>
                  <a:schemeClr val="tx1"/>
                </a:solidFill>
              </a:rPr>
              <a:t>lead / led                    hear/here</a:t>
            </a:r>
          </a:p>
        </p:txBody>
      </p:sp>
      <p:pic>
        <p:nvPicPr>
          <p:cNvPr id="4" name="Picture 3"/>
          <p:cNvPicPr>
            <a:picLocks noChangeAspect="1"/>
          </p:cNvPicPr>
          <p:nvPr/>
        </p:nvPicPr>
        <p:blipFill>
          <a:blip r:embed="rId5"/>
          <a:stretch>
            <a:fillRect/>
          </a:stretch>
        </p:blipFill>
        <p:spPr>
          <a:xfrm>
            <a:off x="8708845" y="4255155"/>
            <a:ext cx="2051050" cy="1809750"/>
          </a:xfrm>
          <a:prstGeom prst="rect">
            <a:avLst/>
          </a:prstGeom>
          <a:ln>
            <a:solidFill>
              <a:srgbClr val="002060"/>
            </a:solidFill>
          </a:ln>
        </p:spPr>
      </p:pic>
    </p:spTree>
    <p:extLst>
      <p:ext uri="{BB962C8B-B14F-4D97-AF65-F5344CB8AC3E}">
        <p14:creationId xmlns:p14="http://schemas.microsoft.com/office/powerpoint/2010/main" val="342101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365760" y="1742693"/>
            <a:ext cx="11680604" cy="6195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Can you choose the correct homophone for each sentence?</a:t>
            </a: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1203746" y="2869077"/>
            <a:ext cx="9784508" cy="27785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 was not allowed / aloud to go out to play without my coat on.</a:t>
            </a:r>
          </a:p>
          <a:p>
            <a:pPr algn="ctr">
              <a:lnSpc>
                <a:spcPct val="100000"/>
              </a:lnSpc>
              <a:spcBef>
                <a:spcPct val="0"/>
              </a:spcBef>
              <a:buFontTx/>
              <a:buNone/>
            </a:pPr>
            <a:r>
              <a:rPr lang="en-GB" altLang="en-US" sz="2800" dirty="0">
                <a:solidFill>
                  <a:schemeClr val="tx1"/>
                </a:solidFill>
              </a:rPr>
              <a:t>I could not decide witch/which coat to wear to the party.</a:t>
            </a:r>
          </a:p>
          <a:p>
            <a:pPr algn="ctr">
              <a:lnSpc>
                <a:spcPct val="100000"/>
              </a:lnSpc>
              <a:spcBef>
                <a:spcPct val="0"/>
              </a:spcBef>
              <a:buFontTx/>
              <a:buNone/>
            </a:pPr>
            <a:r>
              <a:rPr lang="en-GB" altLang="en-US" sz="2800" dirty="0">
                <a:solidFill>
                  <a:schemeClr val="tx1"/>
                </a:solidFill>
              </a:rPr>
              <a:t>The general of the army led/ lead his troops to victory.</a:t>
            </a:r>
          </a:p>
          <a:p>
            <a:pPr algn="ctr">
              <a:lnSpc>
                <a:spcPct val="100000"/>
              </a:lnSpc>
              <a:spcBef>
                <a:spcPct val="0"/>
              </a:spcBef>
              <a:buFontTx/>
              <a:buNone/>
            </a:pPr>
            <a:r>
              <a:rPr lang="en-GB" altLang="en-US" sz="2800" dirty="0">
                <a:solidFill>
                  <a:schemeClr val="tx1"/>
                </a:solidFill>
              </a:rPr>
              <a:t>I walked past/ passed the staff room without making a sound.</a:t>
            </a:r>
          </a:p>
        </p:txBody>
      </p:sp>
    </p:spTree>
    <p:extLst>
      <p:ext uri="{BB962C8B-B14F-4D97-AF65-F5344CB8AC3E}">
        <p14:creationId xmlns:p14="http://schemas.microsoft.com/office/powerpoint/2010/main" val="158048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365760" y="1742693"/>
            <a:ext cx="11680604" cy="6195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Can you choose the correct homophone for each sentence?</a:t>
            </a: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1229625" y="2869077"/>
            <a:ext cx="9732750" cy="27785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 was not </a:t>
            </a:r>
            <a:r>
              <a:rPr lang="en-GB" altLang="en-US" sz="2800" b="1" u="sng" dirty="0">
                <a:solidFill>
                  <a:schemeClr val="tx1"/>
                </a:solidFill>
              </a:rPr>
              <a:t>allowed</a:t>
            </a:r>
            <a:r>
              <a:rPr lang="en-GB" altLang="en-US" sz="2800" dirty="0">
                <a:solidFill>
                  <a:schemeClr val="tx1"/>
                </a:solidFill>
              </a:rPr>
              <a:t> / aloud to go out to play without my coat on.</a:t>
            </a:r>
          </a:p>
          <a:p>
            <a:pPr algn="ctr">
              <a:lnSpc>
                <a:spcPct val="100000"/>
              </a:lnSpc>
              <a:spcBef>
                <a:spcPct val="0"/>
              </a:spcBef>
              <a:buFontTx/>
              <a:buNone/>
            </a:pPr>
            <a:r>
              <a:rPr lang="en-GB" altLang="en-US" sz="2800" dirty="0">
                <a:solidFill>
                  <a:schemeClr val="tx1"/>
                </a:solidFill>
              </a:rPr>
              <a:t>I could not decide witch/</a:t>
            </a:r>
            <a:r>
              <a:rPr lang="en-GB" altLang="en-US" sz="2800" b="1" u="sng" dirty="0">
                <a:solidFill>
                  <a:schemeClr val="tx1"/>
                </a:solidFill>
              </a:rPr>
              <a:t>which</a:t>
            </a:r>
            <a:r>
              <a:rPr lang="en-GB" altLang="en-US" sz="2800" dirty="0">
                <a:solidFill>
                  <a:schemeClr val="tx1"/>
                </a:solidFill>
              </a:rPr>
              <a:t> coat to wear to the party.</a:t>
            </a:r>
          </a:p>
          <a:p>
            <a:pPr algn="ctr">
              <a:lnSpc>
                <a:spcPct val="100000"/>
              </a:lnSpc>
              <a:spcBef>
                <a:spcPct val="0"/>
              </a:spcBef>
              <a:buFontTx/>
              <a:buNone/>
            </a:pPr>
            <a:r>
              <a:rPr lang="en-GB" altLang="en-US" sz="2800" dirty="0">
                <a:solidFill>
                  <a:schemeClr val="tx1"/>
                </a:solidFill>
              </a:rPr>
              <a:t>The general of the army </a:t>
            </a:r>
            <a:r>
              <a:rPr lang="en-GB" altLang="en-US" sz="2800" b="1" u="sng" dirty="0">
                <a:solidFill>
                  <a:schemeClr val="tx1"/>
                </a:solidFill>
              </a:rPr>
              <a:t>led</a:t>
            </a:r>
            <a:r>
              <a:rPr lang="en-GB" altLang="en-US" sz="2800" dirty="0">
                <a:solidFill>
                  <a:schemeClr val="tx1"/>
                </a:solidFill>
              </a:rPr>
              <a:t>/ lead his troops to victory.</a:t>
            </a:r>
          </a:p>
          <a:p>
            <a:pPr algn="ctr">
              <a:lnSpc>
                <a:spcPct val="100000"/>
              </a:lnSpc>
              <a:spcBef>
                <a:spcPct val="0"/>
              </a:spcBef>
              <a:buFontTx/>
              <a:buNone/>
            </a:pPr>
            <a:r>
              <a:rPr lang="en-GB" altLang="en-US" sz="2800" dirty="0">
                <a:solidFill>
                  <a:schemeClr val="tx1"/>
                </a:solidFill>
              </a:rPr>
              <a:t>I walked </a:t>
            </a:r>
            <a:r>
              <a:rPr lang="en-GB" altLang="en-US" sz="2800" b="1" u="sng" dirty="0">
                <a:solidFill>
                  <a:schemeClr val="tx1"/>
                </a:solidFill>
              </a:rPr>
              <a:t>past</a:t>
            </a:r>
            <a:r>
              <a:rPr lang="en-GB" altLang="en-US" sz="2800" dirty="0">
                <a:solidFill>
                  <a:schemeClr val="tx1"/>
                </a:solidFill>
              </a:rPr>
              <a:t>/ passed the staff room without making a sound.</a:t>
            </a:r>
          </a:p>
        </p:txBody>
      </p:sp>
    </p:spTree>
    <p:extLst>
      <p:ext uri="{BB962C8B-B14F-4D97-AF65-F5344CB8AC3E}">
        <p14:creationId xmlns:p14="http://schemas.microsoft.com/office/powerpoint/2010/main" val="325926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1531077" y="1763793"/>
            <a:ext cx="9209561" cy="103570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Can you correct the sentences below by choosing the correct homophone and spelling it correctly?</a:t>
            </a: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429167" y="3081602"/>
            <a:ext cx="11553790" cy="16521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800" dirty="0">
                <a:solidFill>
                  <a:schemeClr val="tx1"/>
                </a:solidFill>
              </a:rPr>
              <a:t>My teacher often gives me ……………… on how to improve my work.</a:t>
            </a:r>
          </a:p>
          <a:p>
            <a:pPr algn="ctr">
              <a:lnSpc>
                <a:spcPct val="100000"/>
              </a:lnSpc>
              <a:spcBef>
                <a:spcPct val="0"/>
              </a:spcBef>
              <a:buFontTx/>
              <a:buNone/>
            </a:pPr>
            <a:r>
              <a:rPr lang="en-GB" altLang="en-US" sz="2800" dirty="0">
                <a:solidFill>
                  <a:schemeClr val="tx1"/>
                </a:solidFill>
              </a:rPr>
              <a:t>The roof tiles were made of solid, black ……………… .</a:t>
            </a:r>
          </a:p>
          <a:p>
            <a:pPr algn="ctr">
              <a:spcBef>
                <a:spcPct val="0"/>
              </a:spcBef>
            </a:pPr>
            <a:r>
              <a:rPr lang="en-GB" altLang="en-US" sz="2800" dirty="0">
                <a:solidFill>
                  <a:schemeClr val="tx1"/>
                </a:solidFill>
              </a:rPr>
              <a:t>The ……………… sticks together when it migrates across the plains.</a:t>
            </a:r>
          </a:p>
        </p:txBody>
      </p:sp>
      <p:sp>
        <p:nvSpPr>
          <p:cNvPr id="10" name="Rectangle: Rounded Corners 5">
            <a:extLst>
              <a:ext uri="{FF2B5EF4-FFF2-40B4-BE49-F238E27FC236}">
                <a16:creationId xmlns:a16="http://schemas.microsoft.com/office/drawing/2014/main" id="{5BBAB6C4-ABB9-4556-99E4-03CFF7002394}"/>
              </a:ext>
            </a:extLst>
          </p:cNvPr>
          <p:cNvSpPr/>
          <p:nvPr/>
        </p:nvSpPr>
        <p:spPr>
          <a:xfrm>
            <a:off x="4349750" y="5011086"/>
            <a:ext cx="3492500" cy="16521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herd / heard </a:t>
            </a:r>
          </a:p>
          <a:p>
            <a:pPr algn="ctr">
              <a:lnSpc>
                <a:spcPct val="100000"/>
              </a:lnSpc>
              <a:spcBef>
                <a:spcPct val="0"/>
              </a:spcBef>
              <a:buFontTx/>
              <a:buNone/>
            </a:pPr>
            <a:r>
              <a:rPr lang="en-GB" altLang="en-US" sz="2800" dirty="0">
                <a:solidFill>
                  <a:schemeClr val="tx1"/>
                </a:solidFill>
              </a:rPr>
              <a:t>advice / advise</a:t>
            </a:r>
          </a:p>
          <a:p>
            <a:pPr algn="ctr">
              <a:lnSpc>
                <a:spcPct val="100000"/>
              </a:lnSpc>
              <a:spcBef>
                <a:spcPct val="0"/>
              </a:spcBef>
              <a:buFontTx/>
              <a:buNone/>
            </a:pPr>
            <a:r>
              <a:rPr lang="en-GB" altLang="en-US" sz="2800" dirty="0">
                <a:solidFill>
                  <a:schemeClr val="tx1"/>
                </a:solidFill>
              </a:rPr>
              <a:t>lead / led </a:t>
            </a:r>
          </a:p>
        </p:txBody>
      </p:sp>
    </p:spTree>
    <p:extLst>
      <p:ext uri="{BB962C8B-B14F-4D97-AF65-F5344CB8AC3E}">
        <p14:creationId xmlns:p14="http://schemas.microsoft.com/office/powerpoint/2010/main" val="377751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365760" y="1742693"/>
            <a:ext cx="11680604" cy="103570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Can you correct the sentences below by choosing the correct homophone and spelling it correctly?</a:t>
            </a: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429167" y="3081602"/>
            <a:ext cx="11553790" cy="16521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My teacher often gives me </a:t>
            </a:r>
            <a:r>
              <a:rPr lang="en-GB" altLang="en-US" sz="2800" b="1" u="sng" dirty="0">
                <a:solidFill>
                  <a:schemeClr val="tx1"/>
                </a:solidFill>
              </a:rPr>
              <a:t>advice</a:t>
            </a:r>
            <a:r>
              <a:rPr lang="en-GB" altLang="en-US" sz="2800" dirty="0">
                <a:solidFill>
                  <a:schemeClr val="tx1"/>
                </a:solidFill>
              </a:rPr>
              <a:t> on how to improve my work.</a:t>
            </a:r>
          </a:p>
          <a:p>
            <a:pPr algn="ctr">
              <a:lnSpc>
                <a:spcPct val="100000"/>
              </a:lnSpc>
              <a:spcBef>
                <a:spcPct val="0"/>
              </a:spcBef>
              <a:buFontTx/>
              <a:buNone/>
            </a:pPr>
            <a:r>
              <a:rPr lang="en-GB" altLang="en-US" sz="2800" dirty="0">
                <a:solidFill>
                  <a:schemeClr val="tx1"/>
                </a:solidFill>
              </a:rPr>
              <a:t>The roof tiles were made of solid, black </a:t>
            </a:r>
            <a:r>
              <a:rPr lang="en-GB" altLang="en-US" sz="2800" b="1" u="sng" dirty="0">
                <a:solidFill>
                  <a:schemeClr val="tx1"/>
                </a:solidFill>
              </a:rPr>
              <a:t>lead</a:t>
            </a:r>
            <a:r>
              <a:rPr lang="en-GB" altLang="en-US" sz="2800" dirty="0">
                <a:solidFill>
                  <a:schemeClr val="tx1"/>
                </a:solidFill>
              </a:rPr>
              <a:t>.</a:t>
            </a:r>
          </a:p>
          <a:p>
            <a:pPr algn="ctr">
              <a:lnSpc>
                <a:spcPct val="100000"/>
              </a:lnSpc>
              <a:spcBef>
                <a:spcPct val="0"/>
              </a:spcBef>
              <a:buFontTx/>
              <a:buNone/>
            </a:pPr>
            <a:r>
              <a:rPr lang="en-GB" altLang="en-US" sz="2800" dirty="0">
                <a:solidFill>
                  <a:schemeClr val="tx1"/>
                </a:solidFill>
              </a:rPr>
              <a:t>The </a:t>
            </a:r>
            <a:r>
              <a:rPr lang="en-GB" altLang="en-US" sz="2800" b="1" u="sng" dirty="0">
                <a:solidFill>
                  <a:schemeClr val="tx1"/>
                </a:solidFill>
              </a:rPr>
              <a:t>herd</a:t>
            </a:r>
            <a:r>
              <a:rPr lang="en-GB" altLang="en-US" sz="2800" dirty="0">
                <a:solidFill>
                  <a:schemeClr val="tx1"/>
                </a:solidFill>
              </a:rPr>
              <a:t> sticks together when it migrates across the plains.</a:t>
            </a:r>
          </a:p>
        </p:txBody>
      </p:sp>
      <p:sp>
        <p:nvSpPr>
          <p:cNvPr id="12" name="Rectangle: Rounded Corners 5">
            <a:extLst>
              <a:ext uri="{FF2B5EF4-FFF2-40B4-BE49-F238E27FC236}">
                <a16:creationId xmlns:a16="http://schemas.microsoft.com/office/drawing/2014/main" id="{0F080EC1-C420-4AF6-83BA-D277F14AAE2E}"/>
              </a:ext>
            </a:extLst>
          </p:cNvPr>
          <p:cNvSpPr/>
          <p:nvPr/>
        </p:nvSpPr>
        <p:spPr>
          <a:xfrm>
            <a:off x="4349750" y="4917530"/>
            <a:ext cx="3492500" cy="16521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herd / heard </a:t>
            </a:r>
          </a:p>
          <a:p>
            <a:pPr algn="ctr">
              <a:lnSpc>
                <a:spcPct val="100000"/>
              </a:lnSpc>
              <a:spcBef>
                <a:spcPct val="0"/>
              </a:spcBef>
              <a:buFontTx/>
              <a:buNone/>
            </a:pPr>
            <a:r>
              <a:rPr lang="en-GB" altLang="en-US" sz="2800" dirty="0">
                <a:solidFill>
                  <a:schemeClr val="tx1"/>
                </a:solidFill>
              </a:rPr>
              <a:t>advice / advise</a:t>
            </a:r>
          </a:p>
          <a:p>
            <a:pPr algn="ctr">
              <a:lnSpc>
                <a:spcPct val="100000"/>
              </a:lnSpc>
              <a:spcBef>
                <a:spcPct val="0"/>
              </a:spcBef>
              <a:buFontTx/>
              <a:buNone/>
            </a:pPr>
            <a:r>
              <a:rPr lang="en-GB" altLang="en-US" sz="2800" dirty="0">
                <a:solidFill>
                  <a:schemeClr val="tx1"/>
                </a:solidFill>
              </a:rPr>
              <a:t>lead / led </a:t>
            </a:r>
          </a:p>
        </p:txBody>
      </p:sp>
    </p:spTree>
    <p:extLst>
      <p:ext uri="{BB962C8B-B14F-4D97-AF65-F5344CB8AC3E}">
        <p14:creationId xmlns:p14="http://schemas.microsoft.com/office/powerpoint/2010/main" val="29251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lstStyle/>
          <a:p>
            <a:pPr algn="ctr"/>
            <a:r>
              <a:rPr lang="en-GB" dirty="0">
                <a:solidFill>
                  <a:srgbClr val="002060"/>
                </a:solidFill>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283444"/>
            <a:ext cx="10681447" cy="5193556"/>
          </a:xfrm>
          <a:solidFill>
            <a:srgbClr val="FFFED8"/>
          </a:solidFill>
        </p:spPr>
        <p:txBody>
          <a:bodyPr>
            <a:noAutofit/>
          </a:bodyPr>
          <a:lstStyle/>
          <a:p>
            <a:pPr>
              <a:buFont typeface="Wingdings" panose="05000000000000000000" pitchFamily="2" charset="2"/>
              <a:buChar char="q"/>
            </a:pPr>
            <a:r>
              <a:rPr lang="en-GB" sz="2500" dirty="0">
                <a:solidFill>
                  <a:srgbClr val="002060"/>
                </a:solidFill>
              </a:rPr>
              <a:t>The PiXL therapies can be taught to a whole class or a target group. Each therapy is editable so that it can be adapted or extended.</a:t>
            </a:r>
          </a:p>
          <a:p>
            <a:pPr>
              <a:buFont typeface="Wingdings" panose="05000000000000000000" pitchFamily="2" charset="2"/>
              <a:buChar char="q"/>
            </a:pPr>
            <a:r>
              <a:rPr lang="en-GB" sz="2500" dirty="0">
                <a:solidFill>
                  <a:srgbClr val="002060"/>
                </a:solidFill>
              </a:rPr>
              <a:t>Each therapy begins with a LORIC activity to develop relevant character attributes. </a:t>
            </a:r>
          </a:p>
          <a:p>
            <a:pPr>
              <a:buFont typeface="Wingdings" panose="05000000000000000000" pitchFamily="2" charset="2"/>
              <a:buChar char="q"/>
            </a:pPr>
            <a:r>
              <a:rPr lang="en-GB" sz="2500" dirty="0">
                <a:solidFill>
                  <a:srgbClr val="002060"/>
                </a:solidFill>
              </a:rPr>
              <a:t>This is followed by a vocabulary task, which uses the PiXL 5-phase approach to teach key vocabulary. Further resources to develop vocabulary can be found in the Whole School area under the PiXL Unlock strategy.</a:t>
            </a:r>
          </a:p>
          <a:p>
            <a:pPr>
              <a:buFont typeface="Wingdings" panose="05000000000000000000" pitchFamily="2" charset="2"/>
              <a:buChar char="q"/>
            </a:pPr>
            <a:r>
              <a:rPr lang="en-GB" sz="2500" dirty="0">
                <a:solidFill>
                  <a:srgbClr val="002060"/>
                </a:solidFill>
              </a:rPr>
              <a:t>Each therapy adopts the ‘Teach, model and apply’ process with plenty of opportunities for pupils to demonstrate the taught skill. </a:t>
            </a:r>
          </a:p>
          <a:p>
            <a:pPr>
              <a:buFont typeface="Wingdings" panose="05000000000000000000" pitchFamily="2" charset="2"/>
              <a:buChar char="q"/>
            </a:pPr>
            <a:r>
              <a:rPr lang="en-GB" sz="2500" dirty="0">
                <a:solidFill>
                  <a:srgbClr val="002060"/>
                </a:solidFill>
              </a:rPr>
              <a:t>A range of question types are included to promote pupils’ developing security by testing the same skill in different ways. </a:t>
            </a:r>
          </a:p>
          <a:p>
            <a:pPr>
              <a:buFont typeface="Wingdings" panose="05000000000000000000" pitchFamily="2" charset="2"/>
              <a:buChar char="q"/>
            </a:pPr>
            <a:r>
              <a:rPr lang="en-GB" sz="2500" dirty="0">
                <a:solidFill>
                  <a:srgbClr val="002060"/>
                </a:solidFill>
              </a:rPr>
              <a:t>In this therapy it may be useful for the group to have a copy of the practise sections of the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323825" y="333042"/>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Quick fire spelling rule: -</a:t>
            </a:r>
            <a:r>
              <a:rPr lang="en-GB" sz="4000" b="1" dirty="0" err="1">
                <a:solidFill>
                  <a:srgbClr val="002060"/>
                </a:solidFill>
                <a:latin typeface="+mn-lt"/>
              </a:rPr>
              <a:t>cial</a:t>
            </a:r>
            <a:r>
              <a:rPr lang="en-GB" sz="4000" b="1" dirty="0">
                <a:solidFill>
                  <a:srgbClr val="002060"/>
                </a:solidFill>
                <a:latin typeface="+mn-lt"/>
              </a:rPr>
              <a:t> or -</a:t>
            </a:r>
            <a:r>
              <a:rPr lang="en-GB" sz="4000" b="1" dirty="0" err="1">
                <a:solidFill>
                  <a:srgbClr val="002060"/>
                </a:solidFill>
                <a:latin typeface="+mn-lt"/>
              </a:rPr>
              <a:t>tial</a:t>
            </a:r>
            <a:r>
              <a:rPr lang="en-GB" sz="4000" b="1" dirty="0">
                <a:solidFill>
                  <a:srgbClr val="002060"/>
                </a:solidFill>
                <a:latin typeface="+mn-lt"/>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13670" y="1854200"/>
            <a:ext cx="11371930" cy="20701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r>
              <a:rPr lang="en-GB" altLang="en-US" sz="2800" dirty="0">
                <a:solidFill>
                  <a:schemeClr val="tx1"/>
                </a:solidFill>
              </a:rPr>
              <a:t>Spelling rule: If the stem of the word ends in a vowel, use suffix –</a:t>
            </a:r>
            <a:r>
              <a:rPr lang="en-GB" altLang="en-US" sz="2800" dirty="0" err="1">
                <a:solidFill>
                  <a:schemeClr val="tx1"/>
                </a:solidFill>
              </a:rPr>
              <a:t>cial</a:t>
            </a:r>
            <a:r>
              <a:rPr lang="en-GB" altLang="en-US" sz="2800" dirty="0">
                <a:solidFill>
                  <a:schemeClr val="tx1"/>
                </a:solidFill>
              </a:rPr>
              <a:t> to make it an adjective. </a:t>
            </a:r>
          </a:p>
          <a:p>
            <a:pPr algn="ctr">
              <a:lnSpc>
                <a:spcPct val="100000"/>
              </a:lnSpc>
              <a:spcBef>
                <a:spcPct val="0"/>
              </a:spcBef>
              <a:buFontTx/>
              <a:buNone/>
            </a:pPr>
            <a:r>
              <a:rPr lang="en-GB" altLang="en-US" sz="2800" dirty="0">
                <a:solidFill>
                  <a:schemeClr val="tx1"/>
                </a:solidFill>
              </a:rPr>
              <a:t>If the stem of the word ends in a consonant, use suffix –</a:t>
            </a:r>
            <a:r>
              <a:rPr lang="en-GB" altLang="en-US" sz="2800" dirty="0" err="1">
                <a:solidFill>
                  <a:schemeClr val="tx1"/>
                </a:solidFill>
              </a:rPr>
              <a:t>tial</a:t>
            </a:r>
            <a:r>
              <a:rPr lang="en-GB" altLang="en-US" sz="2800" dirty="0">
                <a:solidFill>
                  <a:schemeClr val="tx1"/>
                </a:solidFill>
              </a:rPr>
              <a:t> to make it an adjective.</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3525170" y="4090884"/>
            <a:ext cx="5346700" cy="246231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   Some Year 5 examples include:</a:t>
            </a:r>
          </a:p>
          <a:p>
            <a:pPr algn="ctr">
              <a:lnSpc>
                <a:spcPct val="100000"/>
              </a:lnSpc>
              <a:spcBef>
                <a:spcPct val="0"/>
              </a:spcBef>
              <a:buFontTx/>
              <a:buNone/>
            </a:pPr>
            <a:r>
              <a:rPr lang="en-GB" altLang="en-US" sz="2800" dirty="0">
                <a:solidFill>
                  <a:schemeClr val="tx1"/>
                </a:solidFill>
              </a:rPr>
              <a:t>confidential             essential</a:t>
            </a:r>
          </a:p>
          <a:p>
            <a:pPr algn="ctr">
              <a:lnSpc>
                <a:spcPct val="100000"/>
              </a:lnSpc>
              <a:spcBef>
                <a:spcPct val="0"/>
              </a:spcBef>
              <a:buFontTx/>
              <a:buNone/>
            </a:pPr>
            <a:r>
              <a:rPr lang="en-GB" altLang="en-US" sz="2800" dirty="0">
                <a:solidFill>
                  <a:schemeClr val="tx1"/>
                </a:solidFill>
              </a:rPr>
              <a:t>influential                    partial</a:t>
            </a:r>
          </a:p>
          <a:p>
            <a:pPr algn="ctr">
              <a:lnSpc>
                <a:spcPct val="100000"/>
              </a:lnSpc>
              <a:spcBef>
                <a:spcPct val="0"/>
              </a:spcBef>
              <a:buFontTx/>
              <a:buNone/>
            </a:pPr>
            <a:r>
              <a:rPr lang="en-GB" altLang="en-US" sz="2800" dirty="0">
                <a:solidFill>
                  <a:schemeClr val="tx1"/>
                </a:solidFill>
              </a:rPr>
              <a:t>official                            initial</a:t>
            </a:r>
          </a:p>
          <a:p>
            <a:pPr algn="ctr">
              <a:lnSpc>
                <a:spcPct val="100000"/>
              </a:lnSpc>
              <a:spcBef>
                <a:spcPct val="0"/>
              </a:spcBef>
              <a:buFontTx/>
              <a:buNone/>
            </a:pPr>
            <a:r>
              <a:rPr lang="en-GB" altLang="en-US" sz="2800" dirty="0">
                <a:solidFill>
                  <a:schemeClr val="tx1"/>
                </a:solidFill>
              </a:rPr>
              <a:t>special                       artificial</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p:txBody>
      </p:sp>
      <p:pic>
        <p:nvPicPr>
          <p:cNvPr id="3" name="Picture 2"/>
          <p:cNvPicPr>
            <a:picLocks noChangeAspect="1"/>
          </p:cNvPicPr>
          <p:nvPr/>
        </p:nvPicPr>
        <p:blipFill>
          <a:blip r:embed="rId5"/>
          <a:stretch>
            <a:fillRect/>
          </a:stretch>
        </p:blipFill>
        <p:spPr>
          <a:xfrm>
            <a:off x="1235745" y="4387491"/>
            <a:ext cx="1574800" cy="1574800"/>
          </a:xfrm>
          <a:prstGeom prst="rect">
            <a:avLst/>
          </a:prstGeom>
          <a:ln>
            <a:solidFill>
              <a:schemeClr val="accent1"/>
            </a:solidFill>
          </a:ln>
        </p:spPr>
      </p:pic>
    </p:spTree>
    <p:extLst>
      <p:ext uri="{BB962C8B-B14F-4D97-AF65-F5344CB8AC3E}">
        <p14:creationId xmlns:p14="http://schemas.microsoft.com/office/powerpoint/2010/main" val="35737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959264" y="1854200"/>
            <a:ext cx="10163992" cy="7239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r>
              <a:rPr lang="en-GB" altLang="en-US" sz="2800" dirty="0">
                <a:solidFill>
                  <a:schemeClr val="tx1"/>
                </a:solidFill>
              </a:rPr>
              <a:t>Can you choose the correct ending for these words?</a:t>
            </a:r>
          </a:p>
          <a:p>
            <a:pPr>
              <a:lnSpc>
                <a:spcPct val="100000"/>
              </a:lnSpc>
              <a:spcBef>
                <a:spcPct val="0"/>
              </a:spcBef>
              <a:buFontTx/>
              <a:buNone/>
            </a:pPr>
            <a:r>
              <a:rPr lang="en-GB" altLang="en-US" sz="2800" dirty="0">
                <a:solidFill>
                  <a:schemeClr val="tx1"/>
                </a:solidFill>
              </a:rPr>
              <a:t>  </a:t>
            </a: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2618860" y="2752035"/>
            <a:ext cx="3547793" cy="368441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offishal</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benefishal</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substanshal</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soshal</a:t>
            </a:r>
            <a:endParaRPr lang="en-GB" altLang="en-US" sz="2800" dirty="0">
              <a:solidFill>
                <a:schemeClr val="tx1"/>
              </a:solidFill>
            </a:endParaRPr>
          </a:p>
          <a:p>
            <a:pPr algn="ctr">
              <a:lnSpc>
                <a:spcPct val="100000"/>
              </a:lnSpc>
              <a:spcBef>
                <a:spcPct val="0"/>
              </a:spcBef>
              <a:buFontTx/>
              <a:buNone/>
            </a:pPr>
            <a:r>
              <a:rPr lang="en-GB" altLang="en-US" sz="2800" dirty="0" err="1">
                <a:solidFill>
                  <a:schemeClr val="tx1"/>
                </a:solidFill>
              </a:rPr>
              <a:t>fashal</a:t>
            </a: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p:txBody>
      </p:sp>
      <p:sp>
        <p:nvSpPr>
          <p:cNvPr id="10" name="Rectangle: Rounded Corners 5">
            <a:extLst>
              <a:ext uri="{FF2B5EF4-FFF2-40B4-BE49-F238E27FC236}">
                <a16:creationId xmlns:a16="http://schemas.microsoft.com/office/drawing/2014/main" id="{5BBAB6C4-ABB9-4556-99E4-03CFF7002394}"/>
              </a:ext>
            </a:extLst>
          </p:cNvPr>
          <p:cNvSpPr/>
          <p:nvPr/>
        </p:nvSpPr>
        <p:spPr>
          <a:xfrm>
            <a:off x="7799244" y="3709357"/>
            <a:ext cx="2417444" cy="147147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r>
              <a:rPr lang="en-GB" altLang="en-US" sz="2800" dirty="0">
                <a:solidFill>
                  <a:schemeClr val="tx1"/>
                </a:solidFill>
              </a:rPr>
              <a:t>-</a:t>
            </a:r>
            <a:r>
              <a:rPr lang="en-GB" altLang="en-US" sz="2800" dirty="0" err="1">
                <a:solidFill>
                  <a:schemeClr val="tx1"/>
                </a:solidFill>
              </a:rPr>
              <a:t>cial</a:t>
            </a:r>
            <a:r>
              <a:rPr lang="en-GB" altLang="en-US" sz="2800" dirty="0">
                <a:solidFill>
                  <a:schemeClr val="tx1"/>
                </a:solidFill>
              </a:rPr>
              <a:t> or –</a:t>
            </a:r>
            <a:r>
              <a:rPr lang="en-GB" altLang="en-US" sz="2800" dirty="0" err="1">
                <a:solidFill>
                  <a:schemeClr val="tx1"/>
                </a:solidFill>
              </a:rPr>
              <a:t>tial</a:t>
            </a: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p:txBody>
      </p:sp>
    </p:spTree>
    <p:extLst>
      <p:ext uri="{BB962C8B-B14F-4D97-AF65-F5344CB8AC3E}">
        <p14:creationId xmlns:p14="http://schemas.microsoft.com/office/powerpoint/2010/main" val="1522369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5">
            <a:extLst>
              <a:ext uri="{FF2B5EF4-FFF2-40B4-BE49-F238E27FC236}">
                <a16:creationId xmlns:a16="http://schemas.microsoft.com/office/drawing/2014/main" id="{5BBAB6C4-ABB9-4556-99E4-03CFF7002394}"/>
              </a:ext>
            </a:extLst>
          </p:cNvPr>
          <p:cNvSpPr/>
          <p:nvPr/>
        </p:nvSpPr>
        <p:spPr>
          <a:xfrm>
            <a:off x="4645738" y="2415776"/>
            <a:ext cx="2900523" cy="28924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official</a:t>
            </a:r>
          </a:p>
          <a:p>
            <a:pPr algn="ctr">
              <a:lnSpc>
                <a:spcPct val="100000"/>
              </a:lnSpc>
              <a:spcBef>
                <a:spcPct val="0"/>
              </a:spcBef>
              <a:buFontTx/>
              <a:buNone/>
            </a:pPr>
            <a:r>
              <a:rPr lang="en-GB" altLang="en-US" sz="2800" dirty="0">
                <a:solidFill>
                  <a:schemeClr val="tx1"/>
                </a:solidFill>
              </a:rPr>
              <a:t>beneficial</a:t>
            </a:r>
          </a:p>
          <a:p>
            <a:pPr algn="ctr">
              <a:lnSpc>
                <a:spcPct val="100000"/>
              </a:lnSpc>
              <a:spcBef>
                <a:spcPct val="0"/>
              </a:spcBef>
              <a:buFontTx/>
              <a:buNone/>
            </a:pPr>
            <a:r>
              <a:rPr lang="en-GB" altLang="en-US" sz="2800" dirty="0">
                <a:solidFill>
                  <a:schemeClr val="tx1"/>
                </a:solidFill>
              </a:rPr>
              <a:t>substantial</a:t>
            </a:r>
          </a:p>
          <a:p>
            <a:pPr algn="ctr">
              <a:lnSpc>
                <a:spcPct val="100000"/>
              </a:lnSpc>
              <a:spcBef>
                <a:spcPct val="0"/>
              </a:spcBef>
              <a:buFontTx/>
              <a:buNone/>
            </a:pPr>
            <a:r>
              <a:rPr lang="en-GB" altLang="en-US" sz="2800" dirty="0">
                <a:solidFill>
                  <a:schemeClr val="tx1"/>
                </a:solidFill>
              </a:rPr>
              <a:t>social</a:t>
            </a:r>
          </a:p>
          <a:p>
            <a:pPr algn="ctr">
              <a:lnSpc>
                <a:spcPct val="100000"/>
              </a:lnSpc>
              <a:spcBef>
                <a:spcPct val="0"/>
              </a:spcBef>
              <a:buFontTx/>
              <a:buNone/>
            </a:pPr>
            <a:r>
              <a:rPr lang="en-GB" altLang="en-US" sz="2800" dirty="0">
                <a:solidFill>
                  <a:schemeClr val="tx1"/>
                </a:solidFill>
              </a:rPr>
              <a:t>facial</a:t>
            </a:r>
          </a:p>
        </p:txBody>
      </p:sp>
      <p:pic>
        <p:nvPicPr>
          <p:cNvPr id="5" name="Picture 4">
            <a:extLst>
              <a:ext uri="{FF2B5EF4-FFF2-40B4-BE49-F238E27FC236}">
                <a16:creationId xmlns:a16="http://schemas.microsoft.com/office/drawing/2014/main" id="{121B8D77-2B56-4B20-B6C5-F0A20FE04E64}"/>
              </a:ext>
            </a:extLst>
          </p:cNvPr>
          <p:cNvPicPr>
            <a:picLocks noChangeAspect="1"/>
          </p:cNvPicPr>
          <p:nvPr/>
        </p:nvPicPr>
        <p:blipFill>
          <a:blip r:embed="rId5"/>
          <a:stretch>
            <a:fillRect/>
          </a:stretch>
        </p:blipFill>
        <p:spPr>
          <a:xfrm>
            <a:off x="8148669" y="4087622"/>
            <a:ext cx="3030073" cy="2441275"/>
          </a:xfrm>
          <a:prstGeom prst="rect">
            <a:avLst/>
          </a:prstGeom>
        </p:spPr>
      </p:pic>
    </p:spTree>
    <p:extLst>
      <p:ext uri="{BB962C8B-B14F-4D97-AF65-F5344CB8AC3E}">
        <p14:creationId xmlns:p14="http://schemas.microsoft.com/office/powerpoint/2010/main" val="3036665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13670" y="2266544"/>
            <a:ext cx="11371930" cy="18175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r>
              <a:rPr lang="en-GB" altLang="en-US" sz="2800" dirty="0">
                <a:solidFill>
                  <a:schemeClr val="tx1"/>
                </a:solidFill>
              </a:rPr>
              <a:t>Correct the text on the following slides using what you have practised today. Remember to use the strategies given to you.</a:t>
            </a:r>
          </a:p>
          <a:p>
            <a:pPr algn="ctr">
              <a:lnSpc>
                <a:spcPct val="100000"/>
              </a:lnSpc>
              <a:spcBef>
                <a:spcPct val="0"/>
              </a:spcBef>
              <a:buFontTx/>
              <a:buNone/>
            </a:pPr>
            <a:r>
              <a:rPr lang="en-GB" altLang="en-US" sz="2800" dirty="0">
                <a:solidFill>
                  <a:schemeClr val="tx1"/>
                </a:solidFill>
              </a:rPr>
              <a:t> Underline the spelling mistakes FIRST. Then, correct them.</a:t>
            </a:r>
            <a:endParaRPr lang="en-GB" sz="2750" dirty="0">
              <a:solidFill>
                <a:schemeClr val="tx1"/>
              </a:solidFill>
            </a:endParaRPr>
          </a:p>
          <a:p>
            <a:pPr>
              <a:lnSpc>
                <a:spcPct val="100000"/>
              </a:lnSpc>
              <a:spcBef>
                <a:spcPct val="0"/>
              </a:spcBef>
            </a:pPr>
            <a:endParaRPr lang="en-GB" sz="2800" dirty="0">
              <a:solidFill>
                <a:schemeClr val="tx1"/>
              </a:solidFill>
            </a:endParaRPr>
          </a:p>
          <a:p>
            <a:pPr>
              <a:lnSpc>
                <a:spcPct val="100000"/>
              </a:lnSpc>
              <a:spcBef>
                <a:spcPct val="0"/>
              </a:spcBef>
              <a:buFontTx/>
              <a:buNone/>
            </a:pPr>
            <a:endParaRPr lang="en-GB" altLang="en-US" sz="2800" dirty="0">
              <a:solidFill>
                <a:schemeClr val="tx1"/>
              </a:solidFill>
            </a:endParaRPr>
          </a:p>
        </p:txBody>
      </p:sp>
      <p:pic>
        <p:nvPicPr>
          <p:cNvPr id="4" name="Picture 3">
            <a:extLst>
              <a:ext uri="{FF2B5EF4-FFF2-40B4-BE49-F238E27FC236}">
                <a16:creationId xmlns:a16="http://schemas.microsoft.com/office/drawing/2014/main" id="{68D7F177-E5A2-42DF-872A-E3FB017E412E}"/>
              </a:ext>
            </a:extLst>
          </p:cNvPr>
          <p:cNvPicPr>
            <a:picLocks noChangeAspect="1"/>
          </p:cNvPicPr>
          <p:nvPr/>
        </p:nvPicPr>
        <p:blipFill>
          <a:blip r:embed="rId5"/>
          <a:stretch>
            <a:fillRect/>
          </a:stretch>
        </p:blipFill>
        <p:spPr>
          <a:xfrm>
            <a:off x="3825959" y="5347814"/>
            <a:ext cx="4540081" cy="805710"/>
          </a:xfrm>
          <a:prstGeom prst="rect">
            <a:avLst/>
          </a:prstGeom>
          <a:ln>
            <a:solidFill>
              <a:schemeClr val="accent1"/>
            </a:solidFill>
          </a:ln>
        </p:spPr>
      </p:pic>
    </p:spTree>
    <p:extLst>
      <p:ext uri="{BB962C8B-B14F-4D97-AF65-F5344CB8AC3E}">
        <p14:creationId xmlns:p14="http://schemas.microsoft.com/office/powerpoint/2010/main" val="204930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Strategies to use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13670" y="1854200"/>
            <a:ext cx="11371930" cy="46355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00000"/>
              </a:lnSpc>
              <a:spcBef>
                <a:spcPct val="0"/>
              </a:spcBef>
              <a:buFont typeface="Wingdings" panose="05000000000000000000" pitchFamily="2" charset="2"/>
              <a:buChar char="q"/>
            </a:pPr>
            <a:endParaRPr lang="en-GB" sz="2750" dirty="0">
              <a:solidFill>
                <a:schemeClr val="tx1"/>
              </a:solidFill>
            </a:endParaRPr>
          </a:p>
          <a:p>
            <a:pPr marL="457200" indent="-457200">
              <a:lnSpc>
                <a:spcPct val="100000"/>
              </a:lnSpc>
              <a:spcBef>
                <a:spcPct val="0"/>
              </a:spcBef>
              <a:buFont typeface="Wingdings" panose="05000000000000000000" pitchFamily="2" charset="2"/>
              <a:buChar char="q"/>
            </a:pPr>
            <a:r>
              <a:rPr lang="en-GB" sz="2800" dirty="0">
                <a:solidFill>
                  <a:schemeClr val="tx1"/>
                </a:solidFill>
              </a:rPr>
              <a:t>	Look for your ‘usual’ spelling mistakes. These are the ones that your                  	teacher has given you feedback about before.</a:t>
            </a:r>
          </a:p>
          <a:p>
            <a:pPr marL="457200" indent="-457200">
              <a:lnSpc>
                <a:spcPct val="100000"/>
              </a:lnSpc>
              <a:spcBef>
                <a:spcPct val="0"/>
              </a:spcBef>
              <a:buFont typeface="Wingdings" panose="05000000000000000000" pitchFamily="2" charset="2"/>
              <a:buChar char="q"/>
            </a:pPr>
            <a:r>
              <a:rPr lang="en-GB" sz="2800" dirty="0">
                <a:solidFill>
                  <a:schemeClr val="tx1"/>
                </a:solidFill>
              </a:rPr>
              <a:t>     Look for common spelling errors such as words with a double 	consonant or –</a:t>
            </a:r>
            <a:r>
              <a:rPr lang="en-GB" sz="2800" dirty="0" err="1">
                <a:solidFill>
                  <a:schemeClr val="tx1"/>
                </a:solidFill>
              </a:rPr>
              <a:t>ly</a:t>
            </a:r>
            <a:r>
              <a:rPr lang="en-GB" sz="2800" dirty="0">
                <a:solidFill>
                  <a:schemeClr val="tx1"/>
                </a:solidFill>
              </a:rPr>
              <a:t> endings. </a:t>
            </a:r>
          </a:p>
          <a:p>
            <a:pPr marL="457200" indent="-457200">
              <a:lnSpc>
                <a:spcPct val="100000"/>
              </a:lnSpc>
              <a:spcBef>
                <a:spcPct val="0"/>
              </a:spcBef>
              <a:buFont typeface="Wingdings" panose="05000000000000000000" pitchFamily="2" charset="2"/>
              <a:buChar char="q"/>
            </a:pPr>
            <a:r>
              <a:rPr lang="en-GB" sz="2800" dirty="0">
                <a:solidFill>
                  <a:schemeClr val="tx1"/>
                </a:solidFill>
              </a:rPr>
              <a:t>	Look for homophones. These are words that sound the same but 	have different meanings </a:t>
            </a:r>
            <a:r>
              <a:rPr lang="en-GB" sz="2800" dirty="0" err="1">
                <a:solidFill>
                  <a:schemeClr val="tx1"/>
                </a:solidFill>
              </a:rPr>
              <a:t>e.g</a:t>
            </a:r>
            <a:r>
              <a:rPr lang="en-GB" sz="2800" dirty="0">
                <a:solidFill>
                  <a:schemeClr val="tx1"/>
                </a:solidFill>
              </a:rPr>
              <a:t> aloud/allowed.</a:t>
            </a:r>
          </a:p>
          <a:p>
            <a:pPr marL="457200" indent="-457200">
              <a:lnSpc>
                <a:spcPct val="100000"/>
              </a:lnSpc>
              <a:spcBef>
                <a:spcPct val="0"/>
              </a:spcBef>
              <a:buFont typeface="Wingdings" panose="05000000000000000000" pitchFamily="2" charset="2"/>
              <a:buChar char="q"/>
            </a:pPr>
            <a:r>
              <a:rPr lang="en-GB" sz="2800" dirty="0">
                <a:solidFill>
                  <a:schemeClr val="tx1"/>
                </a:solidFill>
              </a:rPr>
              <a:t>	Look for the spelling rules that you have learnt or are learning. For      	example -</a:t>
            </a:r>
            <a:r>
              <a:rPr lang="en-GB" sz="2800" dirty="0" err="1">
                <a:solidFill>
                  <a:schemeClr val="tx1"/>
                </a:solidFill>
              </a:rPr>
              <a:t>tious</a:t>
            </a:r>
            <a:r>
              <a:rPr lang="en-GB" sz="2800" dirty="0">
                <a:solidFill>
                  <a:schemeClr val="tx1"/>
                </a:solidFill>
              </a:rPr>
              <a:t>/-</a:t>
            </a:r>
            <a:r>
              <a:rPr lang="en-GB" sz="2800" dirty="0" err="1">
                <a:solidFill>
                  <a:schemeClr val="tx1"/>
                </a:solidFill>
              </a:rPr>
              <a:t>cious</a:t>
            </a:r>
            <a:r>
              <a:rPr lang="en-GB" sz="2800" dirty="0">
                <a:solidFill>
                  <a:schemeClr val="tx1"/>
                </a:solidFill>
              </a:rPr>
              <a:t> or -</a:t>
            </a:r>
            <a:r>
              <a:rPr lang="en-GB" sz="2800" dirty="0" err="1">
                <a:solidFill>
                  <a:schemeClr val="tx1"/>
                </a:solidFill>
              </a:rPr>
              <a:t>cial</a:t>
            </a:r>
            <a:r>
              <a:rPr lang="en-GB" sz="2800" dirty="0">
                <a:solidFill>
                  <a:schemeClr val="tx1"/>
                </a:solidFill>
              </a:rPr>
              <a:t>/-</a:t>
            </a:r>
            <a:r>
              <a:rPr lang="en-GB" sz="2800" dirty="0" err="1">
                <a:solidFill>
                  <a:schemeClr val="tx1"/>
                </a:solidFill>
              </a:rPr>
              <a:t>tial</a:t>
            </a:r>
            <a:r>
              <a:rPr lang="en-GB" sz="2800" dirty="0">
                <a:solidFill>
                  <a:schemeClr val="tx1"/>
                </a:solidFill>
              </a:rPr>
              <a:t>.</a:t>
            </a:r>
          </a:p>
          <a:p>
            <a:pPr>
              <a:spcBef>
                <a:spcPct val="0"/>
              </a:spcBef>
            </a:pPr>
            <a:endParaRPr lang="en-GB" sz="2800" dirty="0">
              <a:solidFill>
                <a:schemeClr val="tx1"/>
              </a:solidFill>
            </a:endParaRPr>
          </a:p>
          <a:p>
            <a:pPr>
              <a:lnSpc>
                <a:spcPct val="100000"/>
              </a:lnSpc>
              <a:spcBef>
                <a:spcPct val="0"/>
              </a:spcBef>
              <a:buFontTx/>
              <a:buNone/>
            </a:pPr>
            <a:endParaRPr lang="en-GB" altLang="en-US" sz="2800" dirty="0">
              <a:solidFill>
                <a:schemeClr val="tx1"/>
              </a:solidFill>
            </a:endParaRPr>
          </a:p>
        </p:txBody>
      </p:sp>
    </p:spTree>
    <p:extLst>
      <p:ext uri="{BB962C8B-B14F-4D97-AF65-F5344CB8AC3E}">
        <p14:creationId xmlns:p14="http://schemas.microsoft.com/office/powerpoint/2010/main" val="129918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733777" y="1687616"/>
            <a:ext cx="10938692" cy="50052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Dear Mrs Pearson, </a:t>
            </a:r>
          </a:p>
          <a:p>
            <a:pPr>
              <a:lnSpc>
                <a:spcPct val="100000"/>
              </a:lnSpc>
              <a:spcBef>
                <a:spcPct val="0"/>
              </a:spcBef>
              <a:buFontTx/>
              <a:buNone/>
            </a:pPr>
            <a:r>
              <a:rPr lang="en-GB" altLang="en-US" sz="2800" dirty="0">
                <a:solidFill>
                  <a:schemeClr val="tx1"/>
                </a:solidFill>
              </a:rPr>
              <a:t>I am writing to you to express my outrage at the fact that you are going to close our school playground. My </a:t>
            </a:r>
            <a:r>
              <a:rPr lang="en-GB" altLang="en-US" sz="2800" dirty="0" err="1">
                <a:solidFill>
                  <a:schemeClr val="tx1"/>
                </a:solidFill>
              </a:rPr>
              <a:t>frends</a:t>
            </a:r>
            <a:r>
              <a:rPr lang="en-GB" altLang="en-US" sz="2800" dirty="0">
                <a:solidFill>
                  <a:schemeClr val="tx1"/>
                </a:solidFill>
              </a:rPr>
              <a:t> and I think that this is an </a:t>
            </a:r>
            <a:r>
              <a:rPr lang="en-GB" altLang="en-US" sz="2800" dirty="0" err="1">
                <a:solidFill>
                  <a:schemeClr val="tx1"/>
                </a:solidFill>
              </a:rPr>
              <a:t>awfol</a:t>
            </a:r>
            <a:r>
              <a:rPr lang="en-GB" altLang="en-US" sz="2800" dirty="0">
                <a:solidFill>
                  <a:schemeClr val="tx1"/>
                </a:solidFill>
              </a:rPr>
              <a:t> idea and I will explain why.</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Firstly, if we are not aloud to play outside we will not get enuf exercise each day – you know that fresh air and exercise is vital to children’s learning. Secondly, missing our playtime outside will effect our learning. Fresh air is </a:t>
            </a:r>
            <a:r>
              <a:rPr lang="en-GB" altLang="en-US" sz="2800" dirty="0" err="1">
                <a:solidFill>
                  <a:schemeClr val="tx1"/>
                </a:solidFill>
              </a:rPr>
              <a:t>benefitial</a:t>
            </a:r>
            <a:r>
              <a:rPr lang="en-GB" altLang="en-US" sz="2800" dirty="0">
                <a:solidFill>
                  <a:schemeClr val="tx1"/>
                </a:solidFill>
              </a:rPr>
              <a:t> to our concentration; I am </a:t>
            </a:r>
            <a:r>
              <a:rPr lang="en-GB" altLang="en-US" sz="2800" dirty="0" err="1">
                <a:solidFill>
                  <a:schemeClr val="tx1"/>
                </a:solidFill>
              </a:rPr>
              <a:t>shure</a:t>
            </a:r>
            <a:r>
              <a:rPr lang="en-GB" altLang="en-US" sz="2800" dirty="0">
                <a:solidFill>
                  <a:schemeClr val="tx1"/>
                </a:solidFill>
              </a:rPr>
              <a:t> we will be able to concentrate better after a play outside. This is the advise we have been given by other teachers at the school.</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p:txBody>
      </p:sp>
    </p:spTree>
    <p:extLst>
      <p:ext uri="{BB962C8B-B14F-4D97-AF65-F5344CB8AC3E}">
        <p14:creationId xmlns:p14="http://schemas.microsoft.com/office/powerpoint/2010/main" val="2808500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13670" y="1687616"/>
            <a:ext cx="11371930" cy="50052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Dear Mrs Pearson, </a:t>
            </a:r>
          </a:p>
          <a:p>
            <a:pPr>
              <a:lnSpc>
                <a:spcPct val="100000"/>
              </a:lnSpc>
              <a:spcBef>
                <a:spcPct val="0"/>
              </a:spcBef>
              <a:buFontTx/>
              <a:buNone/>
            </a:pPr>
            <a:r>
              <a:rPr lang="en-GB" altLang="en-US" sz="2800" dirty="0">
                <a:solidFill>
                  <a:schemeClr val="tx1"/>
                </a:solidFill>
              </a:rPr>
              <a:t>I am writing to you to express my outrage at the fact that you are going to close our school playground. My </a:t>
            </a:r>
            <a:r>
              <a:rPr lang="en-GB" altLang="en-US" sz="2800" b="1" u="sng" dirty="0" err="1">
                <a:solidFill>
                  <a:schemeClr val="tx1"/>
                </a:solidFill>
              </a:rPr>
              <a:t>frends</a:t>
            </a:r>
            <a:r>
              <a:rPr lang="en-GB" altLang="en-US" sz="2800" dirty="0">
                <a:solidFill>
                  <a:schemeClr val="tx1"/>
                </a:solidFill>
              </a:rPr>
              <a:t> and I think that this is an </a:t>
            </a:r>
            <a:r>
              <a:rPr lang="en-GB" altLang="en-US" sz="2800" b="1" u="sng" dirty="0" err="1">
                <a:solidFill>
                  <a:schemeClr val="tx1"/>
                </a:solidFill>
              </a:rPr>
              <a:t>awfol</a:t>
            </a:r>
            <a:r>
              <a:rPr lang="en-GB" altLang="en-US" sz="2800" dirty="0">
                <a:solidFill>
                  <a:schemeClr val="tx1"/>
                </a:solidFill>
              </a:rPr>
              <a:t> idea and I will explain why.</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Firstly, if we are not </a:t>
            </a:r>
            <a:r>
              <a:rPr lang="en-GB" altLang="en-US" sz="2800" b="1" u="sng" dirty="0">
                <a:solidFill>
                  <a:schemeClr val="tx1"/>
                </a:solidFill>
              </a:rPr>
              <a:t>aloud</a:t>
            </a:r>
            <a:r>
              <a:rPr lang="en-GB" altLang="en-US" sz="2800" dirty="0">
                <a:solidFill>
                  <a:schemeClr val="tx1"/>
                </a:solidFill>
              </a:rPr>
              <a:t> to play outside we will not get </a:t>
            </a:r>
            <a:r>
              <a:rPr lang="en-GB" altLang="en-US" sz="2800" b="1" u="sng" dirty="0">
                <a:solidFill>
                  <a:schemeClr val="tx1"/>
                </a:solidFill>
              </a:rPr>
              <a:t>enuf</a:t>
            </a:r>
            <a:r>
              <a:rPr lang="en-GB" altLang="en-US" sz="2800" dirty="0">
                <a:solidFill>
                  <a:schemeClr val="tx1"/>
                </a:solidFill>
              </a:rPr>
              <a:t> exercise each day – you know that fresh air and exercise is vital to children’s learning. Secondly, missing our playtime outside will </a:t>
            </a:r>
            <a:r>
              <a:rPr lang="en-GB" altLang="en-US" sz="2800" b="1" u="sng" dirty="0">
                <a:solidFill>
                  <a:schemeClr val="tx1"/>
                </a:solidFill>
              </a:rPr>
              <a:t>effect</a:t>
            </a:r>
            <a:r>
              <a:rPr lang="en-GB" altLang="en-US" sz="2800" dirty="0">
                <a:solidFill>
                  <a:schemeClr val="tx1"/>
                </a:solidFill>
              </a:rPr>
              <a:t> our learning. Fresh air is </a:t>
            </a:r>
            <a:r>
              <a:rPr lang="en-GB" altLang="en-US" sz="2800" b="1" u="sng" dirty="0" err="1">
                <a:solidFill>
                  <a:schemeClr val="tx1"/>
                </a:solidFill>
              </a:rPr>
              <a:t>benefitial</a:t>
            </a:r>
            <a:r>
              <a:rPr lang="en-GB" altLang="en-US" sz="2800" dirty="0">
                <a:solidFill>
                  <a:schemeClr val="tx1"/>
                </a:solidFill>
              </a:rPr>
              <a:t> to our concentration; I am </a:t>
            </a:r>
            <a:r>
              <a:rPr lang="en-GB" altLang="en-US" sz="2800" b="1" u="sng" dirty="0" err="1">
                <a:solidFill>
                  <a:schemeClr val="tx1"/>
                </a:solidFill>
              </a:rPr>
              <a:t>shure</a:t>
            </a:r>
            <a:r>
              <a:rPr lang="en-GB" altLang="en-US" sz="2800" dirty="0">
                <a:solidFill>
                  <a:schemeClr val="tx1"/>
                </a:solidFill>
              </a:rPr>
              <a:t> we will be able to concentrate better after a play outside. This is the </a:t>
            </a:r>
            <a:r>
              <a:rPr lang="en-GB" altLang="en-US" sz="2800" b="1" u="sng" dirty="0">
                <a:solidFill>
                  <a:schemeClr val="tx1"/>
                </a:solidFill>
              </a:rPr>
              <a:t>advise</a:t>
            </a:r>
            <a:r>
              <a:rPr lang="en-GB" altLang="en-US" sz="2800" dirty="0">
                <a:solidFill>
                  <a:schemeClr val="tx1"/>
                </a:solidFill>
              </a:rPr>
              <a:t> we have been given by other teachers at the school.</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p:txBody>
      </p:sp>
    </p:spTree>
    <p:extLst>
      <p:ext uri="{BB962C8B-B14F-4D97-AF65-F5344CB8AC3E}">
        <p14:creationId xmlns:p14="http://schemas.microsoft.com/office/powerpoint/2010/main" val="243042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13670" y="1687616"/>
            <a:ext cx="11371930" cy="50052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Dear Mrs Pearson, </a:t>
            </a:r>
          </a:p>
          <a:p>
            <a:pPr>
              <a:lnSpc>
                <a:spcPct val="100000"/>
              </a:lnSpc>
              <a:spcBef>
                <a:spcPct val="0"/>
              </a:spcBef>
              <a:buFontTx/>
              <a:buNone/>
            </a:pPr>
            <a:r>
              <a:rPr lang="en-GB" altLang="en-US" sz="2800" dirty="0">
                <a:solidFill>
                  <a:schemeClr val="tx1"/>
                </a:solidFill>
              </a:rPr>
              <a:t>I am writing to you to express my outrage at the fact that you are going to close our school playground. My </a:t>
            </a:r>
            <a:r>
              <a:rPr lang="en-GB" altLang="en-US" sz="2800" b="1" u="sng" dirty="0">
                <a:solidFill>
                  <a:schemeClr val="tx1"/>
                </a:solidFill>
              </a:rPr>
              <a:t>friends</a:t>
            </a:r>
            <a:r>
              <a:rPr lang="en-GB" altLang="en-US" sz="2800" dirty="0">
                <a:solidFill>
                  <a:schemeClr val="tx1"/>
                </a:solidFill>
              </a:rPr>
              <a:t> and I think that this is an </a:t>
            </a:r>
            <a:r>
              <a:rPr lang="en-GB" altLang="en-US" sz="2800" b="1" u="sng" dirty="0">
                <a:solidFill>
                  <a:schemeClr val="tx1"/>
                </a:solidFill>
              </a:rPr>
              <a:t>awful</a:t>
            </a:r>
            <a:r>
              <a:rPr lang="en-GB" altLang="en-US" sz="2800" dirty="0">
                <a:solidFill>
                  <a:schemeClr val="tx1"/>
                </a:solidFill>
              </a:rPr>
              <a:t> idea and I will explain why.</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Firstly, if we are not </a:t>
            </a:r>
            <a:r>
              <a:rPr lang="en-GB" altLang="en-US" sz="2800" b="1" u="sng" dirty="0">
                <a:solidFill>
                  <a:schemeClr val="tx1"/>
                </a:solidFill>
              </a:rPr>
              <a:t>allowed</a:t>
            </a:r>
            <a:r>
              <a:rPr lang="en-GB" altLang="en-US" sz="2800" dirty="0">
                <a:solidFill>
                  <a:schemeClr val="tx1"/>
                </a:solidFill>
              </a:rPr>
              <a:t> to play outside we will not get </a:t>
            </a:r>
            <a:r>
              <a:rPr lang="en-GB" altLang="en-US" sz="2800" b="1" u="sng" dirty="0">
                <a:solidFill>
                  <a:schemeClr val="tx1"/>
                </a:solidFill>
              </a:rPr>
              <a:t>enough</a:t>
            </a:r>
            <a:r>
              <a:rPr lang="en-GB" altLang="en-US" sz="2800" dirty="0">
                <a:solidFill>
                  <a:schemeClr val="tx1"/>
                </a:solidFill>
              </a:rPr>
              <a:t> exercise each day – you know that fresh air and exercise is vital to children’s learning.  Secondly, missing our play time outside will </a:t>
            </a:r>
            <a:r>
              <a:rPr lang="en-GB" altLang="en-US" sz="2800" b="1" u="sng" dirty="0">
                <a:solidFill>
                  <a:schemeClr val="tx1"/>
                </a:solidFill>
              </a:rPr>
              <a:t>affect</a:t>
            </a:r>
            <a:r>
              <a:rPr lang="en-GB" altLang="en-US" sz="2800" dirty="0">
                <a:solidFill>
                  <a:schemeClr val="tx1"/>
                </a:solidFill>
              </a:rPr>
              <a:t> our learning. Fresh air is </a:t>
            </a:r>
            <a:r>
              <a:rPr lang="en-GB" altLang="en-US" sz="2800" b="1" u="sng" dirty="0">
                <a:solidFill>
                  <a:schemeClr val="tx1"/>
                </a:solidFill>
              </a:rPr>
              <a:t>beneficial</a:t>
            </a:r>
            <a:r>
              <a:rPr lang="en-GB" altLang="en-US" sz="2800" dirty="0">
                <a:solidFill>
                  <a:schemeClr val="tx1"/>
                </a:solidFill>
              </a:rPr>
              <a:t> to our concentration; I am </a:t>
            </a:r>
            <a:r>
              <a:rPr lang="en-GB" altLang="en-US" sz="2800" b="1" u="sng" dirty="0">
                <a:solidFill>
                  <a:schemeClr val="tx1"/>
                </a:solidFill>
              </a:rPr>
              <a:t>sure</a:t>
            </a:r>
            <a:r>
              <a:rPr lang="en-GB" altLang="en-US" sz="2800" dirty="0">
                <a:solidFill>
                  <a:schemeClr val="tx1"/>
                </a:solidFill>
              </a:rPr>
              <a:t> we will be able to concentrate better after a play outside. This is the </a:t>
            </a:r>
            <a:r>
              <a:rPr lang="en-GB" altLang="en-US" sz="2800" b="1" u="sng" dirty="0">
                <a:solidFill>
                  <a:schemeClr val="tx1"/>
                </a:solidFill>
              </a:rPr>
              <a:t>advice</a:t>
            </a:r>
            <a:r>
              <a:rPr lang="en-GB" altLang="en-US" sz="2800" dirty="0">
                <a:solidFill>
                  <a:schemeClr val="tx1"/>
                </a:solidFill>
              </a:rPr>
              <a:t> we have been given by other teachers at the school.</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endParaRPr lang="en-GB" altLang="en-US" sz="2800" dirty="0">
              <a:solidFill>
                <a:schemeClr val="tx1"/>
              </a:solidFill>
            </a:endParaRPr>
          </a:p>
        </p:txBody>
      </p:sp>
    </p:spTree>
    <p:extLst>
      <p:ext uri="{BB962C8B-B14F-4D97-AF65-F5344CB8AC3E}">
        <p14:creationId xmlns:p14="http://schemas.microsoft.com/office/powerpoint/2010/main" val="362397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319105" y="1861289"/>
            <a:ext cx="11553790" cy="457516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r>
              <a:rPr lang="en-GB" altLang="en-US" sz="2800" dirty="0">
                <a:solidFill>
                  <a:schemeClr val="tx1"/>
                </a:solidFill>
              </a:rPr>
              <a:t>Now try this one on the next slide. Remember to use the strategies that you have practised today.  </a:t>
            </a:r>
            <a:endParaRPr lang="en-GB" sz="2750" dirty="0">
              <a:solidFill>
                <a:schemeClr val="tx1"/>
              </a:solidFill>
            </a:endParaRPr>
          </a:p>
          <a:p>
            <a:pPr marL="457200" indent="-457200">
              <a:lnSpc>
                <a:spcPct val="100000"/>
              </a:lnSpc>
              <a:spcBef>
                <a:spcPct val="0"/>
              </a:spcBef>
              <a:buFont typeface="Wingdings" panose="05000000000000000000" pitchFamily="2" charset="2"/>
              <a:buChar char="q"/>
            </a:pPr>
            <a:r>
              <a:rPr lang="en-GB" sz="2800" dirty="0">
                <a:solidFill>
                  <a:schemeClr val="tx1"/>
                </a:solidFill>
              </a:rPr>
              <a:t>	Look for your ‘usual’ spelling mistakes. These are the ones that your                  	teacher has given you feedback about before.</a:t>
            </a:r>
          </a:p>
          <a:p>
            <a:pPr marL="457200" indent="-457200">
              <a:lnSpc>
                <a:spcPct val="100000"/>
              </a:lnSpc>
              <a:spcBef>
                <a:spcPct val="0"/>
              </a:spcBef>
              <a:buFont typeface="Wingdings" panose="05000000000000000000" pitchFamily="2" charset="2"/>
              <a:buChar char="q"/>
            </a:pPr>
            <a:r>
              <a:rPr lang="en-GB" sz="2800" dirty="0">
                <a:solidFill>
                  <a:schemeClr val="tx1"/>
                </a:solidFill>
              </a:rPr>
              <a:t>     Look for common spelling errors such as words with a double 	consonant or an –</a:t>
            </a:r>
            <a:r>
              <a:rPr lang="en-GB" sz="2800" dirty="0" err="1">
                <a:solidFill>
                  <a:schemeClr val="tx1"/>
                </a:solidFill>
              </a:rPr>
              <a:t>ly</a:t>
            </a:r>
            <a:r>
              <a:rPr lang="en-GB" sz="2800" dirty="0">
                <a:solidFill>
                  <a:schemeClr val="tx1"/>
                </a:solidFill>
              </a:rPr>
              <a:t> ending.</a:t>
            </a:r>
          </a:p>
          <a:p>
            <a:pPr marL="457200" indent="-457200">
              <a:lnSpc>
                <a:spcPct val="100000"/>
              </a:lnSpc>
              <a:spcBef>
                <a:spcPct val="0"/>
              </a:spcBef>
              <a:buFont typeface="Wingdings" panose="05000000000000000000" pitchFamily="2" charset="2"/>
              <a:buChar char="q"/>
            </a:pPr>
            <a:r>
              <a:rPr lang="en-GB" sz="2800" dirty="0">
                <a:solidFill>
                  <a:schemeClr val="tx1"/>
                </a:solidFill>
              </a:rPr>
              <a:t>	Look for homophones. These are words that sound the same but 	have different meanings, for example aloud/allowed.</a:t>
            </a:r>
          </a:p>
          <a:p>
            <a:pPr marL="457200" indent="-457200">
              <a:lnSpc>
                <a:spcPct val="100000"/>
              </a:lnSpc>
              <a:spcBef>
                <a:spcPct val="0"/>
              </a:spcBef>
              <a:buFont typeface="Wingdings" panose="05000000000000000000" pitchFamily="2" charset="2"/>
              <a:buChar char="q"/>
            </a:pPr>
            <a:r>
              <a:rPr lang="en-GB" sz="2800" dirty="0">
                <a:solidFill>
                  <a:schemeClr val="tx1"/>
                </a:solidFill>
              </a:rPr>
              <a:t>	Look for the spelling rules that you have learnt or are learning, for      	example -</a:t>
            </a:r>
            <a:r>
              <a:rPr lang="en-GB" sz="2800" dirty="0" err="1">
                <a:solidFill>
                  <a:schemeClr val="tx1"/>
                </a:solidFill>
              </a:rPr>
              <a:t>tious</a:t>
            </a:r>
            <a:r>
              <a:rPr lang="en-GB" sz="2800" dirty="0">
                <a:solidFill>
                  <a:schemeClr val="tx1"/>
                </a:solidFill>
              </a:rPr>
              <a:t>/-</a:t>
            </a:r>
            <a:r>
              <a:rPr lang="en-GB" sz="2800" dirty="0" err="1">
                <a:solidFill>
                  <a:schemeClr val="tx1"/>
                </a:solidFill>
              </a:rPr>
              <a:t>cious</a:t>
            </a:r>
            <a:r>
              <a:rPr lang="en-GB" sz="2800" dirty="0">
                <a:solidFill>
                  <a:schemeClr val="tx1"/>
                </a:solidFill>
              </a:rPr>
              <a:t> or -</a:t>
            </a:r>
            <a:r>
              <a:rPr lang="en-GB" sz="2800" dirty="0" err="1">
                <a:solidFill>
                  <a:schemeClr val="tx1"/>
                </a:solidFill>
              </a:rPr>
              <a:t>cial</a:t>
            </a:r>
            <a:r>
              <a:rPr lang="en-GB" sz="2800" dirty="0">
                <a:solidFill>
                  <a:schemeClr val="tx1"/>
                </a:solidFill>
              </a:rPr>
              <a:t>/-</a:t>
            </a:r>
            <a:r>
              <a:rPr lang="en-GB" sz="2800" dirty="0" err="1">
                <a:solidFill>
                  <a:schemeClr val="tx1"/>
                </a:solidFill>
              </a:rPr>
              <a:t>tial</a:t>
            </a:r>
            <a:r>
              <a:rPr lang="en-GB" sz="2800" dirty="0">
                <a:solidFill>
                  <a:schemeClr val="tx1"/>
                </a:solidFill>
              </a:rPr>
              <a:t>.</a:t>
            </a:r>
          </a:p>
          <a:p>
            <a:pPr algn="ct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endParaRPr lang="en-GB" altLang="en-US" sz="2800" dirty="0">
              <a:solidFill>
                <a:schemeClr val="tx1"/>
              </a:solidFill>
            </a:endParaRPr>
          </a:p>
        </p:txBody>
      </p:sp>
    </p:spTree>
    <p:extLst>
      <p:ext uri="{BB962C8B-B14F-4D97-AF65-F5344CB8AC3E}">
        <p14:creationId xmlns:p14="http://schemas.microsoft.com/office/powerpoint/2010/main" val="360102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231810" y="1687616"/>
            <a:ext cx="11553790" cy="50052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sz="2800" dirty="0">
                <a:solidFill>
                  <a:schemeClr val="tx1"/>
                </a:solidFill>
              </a:rPr>
              <a:t>She gazed up at the windows; they where all dark. Her heart was beating like a drum. She didn’t even want to walk passed the house but it was like her feet had a mind of their own – they urged her on. Claire was </a:t>
            </a:r>
            <a:r>
              <a:rPr lang="en-GB" sz="2800" dirty="0" err="1">
                <a:solidFill>
                  <a:schemeClr val="tx1"/>
                </a:solidFill>
              </a:rPr>
              <a:t>terrably</a:t>
            </a:r>
            <a:r>
              <a:rPr lang="en-GB" sz="2800" dirty="0">
                <a:solidFill>
                  <a:schemeClr val="tx1"/>
                </a:solidFill>
              </a:rPr>
              <a:t> frightened.  </a:t>
            </a:r>
          </a:p>
          <a:p>
            <a:pPr>
              <a:lnSpc>
                <a:spcPct val="100000"/>
              </a:lnSpc>
              <a:spcBef>
                <a:spcPct val="0"/>
              </a:spcBef>
              <a:buFontTx/>
              <a:buNone/>
            </a:pPr>
            <a:endParaRPr lang="en-GB" sz="2800" dirty="0">
              <a:solidFill>
                <a:schemeClr val="tx1"/>
              </a:solidFill>
            </a:endParaRPr>
          </a:p>
          <a:p>
            <a:pPr>
              <a:lnSpc>
                <a:spcPct val="100000"/>
              </a:lnSpc>
              <a:spcBef>
                <a:spcPct val="0"/>
              </a:spcBef>
              <a:buFontTx/>
              <a:buNone/>
            </a:pPr>
            <a:r>
              <a:rPr lang="en-GB" sz="2800" dirty="0">
                <a:solidFill>
                  <a:schemeClr val="tx1"/>
                </a:solidFill>
              </a:rPr>
              <a:t>She came to a steal gate and on it was a tiger, no, a seal perhaps. It was painted black but the paint had run, making it look like a different </a:t>
            </a:r>
            <a:r>
              <a:rPr lang="en-GB" sz="2800" dirty="0" err="1">
                <a:solidFill>
                  <a:schemeClr val="tx1"/>
                </a:solidFill>
              </a:rPr>
              <a:t>speshies</a:t>
            </a:r>
            <a:r>
              <a:rPr lang="en-GB" sz="2800" dirty="0">
                <a:solidFill>
                  <a:schemeClr val="tx1"/>
                </a:solidFill>
              </a:rPr>
              <a:t>.  Suddenly, the door flung open and a voice hissed in the murky darkness. </a:t>
            </a:r>
            <a:r>
              <a:rPr lang="en-GB" sz="2800" dirty="0" err="1">
                <a:solidFill>
                  <a:schemeClr val="tx1"/>
                </a:solidFill>
              </a:rPr>
              <a:t>Immediataly</a:t>
            </a:r>
            <a:r>
              <a:rPr lang="en-GB" sz="2800" dirty="0">
                <a:solidFill>
                  <a:schemeClr val="tx1"/>
                </a:solidFill>
              </a:rPr>
              <a:t>, Claire spun around, every bit of her </a:t>
            </a:r>
            <a:r>
              <a:rPr lang="en-GB" sz="2800" dirty="0" err="1">
                <a:solidFill>
                  <a:schemeClr val="tx1"/>
                </a:solidFill>
              </a:rPr>
              <a:t>shakking</a:t>
            </a:r>
            <a:r>
              <a:rPr lang="en-GB" sz="2800" dirty="0">
                <a:solidFill>
                  <a:schemeClr val="tx1"/>
                </a:solidFill>
              </a:rPr>
              <a:t> in terror. This time her </a:t>
            </a:r>
            <a:r>
              <a:rPr lang="en-GB" sz="2800" dirty="0" err="1">
                <a:solidFill>
                  <a:schemeClr val="tx1"/>
                </a:solidFill>
              </a:rPr>
              <a:t>quoriosity</a:t>
            </a:r>
            <a:r>
              <a:rPr lang="en-GB" sz="2800" dirty="0">
                <a:solidFill>
                  <a:schemeClr val="tx1"/>
                </a:solidFill>
              </a:rPr>
              <a:t> had got the better of her.</a:t>
            </a:r>
          </a:p>
        </p:txBody>
      </p:sp>
    </p:spTree>
    <p:extLst>
      <p:ext uri="{BB962C8B-B14F-4D97-AF65-F5344CB8AC3E}">
        <p14:creationId xmlns:p14="http://schemas.microsoft.com/office/powerpoint/2010/main" val="234184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1203086" y="264693"/>
            <a:ext cx="10777538" cy="1143000"/>
          </a:xfrm>
        </p:spPr>
        <p:txBody>
          <a:bodyPr/>
          <a:lstStyle/>
          <a:p>
            <a:r>
              <a:rPr lang="en-GB" dirty="0">
                <a:solidFill>
                  <a:srgbClr val="002060"/>
                </a:solidFill>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00543832"/>
              </p:ext>
            </p:extLst>
          </p:nvPr>
        </p:nvGraphicFramePr>
        <p:xfrm>
          <a:off x="1893246" y="2728919"/>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946807" y="2763034"/>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945860" y="3597503"/>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945860" y="4395751"/>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946807" y="5251968"/>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0039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a:t>
            </a:r>
          </a:p>
        </p:txBody>
      </p:sp>
    </p:spTree>
    <p:extLst>
      <p:ext uri="{BB962C8B-B14F-4D97-AF65-F5344CB8AC3E}">
        <p14:creationId xmlns:p14="http://schemas.microsoft.com/office/powerpoint/2010/main" val="349507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231810" y="1687616"/>
            <a:ext cx="11553790" cy="50052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sz="2800" dirty="0">
                <a:solidFill>
                  <a:schemeClr val="tx1"/>
                </a:solidFill>
              </a:rPr>
              <a:t>She gazed up at the windows; they </a:t>
            </a:r>
            <a:r>
              <a:rPr lang="en-GB" sz="2800" b="1" u="sng" dirty="0">
                <a:solidFill>
                  <a:schemeClr val="tx1"/>
                </a:solidFill>
              </a:rPr>
              <a:t>where</a:t>
            </a:r>
            <a:r>
              <a:rPr lang="en-GB" sz="2800" dirty="0">
                <a:solidFill>
                  <a:schemeClr val="tx1"/>
                </a:solidFill>
              </a:rPr>
              <a:t> all dark. Her heart was beating like a drum. She didn’t even want to walk </a:t>
            </a:r>
            <a:r>
              <a:rPr lang="en-GB" sz="2800" b="1" u="sng" dirty="0">
                <a:solidFill>
                  <a:schemeClr val="tx1"/>
                </a:solidFill>
              </a:rPr>
              <a:t>passed</a:t>
            </a:r>
            <a:r>
              <a:rPr lang="en-GB" sz="2800" dirty="0">
                <a:solidFill>
                  <a:schemeClr val="tx1"/>
                </a:solidFill>
              </a:rPr>
              <a:t> the house but it was like her feet had a mind of their own – they urged her on. Claire was </a:t>
            </a:r>
            <a:r>
              <a:rPr lang="en-GB" sz="2800" b="1" u="sng" dirty="0" err="1">
                <a:solidFill>
                  <a:schemeClr val="tx1"/>
                </a:solidFill>
              </a:rPr>
              <a:t>terrably</a:t>
            </a:r>
            <a:r>
              <a:rPr lang="en-GB" sz="2800" dirty="0">
                <a:solidFill>
                  <a:schemeClr val="tx1"/>
                </a:solidFill>
              </a:rPr>
              <a:t> frightened.  </a:t>
            </a:r>
          </a:p>
          <a:p>
            <a:pPr>
              <a:lnSpc>
                <a:spcPct val="100000"/>
              </a:lnSpc>
              <a:spcBef>
                <a:spcPct val="0"/>
              </a:spcBef>
              <a:buFontTx/>
              <a:buNone/>
            </a:pPr>
            <a:endParaRPr lang="en-GB" sz="2800" dirty="0">
              <a:solidFill>
                <a:schemeClr val="tx1"/>
              </a:solidFill>
            </a:endParaRPr>
          </a:p>
          <a:p>
            <a:pPr>
              <a:lnSpc>
                <a:spcPct val="100000"/>
              </a:lnSpc>
              <a:spcBef>
                <a:spcPct val="0"/>
              </a:spcBef>
              <a:buFontTx/>
              <a:buNone/>
            </a:pPr>
            <a:r>
              <a:rPr lang="en-GB" sz="2800" dirty="0">
                <a:solidFill>
                  <a:schemeClr val="tx1"/>
                </a:solidFill>
              </a:rPr>
              <a:t>She came to a </a:t>
            </a:r>
            <a:r>
              <a:rPr lang="en-GB" sz="2800" b="1" u="sng" dirty="0">
                <a:solidFill>
                  <a:schemeClr val="tx1"/>
                </a:solidFill>
              </a:rPr>
              <a:t>steal</a:t>
            </a:r>
            <a:r>
              <a:rPr lang="en-GB" sz="2800" dirty="0">
                <a:solidFill>
                  <a:schemeClr val="tx1"/>
                </a:solidFill>
              </a:rPr>
              <a:t> gate and on it was a tiger, no, a seal perhaps. It was painted black but the paint had run, making it look like a different </a:t>
            </a:r>
            <a:r>
              <a:rPr lang="en-GB" sz="2800" b="1" u="sng" dirty="0" err="1">
                <a:solidFill>
                  <a:schemeClr val="tx1"/>
                </a:solidFill>
              </a:rPr>
              <a:t>speshies</a:t>
            </a:r>
            <a:r>
              <a:rPr lang="en-GB" sz="2800" dirty="0">
                <a:solidFill>
                  <a:schemeClr val="tx1"/>
                </a:solidFill>
              </a:rPr>
              <a:t>.  Suddenly, the door flung open and a voice hissed in the murky darkness. </a:t>
            </a:r>
            <a:r>
              <a:rPr lang="en-GB" sz="2800" b="1" u="sng" dirty="0" err="1">
                <a:solidFill>
                  <a:schemeClr val="tx1"/>
                </a:solidFill>
              </a:rPr>
              <a:t>Immediataly</a:t>
            </a:r>
            <a:r>
              <a:rPr lang="en-GB" sz="2800" dirty="0">
                <a:solidFill>
                  <a:schemeClr val="tx1"/>
                </a:solidFill>
              </a:rPr>
              <a:t>, Claire spun around, every bit of her </a:t>
            </a:r>
            <a:r>
              <a:rPr lang="en-GB" sz="2800" b="1" u="sng" dirty="0" err="1">
                <a:solidFill>
                  <a:schemeClr val="tx1"/>
                </a:solidFill>
              </a:rPr>
              <a:t>shakking</a:t>
            </a:r>
            <a:r>
              <a:rPr lang="en-GB" sz="2800" dirty="0">
                <a:solidFill>
                  <a:schemeClr val="tx1"/>
                </a:solidFill>
              </a:rPr>
              <a:t> in terror. This time her </a:t>
            </a:r>
            <a:r>
              <a:rPr lang="en-GB" sz="2800" b="1" u="sng" dirty="0" err="1">
                <a:solidFill>
                  <a:schemeClr val="tx1"/>
                </a:solidFill>
              </a:rPr>
              <a:t>quoriosity</a:t>
            </a:r>
            <a:r>
              <a:rPr lang="en-GB" sz="2800" dirty="0">
                <a:solidFill>
                  <a:schemeClr val="tx1"/>
                </a:solidFill>
              </a:rPr>
              <a:t> had got the better of her.</a:t>
            </a:r>
          </a:p>
        </p:txBody>
      </p:sp>
    </p:spTree>
    <p:extLst>
      <p:ext uri="{BB962C8B-B14F-4D97-AF65-F5344CB8AC3E}">
        <p14:creationId xmlns:p14="http://schemas.microsoft.com/office/powerpoint/2010/main" val="911337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596718" y="421550"/>
            <a:ext cx="8619970" cy="1116565"/>
          </a:xfrm>
          <a:solidFill>
            <a:srgbClr val="FDFEDA"/>
          </a:solidFill>
          <a:ln>
            <a:solidFill>
              <a:schemeClr val="accent1"/>
            </a:solidFill>
          </a:ln>
        </p:spPr>
        <p:txBody>
          <a:bodyPr>
            <a:normAutofit/>
          </a:bodyPr>
          <a:lstStyle/>
          <a:p>
            <a:pPr algn="ctr"/>
            <a:r>
              <a:rPr lang="en-GB" sz="4000" b="1" dirty="0">
                <a:solidFill>
                  <a:srgbClr val="002060"/>
                </a:solidFill>
              </a:rPr>
              <a:t>How did you do?</a:t>
            </a:r>
            <a:endParaRPr lang="en-GB" sz="4000" b="1" dirty="0">
              <a:solidFill>
                <a:srgbClr val="002060"/>
              </a:solidFill>
              <a:latin typeface="+mn-lt"/>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231810" y="1687616"/>
            <a:ext cx="11553790" cy="50052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sz="2800" dirty="0">
                <a:solidFill>
                  <a:schemeClr val="tx1"/>
                </a:solidFill>
              </a:rPr>
              <a:t>She gazed up at the windows; they </a:t>
            </a:r>
            <a:r>
              <a:rPr lang="en-GB" sz="2800" b="1" u="sng" dirty="0">
                <a:solidFill>
                  <a:schemeClr val="tx1"/>
                </a:solidFill>
              </a:rPr>
              <a:t>were</a:t>
            </a:r>
            <a:r>
              <a:rPr lang="en-GB" sz="2800" dirty="0">
                <a:solidFill>
                  <a:schemeClr val="tx1"/>
                </a:solidFill>
              </a:rPr>
              <a:t> all dark. Her heart was beating like a drum. She didn’t even want to walk </a:t>
            </a:r>
            <a:r>
              <a:rPr lang="en-GB" sz="2800" b="1" u="sng" dirty="0">
                <a:solidFill>
                  <a:schemeClr val="tx1"/>
                </a:solidFill>
              </a:rPr>
              <a:t>past</a:t>
            </a:r>
            <a:r>
              <a:rPr lang="en-GB" sz="2800" dirty="0">
                <a:solidFill>
                  <a:schemeClr val="tx1"/>
                </a:solidFill>
              </a:rPr>
              <a:t> the house but it was like her feet had a mind of their own – they urged her on. Claire was </a:t>
            </a:r>
            <a:r>
              <a:rPr lang="en-GB" sz="2800" b="1" u="sng" dirty="0">
                <a:solidFill>
                  <a:schemeClr val="tx1"/>
                </a:solidFill>
              </a:rPr>
              <a:t>terribly</a:t>
            </a:r>
            <a:r>
              <a:rPr lang="en-GB" sz="2800" dirty="0">
                <a:solidFill>
                  <a:schemeClr val="tx1"/>
                </a:solidFill>
              </a:rPr>
              <a:t> frightened.  </a:t>
            </a:r>
          </a:p>
          <a:p>
            <a:pPr>
              <a:lnSpc>
                <a:spcPct val="100000"/>
              </a:lnSpc>
              <a:spcBef>
                <a:spcPct val="0"/>
              </a:spcBef>
              <a:buFontTx/>
              <a:buNone/>
            </a:pPr>
            <a:endParaRPr lang="en-GB" sz="2800" dirty="0">
              <a:solidFill>
                <a:schemeClr val="tx1"/>
              </a:solidFill>
            </a:endParaRPr>
          </a:p>
          <a:p>
            <a:pPr>
              <a:lnSpc>
                <a:spcPct val="100000"/>
              </a:lnSpc>
              <a:spcBef>
                <a:spcPct val="0"/>
              </a:spcBef>
              <a:buFontTx/>
              <a:buNone/>
            </a:pPr>
            <a:r>
              <a:rPr lang="en-GB" sz="2800" dirty="0">
                <a:solidFill>
                  <a:schemeClr val="tx1"/>
                </a:solidFill>
              </a:rPr>
              <a:t>She came to a </a:t>
            </a:r>
            <a:r>
              <a:rPr lang="en-GB" sz="2800" b="1" u="sng" dirty="0">
                <a:solidFill>
                  <a:schemeClr val="tx1"/>
                </a:solidFill>
              </a:rPr>
              <a:t>steel</a:t>
            </a:r>
            <a:r>
              <a:rPr lang="en-GB" sz="2800" dirty="0">
                <a:solidFill>
                  <a:schemeClr val="tx1"/>
                </a:solidFill>
              </a:rPr>
              <a:t> gate and on it was a tiger, no, a seal perhaps. It was painted black but the paint had run, making it look like a different </a:t>
            </a:r>
            <a:r>
              <a:rPr lang="en-GB" sz="2800" b="1" u="sng" dirty="0">
                <a:solidFill>
                  <a:schemeClr val="tx1"/>
                </a:solidFill>
              </a:rPr>
              <a:t>species</a:t>
            </a:r>
            <a:r>
              <a:rPr lang="en-GB" sz="2800" dirty="0">
                <a:solidFill>
                  <a:schemeClr val="tx1"/>
                </a:solidFill>
              </a:rPr>
              <a:t>.  Suddenly, the door flung open and a voice hissed in the murky darkness. </a:t>
            </a:r>
            <a:r>
              <a:rPr lang="en-GB" sz="2800" b="1" u="sng" dirty="0">
                <a:solidFill>
                  <a:schemeClr val="tx1"/>
                </a:solidFill>
              </a:rPr>
              <a:t>Immediately</a:t>
            </a:r>
            <a:r>
              <a:rPr lang="en-GB" sz="2800" dirty="0">
                <a:solidFill>
                  <a:schemeClr val="tx1"/>
                </a:solidFill>
              </a:rPr>
              <a:t>, Claire spun around, every bit of her </a:t>
            </a:r>
            <a:r>
              <a:rPr lang="en-GB" sz="2800" b="1" u="sng" dirty="0">
                <a:solidFill>
                  <a:schemeClr val="tx1"/>
                </a:solidFill>
              </a:rPr>
              <a:t>shaking</a:t>
            </a:r>
            <a:r>
              <a:rPr lang="en-GB" sz="2800" dirty="0">
                <a:solidFill>
                  <a:schemeClr val="tx1"/>
                </a:solidFill>
              </a:rPr>
              <a:t> in terror. This time her </a:t>
            </a:r>
            <a:r>
              <a:rPr lang="en-GB" sz="2800" b="1" u="sng" dirty="0">
                <a:solidFill>
                  <a:schemeClr val="tx1"/>
                </a:solidFill>
              </a:rPr>
              <a:t>curiosity</a:t>
            </a:r>
            <a:r>
              <a:rPr lang="en-GB" sz="2800" dirty="0">
                <a:solidFill>
                  <a:schemeClr val="tx1"/>
                </a:solidFill>
              </a:rPr>
              <a:t> had got the better of her.</a:t>
            </a:r>
          </a:p>
        </p:txBody>
      </p:sp>
    </p:spTree>
    <p:extLst>
      <p:ext uri="{BB962C8B-B14F-4D97-AF65-F5344CB8AC3E}">
        <p14:creationId xmlns:p14="http://schemas.microsoft.com/office/powerpoint/2010/main" val="2814733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Review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38EB277B-E19B-4082-8209-DB101CBBA8EF}"/>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9">
            <a:extLst>
              <a:ext uri="{FF2B5EF4-FFF2-40B4-BE49-F238E27FC236}">
                <a16:creationId xmlns:a16="http://schemas.microsoft.com/office/drawing/2014/main" id="{12A10745-3DFD-4C18-B149-E196E8F1120D}"/>
              </a:ext>
            </a:extLst>
          </p:cNvPr>
          <p:cNvSpPr/>
          <p:nvPr/>
        </p:nvSpPr>
        <p:spPr>
          <a:xfrm>
            <a:off x="751474" y="2069735"/>
            <a:ext cx="10678429" cy="43296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     </a:t>
            </a:r>
          </a:p>
          <a:p>
            <a:pPr marL="457200" indent="-457200">
              <a:buFont typeface="Wingdings" panose="05000000000000000000" pitchFamily="2" charset="2"/>
              <a:buChar char="q"/>
            </a:pPr>
            <a:r>
              <a:rPr lang="en-GB" sz="2800" dirty="0">
                <a:solidFill>
                  <a:schemeClr val="tx1"/>
                </a:solidFill>
              </a:rPr>
              <a:t>Look for your ‘usual’ spelling mistakes. These are the ones that your teacher has given you feedback about before.</a:t>
            </a:r>
          </a:p>
          <a:p>
            <a:pPr marL="457200" indent="-457200">
              <a:buFont typeface="Wingdings" panose="05000000000000000000" pitchFamily="2" charset="2"/>
              <a:buChar char="q"/>
            </a:pPr>
            <a:r>
              <a:rPr lang="en-GB" sz="2800" dirty="0">
                <a:solidFill>
                  <a:schemeClr val="tx1"/>
                </a:solidFill>
              </a:rPr>
              <a:t>Look for common spelling errors such as words with a double consonant or an –</a:t>
            </a:r>
            <a:r>
              <a:rPr lang="en-GB" sz="2800" dirty="0" err="1">
                <a:solidFill>
                  <a:schemeClr val="tx1"/>
                </a:solidFill>
              </a:rPr>
              <a:t>ly</a:t>
            </a:r>
            <a:r>
              <a:rPr lang="en-GB" sz="2800" dirty="0">
                <a:solidFill>
                  <a:schemeClr val="tx1"/>
                </a:solidFill>
              </a:rPr>
              <a:t> ending.</a:t>
            </a:r>
          </a:p>
          <a:p>
            <a:pPr marL="457200" indent="-457200">
              <a:buFont typeface="Wingdings" panose="05000000000000000000" pitchFamily="2" charset="2"/>
              <a:buChar char="q"/>
            </a:pPr>
            <a:r>
              <a:rPr lang="en-GB" sz="2800" dirty="0">
                <a:solidFill>
                  <a:schemeClr val="tx1"/>
                </a:solidFill>
              </a:rPr>
              <a:t>Look for homophones. </a:t>
            </a:r>
            <a:r>
              <a:rPr lang="en-GB" sz="2800">
                <a:solidFill>
                  <a:schemeClr val="tx1"/>
                </a:solidFill>
              </a:rPr>
              <a:t>These are words </a:t>
            </a:r>
            <a:r>
              <a:rPr lang="en-GB" sz="2800" dirty="0">
                <a:solidFill>
                  <a:schemeClr val="tx1"/>
                </a:solidFill>
              </a:rPr>
              <a:t>that sound the same but have different meanings. Example: aloud/allowed</a:t>
            </a:r>
          </a:p>
          <a:p>
            <a:pPr marL="457200" indent="-457200">
              <a:buFont typeface="Wingdings" panose="05000000000000000000" pitchFamily="2" charset="2"/>
              <a:buChar char="q"/>
            </a:pPr>
            <a:r>
              <a:rPr lang="en-GB" sz="2800" dirty="0">
                <a:solidFill>
                  <a:schemeClr val="tx1"/>
                </a:solidFill>
              </a:rPr>
              <a:t>Look for the spelling rules for suffixes that you have learnt or are learning. Example: -</a:t>
            </a:r>
            <a:r>
              <a:rPr lang="en-GB" sz="2800" dirty="0" err="1">
                <a:solidFill>
                  <a:schemeClr val="tx1"/>
                </a:solidFill>
              </a:rPr>
              <a:t>tious</a:t>
            </a:r>
            <a:r>
              <a:rPr lang="en-GB" sz="2800" dirty="0">
                <a:solidFill>
                  <a:schemeClr val="tx1"/>
                </a:solidFill>
              </a:rPr>
              <a:t>/-</a:t>
            </a:r>
            <a:r>
              <a:rPr lang="en-GB" sz="2800" dirty="0" err="1">
                <a:solidFill>
                  <a:schemeClr val="tx1"/>
                </a:solidFill>
              </a:rPr>
              <a:t>cious</a:t>
            </a:r>
            <a:r>
              <a:rPr lang="en-GB" sz="2800" dirty="0">
                <a:solidFill>
                  <a:schemeClr val="tx1"/>
                </a:solidFill>
              </a:rPr>
              <a:t> or -</a:t>
            </a:r>
            <a:r>
              <a:rPr lang="en-GB" sz="2800" dirty="0" err="1">
                <a:solidFill>
                  <a:schemeClr val="tx1"/>
                </a:solidFill>
              </a:rPr>
              <a:t>cial</a:t>
            </a:r>
            <a:r>
              <a:rPr lang="en-GB" sz="2800" dirty="0">
                <a:solidFill>
                  <a:schemeClr val="tx1"/>
                </a:solidFill>
              </a:rPr>
              <a:t>/-</a:t>
            </a:r>
            <a:r>
              <a:rPr lang="en-GB" sz="2800" dirty="0" err="1">
                <a:solidFill>
                  <a:schemeClr val="tx1"/>
                </a:solidFill>
              </a:rPr>
              <a:t>tial</a:t>
            </a:r>
            <a:endParaRPr lang="en-GB" sz="2800" dirty="0">
              <a:solidFill>
                <a:schemeClr val="tx1"/>
              </a:solidFill>
            </a:endParaRPr>
          </a:p>
          <a:p>
            <a:pPr algn="ctr"/>
            <a:endParaRPr lang="en-GB" sz="2800" dirty="0">
              <a:solidFill>
                <a:schemeClr val="tx1"/>
              </a:solidFill>
            </a:endParaRPr>
          </a:p>
        </p:txBody>
      </p:sp>
    </p:spTree>
    <p:extLst>
      <p:ext uri="{BB962C8B-B14F-4D97-AF65-F5344CB8AC3E}">
        <p14:creationId xmlns:p14="http://schemas.microsoft.com/office/powerpoint/2010/main" val="67622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78EECF-F20C-4778-AB4B-504C8E7B91F7}"/>
              </a:ext>
            </a:extLst>
          </p:cNvPr>
          <p:cNvPicPr/>
          <p:nvPr/>
        </p:nvPicPr>
        <p:blipFill>
          <a:blip r:embed="rId3">
            <a:extLst>
              <a:ext uri="{28A0092B-C50C-407E-A947-70E740481C1C}">
                <a14:useLocalDpi xmlns:a14="http://schemas.microsoft.com/office/drawing/2010/main" val="0"/>
              </a:ext>
            </a:extLst>
          </a:blip>
          <a:stretch>
            <a:fillRect/>
          </a:stretch>
        </p:blipFill>
        <p:spPr>
          <a:xfrm>
            <a:off x="145636" y="106998"/>
            <a:ext cx="1003935" cy="1442720"/>
          </a:xfrm>
          <a:prstGeom prst="rect">
            <a:avLst/>
          </a:prstGeom>
        </p:spPr>
      </p:pic>
      <p:sp>
        <p:nvSpPr>
          <p:cNvPr id="17" name="Title 1">
            <a:extLst>
              <a:ext uri="{FF2B5EF4-FFF2-40B4-BE49-F238E27FC236}">
                <a16:creationId xmlns:a16="http://schemas.microsoft.com/office/drawing/2014/main" id="{20C70721-0A94-47B6-9B29-2975EFD82C2E}"/>
              </a:ext>
            </a:extLst>
          </p:cNvPr>
          <p:cNvSpPr>
            <a:spLocks noGrp="1"/>
          </p:cNvSpPr>
          <p:nvPr>
            <p:ph type="title"/>
          </p:nvPr>
        </p:nvSpPr>
        <p:spPr>
          <a:xfrm rot="16200000">
            <a:off x="-1576201" y="3767247"/>
            <a:ext cx="4729760" cy="1116565"/>
          </a:xfrm>
          <a:solidFill>
            <a:srgbClr val="FDFEDA"/>
          </a:solidFill>
          <a:ln>
            <a:solidFill>
              <a:schemeClr val="accent1"/>
            </a:solidFill>
          </a:ln>
        </p:spPr>
        <p:txBody>
          <a:bodyPr/>
          <a:lstStyle/>
          <a:p>
            <a:pPr algn="ctr"/>
            <a:r>
              <a:rPr lang="en-GB" b="1" dirty="0"/>
              <a:t>LORIC Task</a:t>
            </a:r>
          </a:p>
        </p:txBody>
      </p:sp>
      <p:sp>
        <p:nvSpPr>
          <p:cNvPr id="18" name="TextBox 17">
            <a:extLst>
              <a:ext uri="{FF2B5EF4-FFF2-40B4-BE49-F238E27FC236}">
                <a16:creationId xmlns:a16="http://schemas.microsoft.com/office/drawing/2014/main" id="{C6987976-FBC2-45F7-BA55-955F2695FDF7}"/>
              </a:ext>
            </a:extLst>
          </p:cNvPr>
          <p:cNvSpPr txBox="1"/>
          <p:nvPr/>
        </p:nvSpPr>
        <p:spPr>
          <a:xfrm>
            <a:off x="1703354" y="2197699"/>
            <a:ext cx="10075127" cy="4401205"/>
          </a:xfrm>
          <a:prstGeom prst="rect">
            <a:avLst/>
          </a:prstGeom>
          <a:noFill/>
        </p:spPr>
        <p:txBody>
          <a:bodyPr wrap="square" rtlCol="0">
            <a:spAutoFit/>
          </a:bodyPr>
          <a:lstStyle/>
          <a:p>
            <a:r>
              <a:rPr lang="en-GB" sz="2800" dirty="0"/>
              <a:t>Our Primary Edge attributes help us to become better learners and today is no exception. Before you start this activity, here are some ideas for how you will need your </a:t>
            </a:r>
            <a:r>
              <a:rPr lang="en-GB" sz="2800" u="sng" dirty="0"/>
              <a:t>Raj Resilience</a:t>
            </a:r>
            <a:r>
              <a:rPr lang="en-GB" sz="2800" dirty="0"/>
              <a:t> skills today: </a:t>
            </a:r>
          </a:p>
          <a:p>
            <a:endParaRPr lang="en-GB" sz="2800" dirty="0"/>
          </a:p>
          <a:p>
            <a:pPr marL="342900" indent="-342900">
              <a:buFont typeface="Arial" panose="020B0604020202020204" pitchFamily="34" charset="0"/>
              <a:buChar char="•"/>
            </a:pPr>
            <a:r>
              <a:rPr lang="en-GB" sz="2800" dirty="0"/>
              <a:t> Understand the need to persevere to </a:t>
            </a:r>
          </a:p>
          <a:p>
            <a:r>
              <a:rPr lang="en-GB" sz="2800" dirty="0"/>
              <a:t>     complete an activity.</a:t>
            </a:r>
          </a:p>
          <a:p>
            <a:pPr marL="457200" indent="-457200">
              <a:buFont typeface="Arial" panose="020B0604020202020204" pitchFamily="34" charset="0"/>
              <a:buChar char="•"/>
            </a:pPr>
            <a:r>
              <a:rPr lang="en-GB" sz="2800" dirty="0"/>
              <a:t>Ask for help when you need it.</a:t>
            </a:r>
          </a:p>
          <a:p>
            <a:pPr marL="457200" indent="-457200">
              <a:buFont typeface="Arial" panose="020B0604020202020204" pitchFamily="34" charset="0"/>
              <a:buChar char="•"/>
            </a:pPr>
            <a:r>
              <a:rPr lang="en-GB" sz="2800" dirty="0"/>
              <a:t>Use a set amount of time allocated to</a:t>
            </a:r>
          </a:p>
          <a:p>
            <a:r>
              <a:rPr lang="en-GB" sz="2800" dirty="0"/>
              <a:t>      a task.</a:t>
            </a:r>
          </a:p>
          <a:p>
            <a:endParaRPr lang="en-GB" sz="2800" dirty="0"/>
          </a:p>
        </p:txBody>
      </p:sp>
      <p:pic>
        <p:nvPicPr>
          <p:cNvPr id="23" name="Picture 22" descr="A picture containing clipart&#10;&#10;Description generated with very high confidence">
            <a:extLst>
              <a:ext uri="{FF2B5EF4-FFF2-40B4-BE49-F238E27FC236}">
                <a16:creationId xmlns:a16="http://schemas.microsoft.com/office/drawing/2014/main" id="{AF01075D-C6AD-4C3F-9E6C-58EBEE2B7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69" y="211583"/>
            <a:ext cx="6449862" cy="1542304"/>
          </a:xfrm>
          <a:prstGeom prst="rect">
            <a:avLst/>
          </a:prstGeom>
          <a:ln>
            <a:solidFill>
              <a:srgbClr val="0070C0"/>
            </a:solidFill>
          </a:ln>
        </p:spPr>
      </p:pic>
      <p:pic>
        <p:nvPicPr>
          <p:cNvPr id="25" name="Picture 24">
            <a:extLst>
              <a:ext uri="{FF2B5EF4-FFF2-40B4-BE49-F238E27FC236}">
                <a16:creationId xmlns:a16="http://schemas.microsoft.com/office/drawing/2014/main" id="{1D2AA28A-0D69-453B-A2FA-55465A8933BD}"/>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26" name="Rectangle: Rounded Corners 25">
            <a:extLst>
              <a:ext uri="{FF2B5EF4-FFF2-40B4-BE49-F238E27FC236}">
                <a16:creationId xmlns:a16="http://schemas.microsoft.com/office/drawing/2014/main" id="{03D87D2D-C13F-4E34-8E0B-2C0B9C0D1EBC}"/>
              </a:ext>
            </a:extLst>
          </p:cNvPr>
          <p:cNvSpPr/>
          <p:nvPr/>
        </p:nvSpPr>
        <p:spPr>
          <a:xfrm>
            <a:off x="8125363" y="3966502"/>
            <a:ext cx="3289603" cy="1396841"/>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b="1" dirty="0">
                <a:solidFill>
                  <a:schemeClr val="tx1"/>
                </a:solidFill>
              </a:rPr>
              <a:t>Command Words:  </a:t>
            </a:r>
            <a:endParaRPr lang="en-GB" sz="2800" dirty="0">
              <a:solidFill>
                <a:schemeClr val="tx1"/>
              </a:solidFill>
            </a:endParaRPr>
          </a:p>
          <a:p>
            <a:pPr algn="ctr"/>
            <a:r>
              <a:rPr lang="en-GB" sz="2800" dirty="0">
                <a:solidFill>
                  <a:schemeClr val="tx1"/>
                </a:solidFill>
              </a:rPr>
              <a:t>persevere overcome learn  </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9237" y="5503750"/>
            <a:ext cx="922412" cy="910457"/>
          </a:xfrm>
          <a:prstGeom prst="rect">
            <a:avLst/>
          </a:prstGeom>
        </p:spPr>
      </p:pic>
    </p:spTree>
    <p:extLst>
      <p:ext uri="{BB962C8B-B14F-4D97-AF65-F5344CB8AC3E}">
        <p14:creationId xmlns:p14="http://schemas.microsoft.com/office/powerpoint/2010/main" val="103784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75A7142-34F1-4E54-A85B-FF703025B360}"/>
              </a:ext>
            </a:extLst>
          </p:cNvPr>
          <p:cNvSpPr/>
          <p:nvPr/>
        </p:nvSpPr>
        <p:spPr>
          <a:xfrm>
            <a:off x="1467171" y="1804169"/>
            <a:ext cx="6003304" cy="467072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500" dirty="0">
                <a:solidFill>
                  <a:schemeClr val="tx1"/>
                </a:solidFill>
              </a:rPr>
              <a:t>Form a circle while holding hands but, before the last pair connect, place a hula-hoop over one child’s arm. Without letting each other’s hands go, the challenge is to get the hula-hoop to move around the circle. You will have to work together to move the hoop and support each other so that you don’t fall over. At the end, talk about what made it difficult and any ideas you came up with to solve problems.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DC78EECF-F20C-4778-AB4B-504C8E7B91F7}"/>
              </a:ext>
            </a:extLst>
          </p:cNvPr>
          <p:cNvPicPr/>
          <p:nvPr/>
        </p:nvPicPr>
        <p:blipFill>
          <a:blip r:embed="rId4">
            <a:extLst>
              <a:ext uri="{28A0092B-C50C-407E-A947-70E740481C1C}">
                <a14:useLocalDpi xmlns:a14="http://schemas.microsoft.com/office/drawing/2010/main" val="0"/>
              </a:ext>
            </a:extLst>
          </a:blip>
          <a:stretch>
            <a:fillRect/>
          </a:stretch>
        </p:blipFill>
        <p:spPr>
          <a:xfrm>
            <a:off x="145636" y="106998"/>
            <a:ext cx="1003935" cy="1442720"/>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4FB4A2B5-BDA7-459A-9332-5956CAD21E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6007" y="147879"/>
            <a:ext cx="6619986" cy="1307520"/>
          </a:xfrm>
          <a:prstGeom prst="rect">
            <a:avLst/>
          </a:prstGeom>
          <a:ln>
            <a:solidFill>
              <a:schemeClr val="accent1"/>
            </a:solidFill>
          </a:ln>
        </p:spPr>
      </p:pic>
      <p:sp>
        <p:nvSpPr>
          <p:cNvPr id="15" name="Title 1">
            <a:extLst>
              <a:ext uri="{FF2B5EF4-FFF2-40B4-BE49-F238E27FC236}">
                <a16:creationId xmlns:a16="http://schemas.microsoft.com/office/drawing/2014/main" id="{07A91212-95AE-462C-8FB6-5AA063F435A1}"/>
              </a:ext>
            </a:extLst>
          </p:cNvPr>
          <p:cNvSpPr txBox="1">
            <a:spLocks/>
          </p:cNvSpPr>
          <p:nvPr/>
        </p:nvSpPr>
        <p:spPr>
          <a:xfrm rot="16200000">
            <a:off x="-1660961" y="3590990"/>
            <a:ext cx="472976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LORIC Task</a:t>
            </a:r>
          </a:p>
        </p:txBody>
      </p:sp>
      <p:sp>
        <p:nvSpPr>
          <p:cNvPr id="20" name="Speech Bubble: Oval 19">
            <a:extLst>
              <a:ext uri="{FF2B5EF4-FFF2-40B4-BE49-F238E27FC236}">
                <a16:creationId xmlns:a16="http://schemas.microsoft.com/office/drawing/2014/main" id="{68F7F4BA-788B-41C8-A386-2D72A8091E5D}"/>
              </a:ext>
            </a:extLst>
          </p:cNvPr>
          <p:cNvSpPr/>
          <p:nvPr/>
        </p:nvSpPr>
        <p:spPr>
          <a:xfrm>
            <a:off x="7610208" y="1720510"/>
            <a:ext cx="4189298" cy="3586276"/>
          </a:xfrm>
          <a:prstGeom prst="wedgeEllipseCallout">
            <a:avLst>
              <a:gd name="adj1" fmla="val 18081"/>
              <a:gd name="adj2" fmla="val 69884"/>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solidFill>
                <a:schemeClr val="tx1"/>
              </a:solidFill>
            </a:endParaRPr>
          </a:p>
          <a:p>
            <a:pPr algn="ctr"/>
            <a:r>
              <a:rPr lang="en-GB" sz="2500" dirty="0">
                <a:solidFill>
                  <a:schemeClr val="tx1"/>
                </a:solidFill>
              </a:rPr>
              <a:t>Did you persevere and not give up? </a:t>
            </a:r>
          </a:p>
          <a:p>
            <a:pPr algn="ctr"/>
            <a:r>
              <a:rPr lang="en-GB" sz="2500" dirty="0">
                <a:solidFill>
                  <a:schemeClr val="tx1"/>
                </a:solidFill>
              </a:rPr>
              <a:t>Did you ask for help from a friend or adult? </a:t>
            </a:r>
          </a:p>
          <a:p>
            <a:pPr algn="ctr"/>
            <a:r>
              <a:rPr lang="en-GB" sz="2500" dirty="0">
                <a:solidFill>
                  <a:schemeClr val="tx1"/>
                </a:solidFill>
              </a:rPr>
              <a:t>Did you complete the task in the time you were given?</a:t>
            </a:r>
          </a:p>
          <a:p>
            <a:pPr algn="ctr"/>
            <a:endParaRPr lang="en-GB" sz="2500" dirty="0">
              <a:solidFill>
                <a:schemeClr val="tx1"/>
              </a:solidFill>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8820" y="5306786"/>
            <a:ext cx="1407544" cy="1389301"/>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7189466" y="1818834"/>
            <a:ext cx="4735689" cy="47942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500" dirty="0">
                <a:solidFill>
                  <a:srgbClr val="002060"/>
                </a:solidFill>
                <a:cs typeface="Arial" panose="020B0604020202020204" pitchFamily="34" charset="0"/>
              </a:rPr>
              <a:t>Complete the four square grid for the words </a:t>
            </a:r>
            <a:r>
              <a:rPr lang="en-US" altLang="en-US" sz="2500" b="1" dirty="0">
                <a:solidFill>
                  <a:srgbClr val="002060"/>
                </a:solidFill>
                <a:cs typeface="Arial" panose="020B0604020202020204" pitchFamily="34" charset="0"/>
              </a:rPr>
              <a:t>proof read</a:t>
            </a:r>
            <a:r>
              <a:rPr lang="en-US" altLang="en-US" sz="2500" dirty="0">
                <a:solidFill>
                  <a:srgbClr val="002060"/>
                </a:solidFill>
                <a:cs typeface="Arial" panose="020B0604020202020204" pitchFamily="34" charset="0"/>
              </a:rPr>
              <a:t>.</a:t>
            </a:r>
          </a:p>
          <a:p>
            <a:pPr algn="ctr"/>
            <a:endParaRPr lang="en-US" altLang="en-US" sz="2500" b="1" dirty="0">
              <a:solidFill>
                <a:srgbClr val="002060"/>
              </a:solidFill>
              <a:cs typeface="Arial" panose="020B0604020202020204" pitchFamily="34" charset="0"/>
            </a:endParaRPr>
          </a:p>
          <a:p>
            <a:pPr algn="ctr"/>
            <a:r>
              <a:rPr lang="en-US" altLang="en-US" sz="2500" u="sng" dirty="0">
                <a:solidFill>
                  <a:srgbClr val="002060"/>
                </a:solidFill>
                <a:cs typeface="Arial" panose="020B0604020202020204" pitchFamily="34" charset="0"/>
              </a:rPr>
              <a:t>Challenge</a:t>
            </a:r>
          </a:p>
          <a:p>
            <a:pPr algn="ctr"/>
            <a:r>
              <a:rPr lang="en-US" altLang="en-US" sz="2500" dirty="0">
                <a:solidFill>
                  <a:srgbClr val="002060"/>
                </a:solidFill>
                <a:cs typeface="Arial" panose="020B0604020202020204" pitchFamily="34" charset="0"/>
              </a:rPr>
              <a:t>What do we mean when we say </a:t>
            </a:r>
            <a:r>
              <a:rPr lang="en-US" altLang="en-US" sz="2500" b="1" dirty="0">
                <a:solidFill>
                  <a:srgbClr val="002060"/>
                </a:solidFill>
                <a:cs typeface="Arial" panose="020B0604020202020204" pitchFamily="34" charset="0"/>
              </a:rPr>
              <a:t>proof read</a:t>
            </a:r>
            <a:r>
              <a:rPr lang="en-US" altLang="en-US" sz="2500" dirty="0">
                <a:solidFill>
                  <a:srgbClr val="002060"/>
                </a:solidFill>
                <a:cs typeface="Arial" panose="020B0604020202020204" pitchFamily="34" charset="0"/>
              </a:rPr>
              <a:t> your writing?</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3DE23815-37CE-4E00-8F94-999AF9AFC0BE}"/>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9">
            <a:extLst>
              <a:ext uri="{FF2B5EF4-FFF2-40B4-BE49-F238E27FC236}">
                <a16:creationId xmlns:a16="http://schemas.microsoft.com/office/drawing/2014/main" id="{D9BE1111-C575-4F87-A1CE-9D8F6D39D4DA}"/>
              </a:ext>
            </a:extLst>
          </p:cNvPr>
          <p:cNvSpPr/>
          <p:nvPr/>
        </p:nvSpPr>
        <p:spPr>
          <a:xfrm>
            <a:off x="222710" y="1939649"/>
            <a:ext cx="485057" cy="4557251"/>
          </a:xfrm>
          <a:prstGeom prst="roundRect">
            <a:avLst/>
          </a:prstGeom>
          <a:solidFill>
            <a:srgbClr val="FDFEDA"/>
          </a:solidFill>
          <a:ln>
            <a:solidFill>
              <a:srgbClr val="0070C0"/>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DEFINE IT/USE IT</a:t>
            </a:r>
          </a:p>
        </p:txBody>
      </p:sp>
      <p:graphicFrame>
        <p:nvGraphicFramePr>
          <p:cNvPr id="11" name="Table 10">
            <a:extLst>
              <a:ext uri="{FF2B5EF4-FFF2-40B4-BE49-F238E27FC236}">
                <a16:creationId xmlns:a16="http://schemas.microsoft.com/office/drawing/2014/main" id="{E658DFE1-AE66-4CF1-90B3-091ADF0C2013}"/>
              </a:ext>
            </a:extLst>
          </p:cNvPr>
          <p:cNvGraphicFramePr>
            <a:graphicFrameLocks noGrp="1"/>
          </p:cNvGraphicFramePr>
          <p:nvPr>
            <p:extLst>
              <p:ext uri="{D42A27DB-BD31-4B8C-83A1-F6EECF244321}">
                <p14:modId xmlns:p14="http://schemas.microsoft.com/office/powerpoint/2010/main" val="365682148"/>
              </p:ext>
            </p:extLst>
          </p:nvPr>
        </p:nvGraphicFramePr>
        <p:xfrm>
          <a:off x="953957" y="1853973"/>
          <a:ext cx="5989322" cy="4759131"/>
        </p:xfrm>
        <a:graphic>
          <a:graphicData uri="http://schemas.openxmlformats.org/drawingml/2006/table">
            <a:tbl>
              <a:tblPr firstRow="1" firstCol="1" bandRow="1">
                <a:tableStyleId>{5C22544A-7EE6-4342-B048-85BDC9FD1C3A}</a:tableStyleId>
              </a:tblPr>
              <a:tblGrid>
                <a:gridCol w="2994661">
                  <a:extLst>
                    <a:ext uri="{9D8B030D-6E8A-4147-A177-3AD203B41FA5}">
                      <a16:colId xmlns:a16="http://schemas.microsoft.com/office/drawing/2014/main" val="3549338787"/>
                    </a:ext>
                  </a:extLst>
                </a:gridCol>
                <a:gridCol w="2994661">
                  <a:extLst>
                    <a:ext uri="{9D8B030D-6E8A-4147-A177-3AD203B41FA5}">
                      <a16:colId xmlns:a16="http://schemas.microsoft.com/office/drawing/2014/main" val="3486869106"/>
                    </a:ext>
                  </a:extLst>
                </a:gridCol>
              </a:tblGrid>
              <a:tr h="2401230">
                <a:tc>
                  <a:txBody>
                    <a:bodyPr/>
                    <a:lstStyle/>
                    <a:p>
                      <a:pPr algn="l">
                        <a:lnSpc>
                          <a:spcPct val="107000"/>
                        </a:lnSpc>
                        <a:spcAft>
                          <a:spcPts val="0"/>
                        </a:spcAft>
                      </a:pPr>
                      <a:r>
                        <a:rPr lang="en-GB" sz="1800" dirty="0">
                          <a:solidFill>
                            <a:schemeClr val="tx1"/>
                          </a:solidFill>
                          <a:effectLst/>
                        </a:rPr>
                        <a:t>The words</a:t>
                      </a:r>
                      <a:r>
                        <a:rPr lang="en-GB" sz="1800" baseline="0" dirty="0">
                          <a:solidFill>
                            <a:schemeClr val="tx1"/>
                          </a:solidFill>
                          <a:effectLst/>
                        </a:rPr>
                        <a:t> are: proof read</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11" marR="63011" marT="0" marB="0">
                    <a:solidFill>
                      <a:schemeClr val="bg1"/>
                    </a:solidFill>
                  </a:tcPr>
                </a:tc>
                <a:tc>
                  <a:txBody>
                    <a:bodyPr/>
                    <a:lstStyle/>
                    <a:p>
                      <a:pPr algn="l">
                        <a:lnSpc>
                          <a:spcPct val="107000"/>
                        </a:lnSpc>
                        <a:spcAft>
                          <a:spcPts val="0"/>
                        </a:spcAft>
                      </a:pPr>
                      <a:r>
                        <a:rPr lang="en-GB" sz="1800" dirty="0">
                          <a:solidFill>
                            <a:schemeClr val="tx1"/>
                          </a:solidFill>
                          <a:effectLst/>
                        </a:rPr>
                        <a:t>Meaning: </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11" marR="63011" marT="0" marB="0">
                    <a:solidFill>
                      <a:schemeClr val="bg1"/>
                    </a:solidFill>
                  </a:tcPr>
                </a:tc>
                <a:extLst>
                  <a:ext uri="{0D108BD9-81ED-4DB2-BD59-A6C34878D82A}">
                    <a16:rowId xmlns:a16="http://schemas.microsoft.com/office/drawing/2014/main" val="1713396161"/>
                  </a:ext>
                </a:extLst>
              </a:tr>
              <a:tr h="2357901">
                <a:tc>
                  <a:txBody>
                    <a:bodyPr/>
                    <a:lstStyle/>
                    <a:p>
                      <a:pPr algn="l">
                        <a:lnSpc>
                          <a:spcPct val="107000"/>
                        </a:lnSpc>
                        <a:spcAft>
                          <a:spcPts val="0"/>
                        </a:spcAft>
                      </a:pPr>
                      <a:r>
                        <a:rPr lang="en-GB" sz="1800" dirty="0">
                          <a:solidFill>
                            <a:schemeClr val="tx1"/>
                          </a:solidFill>
                          <a:effectLst/>
                        </a:rPr>
                        <a:t>Image/graphic:</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11" marR="63011" marT="0" marB="0">
                    <a:solidFill>
                      <a:schemeClr val="bg1"/>
                    </a:solidFill>
                  </a:tcPr>
                </a:tc>
                <a:tc>
                  <a:txBody>
                    <a:bodyPr/>
                    <a:lstStyle/>
                    <a:p>
                      <a:pPr algn="l">
                        <a:lnSpc>
                          <a:spcPct val="107000"/>
                        </a:lnSpc>
                        <a:spcAft>
                          <a:spcPts val="0"/>
                        </a:spcAft>
                      </a:pPr>
                      <a:r>
                        <a:rPr lang="en-GB" sz="1800" b="1" dirty="0">
                          <a:solidFill>
                            <a:schemeClr val="tx1"/>
                          </a:solidFill>
                          <a:effectLst/>
                        </a:rPr>
                        <a:t>In context: </a:t>
                      </a:r>
                      <a:endParaRPr lang="en-GB" sz="1000" b="1"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11" marR="63011" marT="0" marB="0">
                    <a:solidFill>
                      <a:schemeClr val="bg1"/>
                    </a:solidFill>
                  </a:tcPr>
                </a:tc>
                <a:extLst>
                  <a:ext uri="{0D108BD9-81ED-4DB2-BD59-A6C34878D82A}">
                    <a16:rowId xmlns:a16="http://schemas.microsoft.com/office/drawing/2014/main" val="1465207613"/>
                  </a:ext>
                </a:extLst>
              </a:tr>
            </a:tbl>
          </a:graphicData>
        </a:graphic>
      </p:graphicFrame>
      <p:sp>
        <p:nvSpPr>
          <p:cNvPr id="13" name="Rectangle 12">
            <a:extLst>
              <a:ext uri="{FF2B5EF4-FFF2-40B4-BE49-F238E27FC236}">
                <a16:creationId xmlns:a16="http://schemas.microsoft.com/office/drawing/2014/main" id="{D71B266A-749F-4AEC-9A41-5410DD58F9BF}"/>
              </a:ext>
            </a:extLst>
          </p:cNvPr>
          <p:cNvSpPr/>
          <p:nvPr/>
        </p:nvSpPr>
        <p:spPr>
          <a:xfrm>
            <a:off x="953957" y="1818834"/>
            <a:ext cx="5989319" cy="4794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Tips for proof reading</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3" name="TextBox 2"/>
          <p:cNvSpPr txBox="1"/>
          <p:nvPr/>
        </p:nvSpPr>
        <p:spPr>
          <a:xfrm>
            <a:off x="568677" y="2061795"/>
            <a:ext cx="11546032" cy="4401205"/>
          </a:xfrm>
          <a:prstGeom prst="rect">
            <a:avLst/>
          </a:prstGeom>
          <a:solidFill>
            <a:srgbClr val="FFFED8"/>
          </a:solidFill>
        </p:spPr>
        <p:txBody>
          <a:bodyPr wrap="square" rtlCol="0">
            <a:spAutoFit/>
          </a:bodyPr>
          <a:lstStyle/>
          <a:p>
            <a:r>
              <a:rPr lang="en-GB" sz="2800" dirty="0"/>
              <a:t>	Read each paragraph of your writing one at a time.</a:t>
            </a:r>
          </a:p>
          <a:p>
            <a:endParaRPr lang="en-GB" sz="2800" dirty="0"/>
          </a:p>
          <a:p>
            <a:r>
              <a:rPr lang="en-GB" sz="2800" dirty="0"/>
              <a:t>	Read somewhere quiet.</a:t>
            </a:r>
          </a:p>
          <a:p>
            <a:endParaRPr lang="en-GB" sz="2800" dirty="0"/>
          </a:p>
          <a:p>
            <a:r>
              <a:rPr lang="en-GB" sz="2800" dirty="0"/>
              <a:t>	Read your work out loud.</a:t>
            </a:r>
          </a:p>
          <a:p>
            <a:endParaRPr lang="en-GB" sz="2800" dirty="0"/>
          </a:p>
          <a:p>
            <a:r>
              <a:rPr lang="en-GB" sz="2800" dirty="0"/>
              <a:t>	Look for words or phrases that do not make sense or do not look right.</a:t>
            </a:r>
          </a:p>
          <a:p>
            <a:endParaRPr lang="en-GB" sz="2800" dirty="0"/>
          </a:p>
          <a:p>
            <a:r>
              <a:rPr lang="en-GB" sz="2800" dirty="0"/>
              <a:t>	Underline or highlight any mistakes that you have made first, before 	correcting them.</a:t>
            </a:r>
          </a:p>
        </p:txBody>
      </p:sp>
      <p:sp>
        <p:nvSpPr>
          <p:cNvPr id="5" name="TextBox 4"/>
          <p:cNvSpPr txBox="1"/>
          <p:nvPr/>
        </p:nvSpPr>
        <p:spPr>
          <a:xfrm>
            <a:off x="8383758" y="3530600"/>
            <a:ext cx="3073400" cy="369332"/>
          </a:xfrm>
          <a:prstGeom prst="rect">
            <a:avLst/>
          </a:prstGeom>
          <a:noFill/>
        </p:spPr>
        <p:txBody>
          <a:bodyPr wrap="square" rtlCol="0">
            <a:spAutoFit/>
          </a:bodyPr>
          <a:lstStyle/>
          <a:p>
            <a:endParaRPr lang="en-GB" dirty="0"/>
          </a:p>
        </p:txBody>
      </p:sp>
      <p:sp>
        <p:nvSpPr>
          <p:cNvPr id="4" name="5-Point Star 3"/>
          <p:cNvSpPr/>
          <p:nvPr/>
        </p:nvSpPr>
        <p:spPr>
          <a:xfrm>
            <a:off x="905545" y="2128872"/>
            <a:ext cx="330200" cy="342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905545" y="2971108"/>
            <a:ext cx="330200" cy="342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5-Point Star 9"/>
          <p:cNvSpPr/>
          <p:nvPr/>
        </p:nvSpPr>
        <p:spPr>
          <a:xfrm>
            <a:off x="905545" y="3813344"/>
            <a:ext cx="330200" cy="342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5-Point Star 10"/>
          <p:cNvSpPr/>
          <p:nvPr/>
        </p:nvSpPr>
        <p:spPr>
          <a:xfrm>
            <a:off x="905545" y="4655580"/>
            <a:ext cx="330200" cy="342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5-Point Star 11"/>
          <p:cNvSpPr/>
          <p:nvPr/>
        </p:nvSpPr>
        <p:spPr>
          <a:xfrm>
            <a:off x="905545" y="5497816"/>
            <a:ext cx="330200" cy="342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Proof reading strategies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1200787" y="1787957"/>
            <a:ext cx="9870141" cy="8904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Finding spelling mistakes in your writing can be hard to spot, especially if you are not sure what you are looking for. </a:t>
            </a: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1200786" y="2874708"/>
            <a:ext cx="9870141" cy="10390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Look for common spelling mistakes or your ‘usual’ errors. These are ones that your teacher has given you feedback about before. </a:t>
            </a:r>
          </a:p>
        </p:txBody>
      </p:sp>
      <p:sp>
        <p:nvSpPr>
          <p:cNvPr id="10" name="Rectangle: Rounded Corners 5">
            <a:extLst>
              <a:ext uri="{FF2B5EF4-FFF2-40B4-BE49-F238E27FC236}">
                <a16:creationId xmlns:a16="http://schemas.microsoft.com/office/drawing/2014/main" id="{5BBAB6C4-ABB9-4556-99E4-03CFF7002394}"/>
              </a:ext>
            </a:extLst>
          </p:cNvPr>
          <p:cNvSpPr/>
          <p:nvPr/>
        </p:nvSpPr>
        <p:spPr>
          <a:xfrm>
            <a:off x="1200787" y="4117477"/>
            <a:ext cx="9870141" cy="10768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Look for homophones. These are words that sound the same but have different meanings. Example: aloud/allowed</a:t>
            </a:r>
          </a:p>
        </p:txBody>
      </p:sp>
      <p:sp>
        <p:nvSpPr>
          <p:cNvPr id="11" name="Rectangle: Rounded Corners 5">
            <a:extLst>
              <a:ext uri="{FF2B5EF4-FFF2-40B4-BE49-F238E27FC236}">
                <a16:creationId xmlns:a16="http://schemas.microsoft.com/office/drawing/2014/main" id="{5BBAB6C4-ABB9-4556-99E4-03CFF7002394}"/>
              </a:ext>
            </a:extLst>
          </p:cNvPr>
          <p:cNvSpPr/>
          <p:nvPr/>
        </p:nvSpPr>
        <p:spPr>
          <a:xfrm>
            <a:off x="1200787" y="5416805"/>
            <a:ext cx="9870141" cy="102023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Look for the spelling rules for suffixes that you have learnt or are learning. Example: </a:t>
            </a:r>
            <a:r>
              <a:rPr lang="en-GB" sz="2800" dirty="0" err="1">
                <a:solidFill>
                  <a:schemeClr val="tx1"/>
                </a:solidFill>
              </a:rPr>
              <a:t>tious</a:t>
            </a:r>
            <a:r>
              <a:rPr lang="en-GB" sz="2800" dirty="0">
                <a:solidFill>
                  <a:schemeClr val="tx1"/>
                </a:solidFill>
              </a:rPr>
              <a:t>/</a:t>
            </a:r>
            <a:r>
              <a:rPr lang="en-GB" sz="2800" dirty="0" err="1">
                <a:solidFill>
                  <a:schemeClr val="tx1"/>
                </a:solidFill>
              </a:rPr>
              <a:t>cious</a:t>
            </a:r>
            <a:r>
              <a:rPr lang="en-GB" sz="2800" dirty="0">
                <a:solidFill>
                  <a:schemeClr val="tx1"/>
                </a:solidFill>
              </a:rPr>
              <a:t> or </a:t>
            </a:r>
            <a:r>
              <a:rPr lang="en-GB" sz="2800" dirty="0" err="1">
                <a:solidFill>
                  <a:schemeClr val="tx1"/>
                </a:solidFill>
              </a:rPr>
              <a:t>cial</a:t>
            </a:r>
            <a:r>
              <a:rPr lang="en-GB" sz="2800" dirty="0">
                <a:solidFill>
                  <a:schemeClr val="tx1"/>
                </a:solidFill>
              </a:rPr>
              <a:t>/</a:t>
            </a:r>
            <a:r>
              <a:rPr lang="en-GB" sz="2800" dirty="0" err="1">
                <a:solidFill>
                  <a:schemeClr val="tx1"/>
                </a:solidFill>
              </a:rPr>
              <a:t>tial</a:t>
            </a:r>
            <a:endParaRPr lang="en-GB" sz="2800" dirty="0">
              <a:solidFill>
                <a:schemeClr val="tx1"/>
              </a:solidFill>
            </a:endParaRPr>
          </a:p>
        </p:txBody>
      </p:sp>
      <p:sp>
        <p:nvSpPr>
          <p:cNvPr id="3" name="Right Arrow 2"/>
          <p:cNvSpPr/>
          <p:nvPr/>
        </p:nvSpPr>
        <p:spPr>
          <a:xfrm>
            <a:off x="231810" y="2072906"/>
            <a:ext cx="756286" cy="26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231810" y="3260523"/>
            <a:ext cx="756286" cy="26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231810" y="4527888"/>
            <a:ext cx="756286" cy="26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231810" y="5749956"/>
            <a:ext cx="756286" cy="26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5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Common spelling errors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362587" y="2055916"/>
            <a:ext cx="5428613" cy="43194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a:p>
            <a:pPr algn="ctr"/>
            <a:r>
              <a:rPr lang="en-GB" sz="2800" dirty="0">
                <a:solidFill>
                  <a:schemeClr val="tx1"/>
                </a:solidFill>
              </a:rPr>
              <a:t>Words with </a:t>
            </a:r>
            <a:r>
              <a:rPr lang="en-GB" sz="2800" b="1" dirty="0">
                <a:solidFill>
                  <a:schemeClr val="tx1"/>
                </a:solidFill>
              </a:rPr>
              <a:t>double consonants </a:t>
            </a:r>
            <a:r>
              <a:rPr lang="en-GB" sz="2800" dirty="0">
                <a:solidFill>
                  <a:schemeClr val="tx1"/>
                </a:solidFill>
              </a:rPr>
              <a:t>can be a common spelling error. These include words such as:</a:t>
            </a:r>
          </a:p>
          <a:p>
            <a:pPr algn="ctr"/>
            <a:r>
              <a:rPr lang="en-GB" sz="2800" dirty="0">
                <a:solidFill>
                  <a:schemeClr val="tx1"/>
                </a:solidFill>
              </a:rPr>
              <a:t>happen</a:t>
            </a:r>
          </a:p>
          <a:p>
            <a:pPr algn="ctr"/>
            <a:r>
              <a:rPr lang="en-GB" sz="2800" dirty="0">
                <a:solidFill>
                  <a:schemeClr val="tx1"/>
                </a:solidFill>
              </a:rPr>
              <a:t>brilliant</a:t>
            </a:r>
          </a:p>
          <a:p>
            <a:pPr algn="ctr"/>
            <a:r>
              <a:rPr lang="en-GB" sz="2800" dirty="0">
                <a:solidFill>
                  <a:schemeClr val="tx1"/>
                </a:solidFill>
              </a:rPr>
              <a:t>difficult </a:t>
            </a:r>
          </a:p>
          <a:p>
            <a:pPr algn="ctr"/>
            <a:r>
              <a:rPr lang="en-GB" sz="2800" dirty="0">
                <a:solidFill>
                  <a:schemeClr val="tx1"/>
                </a:solidFill>
              </a:rPr>
              <a:t>beginning </a:t>
            </a:r>
          </a:p>
          <a:p>
            <a:pPr algn="ctr"/>
            <a:r>
              <a:rPr lang="en-GB" sz="2800" dirty="0">
                <a:solidFill>
                  <a:schemeClr val="tx1"/>
                </a:solidFill>
              </a:rPr>
              <a:t>happily</a:t>
            </a:r>
          </a:p>
          <a:p>
            <a:pPr algn="ctr"/>
            <a:r>
              <a:rPr lang="en-GB" sz="2800" dirty="0">
                <a:solidFill>
                  <a:schemeClr val="tx1"/>
                </a:solidFill>
              </a:rPr>
              <a:t>stopping</a:t>
            </a:r>
          </a:p>
          <a:p>
            <a:pPr algn="ctr"/>
            <a:endParaRPr lang="en-GB" sz="2800" dirty="0">
              <a:solidFill>
                <a:schemeClr val="tx1"/>
              </a:solidFill>
            </a:endParaRPr>
          </a:p>
        </p:txBody>
      </p:sp>
      <p:sp>
        <p:nvSpPr>
          <p:cNvPr id="15" name="Rectangle: Rounded Corners 5">
            <a:extLst>
              <a:ext uri="{FF2B5EF4-FFF2-40B4-BE49-F238E27FC236}">
                <a16:creationId xmlns:a16="http://schemas.microsoft.com/office/drawing/2014/main" id="{5BBAB6C4-ABB9-4556-99E4-03CFF7002394}"/>
              </a:ext>
            </a:extLst>
          </p:cNvPr>
          <p:cNvSpPr/>
          <p:nvPr/>
        </p:nvSpPr>
        <p:spPr>
          <a:xfrm>
            <a:off x="6229987" y="2055915"/>
            <a:ext cx="5428613" cy="43194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Words ending in </a:t>
            </a:r>
            <a:r>
              <a:rPr lang="en-GB" sz="2800" b="1" dirty="0">
                <a:solidFill>
                  <a:schemeClr val="tx1"/>
                </a:solidFill>
              </a:rPr>
              <a:t>–</a:t>
            </a:r>
            <a:r>
              <a:rPr lang="en-GB" sz="2800" b="1" dirty="0" err="1">
                <a:solidFill>
                  <a:schemeClr val="tx1"/>
                </a:solidFill>
              </a:rPr>
              <a:t>ly</a:t>
            </a:r>
            <a:r>
              <a:rPr lang="en-GB" sz="2800" b="1" dirty="0">
                <a:solidFill>
                  <a:schemeClr val="tx1"/>
                </a:solidFill>
              </a:rPr>
              <a:t> </a:t>
            </a:r>
            <a:r>
              <a:rPr lang="en-GB" sz="2800" dirty="0">
                <a:solidFill>
                  <a:schemeClr val="tx1"/>
                </a:solidFill>
              </a:rPr>
              <a:t>can also be a common spelling error. </a:t>
            </a:r>
          </a:p>
          <a:p>
            <a:pPr algn="ctr"/>
            <a:r>
              <a:rPr lang="en-GB" sz="2800" dirty="0">
                <a:solidFill>
                  <a:schemeClr val="tx1"/>
                </a:solidFill>
              </a:rPr>
              <a:t>These include words such as:</a:t>
            </a:r>
          </a:p>
          <a:p>
            <a:pPr algn="ctr"/>
            <a:r>
              <a:rPr lang="en-GB" sz="2800" dirty="0">
                <a:solidFill>
                  <a:schemeClr val="tx1"/>
                </a:solidFill>
              </a:rPr>
              <a:t>angrily</a:t>
            </a:r>
          </a:p>
          <a:p>
            <a:pPr algn="ctr"/>
            <a:r>
              <a:rPr lang="en-GB" sz="2800" dirty="0">
                <a:solidFill>
                  <a:schemeClr val="tx1"/>
                </a:solidFill>
              </a:rPr>
              <a:t>quietly</a:t>
            </a:r>
          </a:p>
          <a:p>
            <a:pPr algn="ctr"/>
            <a:r>
              <a:rPr lang="en-GB" sz="2800" dirty="0">
                <a:solidFill>
                  <a:schemeClr val="tx1"/>
                </a:solidFill>
              </a:rPr>
              <a:t>quickly</a:t>
            </a:r>
          </a:p>
          <a:p>
            <a:pPr algn="ctr"/>
            <a:r>
              <a:rPr lang="en-GB" sz="2800" dirty="0">
                <a:solidFill>
                  <a:schemeClr val="tx1"/>
                </a:solidFill>
              </a:rPr>
              <a:t>suddenly</a:t>
            </a:r>
          </a:p>
          <a:p>
            <a:pPr algn="ctr"/>
            <a:r>
              <a:rPr lang="en-GB" sz="2800" dirty="0">
                <a:solidFill>
                  <a:schemeClr val="tx1"/>
                </a:solidFill>
              </a:rPr>
              <a:t>eventually </a:t>
            </a:r>
          </a:p>
          <a:p>
            <a:pPr algn="ctr"/>
            <a:r>
              <a:rPr lang="en-GB" sz="2800" dirty="0">
                <a:solidFill>
                  <a:schemeClr val="tx1"/>
                </a:solidFill>
              </a:rPr>
              <a:t>finally</a:t>
            </a:r>
          </a:p>
        </p:txBody>
      </p:sp>
    </p:spTree>
    <p:extLst>
      <p:ext uri="{BB962C8B-B14F-4D97-AF65-F5344CB8AC3E}">
        <p14:creationId xmlns:p14="http://schemas.microsoft.com/office/powerpoint/2010/main" val="3060304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6790</TotalTime>
  <Words>2736</Words>
  <Application>Microsoft Office PowerPoint</Application>
  <PresentationFormat>Widescreen</PresentationFormat>
  <Paragraphs>279</Paragraphs>
  <Slides>32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PowerPoint Presentation</vt:lpstr>
      <vt:lpstr>Teachers’ Notes</vt:lpstr>
      <vt:lpstr>Progress across amber – the 4-stage model</vt:lpstr>
      <vt:lpstr>LORIC Task</vt:lpstr>
      <vt:lpstr>PowerPoint Presentation</vt:lpstr>
      <vt:lpstr>Vocabulary activity</vt:lpstr>
      <vt:lpstr>Tips for proof reading</vt:lpstr>
      <vt:lpstr>Proof reading strategies</vt:lpstr>
      <vt:lpstr>Common spelling errors</vt:lpstr>
      <vt:lpstr>Your turn</vt:lpstr>
      <vt:lpstr>How did you do?</vt:lpstr>
      <vt:lpstr> Quick fire Spelling Rule: -cious or -tious</vt:lpstr>
      <vt:lpstr> Your turn  </vt:lpstr>
      <vt:lpstr> How did you do? </vt:lpstr>
      <vt:lpstr>Homophones</vt:lpstr>
      <vt:lpstr>Your turn</vt:lpstr>
      <vt:lpstr>How did you do?</vt:lpstr>
      <vt:lpstr>Your turn</vt:lpstr>
      <vt:lpstr>How did you do?</vt:lpstr>
      <vt:lpstr>Quick fire spelling rule: -cial or -tial?</vt:lpstr>
      <vt:lpstr>Your turn</vt:lpstr>
      <vt:lpstr>How did you do?</vt:lpstr>
      <vt:lpstr>Your turn</vt:lpstr>
      <vt:lpstr>Strategies to use</vt:lpstr>
      <vt:lpstr>Your turn</vt:lpstr>
      <vt:lpstr>How did you do?</vt:lpstr>
      <vt:lpstr>How did you do?</vt:lpstr>
      <vt:lpstr>Your turn</vt:lpstr>
      <vt:lpstr>Your turn</vt:lpstr>
      <vt:lpstr>How did you do?</vt:lpstr>
      <vt:lpstr>How did you do?</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227</cp:revision>
  <dcterms:created xsi:type="dcterms:W3CDTF">2017-03-29T13:14:03Z</dcterms:created>
  <dcterms:modified xsi:type="dcterms:W3CDTF">2020-04-12T11:42:08Z</dcterms:modified>
</cp:coreProperties>
</file>