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314" r:id="rId3"/>
    <p:sldId id="274" r:id="rId4"/>
    <p:sldId id="315" r:id="rId5"/>
    <p:sldId id="258" r:id="rId6"/>
    <p:sldId id="259" r:id="rId7"/>
    <p:sldId id="261" r:id="rId8"/>
    <p:sldId id="318" r:id="rId9"/>
    <p:sldId id="338" r:id="rId10"/>
    <p:sldId id="354" r:id="rId11"/>
    <p:sldId id="366" r:id="rId12"/>
    <p:sldId id="355" r:id="rId13"/>
    <p:sldId id="367" r:id="rId14"/>
    <p:sldId id="376" r:id="rId15"/>
    <p:sldId id="357" r:id="rId16"/>
    <p:sldId id="358" r:id="rId17"/>
    <p:sldId id="369" r:id="rId18"/>
    <p:sldId id="370" r:id="rId19"/>
    <p:sldId id="371" r:id="rId20"/>
    <p:sldId id="359" r:id="rId21"/>
    <p:sldId id="372" r:id="rId22"/>
    <p:sldId id="373" r:id="rId23"/>
    <p:sldId id="374" r:id="rId24"/>
    <p:sldId id="375" r:id="rId25"/>
    <p:sldId id="32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 id="2" name="Claire Kilgour" initials="CK" lastIdx="66" clrIdx="1">
    <p:extLst>
      <p:ext uri="{19B8F6BF-5375-455C-9EA6-DF929625EA0E}">
        <p15:presenceInfo xmlns:p15="http://schemas.microsoft.com/office/powerpoint/2012/main" userId="414bf5ed9b9d0e35" providerId="Windows Live"/>
      </p:ext>
    </p:extLst>
  </p:cmAuthor>
  <p:cmAuthor id="3" name="Admin" initials="A" lastIdx="32" clrIdx="2">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FED8"/>
    <a:srgbClr val="CB23CF"/>
    <a:srgbClr val="A81DAB"/>
    <a:srgbClr val="901993"/>
    <a:srgbClr val="841787"/>
    <a:srgbClr val="FFEB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1965" autoAdjust="0"/>
  </p:normalViewPr>
  <p:slideViewPr>
    <p:cSldViewPr snapToGrid="0" snapToObjects="1">
      <p:cViewPr varScale="1">
        <p:scale>
          <a:sx n="59" d="100"/>
          <a:sy n="59" d="100"/>
        </p:scale>
        <p:origin x="1380" y="78"/>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12/04/2020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1509553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4096035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2788809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1309497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1188946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1446173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1044349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1901091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3837834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194284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1218043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4136572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3911536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1050372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25</a:t>
            </a:fld>
            <a:endParaRPr lang="en-GB" dirty="0"/>
          </a:p>
        </p:txBody>
      </p:sp>
    </p:spTree>
    <p:extLst>
      <p:ext uri="{BB962C8B-B14F-4D97-AF65-F5344CB8AC3E}">
        <p14:creationId xmlns:p14="http://schemas.microsoft.com/office/powerpoint/2010/main" val="2830682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3941740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347493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1039542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2769692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102627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353720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4/12/2020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68116" y="4773323"/>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155310"/>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October 2019</a:t>
            </a:r>
          </a:p>
        </p:txBody>
      </p:sp>
      <p:sp>
        <p:nvSpPr>
          <p:cNvPr id="7" name="TextBox 6"/>
          <p:cNvSpPr txBox="1"/>
          <p:nvPr/>
        </p:nvSpPr>
        <p:spPr>
          <a:xfrm>
            <a:off x="4238863" y="6239435"/>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3"/>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1865378" y="1950985"/>
            <a:ext cx="8712284" cy="16580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6600" dirty="0">
                <a:solidFill>
                  <a:schemeClr val="tx1"/>
                </a:solidFill>
              </a:rPr>
              <a:t>Writing</a:t>
            </a:r>
          </a:p>
          <a:p>
            <a:pPr algn="ctr"/>
            <a:r>
              <a:rPr lang="en-GB" altLang="en-US" sz="2400" dirty="0">
                <a:solidFill>
                  <a:schemeClr val="tx1"/>
                </a:solidFill>
              </a:rPr>
              <a:t>Y5 W7e. Can make improvements to a text to ensure it closely meets the brief/success criteria</a:t>
            </a:r>
            <a:endParaRPr lang="en-GB" sz="2400" dirty="0">
              <a:solidFill>
                <a:schemeClr val="tx1"/>
              </a:solidFill>
            </a:endParaRPr>
          </a:p>
        </p:txBody>
      </p:sp>
      <p:pic>
        <p:nvPicPr>
          <p:cNvPr id="9" name="Picture 8">
            <a:extLst>
              <a:ext uri="{FF2B5EF4-FFF2-40B4-BE49-F238E27FC236}">
                <a16:creationId xmlns:a16="http://schemas.microsoft.com/office/drawing/2014/main" id="{240DD236-2F8F-4BB8-BD95-4C479D8975AE}"/>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 Persuasive Letter</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578196" y="3213100"/>
            <a:ext cx="11115323" cy="33782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pPr>
            <a:endParaRPr lang="en-GB" altLang="en-US" sz="2700" dirty="0">
              <a:solidFill>
                <a:schemeClr val="tx1"/>
              </a:solidFill>
            </a:endParaRPr>
          </a:p>
          <a:p>
            <a:pPr>
              <a:lnSpc>
                <a:spcPct val="100000"/>
              </a:lnSpc>
              <a:spcBef>
                <a:spcPct val="0"/>
              </a:spcBef>
            </a:pPr>
            <a:endParaRPr lang="en-GB" altLang="en-US" sz="2700" dirty="0">
              <a:solidFill>
                <a:schemeClr val="tx1"/>
              </a:solidFill>
            </a:endParaRPr>
          </a:p>
          <a:p>
            <a:pPr>
              <a:lnSpc>
                <a:spcPct val="100000"/>
              </a:lnSpc>
              <a:spcBef>
                <a:spcPct val="0"/>
              </a:spcBef>
            </a:pPr>
            <a:r>
              <a:rPr lang="en-GB" altLang="en-US" sz="2700" dirty="0">
                <a:solidFill>
                  <a:schemeClr val="tx1"/>
                </a:solidFill>
              </a:rPr>
              <a:t>Dear Mr Smith,</a:t>
            </a:r>
          </a:p>
          <a:p>
            <a:pPr>
              <a:lnSpc>
                <a:spcPct val="100000"/>
              </a:lnSpc>
              <a:spcBef>
                <a:spcPct val="0"/>
              </a:spcBef>
            </a:pPr>
            <a:r>
              <a:rPr lang="en-GB" altLang="en-US" sz="2700" dirty="0">
                <a:solidFill>
                  <a:schemeClr val="tx1"/>
                </a:solidFill>
              </a:rPr>
              <a:t>Having been a pupil at Spring Primary for the last seven years, I feel it is now my duty to tell you about the feelings of your students towards wearing a school uniform. It has long been felt by myself, and my friends, that wearing a school uniform is old-fashioned, impractical and something which we no longer feel is necessary. By writing this letter, I hope to convince you to change the rules on school uniform.</a:t>
            </a:r>
          </a:p>
          <a:p>
            <a:pPr>
              <a:lnSpc>
                <a:spcPct val="100000"/>
              </a:lnSpc>
              <a:spcBef>
                <a:spcPct val="0"/>
              </a:spcBef>
            </a:pPr>
            <a:endParaRPr lang="en-GB" altLang="en-US" sz="2700" dirty="0">
              <a:solidFill>
                <a:schemeClr val="tx1"/>
              </a:solidFill>
            </a:endParaRPr>
          </a:p>
          <a:p>
            <a:pPr>
              <a:lnSpc>
                <a:spcPct val="100000"/>
              </a:lnSpc>
              <a:spcBef>
                <a:spcPct val="0"/>
              </a:spcBef>
            </a:pPr>
            <a:endParaRPr lang="en-GB" altLang="en-US" sz="3600" dirty="0">
              <a:solidFill>
                <a:schemeClr val="tx1"/>
              </a:solidFill>
            </a:endParaRPr>
          </a:p>
        </p:txBody>
      </p:sp>
      <p:sp>
        <p:nvSpPr>
          <p:cNvPr id="8" name="Rectangle: Rounded Corners 5">
            <a:extLst>
              <a:ext uri="{FF2B5EF4-FFF2-40B4-BE49-F238E27FC236}">
                <a16:creationId xmlns:a16="http://schemas.microsoft.com/office/drawing/2014/main" id="{5BBAB6C4-ABB9-4556-99E4-03CFF7002394}"/>
              </a:ext>
            </a:extLst>
          </p:cNvPr>
          <p:cNvSpPr/>
          <p:nvPr/>
        </p:nvSpPr>
        <p:spPr>
          <a:xfrm>
            <a:off x="578196" y="1870254"/>
            <a:ext cx="11115323" cy="10668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pPr>
            <a:endParaRPr lang="en-GB" altLang="en-US" sz="2700" dirty="0">
              <a:solidFill>
                <a:schemeClr val="tx1"/>
              </a:solidFill>
            </a:endParaRPr>
          </a:p>
          <a:p>
            <a:pPr>
              <a:lnSpc>
                <a:spcPct val="100000"/>
              </a:lnSpc>
              <a:spcBef>
                <a:spcPct val="0"/>
              </a:spcBef>
            </a:pPr>
            <a:r>
              <a:rPr lang="en-GB" altLang="en-US" sz="2700" dirty="0">
                <a:solidFill>
                  <a:schemeClr val="tx1"/>
                </a:solidFill>
              </a:rPr>
              <a:t>Read the extract on the next two slides. With a partner, see if you can find parts of the text which closely match the success criteria.</a:t>
            </a:r>
          </a:p>
          <a:p>
            <a:pPr>
              <a:lnSpc>
                <a:spcPct val="100000"/>
              </a:lnSpc>
              <a:spcBef>
                <a:spcPct val="0"/>
              </a:spcBef>
            </a:pPr>
            <a:endParaRPr lang="en-GB" altLang="en-US" sz="3600" dirty="0">
              <a:solidFill>
                <a:schemeClr val="tx1"/>
              </a:solidFill>
            </a:endParaRPr>
          </a:p>
        </p:txBody>
      </p:sp>
    </p:spTree>
    <p:extLst>
      <p:ext uri="{BB962C8B-B14F-4D97-AF65-F5344CB8AC3E}">
        <p14:creationId xmlns:p14="http://schemas.microsoft.com/office/powerpoint/2010/main" val="2358589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 Persuasive Letter</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597856" y="1913636"/>
            <a:ext cx="11115323" cy="454943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pPr>
            <a:r>
              <a:rPr lang="en-GB" altLang="en-US" sz="2800" dirty="0">
                <a:solidFill>
                  <a:schemeClr val="tx1"/>
                </a:solidFill>
              </a:rPr>
              <a:t>My reasons for not wearing uniform are as follows:</a:t>
            </a:r>
          </a:p>
          <a:p>
            <a:pPr>
              <a:lnSpc>
                <a:spcPct val="100000"/>
              </a:lnSpc>
              <a:spcBef>
                <a:spcPct val="0"/>
              </a:spcBef>
            </a:pPr>
            <a:endParaRPr lang="en-GB" altLang="en-US" sz="2800" dirty="0">
              <a:solidFill>
                <a:schemeClr val="tx1"/>
              </a:solidFill>
            </a:endParaRPr>
          </a:p>
          <a:p>
            <a:pPr>
              <a:lnSpc>
                <a:spcPct val="100000"/>
              </a:lnSpc>
              <a:spcBef>
                <a:spcPct val="0"/>
              </a:spcBef>
            </a:pPr>
            <a:r>
              <a:rPr lang="en-GB" altLang="en-US" sz="2800" dirty="0">
                <a:solidFill>
                  <a:schemeClr val="tx1"/>
                </a:solidFill>
              </a:rPr>
              <a:t>Firstly, we conducted</a:t>
            </a:r>
            <a:r>
              <a:rPr lang="en-GB" altLang="en-US" sz="2800" dirty="0">
                <a:solidFill>
                  <a:srgbClr val="FF0000"/>
                </a:solidFill>
              </a:rPr>
              <a:t> </a:t>
            </a:r>
            <a:r>
              <a:rPr lang="en-GB" altLang="en-US" sz="2800" dirty="0">
                <a:solidFill>
                  <a:schemeClr val="tx1"/>
                </a:solidFill>
              </a:rPr>
              <a:t>a survey and lots of pupils said that they would prefer to wear their own clothes to school. As a Head Teacher, you should listen to your students. As the school council are really important, their views should be taken into consideration. </a:t>
            </a:r>
          </a:p>
          <a:p>
            <a:pPr>
              <a:lnSpc>
                <a:spcPct val="100000"/>
              </a:lnSpc>
              <a:spcBef>
                <a:spcPct val="0"/>
              </a:spcBef>
            </a:pPr>
            <a:endParaRPr lang="en-GB" altLang="en-US" sz="2800" dirty="0">
              <a:solidFill>
                <a:schemeClr val="tx1"/>
              </a:solidFill>
            </a:endParaRPr>
          </a:p>
          <a:p>
            <a:pPr>
              <a:lnSpc>
                <a:spcPct val="100000"/>
              </a:lnSpc>
              <a:spcBef>
                <a:spcPct val="0"/>
              </a:spcBef>
            </a:pPr>
            <a:r>
              <a:rPr lang="en-GB" altLang="en-US" sz="2800" dirty="0">
                <a:solidFill>
                  <a:schemeClr val="tx1"/>
                </a:solidFill>
              </a:rPr>
              <a:t>Secondly, we feel more comfortable in our own clothes. </a:t>
            </a:r>
          </a:p>
        </p:txBody>
      </p:sp>
      <p:pic>
        <p:nvPicPr>
          <p:cNvPr id="2052" name="Picture 4" descr="Image result for clip art let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44431" y="1687616"/>
            <a:ext cx="1335164" cy="119557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821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 What went well?</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231810" y="1785620"/>
            <a:ext cx="7838723" cy="48274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pPr>
            <a:r>
              <a:rPr lang="en-GB" altLang="en-US" sz="2800" dirty="0">
                <a:solidFill>
                  <a:schemeClr val="tx1"/>
                </a:solidFill>
              </a:rPr>
              <a:t>Dear Mr Smith,</a:t>
            </a:r>
          </a:p>
          <a:p>
            <a:pPr>
              <a:lnSpc>
                <a:spcPct val="100000"/>
              </a:lnSpc>
              <a:spcBef>
                <a:spcPct val="0"/>
              </a:spcBef>
            </a:pPr>
            <a:r>
              <a:rPr lang="en-GB" altLang="en-US" sz="2800" u="sng" dirty="0">
                <a:solidFill>
                  <a:schemeClr val="tx1"/>
                </a:solidFill>
              </a:rPr>
              <a:t>Having been a pupil at Spring Primary for the last seven years, I feel it is now my duty to tell you about the feelings of your students towards wearing a school uniform</a:t>
            </a:r>
            <a:r>
              <a:rPr lang="en-GB" altLang="en-US" sz="2800" dirty="0">
                <a:solidFill>
                  <a:schemeClr val="tx1"/>
                </a:solidFill>
              </a:rPr>
              <a:t>. It has long been felt by myself, and my friends, that wearing a school uniform is old-fashioned, impractical and something which we no longer feel is necessary. By writing this letter, </a:t>
            </a:r>
            <a:r>
              <a:rPr lang="en-GB" altLang="en-US" sz="2800" u="sng" dirty="0">
                <a:solidFill>
                  <a:schemeClr val="tx1"/>
                </a:solidFill>
              </a:rPr>
              <a:t>I hope to convince you</a:t>
            </a:r>
            <a:r>
              <a:rPr lang="en-GB" altLang="en-US" sz="2800" dirty="0">
                <a:solidFill>
                  <a:schemeClr val="tx1"/>
                </a:solidFill>
              </a:rPr>
              <a:t> to change the rules on school uniform.</a:t>
            </a:r>
          </a:p>
        </p:txBody>
      </p:sp>
      <p:sp>
        <p:nvSpPr>
          <p:cNvPr id="5" name="TextBox 4"/>
          <p:cNvSpPr txBox="1"/>
          <p:nvPr/>
        </p:nvSpPr>
        <p:spPr>
          <a:xfrm>
            <a:off x="9231462" y="3610110"/>
            <a:ext cx="2692400" cy="954107"/>
          </a:xfrm>
          <a:prstGeom prst="rect">
            <a:avLst/>
          </a:prstGeom>
          <a:solidFill>
            <a:srgbClr val="FDFEDA"/>
          </a:solidFill>
          <a:ln>
            <a:solidFill>
              <a:srgbClr val="002060"/>
            </a:solidFill>
          </a:ln>
        </p:spPr>
        <p:txBody>
          <a:bodyPr wrap="square" rtlCol="0">
            <a:spAutoFit/>
          </a:bodyPr>
          <a:lstStyle/>
          <a:p>
            <a:r>
              <a:rPr lang="en-GB" sz="2800" dirty="0"/>
              <a:t>A clear introduction</a:t>
            </a:r>
          </a:p>
        </p:txBody>
      </p:sp>
      <p:sp>
        <p:nvSpPr>
          <p:cNvPr id="11" name="TextBox 10"/>
          <p:cNvSpPr txBox="1"/>
          <p:nvPr/>
        </p:nvSpPr>
        <p:spPr>
          <a:xfrm>
            <a:off x="9241499" y="2617092"/>
            <a:ext cx="2191164" cy="523220"/>
          </a:xfrm>
          <a:prstGeom prst="rect">
            <a:avLst/>
          </a:prstGeom>
          <a:solidFill>
            <a:srgbClr val="FDFEDA"/>
          </a:solidFill>
          <a:ln>
            <a:solidFill>
              <a:srgbClr val="002060"/>
            </a:solidFill>
          </a:ln>
        </p:spPr>
        <p:txBody>
          <a:bodyPr wrap="square" rtlCol="0">
            <a:spAutoFit/>
          </a:bodyPr>
          <a:lstStyle/>
          <a:p>
            <a:r>
              <a:rPr lang="en-GB" sz="2800" dirty="0"/>
              <a:t>Letter layout</a:t>
            </a:r>
          </a:p>
        </p:txBody>
      </p:sp>
      <p:sp>
        <p:nvSpPr>
          <p:cNvPr id="14" name="TextBox 13"/>
          <p:cNvSpPr txBox="1"/>
          <p:nvPr/>
        </p:nvSpPr>
        <p:spPr>
          <a:xfrm>
            <a:off x="9362149" y="4933950"/>
            <a:ext cx="1949864" cy="1384995"/>
          </a:xfrm>
          <a:prstGeom prst="rect">
            <a:avLst/>
          </a:prstGeom>
          <a:solidFill>
            <a:srgbClr val="FDFEDA"/>
          </a:solidFill>
          <a:ln>
            <a:solidFill>
              <a:srgbClr val="002060"/>
            </a:solidFill>
          </a:ln>
        </p:spPr>
        <p:txBody>
          <a:bodyPr wrap="square" rtlCol="0">
            <a:spAutoFit/>
          </a:bodyPr>
          <a:lstStyle/>
          <a:p>
            <a:r>
              <a:rPr lang="en-GB" sz="2800" dirty="0"/>
              <a:t>Examples of persuasive phrases</a:t>
            </a:r>
          </a:p>
        </p:txBody>
      </p:sp>
      <p:pic>
        <p:nvPicPr>
          <p:cNvPr id="16" name="Picture 15"/>
          <p:cNvPicPr>
            <a:picLocks noChangeAspect="1"/>
          </p:cNvPicPr>
          <p:nvPr/>
        </p:nvPicPr>
        <p:blipFill>
          <a:blip r:embed="rId5"/>
          <a:stretch>
            <a:fillRect/>
          </a:stretch>
        </p:blipFill>
        <p:spPr>
          <a:xfrm>
            <a:off x="8526612" y="2396853"/>
            <a:ext cx="577244" cy="692693"/>
          </a:xfrm>
          <a:prstGeom prst="rect">
            <a:avLst/>
          </a:prstGeom>
          <a:ln>
            <a:solidFill>
              <a:srgbClr val="002060"/>
            </a:solidFill>
          </a:ln>
        </p:spPr>
      </p:pic>
      <p:pic>
        <p:nvPicPr>
          <p:cNvPr id="17" name="Picture 16"/>
          <p:cNvPicPr>
            <a:picLocks noChangeAspect="1"/>
          </p:cNvPicPr>
          <p:nvPr/>
        </p:nvPicPr>
        <p:blipFill>
          <a:blip r:embed="rId5"/>
          <a:stretch>
            <a:fillRect/>
          </a:stretch>
        </p:blipFill>
        <p:spPr>
          <a:xfrm>
            <a:off x="8529068" y="3649965"/>
            <a:ext cx="577244" cy="692693"/>
          </a:xfrm>
          <a:prstGeom prst="rect">
            <a:avLst/>
          </a:prstGeom>
          <a:ln>
            <a:solidFill>
              <a:srgbClr val="002060"/>
            </a:solidFill>
          </a:ln>
        </p:spPr>
      </p:pic>
      <p:pic>
        <p:nvPicPr>
          <p:cNvPr id="18" name="Picture 17"/>
          <p:cNvPicPr>
            <a:picLocks noChangeAspect="1"/>
          </p:cNvPicPr>
          <p:nvPr/>
        </p:nvPicPr>
        <p:blipFill>
          <a:blip r:embed="rId5"/>
          <a:stretch>
            <a:fillRect/>
          </a:stretch>
        </p:blipFill>
        <p:spPr>
          <a:xfrm>
            <a:off x="8588068" y="5322156"/>
            <a:ext cx="577244" cy="692693"/>
          </a:xfrm>
          <a:prstGeom prst="rect">
            <a:avLst/>
          </a:prstGeom>
          <a:ln>
            <a:solidFill>
              <a:srgbClr val="002060"/>
            </a:solidFill>
          </a:ln>
        </p:spPr>
      </p:pic>
    </p:spTree>
    <p:extLst>
      <p:ext uri="{BB962C8B-B14F-4D97-AF65-F5344CB8AC3E}">
        <p14:creationId xmlns:p14="http://schemas.microsoft.com/office/powerpoint/2010/main" val="663543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 What could be improved?</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156997" y="147335"/>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464389" y="1698421"/>
            <a:ext cx="7823200" cy="493720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pPr>
            <a:r>
              <a:rPr lang="en-GB" altLang="en-US" sz="2700" dirty="0">
                <a:solidFill>
                  <a:schemeClr val="tx1"/>
                </a:solidFill>
              </a:rPr>
              <a:t>My reasons for not wearing uniform are as follows:</a:t>
            </a:r>
          </a:p>
          <a:p>
            <a:pPr>
              <a:lnSpc>
                <a:spcPct val="100000"/>
              </a:lnSpc>
              <a:spcBef>
                <a:spcPct val="0"/>
              </a:spcBef>
            </a:pPr>
            <a:endParaRPr lang="en-GB" altLang="en-US" sz="2700" dirty="0">
              <a:solidFill>
                <a:schemeClr val="tx1"/>
              </a:solidFill>
            </a:endParaRPr>
          </a:p>
          <a:p>
            <a:pPr>
              <a:spcBef>
                <a:spcPct val="0"/>
              </a:spcBef>
            </a:pPr>
            <a:r>
              <a:rPr lang="en-GB" altLang="en-US" sz="2700" dirty="0">
                <a:solidFill>
                  <a:schemeClr val="tx1"/>
                </a:solidFill>
              </a:rPr>
              <a:t>Firstly, we conducted a survey and </a:t>
            </a:r>
            <a:r>
              <a:rPr lang="en-GB" altLang="en-US" sz="2700" b="1" dirty="0">
                <a:solidFill>
                  <a:schemeClr val="tx1"/>
                </a:solidFill>
              </a:rPr>
              <a:t>lots of pupils </a:t>
            </a:r>
            <a:r>
              <a:rPr lang="en-GB" altLang="en-US" sz="2700" dirty="0">
                <a:solidFill>
                  <a:schemeClr val="tx1"/>
                </a:solidFill>
              </a:rPr>
              <a:t>said that they would prefer to wear their own clothes to school. As a Head Teacher, you should listen to your students. As the school council are really important, their views should be taken into consideration.</a:t>
            </a:r>
          </a:p>
          <a:p>
            <a:pPr>
              <a:spcBef>
                <a:spcPct val="0"/>
              </a:spcBef>
            </a:pPr>
            <a:endParaRPr lang="en-GB" altLang="en-US" sz="2700" b="1" dirty="0">
              <a:solidFill>
                <a:schemeClr val="tx1"/>
              </a:solidFill>
            </a:endParaRPr>
          </a:p>
          <a:p>
            <a:pPr>
              <a:lnSpc>
                <a:spcPct val="100000"/>
              </a:lnSpc>
              <a:spcBef>
                <a:spcPct val="0"/>
              </a:spcBef>
            </a:pPr>
            <a:r>
              <a:rPr lang="en-GB" altLang="en-US" sz="2700" dirty="0">
                <a:solidFill>
                  <a:schemeClr val="tx1"/>
                </a:solidFill>
              </a:rPr>
              <a:t>Secondly, we feel more comfortable in our own clothes.</a:t>
            </a:r>
          </a:p>
        </p:txBody>
      </p:sp>
      <p:sp>
        <p:nvSpPr>
          <p:cNvPr id="11" name="TextBox 10"/>
          <p:cNvSpPr txBox="1"/>
          <p:nvPr/>
        </p:nvSpPr>
        <p:spPr>
          <a:xfrm>
            <a:off x="8720026" y="2134474"/>
            <a:ext cx="2489200" cy="507831"/>
          </a:xfrm>
          <a:prstGeom prst="rect">
            <a:avLst/>
          </a:prstGeom>
          <a:solidFill>
            <a:srgbClr val="FDFEDA"/>
          </a:solidFill>
          <a:ln>
            <a:solidFill>
              <a:srgbClr val="002060"/>
            </a:solidFill>
          </a:ln>
        </p:spPr>
        <p:txBody>
          <a:bodyPr wrap="square" rtlCol="0">
            <a:spAutoFit/>
          </a:bodyPr>
          <a:lstStyle/>
          <a:p>
            <a:r>
              <a:rPr lang="en-GB" sz="2700" dirty="0"/>
              <a:t>Facts – numbers</a:t>
            </a:r>
          </a:p>
        </p:txBody>
      </p:sp>
      <p:sp>
        <p:nvSpPr>
          <p:cNvPr id="12" name="TextBox 11"/>
          <p:cNvSpPr txBox="1"/>
          <p:nvPr/>
        </p:nvSpPr>
        <p:spPr>
          <a:xfrm>
            <a:off x="8720026" y="4452902"/>
            <a:ext cx="2489200" cy="1384995"/>
          </a:xfrm>
          <a:prstGeom prst="rect">
            <a:avLst/>
          </a:prstGeom>
          <a:solidFill>
            <a:srgbClr val="FDFEDA"/>
          </a:solidFill>
          <a:ln>
            <a:solidFill>
              <a:srgbClr val="002060"/>
            </a:solidFill>
          </a:ln>
        </p:spPr>
        <p:txBody>
          <a:bodyPr wrap="square" rtlCol="0">
            <a:spAutoFit/>
          </a:bodyPr>
          <a:lstStyle/>
          <a:p>
            <a:r>
              <a:rPr lang="en-GB" sz="2700" dirty="0"/>
              <a:t>Conjunctions to give reasons for your arguments</a:t>
            </a:r>
          </a:p>
        </p:txBody>
      </p:sp>
      <p:sp>
        <p:nvSpPr>
          <p:cNvPr id="13" name="TextBox 12">
            <a:extLst>
              <a:ext uri="{FF2B5EF4-FFF2-40B4-BE49-F238E27FC236}">
                <a16:creationId xmlns:a16="http://schemas.microsoft.com/office/drawing/2014/main" id="{BDF917DE-4D8A-4714-A471-06940EBB3302}"/>
              </a:ext>
            </a:extLst>
          </p:cNvPr>
          <p:cNvSpPr txBox="1"/>
          <p:nvPr/>
        </p:nvSpPr>
        <p:spPr>
          <a:xfrm>
            <a:off x="8710654" y="3166686"/>
            <a:ext cx="2489200" cy="923330"/>
          </a:xfrm>
          <a:prstGeom prst="rect">
            <a:avLst/>
          </a:prstGeom>
          <a:solidFill>
            <a:srgbClr val="FDFEDA"/>
          </a:solidFill>
          <a:ln>
            <a:solidFill>
              <a:srgbClr val="002060"/>
            </a:solidFill>
          </a:ln>
        </p:spPr>
        <p:txBody>
          <a:bodyPr wrap="square" rtlCol="0">
            <a:spAutoFit/>
          </a:bodyPr>
          <a:lstStyle/>
          <a:p>
            <a:r>
              <a:rPr lang="en-GB" sz="2700" dirty="0"/>
              <a:t>Rhetorical questions</a:t>
            </a:r>
          </a:p>
        </p:txBody>
      </p:sp>
      <p:sp>
        <p:nvSpPr>
          <p:cNvPr id="4" name="Multiplication Sign 3">
            <a:extLst>
              <a:ext uri="{FF2B5EF4-FFF2-40B4-BE49-F238E27FC236}">
                <a16:creationId xmlns:a16="http://schemas.microsoft.com/office/drawing/2014/main" id="{DDE77E29-4D6E-4BC6-97FA-EC07B5087373}"/>
              </a:ext>
            </a:extLst>
          </p:cNvPr>
          <p:cNvSpPr/>
          <p:nvPr/>
        </p:nvSpPr>
        <p:spPr>
          <a:xfrm>
            <a:off x="7965312" y="2015414"/>
            <a:ext cx="672066" cy="69895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Multiplication Sign 15">
            <a:extLst>
              <a:ext uri="{FF2B5EF4-FFF2-40B4-BE49-F238E27FC236}">
                <a16:creationId xmlns:a16="http://schemas.microsoft.com/office/drawing/2014/main" id="{562B290A-56D5-44AF-A6CC-6C0A046B4114}"/>
              </a:ext>
            </a:extLst>
          </p:cNvPr>
          <p:cNvSpPr/>
          <p:nvPr/>
        </p:nvSpPr>
        <p:spPr>
          <a:xfrm>
            <a:off x="8000297" y="3243777"/>
            <a:ext cx="672066" cy="69895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Multiplication Sign 16">
            <a:extLst>
              <a:ext uri="{FF2B5EF4-FFF2-40B4-BE49-F238E27FC236}">
                <a16:creationId xmlns:a16="http://schemas.microsoft.com/office/drawing/2014/main" id="{3C1587B6-AAB3-4037-A536-BB0A1397CE01}"/>
              </a:ext>
            </a:extLst>
          </p:cNvPr>
          <p:cNvSpPr/>
          <p:nvPr/>
        </p:nvSpPr>
        <p:spPr>
          <a:xfrm>
            <a:off x="8047960" y="4795923"/>
            <a:ext cx="672066" cy="69895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4238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 Make the improvements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156997" y="147335"/>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464389" y="1698421"/>
            <a:ext cx="7823200" cy="493720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pPr>
            <a:r>
              <a:rPr lang="en-GB" altLang="en-US" sz="2600" dirty="0">
                <a:solidFill>
                  <a:schemeClr val="tx1"/>
                </a:solidFill>
              </a:rPr>
              <a:t>My reasons for not wearing uniform are as follows:</a:t>
            </a:r>
          </a:p>
          <a:p>
            <a:pPr>
              <a:lnSpc>
                <a:spcPct val="100000"/>
              </a:lnSpc>
              <a:spcBef>
                <a:spcPct val="0"/>
              </a:spcBef>
            </a:pPr>
            <a:endParaRPr lang="en-GB" altLang="en-US" sz="2600" dirty="0">
              <a:solidFill>
                <a:schemeClr val="tx1"/>
              </a:solidFill>
            </a:endParaRPr>
          </a:p>
          <a:p>
            <a:pPr>
              <a:spcBef>
                <a:spcPct val="0"/>
              </a:spcBef>
            </a:pPr>
            <a:r>
              <a:rPr lang="en-GB" altLang="en-US" sz="2600" dirty="0">
                <a:solidFill>
                  <a:schemeClr val="tx1"/>
                </a:solidFill>
              </a:rPr>
              <a:t>Firstly, we conducted a survey and </a:t>
            </a:r>
            <a:r>
              <a:rPr lang="en-GB" altLang="en-US" sz="2600" b="1" dirty="0">
                <a:solidFill>
                  <a:schemeClr val="tx1"/>
                </a:solidFill>
              </a:rPr>
              <a:t>98% pupils </a:t>
            </a:r>
            <a:r>
              <a:rPr lang="en-GB" altLang="en-US" sz="2600" dirty="0">
                <a:solidFill>
                  <a:schemeClr val="tx1"/>
                </a:solidFill>
              </a:rPr>
              <a:t>said that they would prefer to wear their own clothes to school </a:t>
            </a:r>
            <a:r>
              <a:rPr lang="en-GB" altLang="en-US" sz="2600" b="1" dirty="0">
                <a:solidFill>
                  <a:schemeClr val="tx1"/>
                </a:solidFill>
              </a:rPr>
              <a:t>so </a:t>
            </a:r>
            <a:r>
              <a:rPr lang="en-GB" altLang="en-US" sz="2600" dirty="0">
                <a:solidFill>
                  <a:schemeClr val="tx1"/>
                </a:solidFill>
              </a:rPr>
              <a:t>you should listen to your students. </a:t>
            </a:r>
            <a:r>
              <a:rPr lang="en-GB" altLang="en-US" sz="2600" b="1" dirty="0">
                <a:solidFill>
                  <a:schemeClr val="tx1"/>
                </a:solidFill>
              </a:rPr>
              <a:t>As</a:t>
            </a:r>
            <a:r>
              <a:rPr lang="en-GB" altLang="en-US" sz="2600" dirty="0">
                <a:solidFill>
                  <a:schemeClr val="tx1"/>
                </a:solidFill>
              </a:rPr>
              <a:t> the school council are really important, their views should be taken into consideration.</a:t>
            </a:r>
          </a:p>
          <a:p>
            <a:pPr>
              <a:spcBef>
                <a:spcPct val="0"/>
              </a:spcBef>
            </a:pPr>
            <a:endParaRPr lang="en-GB" altLang="en-US" sz="2600" b="1" dirty="0">
              <a:solidFill>
                <a:schemeClr val="tx1"/>
              </a:solidFill>
            </a:endParaRPr>
          </a:p>
          <a:p>
            <a:pPr>
              <a:lnSpc>
                <a:spcPct val="100000"/>
              </a:lnSpc>
              <a:spcBef>
                <a:spcPct val="0"/>
              </a:spcBef>
            </a:pPr>
            <a:r>
              <a:rPr lang="en-GB" altLang="en-US" sz="2600" dirty="0">
                <a:solidFill>
                  <a:schemeClr val="tx1"/>
                </a:solidFill>
              </a:rPr>
              <a:t>Secondly, we feel more comfortable in our own clothes </a:t>
            </a:r>
            <a:r>
              <a:rPr lang="en-GB" altLang="en-US" sz="2600" b="1" dirty="0">
                <a:solidFill>
                  <a:schemeClr val="tx1"/>
                </a:solidFill>
              </a:rPr>
              <a:t>because</a:t>
            </a:r>
            <a:r>
              <a:rPr lang="en-GB" altLang="en-US" sz="2600" dirty="0">
                <a:solidFill>
                  <a:schemeClr val="tx1"/>
                </a:solidFill>
              </a:rPr>
              <a:t> they allow us more freedom and flexibility of movement. </a:t>
            </a:r>
            <a:r>
              <a:rPr lang="en-GB" altLang="en-US" sz="2600" b="1" dirty="0">
                <a:solidFill>
                  <a:schemeClr val="tx1"/>
                </a:solidFill>
              </a:rPr>
              <a:t>Do you think that we will achieve our best results if we are uncomfortable?</a:t>
            </a:r>
          </a:p>
        </p:txBody>
      </p:sp>
      <p:sp>
        <p:nvSpPr>
          <p:cNvPr id="11" name="TextBox 10"/>
          <p:cNvSpPr txBox="1"/>
          <p:nvPr/>
        </p:nvSpPr>
        <p:spPr>
          <a:xfrm>
            <a:off x="8720026" y="2134474"/>
            <a:ext cx="2489200" cy="507831"/>
          </a:xfrm>
          <a:prstGeom prst="rect">
            <a:avLst/>
          </a:prstGeom>
          <a:solidFill>
            <a:srgbClr val="FDFEDA"/>
          </a:solidFill>
          <a:ln>
            <a:solidFill>
              <a:srgbClr val="002060"/>
            </a:solidFill>
          </a:ln>
        </p:spPr>
        <p:txBody>
          <a:bodyPr wrap="square" rtlCol="0">
            <a:spAutoFit/>
          </a:bodyPr>
          <a:lstStyle/>
          <a:p>
            <a:r>
              <a:rPr lang="en-GB" sz="2700" dirty="0"/>
              <a:t>Facts - numbers</a:t>
            </a:r>
          </a:p>
        </p:txBody>
      </p:sp>
      <p:sp>
        <p:nvSpPr>
          <p:cNvPr id="12" name="TextBox 11"/>
          <p:cNvSpPr txBox="1"/>
          <p:nvPr/>
        </p:nvSpPr>
        <p:spPr>
          <a:xfrm>
            <a:off x="8720026" y="4452902"/>
            <a:ext cx="2489200" cy="1384995"/>
          </a:xfrm>
          <a:prstGeom prst="rect">
            <a:avLst/>
          </a:prstGeom>
          <a:solidFill>
            <a:srgbClr val="FDFEDA"/>
          </a:solidFill>
          <a:ln>
            <a:solidFill>
              <a:srgbClr val="002060"/>
            </a:solidFill>
          </a:ln>
        </p:spPr>
        <p:txBody>
          <a:bodyPr wrap="square" rtlCol="0">
            <a:spAutoFit/>
          </a:bodyPr>
          <a:lstStyle/>
          <a:p>
            <a:r>
              <a:rPr lang="en-GB" sz="2700" dirty="0"/>
              <a:t>Conjunctions to give reasons for your arguments</a:t>
            </a:r>
          </a:p>
        </p:txBody>
      </p:sp>
      <p:sp>
        <p:nvSpPr>
          <p:cNvPr id="13" name="TextBox 12">
            <a:extLst>
              <a:ext uri="{FF2B5EF4-FFF2-40B4-BE49-F238E27FC236}">
                <a16:creationId xmlns:a16="http://schemas.microsoft.com/office/drawing/2014/main" id="{BDF917DE-4D8A-4714-A471-06940EBB3302}"/>
              </a:ext>
            </a:extLst>
          </p:cNvPr>
          <p:cNvSpPr txBox="1"/>
          <p:nvPr/>
        </p:nvSpPr>
        <p:spPr>
          <a:xfrm>
            <a:off x="8710654" y="3166686"/>
            <a:ext cx="2489200" cy="923330"/>
          </a:xfrm>
          <a:prstGeom prst="rect">
            <a:avLst/>
          </a:prstGeom>
          <a:solidFill>
            <a:srgbClr val="FDFEDA"/>
          </a:solidFill>
          <a:ln>
            <a:solidFill>
              <a:srgbClr val="002060"/>
            </a:solidFill>
          </a:ln>
        </p:spPr>
        <p:txBody>
          <a:bodyPr wrap="square" rtlCol="0">
            <a:spAutoFit/>
          </a:bodyPr>
          <a:lstStyle/>
          <a:p>
            <a:r>
              <a:rPr lang="en-GB" sz="2700" dirty="0"/>
              <a:t>Rhetorical questions</a:t>
            </a:r>
          </a:p>
        </p:txBody>
      </p:sp>
      <p:pic>
        <p:nvPicPr>
          <p:cNvPr id="3" name="Picture 2">
            <a:extLst>
              <a:ext uri="{FF2B5EF4-FFF2-40B4-BE49-F238E27FC236}">
                <a16:creationId xmlns:a16="http://schemas.microsoft.com/office/drawing/2014/main" id="{6B98FD06-7637-41CE-8355-9D56E4B4CDD2}"/>
              </a:ext>
            </a:extLst>
          </p:cNvPr>
          <p:cNvPicPr>
            <a:picLocks noChangeAspect="1"/>
          </p:cNvPicPr>
          <p:nvPr/>
        </p:nvPicPr>
        <p:blipFill>
          <a:blip r:embed="rId5"/>
          <a:stretch>
            <a:fillRect/>
          </a:stretch>
        </p:blipFill>
        <p:spPr>
          <a:xfrm>
            <a:off x="8047960" y="2028694"/>
            <a:ext cx="597460" cy="719390"/>
          </a:xfrm>
          <a:prstGeom prst="rect">
            <a:avLst/>
          </a:prstGeom>
        </p:spPr>
      </p:pic>
      <p:pic>
        <p:nvPicPr>
          <p:cNvPr id="14" name="Picture 13">
            <a:extLst>
              <a:ext uri="{FF2B5EF4-FFF2-40B4-BE49-F238E27FC236}">
                <a16:creationId xmlns:a16="http://schemas.microsoft.com/office/drawing/2014/main" id="{E219C841-6EBC-4F20-BB4F-A4A90502E84B}"/>
              </a:ext>
            </a:extLst>
          </p:cNvPr>
          <p:cNvPicPr>
            <a:picLocks noChangeAspect="1"/>
          </p:cNvPicPr>
          <p:nvPr/>
        </p:nvPicPr>
        <p:blipFill>
          <a:blip r:embed="rId6"/>
          <a:stretch>
            <a:fillRect/>
          </a:stretch>
        </p:blipFill>
        <p:spPr>
          <a:xfrm>
            <a:off x="8047960" y="3397323"/>
            <a:ext cx="577244" cy="692693"/>
          </a:xfrm>
          <a:prstGeom prst="rect">
            <a:avLst/>
          </a:prstGeom>
          <a:ln>
            <a:solidFill>
              <a:srgbClr val="002060"/>
            </a:solidFill>
          </a:ln>
        </p:spPr>
      </p:pic>
      <p:pic>
        <p:nvPicPr>
          <p:cNvPr id="15" name="Picture 14">
            <a:extLst>
              <a:ext uri="{FF2B5EF4-FFF2-40B4-BE49-F238E27FC236}">
                <a16:creationId xmlns:a16="http://schemas.microsoft.com/office/drawing/2014/main" id="{504C3A04-458A-4A8A-9670-02E3FB51B2EC}"/>
              </a:ext>
            </a:extLst>
          </p:cNvPr>
          <p:cNvPicPr>
            <a:picLocks noChangeAspect="1"/>
          </p:cNvPicPr>
          <p:nvPr/>
        </p:nvPicPr>
        <p:blipFill>
          <a:blip r:embed="rId6"/>
          <a:stretch>
            <a:fillRect/>
          </a:stretch>
        </p:blipFill>
        <p:spPr>
          <a:xfrm>
            <a:off x="8068176" y="4681317"/>
            <a:ext cx="577244" cy="681504"/>
          </a:xfrm>
          <a:prstGeom prst="rect">
            <a:avLst/>
          </a:prstGeom>
          <a:ln>
            <a:solidFill>
              <a:srgbClr val="002060"/>
            </a:solidFill>
          </a:ln>
        </p:spPr>
      </p:pic>
    </p:spTree>
    <p:extLst>
      <p:ext uri="{BB962C8B-B14F-4D97-AF65-F5344CB8AC3E}">
        <p14:creationId xmlns:p14="http://schemas.microsoft.com/office/powerpoint/2010/main" val="1701960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Recounts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5">
            <a:extLst>
              <a:ext uri="{FF2B5EF4-FFF2-40B4-BE49-F238E27FC236}">
                <a16:creationId xmlns:a16="http://schemas.microsoft.com/office/drawing/2014/main" id="{5BBAB6C4-ABB9-4556-99E4-03CFF7002394}"/>
              </a:ext>
            </a:extLst>
          </p:cNvPr>
          <p:cNvSpPr/>
          <p:nvPr/>
        </p:nvSpPr>
        <p:spPr>
          <a:xfrm>
            <a:off x="378274" y="1993901"/>
            <a:ext cx="8537126" cy="452119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pPr>
            <a:r>
              <a:rPr lang="en-GB" altLang="en-US" sz="2800" b="1" u="sng" dirty="0">
                <a:solidFill>
                  <a:schemeClr val="tx1"/>
                </a:solidFill>
              </a:rPr>
              <a:t>Success Criteria for a Recount</a:t>
            </a:r>
          </a:p>
          <a:p>
            <a:pPr marL="457200" indent="-457200">
              <a:lnSpc>
                <a:spcPct val="100000"/>
              </a:lnSpc>
              <a:spcBef>
                <a:spcPct val="0"/>
              </a:spcBef>
              <a:buFont typeface="Arial" panose="020B0604020202020204" pitchFamily="34" charset="0"/>
              <a:buChar char="•"/>
            </a:pPr>
            <a:r>
              <a:rPr lang="en-GB" altLang="en-US" sz="2800" dirty="0">
                <a:solidFill>
                  <a:schemeClr val="tx1"/>
                </a:solidFill>
              </a:rPr>
              <a:t>I have an opening paragraph which includes the 5Ws.</a:t>
            </a:r>
          </a:p>
          <a:p>
            <a:pPr marL="457200" indent="-457200">
              <a:lnSpc>
                <a:spcPct val="100000"/>
              </a:lnSpc>
              <a:spcBef>
                <a:spcPct val="0"/>
              </a:spcBef>
              <a:buFont typeface="Arial" panose="020B0604020202020204" pitchFamily="34" charset="0"/>
              <a:buChar char="•"/>
            </a:pPr>
            <a:r>
              <a:rPr lang="en-GB" altLang="en-US" sz="2800" dirty="0">
                <a:solidFill>
                  <a:schemeClr val="tx1"/>
                </a:solidFill>
              </a:rPr>
              <a:t>I have used adverbials for cohesion (e.g. in the morning, later, after).</a:t>
            </a:r>
          </a:p>
          <a:p>
            <a:pPr marL="457200" indent="-457200">
              <a:lnSpc>
                <a:spcPct val="100000"/>
              </a:lnSpc>
              <a:spcBef>
                <a:spcPct val="0"/>
              </a:spcBef>
              <a:buFont typeface="Arial" panose="020B0604020202020204" pitchFamily="34" charset="0"/>
              <a:buChar char="•"/>
            </a:pPr>
            <a:r>
              <a:rPr lang="en-GB" altLang="en-US" sz="2800" dirty="0">
                <a:solidFill>
                  <a:schemeClr val="tx1"/>
                </a:solidFill>
              </a:rPr>
              <a:t>I have written in the past tense.</a:t>
            </a:r>
          </a:p>
          <a:p>
            <a:pPr marL="457200" indent="-457200">
              <a:lnSpc>
                <a:spcPct val="100000"/>
              </a:lnSpc>
              <a:spcBef>
                <a:spcPct val="0"/>
              </a:spcBef>
              <a:buFont typeface="Arial" panose="020B0604020202020204" pitchFamily="34" charset="0"/>
              <a:buChar char="•"/>
            </a:pPr>
            <a:r>
              <a:rPr lang="en-GB" altLang="en-US" sz="2800" dirty="0">
                <a:solidFill>
                  <a:schemeClr val="tx1"/>
                </a:solidFill>
              </a:rPr>
              <a:t>I made powerful language choices for precision and detail.</a:t>
            </a:r>
          </a:p>
          <a:p>
            <a:pPr marL="457200" indent="-457200">
              <a:lnSpc>
                <a:spcPct val="100000"/>
              </a:lnSpc>
              <a:spcBef>
                <a:spcPct val="0"/>
              </a:spcBef>
              <a:buFont typeface="Arial" panose="020B0604020202020204" pitchFamily="34" charset="0"/>
              <a:buChar char="•"/>
            </a:pPr>
            <a:r>
              <a:rPr lang="en-GB" altLang="en-US" sz="2800" dirty="0">
                <a:solidFill>
                  <a:schemeClr val="tx1"/>
                </a:solidFill>
              </a:rPr>
              <a:t>I have used paragraphs to separate events.</a:t>
            </a:r>
          </a:p>
          <a:p>
            <a:pPr marL="457200" indent="-457200">
              <a:lnSpc>
                <a:spcPct val="100000"/>
              </a:lnSpc>
              <a:spcBef>
                <a:spcPct val="0"/>
              </a:spcBef>
              <a:buFont typeface="Arial" panose="020B0604020202020204" pitchFamily="34" charset="0"/>
              <a:buChar char="•"/>
            </a:pPr>
            <a:r>
              <a:rPr lang="en-GB" altLang="en-US" sz="2800" dirty="0">
                <a:solidFill>
                  <a:schemeClr val="tx1"/>
                </a:solidFill>
              </a:rPr>
              <a:t>I have included personal reflection.</a:t>
            </a:r>
          </a:p>
        </p:txBody>
      </p:sp>
      <p:pic>
        <p:nvPicPr>
          <p:cNvPr id="3" name="Picture 2"/>
          <p:cNvPicPr>
            <a:picLocks noChangeAspect="1"/>
          </p:cNvPicPr>
          <p:nvPr/>
        </p:nvPicPr>
        <p:blipFill>
          <a:blip r:embed="rId5"/>
          <a:stretch>
            <a:fillRect/>
          </a:stretch>
        </p:blipFill>
        <p:spPr>
          <a:xfrm>
            <a:off x="9083475" y="3048000"/>
            <a:ext cx="2724735" cy="2046287"/>
          </a:xfrm>
          <a:prstGeom prst="rect">
            <a:avLst/>
          </a:prstGeom>
          <a:ln>
            <a:solidFill>
              <a:srgbClr val="002060"/>
            </a:solidFill>
          </a:ln>
        </p:spPr>
      </p:pic>
    </p:spTree>
    <p:extLst>
      <p:ext uri="{BB962C8B-B14F-4D97-AF65-F5344CB8AC3E}">
        <p14:creationId xmlns:p14="http://schemas.microsoft.com/office/powerpoint/2010/main" val="1755930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Your turn</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5">
            <a:extLst>
              <a:ext uri="{FF2B5EF4-FFF2-40B4-BE49-F238E27FC236}">
                <a16:creationId xmlns:a16="http://schemas.microsoft.com/office/drawing/2014/main" id="{5BBAB6C4-ABB9-4556-99E4-03CFF7002394}"/>
              </a:ext>
            </a:extLst>
          </p:cNvPr>
          <p:cNvSpPr/>
          <p:nvPr/>
        </p:nvSpPr>
        <p:spPr>
          <a:xfrm>
            <a:off x="429167" y="1803401"/>
            <a:ext cx="11553790" cy="88899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pPr>
            <a:r>
              <a:rPr lang="en-GB" altLang="en-US" sz="2800" dirty="0">
                <a:solidFill>
                  <a:schemeClr val="tx1"/>
                </a:solidFill>
              </a:rPr>
              <a:t>Read the recount extract below. Using the success criteria, </a:t>
            </a:r>
            <a:r>
              <a:rPr lang="en-GB" altLang="en-US" sz="2800" b="1" u="sng" dirty="0">
                <a:solidFill>
                  <a:schemeClr val="tx1"/>
                </a:solidFill>
              </a:rPr>
              <a:t>find two ways</a:t>
            </a:r>
            <a:r>
              <a:rPr lang="en-GB" altLang="en-US" sz="2800" dirty="0">
                <a:solidFill>
                  <a:schemeClr val="tx1"/>
                </a:solidFill>
              </a:rPr>
              <a:t> to improve the recount.</a:t>
            </a:r>
          </a:p>
        </p:txBody>
      </p:sp>
      <p:sp>
        <p:nvSpPr>
          <p:cNvPr id="6" name="Rectangle: Rounded Corners 5">
            <a:extLst>
              <a:ext uri="{FF2B5EF4-FFF2-40B4-BE49-F238E27FC236}">
                <a16:creationId xmlns:a16="http://schemas.microsoft.com/office/drawing/2014/main" id="{5BBAB6C4-ABB9-4556-99E4-03CFF7002394}"/>
              </a:ext>
            </a:extLst>
          </p:cNvPr>
          <p:cNvSpPr/>
          <p:nvPr/>
        </p:nvSpPr>
        <p:spPr>
          <a:xfrm>
            <a:off x="429167" y="3014112"/>
            <a:ext cx="11553790" cy="352460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pPr>
            <a:r>
              <a:rPr lang="en-GB" altLang="en-US" sz="2800" dirty="0">
                <a:solidFill>
                  <a:schemeClr val="tx1"/>
                </a:solidFill>
              </a:rPr>
              <a:t>Class Trip</a:t>
            </a:r>
          </a:p>
          <a:p>
            <a:pPr>
              <a:lnSpc>
                <a:spcPct val="100000"/>
              </a:lnSpc>
              <a:spcBef>
                <a:spcPct val="0"/>
              </a:spcBef>
            </a:pPr>
            <a:r>
              <a:rPr lang="en-GB" altLang="en-US" sz="2800" dirty="0">
                <a:solidFill>
                  <a:schemeClr val="tx1"/>
                </a:solidFill>
              </a:rPr>
              <a:t>Our class goes on the most amazing trip to the water park. We go so that we could learn about canoeing, bird watching and lots of other activities whilst having fun! What we did was to gather in a group by one of the lakes. The instructor, who was called Jeremy, showing us the canoes. He </a:t>
            </a:r>
            <a:r>
              <a:rPr lang="en-GB" altLang="en-US" sz="2800" dirty="0" err="1">
                <a:solidFill>
                  <a:schemeClr val="tx1"/>
                </a:solidFill>
              </a:rPr>
              <a:t>teached</a:t>
            </a:r>
            <a:r>
              <a:rPr lang="en-GB" altLang="en-US" sz="2800" dirty="0">
                <a:solidFill>
                  <a:schemeClr val="tx1"/>
                </a:solidFill>
              </a:rPr>
              <a:t> us how to climb in and out. We all had to wear safety jackets in case somebody fell in. Jeremy </a:t>
            </a:r>
            <a:r>
              <a:rPr lang="en-GB" altLang="en-US" sz="2800" dirty="0" err="1">
                <a:solidFill>
                  <a:schemeClr val="tx1"/>
                </a:solidFill>
              </a:rPr>
              <a:t>teached</a:t>
            </a:r>
            <a:r>
              <a:rPr lang="en-GB" altLang="en-US" sz="2800" dirty="0">
                <a:solidFill>
                  <a:schemeClr val="tx1"/>
                </a:solidFill>
              </a:rPr>
              <a:t> us how to paddle. We climbed into our own canoes and set off. I got myself covered in water! It was great fun.</a:t>
            </a:r>
          </a:p>
        </p:txBody>
      </p:sp>
    </p:spTree>
    <p:extLst>
      <p:ext uri="{BB962C8B-B14F-4D97-AF65-F5344CB8AC3E}">
        <p14:creationId xmlns:p14="http://schemas.microsoft.com/office/powerpoint/2010/main" val="2418296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How did you do?</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429167" y="1790700"/>
            <a:ext cx="7254333" cy="474802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pPr>
            <a:r>
              <a:rPr lang="en-GB" altLang="en-US" sz="2800" dirty="0">
                <a:solidFill>
                  <a:schemeClr val="tx1"/>
                </a:solidFill>
              </a:rPr>
              <a:t>Class Trip</a:t>
            </a:r>
          </a:p>
          <a:p>
            <a:pPr>
              <a:lnSpc>
                <a:spcPct val="100000"/>
              </a:lnSpc>
              <a:spcBef>
                <a:spcPct val="0"/>
              </a:spcBef>
            </a:pPr>
            <a:r>
              <a:rPr lang="en-GB" altLang="en-US" sz="2800" b="1" dirty="0">
                <a:solidFill>
                  <a:schemeClr val="tx1"/>
                </a:solidFill>
              </a:rPr>
              <a:t>Our class goes on the most amazing trip to the water park.</a:t>
            </a:r>
            <a:r>
              <a:rPr lang="en-GB" altLang="en-US" sz="2800" dirty="0">
                <a:solidFill>
                  <a:schemeClr val="tx1"/>
                </a:solidFill>
              </a:rPr>
              <a:t> We go so that we could learn about canoeing, bird watching and lots of other activities whilst having fun!  </a:t>
            </a:r>
            <a:r>
              <a:rPr lang="en-GB" altLang="en-US" sz="2800" b="1" dirty="0">
                <a:solidFill>
                  <a:schemeClr val="tx1"/>
                </a:solidFill>
              </a:rPr>
              <a:t>We did was to gather in a group by one of the lakes. The instructor, who was called Jeremy, showing us the canoes. </a:t>
            </a:r>
          </a:p>
        </p:txBody>
      </p:sp>
      <p:sp>
        <p:nvSpPr>
          <p:cNvPr id="3" name="TextBox 2"/>
          <p:cNvSpPr txBox="1"/>
          <p:nvPr/>
        </p:nvSpPr>
        <p:spPr>
          <a:xfrm>
            <a:off x="8420100" y="1687616"/>
            <a:ext cx="3251200" cy="2246769"/>
          </a:xfrm>
          <a:prstGeom prst="rect">
            <a:avLst/>
          </a:prstGeom>
          <a:solidFill>
            <a:srgbClr val="FDFEDA"/>
          </a:solidFill>
          <a:ln>
            <a:solidFill>
              <a:srgbClr val="002060"/>
            </a:solidFill>
          </a:ln>
        </p:spPr>
        <p:txBody>
          <a:bodyPr wrap="square" rtlCol="0">
            <a:spAutoFit/>
          </a:bodyPr>
          <a:lstStyle/>
          <a:p>
            <a:r>
              <a:rPr lang="en-GB" sz="2800" dirty="0"/>
              <a:t>It needs to be in past tense. </a:t>
            </a:r>
          </a:p>
          <a:p>
            <a:r>
              <a:rPr lang="en-GB" sz="2800" dirty="0"/>
              <a:t>Our class went on the most amazing trip.</a:t>
            </a:r>
          </a:p>
        </p:txBody>
      </p:sp>
      <p:sp>
        <p:nvSpPr>
          <p:cNvPr id="8" name="TextBox 7"/>
          <p:cNvSpPr txBox="1"/>
          <p:nvPr/>
        </p:nvSpPr>
        <p:spPr>
          <a:xfrm>
            <a:off x="8420100" y="4031684"/>
            <a:ext cx="3251200" cy="2677656"/>
          </a:xfrm>
          <a:prstGeom prst="rect">
            <a:avLst/>
          </a:prstGeom>
          <a:solidFill>
            <a:srgbClr val="FDFEDA"/>
          </a:solidFill>
          <a:ln>
            <a:solidFill>
              <a:srgbClr val="002060"/>
            </a:solidFill>
          </a:ln>
        </p:spPr>
        <p:txBody>
          <a:bodyPr wrap="square" rtlCol="0">
            <a:spAutoFit/>
          </a:bodyPr>
          <a:lstStyle/>
          <a:p>
            <a:r>
              <a:rPr lang="en-GB" sz="2800" dirty="0"/>
              <a:t>There are no fronted adverbials to show when this happened.</a:t>
            </a:r>
          </a:p>
          <a:p>
            <a:r>
              <a:rPr lang="en-GB" sz="2800" dirty="0"/>
              <a:t>First, we gathered…</a:t>
            </a:r>
          </a:p>
          <a:p>
            <a:r>
              <a:rPr lang="en-GB" sz="2800" dirty="0"/>
              <a:t>Next, we met the instructor…</a:t>
            </a:r>
          </a:p>
        </p:txBody>
      </p:sp>
      <p:sp>
        <p:nvSpPr>
          <p:cNvPr id="11" name="Right Arrow 10"/>
          <p:cNvSpPr/>
          <p:nvPr/>
        </p:nvSpPr>
        <p:spPr>
          <a:xfrm>
            <a:off x="7816850" y="2880841"/>
            <a:ext cx="520700"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7832725" y="4925541"/>
            <a:ext cx="520700"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1345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Your turn</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738356" y="2977307"/>
            <a:ext cx="10795000" cy="178148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pPr>
            <a:r>
              <a:rPr lang="en-GB" altLang="en-US" sz="2800" dirty="0">
                <a:solidFill>
                  <a:schemeClr val="tx1"/>
                </a:solidFill>
              </a:rPr>
              <a:t>He </a:t>
            </a:r>
            <a:r>
              <a:rPr lang="en-GB" altLang="en-US" sz="2800" dirty="0" err="1">
                <a:solidFill>
                  <a:schemeClr val="tx1"/>
                </a:solidFill>
              </a:rPr>
              <a:t>teached</a:t>
            </a:r>
            <a:r>
              <a:rPr lang="en-GB" altLang="en-US" sz="2800" dirty="0">
                <a:solidFill>
                  <a:schemeClr val="tx1"/>
                </a:solidFill>
              </a:rPr>
              <a:t> us how to climb in and out. We all had to wear safety jackets in case somebody fell in. Jeremy </a:t>
            </a:r>
            <a:r>
              <a:rPr lang="en-GB" altLang="en-US" sz="2800" dirty="0" err="1">
                <a:solidFill>
                  <a:schemeClr val="tx1"/>
                </a:solidFill>
              </a:rPr>
              <a:t>teached</a:t>
            </a:r>
            <a:r>
              <a:rPr lang="en-GB" altLang="en-US" sz="2800" dirty="0">
                <a:solidFill>
                  <a:schemeClr val="tx1"/>
                </a:solidFill>
              </a:rPr>
              <a:t> us how to paddle. We climbed into our own canoes and set off.</a:t>
            </a:r>
          </a:p>
        </p:txBody>
      </p:sp>
      <p:sp>
        <p:nvSpPr>
          <p:cNvPr id="10" name="Rectangle: Rounded Corners 5">
            <a:extLst>
              <a:ext uri="{FF2B5EF4-FFF2-40B4-BE49-F238E27FC236}">
                <a16:creationId xmlns:a16="http://schemas.microsoft.com/office/drawing/2014/main" id="{5BBAB6C4-ABB9-4556-99E4-03CFF7002394}"/>
              </a:ext>
            </a:extLst>
          </p:cNvPr>
          <p:cNvSpPr/>
          <p:nvPr/>
        </p:nvSpPr>
        <p:spPr>
          <a:xfrm>
            <a:off x="1433903" y="1778296"/>
            <a:ext cx="9403909" cy="110312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pPr>
            <a:r>
              <a:rPr lang="en-GB" altLang="en-US" sz="2800" dirty="0">
                <a:solidFill>
                  <a:schemeClr val="tx1"/>
                </a:solidFill>
              </a:rPr>
              <a:t>Using the success criteria, rewrite the sentence below, making improvements as you go. </a:t>
            </a:r>
          </a:p>
        </p:txBody>
      </p:sp>
      <p:pic>
        <p:nvPicPr>
          <p:cNvPr id="3" name="Picture 2"/>
          <p:cNvPicPr>
            <a:picLocks noChangeAspect="1"/>
          </p:cNvPicPr>
          <p:nvPr/>
        </p:nvPicPr>
        <p:blipFill>
          <a:blip r:embed="rId5"/>
          <a:stretch>
            <a:fillRect/>
          </a:stretch>
        </p:blipFill>
        <p:spPr>
          <a:xfrm>
            <a:off x="1235745" y="5118100"/>
            <a:ext cx="2400300" cy="1600200"/>
          </a:xfrm>
          <a:prstGeom prst="rect">
            <a:avLst/>
          </a:prstGeom>
          <a:ln>
            <a:solidFill>
              <a:srgbClr val="002060"/>
            </a:solidFill>
          </a:ln>
        </p:spPr>
      </p:pic>
      <p:pic>
        <p:nvPicPr>
          <p:cNvPr id="4" name="Picture 3"/>
          <p:cNvPicPr>
            <a:picLocks noChangeAspect="1"/>
          </p:cNvPicPr>
          <p:nvPr/>
        </p:nvPicPr>
        <p:blipFill>
          <a:blip r:embed="rId6"/>
          <a:stretch>
            <a:fillRect/>
          </a:stretch>
        </p:blipFill>
        <p:spPr>
          <a:xfrm>
            <a:off x="5403763" y="5146022"/>
            <a:ext cx="1464187" cy="1572278"/>
          </a:xfrm>
          <a:prstGeom prst="rect">
            <a:avLst/>
          </a:prstGeom>
          <a:ln>
            <a:solidFill>
              <a:srgbClr val="002060"/>
            </a:solidFill>
          </a:ln>
        </p:spPr>
      </p:pic>
      <p:pic>
        <p:nvPicPr>
          <p:cNvPr id="5" name="Picture 4"/>
          <p:cNvPicPr>
            <a:picLocks noChangeAspect="1"/>
          </p:cNvPicPr>
          <p:nvPr/>
        </p:nvPicPr>
        <p:blipFill>
          <a:blip r:embed="rId7"/>
          <a:stretch>
            <a:fillRect/>
          </a:stretch>
        </p:blipFill>
        <p:spPr>
          <a:xfrm>
            <a:off x="8903822" y="5117604"/>
            <a:ext cx="2164321" cy="1600696"/>
          </a:xfrm>
          <a:prstGeom prst="rect">
            <a:avLst/>
          </a:prstGeom>
          <a:ln>
            <a:solidFill>
              <a:srgbClr val="002060"/>
            </a:solidFill>
          </a:ln>
        </p:spPr>
      </p:pic>
    </p:spTree>
    <p:extLst>
      <p:ext uri="{BB962C8B-B14F-4D97-AF65-F5344CB8AC3E}">
        <p14:creationId xmlns:p14="http://schemas.microsoft.com/office/powerpoint/2010/main" val="395733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How did you do?</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733777" y="1906249"/>
            <a:ext cx="10795000" cy="178148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pPr>
            <a:r>
              <a:rPr lang="en-GB" altLang="en-US" sz="2800" dirty="0">
                <a:solidFill>
                  <a:schemeClr val="tx1"/>
                </a:solidFill>
              </a:rPr>
              <a:t>He </a:t>
            </a:r>
            <a:r>
              <a:rPr lang="en-GB" altLang="en-US" sz="2800" dirty="0" err="1">
                <a:solidFill>
                  <a:schemeClr val="tx1"/>
                </a:solidFill>
              </a:rPr>
              <a:t>teached</a:t>
            </a:r>
            <a:r>
              <a:rPr lang="en-GB" altLang="en-US" sz="2800" dirty="0">
                <a:solidFill>
                  <a:schemeClr val="tx1"/>
                </a:solidFill>
              </a:rPr>
              <a:t> us how to climb in and out. We all had to wear safety jackets in case somebody fell in. Jeremy </a:t>
            </a:r>
            <a:r>
              <a:rPr lang="en-GB" altLang="en-US" sz="2800" dirty="0" err="1">
                <a:solidFill>
                  <a:schemeClr val="tx1"/>
                </a:solidFill>
              </a:rPr>
              <a:t>teached</a:t>
            </a:r>
            <a:r>
              <a:rPr lang="en-GB" altLang="en-US" sz="2800" dirty="0">
                <a:solidFill>
                  <a:schemeClr val="tx1"/>
                </a:solidFill>
              </a:rPr>
              <a:t> us how to paddle. We climbed into our own canoes and set off.</a:t>
            </a:r>
          </a:p>
        </p:txBody>
      </p:sp>
      <p:sp>
        <p:nvSpPr>
          <p:cNvPr id="10" name="Rectangle: Rounded Corners 5">
            <a:extLst>
              <a:ext uri="{FF2B5EF4-FFF2-40B4-BE49-F238E27FC236}">
                <a16:creationId xmlns:a16="http://schemas.microsoft.com/office/drawing/2014/main" id="{5BBAB6C4-ABB9-4556-99E4-03CFF7002394}"/>
              </a:ext>
            </a:extLst>
          </p:cNvPr>
          <p:cNvSpPr/>
          <p:nvPr/>
        </p:nvSpPr>
        <p:spPr>
          <a:xfrm>
            <a:off x="733777" y="4202969"/>
            <a:ext cx="10795000" cy="18569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pPr>
            <a:r>
              <a:rPr lang="en-GB" altLang="en-US" sz="2800" b="1" dirty="0">
                <a:solidFill>
                  <a:schemeClr val="tx1"/>
                </a:solidFill>
              </a:rPr>
              <a:t>Next, he taught us</a:t>
            </a:r>
            <a:r>
              <a:rPr lang="en-GB" altLang="en-US" sz="2800" dirty="0">
                <a:solidFill>
                  <a:srgbClr val="FF0000"/>
                </a:solidFill>
              </a:rPr>
              <a:t> </a:t>
            </a:r>
            <a:r>
              <a:rPr lang="en-GB" altLang="en-US" sz="2800" dirty="0">
                <a:solidFill>
                  <a:schemeClr val="tx1"/>
                </a:solidFill>
              </a:rPr>
              <a:t>how to climb in and out. We all had to wear safety jackets in case somebody fell in. Jeremy taught us how to paddle. </a:t>
            </a:r>
            <a:r>
              <a:rPr lang="en-GB" altLang="en-US" sz="2800" b="1" dirty="0">
                <a:solidFill>
                  <a:schemeClr val="tx1"/>
                </a:solidFill>
              </a:rPr>
              <a:t>After that, we climbed into our own canoes and set off on a little adventure!</a:t>
            </a:r>
          </a:p>
        </p:txBody>
      </p:sp>
    </p:spTree>
    <p:extLst>
      <p:ext uri="{BB962C8B-B14F-4D97-AF65-F5344CB8AC3E}">
        <p14:creationId xmlns:p14="http://schemas.microsoft.com/office/powerpoint/2010/main" val="3371256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lstStyle/>
          <a:p>
            <a:pPr algn="ctr"/>
            <a:r>
              <a:rPr lang="en-GB" dirty="0">
                <a:solidFill>
                  <a:srgbClr val="002060"/>
                </a:solidFill>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283444"/>
            <a:ext cx="10681447" cy="5193556"/>
          </a:xfrm>
          <a:solidFill>
            <a:srgbClr val="FFFED8"/>
          </a:solidFill>
        </p:spPr>
        <p:txBody>
          <a:bodyPr>
            <a:noAutofit/>
          </a:bodyPr>
          <a:lstStyle/>
          <a:p>
            <a:pPr>
              <a:buFont typeface="Wingdings" panose="05000000000000000000" pitchFamily="2" charset="2"/>
              <a:buChar char="q"/>
            </a:pPr>
            <a:r>
              <a:rPr lang="en-GB" sz="2500" dirty="0">
                <a:solidFill>
                  <a:srgbClr val="002060"/>
                </a:solidFill>
              </a:rPr>
              <a:t>The PiXL therapies can be taught to a whole class or a target group. Each therapy is editable so that it can be adapted or extended.</a:t>
            </a:r>
          </a:p>
          <a:p>
            <a:pPr>
              <a:buFont typeface="Wingdings" panose="05000000000000000000" pitchFamily="2" charset="2"/>
              <a:buChar char="q"/>
            </a:pPr>
            <a:r>
              <a:rPr lang="en-GB" sz="2500" dirty="0">
                <a:solidFill>
                  <a:srgbClr val="002060"/>
                </a:solidFill>
              </a:rPr>
              <a:t>Each therapy begins with a LORIC activity to develop relevant character attributes. </a:t>
            </a:r>
          </a:p>
          <a:p>
            <a:pPr>
              <a:buFont typeface="Wingdings" panose="05000000000000000000" pitchFamily="2" charset="2"/>
              <a:buChar char="q"/>
            </a:pPr>
            <a:r>
              <a:rPr lang="en-GB" sz="2500" dirty="0">
                <a:solidFill>
                  <a:srgbClr val="002060"/>
                </a:solidFill>
              </a:rPr>
              <a:t>This is followed by a vocabulary task, which uses the PiXL 5-phase approach to teach key vocabulary. Further resources to develop vocabulary can be found in the Whole School area under the PiXL Unlock strategy.</a:t>
            </a:r>
          </a:p>
          <a:p>
            <a:pPr>
              <a:buFont typeface="Wingdings" panose="05000000000000000000" pitchFamily="2" charset="2"/>
              <a:buChar char="q"/>
            </a:pPr>
            <a:r>
              <a:rPr lang="en-GB" sz="2500" dirty="0">
                <a:solidFill>
                  <a:srgbClr val="002060"/>
                </a:solidFill>
              </a:rPr>
              <a:t>Each therapy adopts the ‘Teach, model and apply’ process with plenty of opportunities for pupils to demonstrate the taught skill. </a:t>
            </a:r>
          </a:p>
          <a:p>
            <a:pPr>
              <a:buFont typeface="Wingdings" panose="05000000000000000000" pitchFamily="2" charset="2"/>
              <a:buChar char="q"/>
            </a:pPr>
            <a:r>
              <a:rPr lang="en-GB" sz="2500" dirty="0">
                <a:solidFill>
                  <a:srgbClr val="002060"/>
                </a:solidFill>
              </a:rPr>
              <a:t>A range of question types are included to promote pupils’ developing security by testing the same skill in different ways. </a:t>
            </a:r>
          </a:p>
          <a:p>
            <a:pPr>
              <a:buFont typeface="Wingdings" panose="05000000000000000000" pitchFamily="2" charset="2"/>
              <a:buChar char="q"/>
            </a:pPr>
            <a:r>
              <a:rPr lang="en-GB" sz="2500" dirty="0">
                <a:solidFill>
                  <a:srgbClr val="002060"/>
                </a:solidFill>
              </a:rPr>
              <a:t>In this therapy it may be useful for the group to have a copy of the success criteria and text extracts from the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323825" y="333042"/>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Writing to create suspense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5">
            <a:extLst>
              <a:ext uri="{FF2B5EF4-FFF2-40B4-BE49-F238E27FC236}">
                <a16:creationId xmlns:a16="http://schemas.microsoft.com/office/drawing/2014/main" id="{5BBAB6C4-ABB9-4556-99E4-03CFF7002394}"/>
              </a:ext>
            </a:extLst>
          </p:cNvPr>
          <p:cNvSpPr/>
          <p:nvPr/>
        </p:nvSpPr>
        <p:spPr>
          <a:xfrm>
            <a:off x="429167" y="2200216"/>
            <a:ext cx="6759033" cy="34414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pPr>
            <a:r>
              <a:rPr lang="en-GB" altLang="en-US" sz="2800" b="1" u="sng" dirty="0">
                <a:solidFill>
                  <a:schemeClr val="tx1"/>
                </a:solidFill>
              </a:rPr>
              <a:t>Success Criteria</a:t>
            </a:r>
          </a:p>
          <a:p>
            <a:pPr marL="342900" indent="-342900">
              <a:lnSpc>
                <a:spcPct val="100000"/>
              </a:lnSpc>
              <a:spcBef>
                <a:spcPct val="0"/>
              </a:spcBef>
              <a:buFont typeface="Arial" panose="020B0604020202020204" pitchFamily="34" charset="0"/>
              <a:buChar char="•"/>
            </a:pPr>
            <a:r>
              <a:rPr lang="en-GB" altLang="en-US" sz="2800" dirty="0">
                <a:solidFill>
                  <a:schemeClr val="tx1"/>
                </a:solidFill>
              </a:rPr>
              <a:t>I have made powerful language choices, using the senses.</a:t>
            </a:r>
          </a:p>
          <a:p>
            <a:pPr marL="342900" indent="-342900">
              <a:lnSpc>
                <a:spcPct val="100000"/>
              </a:lnSpc>
              <a:spcBef>
                <a:spcPct val="0"/>
              </a:spcBef>
              <a:buFont typeface="Arial" panose="020B0604020202020204" pitchFamily="34" charset="0"/>
              <a:buChar char="•"/>
            </a:pPr>
            <a:r>
              <a:rPr lang="en-GB" altLang="en-US" sz="2800" dirty="0">
                <a:solidFill>
                  <a:schemeClr val="tx1"/>
                </a:solidFill>
              </a:rPr>
              <a:t>I have created a dark or scary mood.</a:t>
            </a:r>
          </a:p>
          <a:p>
            <a:pPr marL="342900" indent="-342900">
              <a:spcBef>
                <a:spcPct val="0"/>
              </a:spcBef>
              <a:buFont typeface="Arial" panose="020B0604020202020204" pitchFamily="34" charset="0"/>
              <a:buChar char="•"/>
            </a:pPr>
            <a:r>
              <a:rPr lang="en-GB" altLang="en-US" sz="2800" dirty="0">
                <a:solidFill>
                  <a:schemeClr val="tx1"/>
                </a:solidFill>
              </a:rPr>
              <a:t>I have used figurative language.</a:t>
            </a:r>
          </a:p>
          <a:p>
            <a:pPr marL="342900" indent="-342900">
              <a:lnSpc>
                <a:spcPct val="100000"/>
              </a:lnSpc>
              <a:spcBef>
                <a:spcPct val="0"/>
              </a:spcBef>
              <a:buFont typeface="Arial" panose="020B0604020202020204" pitchFamily="34" charset="0"/>
              <a:buChar char="•"/>
            </a:pPr>
            <a:r>
              <a:rPr lang="en-GB" altLang="en-US" sz="2800" dirty="0">
                <a:solidFill>
                  <a:schemeClr val="tx1"/>
                </a:solidFill>
              </a:rPr>
              <a:t>I have used rhetorical questions. </a:t>
            </a:r>
          </a:p>
          <a:p>
            <a:pPr marL="342900" indent="-342900">
              <a:lnSpc>
                <a:spcPct val="100000"/>
              </a:lnSpc>
              <a:spcBef>
                <a:spcPct val="0"/>
              </a:spcBef>
              <a:buFont typeface="Arial" panose="020B0604020202020204" pitchFamily="34" charset="0"/>
              <a:buChar char="•"/>
            </a:pPr>
            <a:r>
              <a:rPr lang="en-GB" altLang="en-US" sz="2800" dirty="0">
                <a:solidFill>
                  <a:schemeClr val="tx1"/>
                </a:solidFill>
              </a:rPr>
              <a:t>I have used short sentences.</a:t>
            </a:r>
          </a:p>
        </p:txBody>
      </p:sp>
      <p:pic>
        <p:nvPicPr>
          <p:cNvPr id="3" name="Picture 2"/>
          <p:cNvPicPr>
            <a:picLocks noChangeAspect="1"/>
          </p:cNvPicPr>
          <p:nvPr/>
        </p:nvPicPr>
        <p:blipFill>
          <a:blip r:embed="rId5"/>
          <a:stretch>
            <a:fillRect/>
          </a:stretch>
        </p:blipFill>
        <p:spPr>
          <a:xfrm>
            <a:off x="7669483" y="2492374"/>
            <a:ext cx="3792600" cy="2562225"/>
          </a:xfrm>
          <a:prstGeom prst="rect">
            <a:avLst/>
          </a:prstGeom>
          <a:ln>
            <a:solidFill>
              <a:srgbClr val="002060"/>
            </a:solidFill>
          </a:ln>
        </p:spPr>
      </p:pic>
    </p:spTree>
    <p:extLst>
      <p:ext uri="{BB962C8B-B14F-4D97-AF65-F5344CB8AC3E}">
        <p14:creationId xmlns:p14="http://schemas.microsoft.com/office/powerpoint/2010/main" val="671991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Your turn</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5">
            <a:extLst>
              <a:ext uri="{FF2B5EF4-FFF2-40B4-BE49-F238E27FC236}">
                <a16:creationId xmlns:a16="http://schemas.microsoft.com/office/drawing/2014/main" id="{5BBAB6C4-ABB9-4556-99E4-03CFF7002394}"/>
              </a:ext>
            </a:extLst>
          </p:cNvPr>
          <p:cNvSpPr/>
          <p:nvPr/>
        </p:nvSpPr>
        <p:spPr>
          <a:xfrm>
            <a:off x="429167" y="2594440"/>
            <a:ext cx="11331033" cy="394519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pPr>
            <a:r>
              <a:rPr lang="en-GB" altLang="en-US" sz="2800" dirty="0">
                <a:solidFill>
                  <a:schemeClr val="tx1"/>
                </a:solidFill>
              </a:rPr>
              <a:t>One step at a time, Lara went down the stairs. At the bottom, she paused but all that she could hear was blood thumping in her ears. She would have to be back soon or her parents would start looking for her.</a:t>
            </a:r>
          </a:p>
          <a:p>
            <a:pPr>
              <a:lnSpc>
                <a:spcPct val="100000"/>
              </a:lnSpc>
              <a:spcBef>
                <a:spcPct val="0"/>
              </a:spcBef>
            </a:pPr>
            <a:endParaRPr lang="en-GB" altLang="en-US" sz="2800" dirty="0">
              <a:solidFill>
                <a:schemeClr val="tx1"/>
              </a:solidFill>
            </a:endParaRPr>
          </a:p>
          <a:p>
            <a:pPr>
              <a:lnSpc>
                <a:spcPct val="100000"/>
              </a:lnSpc>
              <a:spcBef>
                <a:spcPct val="0"/>
              </a:spcBef>
            </a:pPr>
            <a:r>
              <a:rPr lang="en-GB" altLang="en-US" sz="2800" dirty="0">
                <a:solidFill>
                  <a:schemeClr val="tx1"/>
                </a:solidFill>
              </a:rPr>
              <a:t>Twenty minutes later, she entered the woods. Her torchlight found the path and occasionally flashed to show her the leaves. Dark clouds had covered the moon. She came to the ruins of the manor house. In the front garden, the fountain was still and covered in years of moss. Rose bushes blocked the path</a:t>
            </a:r>
            <a:r>
              <a:rPr lang="en-GB" altLang="en-US" sz="2500" dirty="0">
                <a:solidFill>
                  <a:schemeClr val="tx1"/>
                </a:solidFill>
              </a:rPr>
              <a:t>. </a:t>
            </a:r>
          </a:p>
        </p:txBody>
      </p:sp>
      <p:sp>
        <p:nvSpPr>
          <p:cNvPr id="6" name="Rectangle: Rounded Corners 5">
            <a:extLst>
              <a:ext uri="{FF2B5EF4-FFF2-40B4-BE49-F238E27FC236}">
                <a16:creationId xmlns:a16="http://schemas.microsoft.com/office/drawing/2014/main" id="{5BBAB6C4-ABB9-4556-99E4-03CFF7002394}"/>
              </a:ext>
            </a:extLst>
          </p:cNvPr>
          <p:cNvSpPr/>
          <p:nvPr/>
        </p:nvSpPr>
        <p:spPr>
          <a:xfrm>
            <a:off x="429166" y="1745508"/>
            <a:ext cx="11331033" cy="5969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pPr>
            <a:r>
              <a:rPr lang="en-GB" altLang="en-US" sz="2800" dirty="0">
                <a:solidFill>
                  <a:schemeClr val="tx1"/>
                </a:solidFill>
              </a:rPr>
              <a:t>Using the success criteria, </a:t>
            </a:r>
            <a:r>
              <a:rPr lang="en-GB" altLang="en-US" sz="2800" b="1" u="sng" dirty="0">
                <a:solidFill>
                  <a:schemeClr val="tx1"/>
                </a:solidFill>
              </a:rPr>
              <a:t>find two ways to improve</a:t>
            </a:r>
            <a:r>
              <a:rPr lang="en-GB" altLang="en-US" sz="2800" b="1" dirty="0">
                <a:solidFill>
                  <a:schemeClr val="tx1"/>
                </a:solidFill>
              </a:rPr>
              <a:t> </a:t>
            </a:r>
            <a:r>
              <a:rPr lang="en-GB" altLang="en-US" sz="2800" dirty="0">
                <a:solidFill>
                  <a:schemeClr val="tx1"/>
                </a:solidFill>
              </a:rPr>
              <a:t>the extract. </a:t>
            </a:r>
          </a:p>
        </p:txBody>
      </p:sp>
    </p:spTree>
    <p:extLst>
      <p:ext uri="{BB962C8B-B14F-4D97-AF65-F5344CB8AC3E}">
        <p14:creationId xmlns:p14="http://schemas.microsoft.com/office/powerpoint/2010/main" val="4072063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How did you do?</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5">
            <a:extLst>
              <a:ext uri="{FF2B5EF4-FFF2-40B4-BE49-F238E27FC236}">
                <a16:creationId xmlns:a16="http://schemas.microsoft.com/office/drawing/2014/main" id="{5BBAB6C4-ABB9-4556-99E4-03CFF7002394}"/>
              </a:ext>
            </a:extLst>
          </p:cNvPr>
          <p:cNvSpPr/>
          <p:nvPr/>
        </p:nvSpPr>
        <p:spPr>
          <a:xfrm>
            <a:off x="231810" y="1841500"/>
            <a:ext cx="9089990" cy="48387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pPr>
            <a:r>
              <a:rPr lang="en-GB" altLang="en-US" sz="2700" b="1" dirty="0">
                <a:solidFill>
                  <a:schemeClr val="tx1"/>
                </a:solidFill>
              </a:rPr>
              <a:t>One step at a time, Lara went down the stairs.</a:t>
            </a:r>
            <a:r>
              <a:rPr lang="en-GB" altLang="en-US" sz="2700" dirty="0">
                <a:solidFill>
                  <a:schemeClr val="tx1"/>
                </a:solidFill>
              </a:rPr>
              <a:t> At the bottom, she paused but all that she could hear was blood thumping in her ears. </a:t>
            </a:r>
            <a:r>
              <a:rPr lang="en-GB" altLang="en-US" sz="2700" b="1" dirty="0">
                <a:solidFill>
                  <a:schemeClr val="tx1"/>
                </a:solidFill>
              </a:rPr>
              <a:t>She would have to be back soon because otherwise her parents would start looking for her.</a:t>
            </a:r>
          </a:p>
          <a:p>
            <a:pPr>
              <a:lnSpc>
                <a:spcPct val="100000"/>
              </a:lnSpc>
              <a:spcBef>
                <a:spcPct val="0"/>
              </a:spcBef>
            </a:pPr>
            <a:endParaRPr lang="en-GB" altLang="en-US" sz="2700" b="1" dirty="0">
              <a:solidFill>
                <a:schemeClr val="tx1"/>
              </a:solidFill>
            </a:endParaRPr>
          </a:p>
          <a:p>
            <a:pPr>
              <a:lnSpc>
                <a:spcPct val="100000"/>
              </a:lnSpc>
              <a:spcBef>
                <a:spcPct val="0"/>
              </a:spcBef>
            </a:pPr>
            <a:r>
              <a:rPr lang="en-GB" altLang="en-US" sz="2700" dirty="0">
                <a:solidFill>
                  <a:schemeClr val="tx1"/>
                </a:solidFill>
              </a:rPr>
              <a:t>Twenty minutes later, she entered the woods. Her torchlight found the path and occasionally flashed to show her the leaves. Dark clouds had covered the moon. She came to the ruins of the manor house.</a:t>
            </a:r>
            <a:r>
              <a:rPr lang="en-GB" altLang="en-US" sz="2700" dirty="0">
                <a:solidFill>
                  <a:srgbClr val="FF0000"/>
                </a:solidFill>
              </a:rPr>
              <a:t> </a:t>
            </a:r>
            <a:r>
              <a:rPr lang="en-GB" altLang="en-US" sz="2700" b="1" dirty="0">
                <a:solidFill>
                  <a:schemeClr val="tx1"/>
                </a:solidFill>
              </a:rPr>
              <a:t>In the front garden, the fountain was still and covered in years of moss. Rose bushes blocked the path. </a:t>
            </a:r>
          </a:p>
        </p:txBody>
      </p:sp>
      <p:sp>
        <p:nvSpPr>
          <p:cNvPr id="10" name="Rectangle: Rounded Corners 5">
            <a:extLst>
              <a:ext uri="{FF2B5EF4-FFF2-40B4-BE49-F238E27FC236}">
                <a16:creationId xmlns:a16="http://schemas.microsoft.com/office/drawing/2014/main" id="{5BBAB6C4-ABB9-4556-99E4-03CFF7002394}"/>
              </a:ext>
            </a:extLst>
          </p:cNvPr>
          <p:cNvSpPr/>
          <p:nvPr/>
        </p:nvSpPr>
        <p:spPr>
          <a:xfrm>
            <a:off x="9470632" y="2130149"/>
            <a:ext cx="2514601" cy="11165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pPr>
            <a:r>
              <a:rPr lang="en-GB" altLang="en-US" sz="2700" dirty="0">
                <a:solidFill>
                  <a:schemeClr val="tx1"/>
                </a:solidFill>
              </a:rPr>
              <a:t>Use powerful language.</a:t>
            </a:r>
          </a:p>
        </p:txBody>
      </p:sp>
      <p:sp>
        <p:nvSpPr>
          <p:cNvPr id="11" name="Rectangle: Rounded Corners 5">
            <a:extLst>
              <a:ext uri="{FF2B5EF4-FFF2-40B4-BE49-F238E27FC236}">
                <a16:creationId xmlns:a16="http://schemas.microsoft.com/office/drawing/2014/main" id="{5BBAB6C4-ABB9-4556-99E4-03CFF7002394}"/>
              </a:ext>
            </a:extLst>
          </p:cNvPr>
          <p:cNvSpPr/>
          <p:nvPr/>
        </p:nvSpPr>
        <p:spPr>
          <a:xfrm>
            <a:off x="9470633" y="3640164"/>
            <a:ext cx="2514600" cy="10541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pPr>
            <a:r>
              <a:rPr lang="en-GB" altLang="en-US" sz="2700" dirty="0">
                <a:solidFill>
                  <a:schemeClr val="tx1"/>
                </a:solidFill>
              </a:rPr>
              <a:t>Keep sentences short.</a:t>
            </a:r>
          </a:p>
        </p:txBody>
      </p:sp>
      <p:sp>
        <p:nvSpPr>
          <p:cNvPr id="12" name="Rectangle: Rounded Corners 5">
            <a:extLst>
              <a:ext uri="{FF2B5EF4-FFF2-40B4-BE49-F238E27FC236}">
                <a16:creationId xmlns:a16="http://schemas.microsoft.com/office/drawing/2014/main" id="{5BBAB6C4-ABB9-4556-99E4-03CFF7002394}"/>
              </a:ext>
            </a:extLst>
          </p:cNvPr>
          <p:cNvSpPr/>
          <p:nvPr/>
        </p:nvSpPr>
        <p:spPr>
          <a:xfrm>
            <a:off x="9470633" y="5102421"/>
            <a:ext cx="2514600" cy="116418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pPr>
            <a:r>
              <a:rPr lang="en-GB" altLang="en-US" sz="2700" dirty="0">
                <a:solidFill>
                  <a:schemeClr val="tx1"/>
                </a:solidFill>
              </a:rPr>
              <a:t>Add figurative language here.</a:t>
            </a:r>
          </a:p>
        </p:txBody>
      </p:sp>
    </p:spTree>
    <p:extLst>
      <p:ext uri="{BB962C8B-B14F-4D97-AF65-F5344CB8AC3E}">
        <p14:creationId xmlns:p14="http://schemas.microsoft.com/office/powerpoint/2010/main" val="3038852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Your turn</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5">
            <a:extLst>
              <a:ext uri="{FF2B5EF4-FFF2-40B4-BE49-F238E27FC236}">
                <a16:creationId xmlns:a16="http://schemas.microsoft.com/office/drawing/2014/main" id="{5BBAB6C4-ABB9-4556-99E4-03CFF7002394}"/>
              </a:ext>
            </a:extLst>
          </p:cNvPr>
          <p:cNvSpPr/>
          <p:nvPr/>
        </p:nvSpPr>
        <p:spPr>
          <a:xfrm>
            <a:off x="365313" y="2752988"/>
            <a:ext cx="11541090" cy="39751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pPr>
            <a:r>
              <a:rPr lang="en-GB" altLang="en-US" sz="2700" b="1" dirty="0">
                <a:solidFill>
                  <a:schemeClr val="tx1"/>
                </a:solidFill>
              </a:rPr>
              <a:t>One step at a time, Lara went down the stairs</a:t>
            </a:r>
            <a:r>
              <a:rPr lang="en-GB" altLang="en-US" sz="2700" dirty="0">
                <a:solidFill>
                  <a:schemeClr val="tx1"/>
                </a:solidFill>
              </a:rPr>
              <a:t>. At the bottom, she paused but all that she could hear was blood thumping in her ears. </a:t>
            </a:r>
            <a:r>
              <a:rPr lang="en-GB" altLang="en-US" sz="2700" b="1" dirty="0">
                <a:solidFill>
                  <a:schemeClr val="tx1"/>
                </a:solidFill>
              </a:rPr>
              <a:t>She would have to be back soon because otherwise her parents would start looking for her.</a:t>
            </a:r>
          </a:p>
          <a:p>
            <a:pPr>
              <a:lnSpc>
                <a:spcPct val="100000"/>
              </a:lnSpc>
              <a:spcBef>
                <a:spcPct val="0"/>
              </a:spcBef>
            </a:pPr>
            <a:endParaRPr lang="en-GB" altLang="en-US" sz="2700" b="1" dirty="0">
              <a:solidFill>
                <a:schemeClr val="tx1"/>
              </a:solidFill>
            </a:endParaRPr>
          </a:p>
          <a:p>
            <a:pPr>
              <a:lnSpc>
                <a:spcPct val="100000"/>
              </a:lnSpc>
              <a:spcBef>
                <a:spcPct val="0"/>
              </a:spcBef>
            </a:pPr>
            <a:r>
              <a:rPr lang="en-GB" altLang="en-US" sz="2700" dirty="0">
                <a:solidFill>
                  <a:schemeClr val="tx1"/>
                </a:solidFill>
              </a:rPr>
              <a:t>Twenty minutes later, she entered the woods. Her torchlight found the path and occasionally flashed to show her the leaves. </a:t>
            </a:r>
            <a:r>
              <a:rPr lang="en-GB" altLang="en-US" sz="2700" b="1" dirty="0">
                <a:solidFill>
                  <a:schemeClr val="tx1"/>
                </a:solidFill>
              </a:rPr>
              <a:t>Dark clouds had covered the moon</a:t>
            </a:r>
            <a:r>
              <a:rPr lang="en-GB" altLang="en-US" sz="2700" dirty="0">
                <a:solidFill>
                  <a:schemeClr val="tx1"/>
                </a:solidFill>
              </a:rPr>
              <a:t>. She came to the ruins of the manor house. </a:t>
            </a:r>
            <a:r>
              <a:rPr lang="en-GB" altLang="en-US" sz="2700" b="1" dirty="0">
                <a:solidFill>
                  <a:schemeClr val="tx1"/>
                </a:solidFill>
              </a:rPr>
              <a:t>In the front garden, the fountain was still and covered in years of moss. Rose bushes blocked the path. </a:t>
            </a:r>
          </a:p>
        </p:txBody>
      </p:sp>
      <p:sp>
        <p:nvSpPr>
          <p:cNvPr id="13" name="Rectangle: Rounded Corners 5">
            <a:extLst>
              <a:ext uri="{FF2B5EF4-FFF2-40B4-BE49-F238E27FC236}">
                <a16:creationId xmlns:a16="http://schemas.microsoft.com/office/drawing/2014/main" id="{5BBAB6C4-ABB9-4556-99E4-03CFF7002394}"/>
              </a:ext>
            </a:extLst>
          </p:cNvPr>
          <p:cNvSpPr/>
          <p:nvPr/>
        </p:nvSpPr>
        <p:spPr>
          <a:xfrm>
            <a:off x="1701799" y="1623494"/>
            <a:ext cx="8744043" cy="9525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pPr>
            <a:r>
              <a:rPr lang="en-GB" altLang="en-US" sz="2700" dirty="0">
                <a:solidFill>
                  <a:schemeClr val="tx1"/>
                </a:solidFill>
              </a:rPr>
              <a:t>Improve the sentences in bold, using the success criteria. </a:t>
            </a:r>
          </a:p>
        </p:txBody>
      </p:sp>
    </p:spTree>
    <p:extLst>
      <p:ext uri="{BB962C8B-B14F-4D97-AF65-F5344CB8AC3E}">
        <p14:creationId xmlns:p14="http://schemas.microsoft.com/office/powerpoint/2010/main" val="1945920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How did you do?</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8" name="Rectangle: Rounded Corners 5">
            <a:extLst>
              <a:ext uri="{FF2B5EF4-FFF2-40B4-BE49-F238E27FC236}">
                <a16:creationId xmlns:a16="http://schemas.microsoft.com/office/drawing/2014/main" id="{5BBAB6C4-ABB9-4556-99E4-03CFF7002394}"/>
              </a:ext>
            </a:extLst>
          </p:cNvPr>
          <p:cNvSpPr/>
          <p:nvPr/>
        </p:nvSpPr>
        <p:spPr>
          <a:xfrm>
            <a:off x="365313" y="1953983"/>
            <a:ext cx="11541090" cy="465912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pPr>
            <a:r>
              <a:rPr lang="en-GB" altLang="en-US" sz="2700" b="1" dirty="0">
                <a:solidFill>
                  <a:schemeClr val="tx1"/>
                </a:solidFill>
              </a:rPr>
              <a:t>One step at a time, Lara </a:t>
            </a:r>
            <a:r>
              <a:rPr lang="en-GB" altLang="en-US" sz="2700" b="1" dirty="0">
                <a:solidFill>
                  <a:srgbClr val="FF0000"/>
                </a:solidFill>
              </a:rPr>
              <a:t>crept </a:t>
            </a:r>
            <a:r>
              <a:rPr lang="en-GB" altLang="en-US" sz="2700" b="1" dirty="0">
                <a:solidFill>
                  <a:schemeClr val="tx1"/>
                </a:solidFill>
              </a:rPr>
              <a:t>down the stairs</a:t>
            </a:r>
            <a:r>
              <a:rPr lang="en-GB" altLang="en-US" sz="2700" dirty="0">
                <a:solidFill>
                  <a:schemeClr val="tx1"/>
                </a:solidFill>
              </a:rPr>
              <a:t>. At the bottom, she paused but all that she could hear was blood thumping in her ears. </a:t>
            </a:r>
            <a:r>
              <a:rPr lang="en-GB" altLang="en-US" sz="2700" b="1" dirty="0">
                <a:solidFill>
                  <a:srgbClr val="FF0000"/>
                </a:solidFill>
              </a:rPr>
              <a:t>She had to be quick. She needed to be back before anyone realised.  </a:t>
            </a:r>
          </a:p>
          <a:p>
            <a:pPr>
              <a:lnSpc>
                <a:spcPct val="100000"/>
              </a:lnSpc>
              <a:spcBef>
                <a:spcPct val="0"/>
              </a:spcBef>
            </a:pPr>
            <a:endParaRPr lang="en-GB" altLang="en-US" sz="2700" b="1" dirty="0">
              <a:solidFill>
                <a:schemeClr val="tx1"/>
              </a:solidFill>
            </a:endParaRPr>
          </a:p>
          <a:p>
            <a:pPr>
              <a:lnSpc>
                <a:spcPct val="100000"/>
              </a:lnSpc>
              <a:spcBef>
                <a:spcPct val="0"/>
              </a:spcBef>
            </a:pPr>
            <a:r>
              <a:rPr lang="en-GB" altLang="en-US" sz="2700" dirty="0">
                <a:solidFill>
                  <a:schemeClr val="tx1"/>
                </a:solidFill>
              </a:rPr>
              <a:t>Twenty minutes later, she entered the woods. Her torchlight found the path and occasionally flashed to show her the leaves. Dark clouds had covered the moon </a:t>
            </a:r>
            <a:r>
              <a:rPr lang="en-GB" altLang="en-US" sz="2700" b="1" dirty="0">
                <a:solidFill>
                  <a:srgbClr val="FF0000"/>
                </a:solidFill>
              </a:rPr>
              <a:t>like a curtain</a:t>
            </a:r>
            <a:r>
              <a:rPr lang="en-GB" altLang="en-US" sz="2700" dirty="0">
                <a:solidFill>
                  <a:schemeClr val="tx1"/>
                </a:solidFill>
              </a:rPr>
              <a:t>. She came to the ruins of the manor house. </a:t>
            </a:r>
            <a:r>
              <a:rPr lang="en-GB" altLang="en-US" sz="2700" b="1" dirty="0">
                <a:solidFill>
                  <a:schemeClr val="tx1"/>
                </a:solidFill>
              </a:rPr>
              <a:t>In the front garden, the fountain was still </a:t>
            </a:r>
            <a:r>
              <a:rPr lang="en-GB" altLang="en-US" sz="2700" b="1" dirty="0">
                <a:solidFill>
                  <a:srgbClr val="FF0000"/>
                </a:solidFill>
              </a:rPr>
              <a:t>and covered in a carpet of moss.</a:t>
            </a:r>
            <a:r>
              <a:rPr lang="en-GB" altLang="en-US" sz="2700" b="1" dirty="0">
                <a:solidFill>
                  <a:schemeClr val="tx1"/>
                </a:solidFill>
              </a:rPr>
              <a:t> </a:t>
            </a:r>
            <a:r>
              <a:rPr lang="en-GB" altLang="en-US" sz="2700" b="1" dirty="0">
                <a:solidFill>
                  <a:srgbClr val="FF0000"/>
                </a:solidFill>
              </a:rPr>
              <a:t>A tangle of thorns blocked the path like soldiers guarding a gate.</a:t>
            </a:r>
          </a:p>
        </p:txBody>
      </p:sp>
    </p:spTree>
    <p:extLst>
      <p:ext uri="{BB962C8B-B14F-4D97-AF65-F5344CB8AC3E}">
        <p14:creationId xmlns:p14="http://schemas.microsoft.com/office/powerpoint/2010/main" val="586250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Review</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38EB277B-E19B-4082-8209-DB101CBBA8EF}"/>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0" name="Rectangle: Rounded Corners 9">
            <a:extLst>
              <a:ext uri="{FF2B5EF4-FFF2-40B4-BE49-F238E27FC236}">
                <a16:creationId xmlns:a16="http://schemas.microsoft.com/office/drawing/2014/main" id="{12A10745-3DFD-4C18-B149-E196E8F1120D}"/>
              </a:ext>
            </a:extLst>
          </p:cNvPr>
          <p:cNvSpPr/>
          <p:nvPr/>
        </p:nvSpPr>
        <p:spPr>
          <a:xfrm>
            <a:off x="415141" y="1903517"/>
            <a:ext cx="11351095" cy="452268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spcBef>
                <a:spcPct val="0"/>
              </a:spcBef>
              <a:buFontTx/>
              <a:buAutoNum type="arabicPeriod"/>
            </a:pPr>
            <a:endParaRPr lang="en-GB" altLang="en-US" sz="3200" dirty="0">
              <a:solidFill>
                <a:prstClr val="black"/>
              </a:solidFill>
            </a:endParaRPr>
          </a:p>
          <a:p>
            <a:pPr marL="514350" lvl="0" indent="-514350">
              <a:spcBef>
                <a:spcPct val="0"/>
              </a:spcBef>
              <a:buFontTx/>
              <a:buAutoNum type="arabicPeriod"/>
            </a:pPr>
            <a:endParaRPr lang="en-GB" altLang="en-US" sz="3200" dirty="0">
              <a:solidFill>
                <a:prstClr val="black"/>
              </a:solidFill>
            </a:endParaRPr>
          </a:p>
          <a:p>
            <a:pPr marL="514350" lvl="0" indent="-514350">
              <a:spcBef>
                <a:spcPct val="0"/>
              </a:spcBef>
              <a:buFontTx/>
              <a:buAutoNum type="arabicPeriod"/>
            </a:pPr>
            <a:endParaRPr lang="en-GB" altLang="en-US" sz="3200" dirty="0">
              <a:solidFill>
                <a:prstClr val="black"/>
              </a:solidFill>
            </a:endParaRPr>
          </a:p>
          <a:p>
            <a:pPr marL="514350" lvl="0" indent="-514350">
              <a:spcBef>
                <a:spcPct val="0"/>
              </a:spcBef>
              <a:buFontTx/>
              <a:buAutoNum type="arabicPeriod"/>
            </a:pPr>
            <a:r>
              <a:rPr lang="en-GB" altLang="en-US" sz="3200" dirty="0">
                <a:solidFill>
                  <a:prstClr val="black"/>
                </a:solidFill>
              </a:rPr>
              <a:t>Read your work aloud exactly as you have written it.</a:t>
            </a:r>
          </a:p>
          <a:p>
            <a:pPr marL="514350" lvl="0" indent="-514350">
              <a:spcBef>
                <a:spcPct val="0"/>
              </a:spcBef>
              <a:buFontTx/>
              <a:buAutoNum type="arabicPeriod"/>
            </a:pPr>
            <a:r>
              <a:rPr lang="en-GB" altLang="en-US" sz="3200" dirty="0">
                <a:solidFill>
                  <a:prstClr val="black"/>
                </a:solidFill>
              </a:rPr>
              <a:t>Compare your work to a brilliant example.</a:t>
            </a:r>
          </a:p>
          <a:p>
            <a:pPr marL="514350" lvl="0" indent="-514350">
              <a:spcBef>
                <a:spcPct val="0"/>
              </a:spcBef>
              <a:buFontTx/>
              <a:buAutoNum type="arabicPeriod"/>
            </a:pPr>
            <a:r>
              <a:rPr lang="en-GB" altLang="en-US" sz="3200" dirty="0">
                <a:solidFill>
                  <a:prstClr val="black"/>
                </a:solidFill>
              </a:rPr>
              <a:t>Mark your work against each part of the brief/success criteria, underlining examples.</a:t>
            </a:r>
          </a:p>
          <a:p>
            <a:pPr marL="514350" lvl="0" indent="-514350">
              <a:spcBef>
                <a:spcPct val="0"/>
              </a:spcBef>
              <a:buFontTx/>
              <a:buAutoNum type="arabicPeriod"/>
            </a:pPr>
            <a:r>
              <a:rPr lang="en-GB" altLang="en-US" sz="3200" dirty="0">
                <a:solidFill>
                  <a:prstClr val="black"/>
                </a:solidFill>
              </a:rPr>
              <a:t>Look for improvements that you can make so that it closely matches the brief/ success criteria.</a:t>
            </a:r>
          </a:p>
          <a:p>
            <a:pPr marL="514350" lvl="0" indent="-514350">
              <a:spcBef>
                <a:spcPct val="0"/>
              </a:spcBef>
              <a:buFontTx/>
              <a:buAutoNum type="arabicPeriod"/>
            </a:pPr>
            <a:r>
              <a:rPr lang="en-GB" altLang="en-US" sz="3200" dirty="0">
                <a:solidFill>
                  <a:prstClr val="black"/>
                </a:solidFill>
              </a:rPr>
              <a:t>Test out your improvements first before using them in your work.</a:t>
            </a:r>
            <a:r>
              <a:rPr lang="en-GB" sz="2800" dirty="0">
                <a:solidFill>
                  <a:schemeClr val="tx1"/>
                </a:solidFill>
              </a:rPr>
              <a:t>     </a:t>
            </a:r>
          </a:p>
          <a:p>
            <a:endParaRPr lang="en-GB" sz="2800" dirty="0">
              <a:solidFill>
                <a:schemeClr val="tx1"/>
              </a:solidFill>
            </a:endParaRPr>
          </a:p>
          <a:p>
            <a:pPr algn="ctr"/>
            <a:endParaRPr lang="en-GB" sz="2800" dirty="0">
              <a:solidFill>
                <a:schemeClr val="tx1"/>
              </a:solidFill>
            </a:endParaRPr>
          </a:p>
          <a:p>
            <a:pPr algn="ctr"/>
            <a:endParaRPr lang="en-GB" sz="2800" dirty="0">
              <a:solidFill>
                <a:schemeClr val="tx1"/>
              </a:solidFill>
            </a:endParaRPr>
          </a:p>
        </p:txBody>
      </p:sp>
    </p:spTree>
    <p:extLst>
      <p:ext uri="{BB962C8B-B14F-4D97-AF65-F5344CB8AC3E}">
        <p14:creationId xmlns:p14="http://schemas.microsoft.com/office/powerpoint/2010/main" val="676223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1203086" y="264693"/>
            <a:ext cx="10777538" cy="1143000"/>
          </a:xfrm>
        </p:spPr>
        <p:txBody>
          <a:bodyPr/>
          <a:lstStyle/>
          <a:p>
            <a:r>
              <a:rPr lang="en-GB" dirty="0">
                <a:solidFill>
                  <a:srgbClr val="002060"/>
                </a:solidFill>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00543832"/>
              </p:ext>
            </p:extLst>
          </p:nvPr>
        </p:nvGraphicFramePr>
        <p:xfrm>
          <a:off x="1893246" y="2728919"/>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946807" y="2763034"/>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945860" y="3597503"/>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945860" y="4395751"/>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946807" y="5251968"/>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0039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78EECF-F20C-4778-AB4B-504C8E7B91F7}"/>
              </a:ext>
            </a:extLst>
          </p:cNvPr>
          <p:cNvPicPr/>
          <p:nvPr/>
        </p:nvPicPr>
        <p:blipFill>
          <a:blip r:embed="rId3">
            <a:extLst>
              <a:ext uri="{28A0092B-C50C-407E-A947-70E740481C1C}">
                <a14:useLocalDpi xmlns:a14="http://schemas.microsoft.com/office/drawing/2010/main" val="0"/>
              </a:ext>
            </a:extLst>
          </a:blip>
          <a:stretch>
            <a:fillRect/>
          </a:stretch>
        </p:blipFill>
        <p:spPr>
          <a:xfrm>
            <a:off x="145636" y="106998"/>
            <a:ext cx="1003935" cy="1442720"/>
          </a:xfrm>
          <a:prstGeom prst="rect">
            <a:avLst/>
          </a:prstGeom>
        </p:spPr>
      </p:pic>
      <p:sp>
        <p:nvSpPr>
          <p:cNvPr id="17" name="Title 1">
            <a:extLst>
              <a:ext uri="{FF2B5EF4-FFF2-40B4-BE49-F238E27FC236}">
                <a16:creationId xmlns:a16="http://schemas.microsoft.com/office/drawing/2014/main" id="{20C70721-0A94-47B6-9B29-2975EFD82C2E}"/>
              </a:ext>
            </a:extLst>
          </p:cNvPr>
          <p:cNvSpPr>
            <a:spLocks noGrp="1"/>
          </p:cNvSpPr>
          <p:nvPr>
            <p:ph type="title"/>
          </p:nvPr>
        </p:nvSpPr>
        <p:spPr>
          <a:xfrm rot="16200000">
            <a:off x="-1576201" y="3767247"/>
            <a:ext cx="4729760" cy="1116565"/>
          </a:xfrm>
          <a:solidFill>
            <a:srgbClr val="FDFEDA"/>
          </a:solidFill>
          <a:ln>
            <a:solidFill>
              <a:schemeClr val="accent1"/>
            </a:solidFill>
          </a:ln>
        </p:spPr>
        <p:txBody>
          <a:bodyPr/>
          <a:lstStyle/>
          <a:p>
            <a:pPr algn="ctr"/>
            <a:r>
              <a:rPr lang="en-GB" b="1" dirty="0"/>
              <a:t>LORIC Task</a:t>
            </a:r>
          </a:p>
        </p:txBody>
      </p:sp>
      <p:sp>
        <p:nvSpPr>
          <p:cNvPr id="18" name="TextBox 17">
            <a:extLst>
              <a:ext uri="{FF2B5EF4-FFF2-40B4-BE49-F238E27FC236}">
                <a16:creationId xmlns:a16="http://schemas.microsoft.com/office/drawing/2014/main" id="{C6987976-FBC2-45F7-BA55-955F2695FDF7}"/>
              </a:ext>
            </a:extLst>
          </p:cNvPr>
          <p:cNvSpPr txBox="1"/>
          <p:nvPr/>
        </p:nvSpPr>
        <p:spPr>
          <a:xfrm>
            <a:off x="1703354" y="2197699"/>
            <a:ext cx="10075127" cy="3539430"/>
          </a:xfrm>
          <a:prstGeom prst="rect">
            <a:avLst/>
          </a:prstGeom>
          <a:noFill/>
        </p:spPr>
        <p:txBody>
          <a:bodyPr wrap="square" rtlCol="0">
            <a:spAutoFit/>
          </a:bodyPr>
          <a:lstStyle/>
          <a:p>
            <a:r>
              <a:rPr lang="en-GB" sz="2800" dirty="0"/>
              <a:t>Our Primary Edge attributes help us to become better learners and today is no exception. Before you start this activity, here are some ideas for how you will need your </a:t>
            </a:r>
            <a:r>
              <a:rPr lang="en-GB" sz="2800" u="sng" dirty="0"/>
              <a:t>Raj Resilience</a:t>
            </a:r>
            <a:r>
              <a:rPr lang="en-GB" sz="2800" dirty="0"/>
              <a:t> skills today: </a:t>
            </a:r>
          </a:p>
          <a:p>
            <a:endParaRPr lang="en-GB" sz="2800" dirty="0"/>
          </a:p>
          <a:p>
            <a:pPr marL="342900" indent="-342900">
              <a:buFont typeface="Arial" panose="020B0604020202020204" pitchFamily="34" charset="0"/>
              <a:buChar char="•"/>
            </a:pPr>
            <a:r>
              <a:rPr lang="en-GB" sz="2800" dirty="0"/>
              <a:t>Persevering to complete an activity</a:t>
            </a:r>
          </a:p>
          <a:p>
            <a:pPr marL="342900" indent="-342900">
              <a:buFont typeface="Arial" panose="020B0604020202020204" pitchFamily="34" charset="0"/>
              <a:buChar char="•"/>
            </a:pPr>
            <a:r>
              <a:rPr lang="en-GB" sz="2800" dirty="0"/>
              <a:t>Asking for help when you need it</a:t>
            </a:r>
          </a:p>
          <a:p>
            <a:pPr marL="342900" indent="-342900">
              <a:buFont typeface="Arial" panose="020B0604020202020204" pitchFamily="34" charset="0"/>
              <a:buChar char="•"/>
            </a:pPr>
            <a:r>
              <a:rPr lang="en-GB" sz="2800" dirty="0"/>
              <a:t>Completing a task in a given time</a:t>
            </a:r>
          </a:p>
          <a:p>
            <a:endParaRPr lang="en-GB" sz="2800" dirty="0"/>
          </a:p>
        </p:txBody>
      </p:sp>
      <p:pic>
        <p:nvPicPr>
          <p:cNvPr id="23" name="Picture 22" descr="A picture containing clipart&#10;&#10;Description generated with very high confidence">
            <a:extLst>
              <a:ext uri="{FF2B5EF4-FFF2-40B4-BE49-F238E27FC236}">
                <a16:creationId xmlns:a16="http://schemas.microsoft.com/office/drawing/2014/main" id="{AF01075D-C6AD-4C3F-9E6C-58EBEE2B7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1069" y="211583"/>
            <a:ext cx="6449862" cy="1542304"/>
          </a:xfrm>
          <a:prstGeom prst="rect">
            <a:avLst/>
          </a:prstGeom>
          <a:ln>
            <a:solidFill>
              <a:srgbClr val="0070C0"/>
            </a:solidFill>
          </a:ln>
        </p:spPr>
      </p:pic>
      <p:pic>
        <p:nvPicPr>
          <p:cNvPr id="25" name="Picture 24">
            <a:extLst>
              <a:ext uri="{FF2B5EF4-FFF2-40B4-BE49-F238E27FC236}">
                <a16:creationId xmlns:a16="http://schemas.microsoft.com/office/drawing/2014/main" id="{1D2AA28A-0D69-453B-A2FA-55465A8933BD}"/>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26" name="Rectangle: Rounded Corners 25">
            <a:extLst>
              <a:ext uri="{FF2B5EF4-FFF2-40B4-BE49-F238E27FC236}">
                <a16:creationId xmlns:a16="http://schemas.microsoft.com/office/drawing/2014/main" id="{03D87D2D-C13F-4E34-8E0B-2C0B9C0D1EBC}"/>
              </a:ext>
            </a:extLst>
          </p:cNvPr>
          <p:cNvSpPr/>
          <p:nvPr/>
        </p:nvSpPr>
        <p:spPr>
          <a:xfrm>
            <a:off x="8125363" y="3966502"/>
            <a:ext cx="3289603" cy="1396841"/>
          </a:xfrm>
          <a:prstGeom prst="roundRect">
            <a:avLst/>
          </a:prstGeom>
          <a:solidFill>
            <a:srgbClr val="00B0F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b="1" dirty="0">
                <a:solidFill>
                  <a:schemeClr val="tx1"/>
                </a:solidFill>
              </a:rPr>
              <a:t>Command Words:  </a:t>
            </a:r>
            <a:endParaRPr lang="en-GB" sz="2800" dirty="0">
              <a:solidFill>
                <a:schemeClr val="tx1"/>
              </a:solidFill>
            </a:endParaRPr>
          </a:p>
          <a:p>
            <a:pPr algn="ctr"/>
            <a:r>
              <a:rPr lang="en-GB" sz="2800" dirty="0">
                <a:solidFill>
                  <a:schemeClr val="tx1"/>
                </a:solidFill>
              </a:rPr>
              <a:t>persevere </a:t>
            </a:r>
          </a:p>
          <a:p>
            <a:pPr algn="ctr"/>
            <a:r>
              <a:rPr lang="en-GB" sz="2800" dirty="0">
                <a:solidFill>
                  <a:schemeClr val="tx1"/>
                </a:solidFill>
              </a:rPr>
              <a:t>overcome   learn  </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9237" y="5503750"/>
            <a:ext cx="922412" cy="910457"/>
          </a:xfrm>
          <a:prstGeom prst="rect">
            <a:avLst/>
          </a:prstGeom>
        </p:spPr>
      </p:pic>
    </p:spTree>
    <p:extLst>
      <p:ext uri="{BB962C8B-B14F-4D97-AF65-F5344CB8AC3E}">
        <p14:creationId xmlns:p14="http://schemas.microsoft.com/office/powerpoint/2010/main" val="1037843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75A7142-34F1-4E54-A85B-FF703025B360}"/>
              </a:ext>
            </a:extLst>
          </p:cNvPr>
          <p:cNvSpPr/>
          <p:nvPr/>
        </p:nvSpPr>
        <p:spPr>
          <a:xfrm>
            <a:off x="1467171" y="1804169"/>
            <a:ext cx="5779725" cy="467072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500" dirty="0">
                <a:solidFill>
                  <a:schemeClr val="tx1"/>
                </a:solidFill>
              </a:rPr>
              <a:t>You will need a partner, two pieces of paper and a pencil. You have one minute to draw a simple drawing on your paper, making sure that no one can see it. With your partner, sit back to back. You have two minutes to describe your drawing aloud to your partner. Your partner must draw this as accurately as possible with you helping and guiding them throughout. You can swap after each go.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DC78EECF-F20C-4778-AB4B-504C8E7B91F7}"/>
              </a:ext>
            </a:extLst>
          </p:cNvPr>
          <p:cNvPicPr/>
          <p:nvPr/>
        </p:nvPicPr>
        <p:blipFill>
          <a:blip r:embed="rId4">
            <a:extLst>
              <a:ext uri="{28A0092B-C50C-407E-A947-70E740481C1C}">
                <a14:useLocalDpi xmlns:a14="http://schemas.microsoft.com/office/drawing/2010/main" val="0"/>
              </a:ext>
            </a:extLst>
          </a:blip>
          <a:stretch>
            <a:fillRect/>
          </a:stretch>
        </p:blipFill>
        <p:spPr>
          <a:xfrm>
            <a:off x="145636" y="106998"/>
            <a:ext cx="1003935" cy="1442720"/>
          </a:xfrm>
          <a:prstGeom prst="rect">
            <a:avLst/>
          </a:prstGeom>
        </p:spPr>
      </p:pic>
      <p:pic>
        <p:nvPicPr>
          <p:cNvPr id="8" name="Picture 7" descr="A picture containing clipart&#10;&#10;Description generated with very high confidence">
            <a:extLst>
              <a:ext uri="{FF2B5EF4-FFF2-40B4-BE49-F238E27FC236}">
                <a16:creationId xmlns:a16="http://schemas.microsoft.com/office/drawing/2014/main" id="{4FB4A2B5-BDA7-459A-9332-5956CAD21E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6007" y="147879"/>
            <a:ext cx="6619986" cy="1307520"/>
          </a:xfrm>
          <a:prstGeom prst="rect">
            <a:avLst/>
          </a:prstGeom>
          <a:ln>
            <a:solidFill>
              <a:schemeClr val="accent1"/>
            </a:solidFill>
          </a:ln>
        </p:spPr>
      </p:pic>
      <p:sp>
        <p:nvSpPr>
          <p:cNvPr id="15" name="Title 1">
            <a:extLst>
              <a:ext uri="{FF2B5EF4-FFF2-40B4-BE49-F238E27FC236}">
                <a16:creationId xmlns:a16="http://schemas.microsoft.com/office/drawing/2014/main" id="{07A91212-95AE-462C-8FB6-5AA063F435A1}"/>
              </a:ext>
            </a:extLst>
          </p:cNvPr>
          <p:cNvSpPr txBox="1">
            <a:spLocks/>
          </p:cNvSpPr>
          <p:nvPr/>
        </p:nvSpPr>
        <p:spPr>
          <a:xfrm rot="16200000">
            <a:off x="-1660961" y="3590990"/>
            <a:ext cx="4729760"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LORIC Task</a:t>
            </a:r>
          </a:p>
        </p:txBody>
      </p:sp>
      <p:sp>
        <p:nvSpPr>
          <p:cNvPr id="20" name="Speech Bubble: Oval 19">
            <a:extLst>
              <a:ext uri="{FF2B5EF4-FFF2-40B4-BE49-F238E27FC236}">
                <a16:creationId xmlns:a16="http://schemas.microsoft.com/office/drawing/2014/main" id="{68F7F4BA-788B-41C8-A386-2D72A8091E5D}"/>
              </a:ext>
            </a:extLst>
          </p:cNvPr>
          <p:cNvSpPr/>
          <p:nvPr/>
        </p:nvSpPr>
        <p:spPr>
          <a:xfrm>
            <a:off x="7610208" y="1720510"/>
            <a:ext cx="4189298" cy="3232321"/>
          </a:xfrm>
          <a:prstGeom prst="wedgeEllipseCallout">
            <a:avLst>
              <a:gd name="adj1" fmla="val 18081"/>
              <a:gd name="adj2" fmla="val 69884"/>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00" dirty="0">
              <a:solidFill>
                <a:schemeClr val="tx1"/>
              </a:solidFill>
            </a:endParaRPr>
          </a:p>
          <a:p>
            <a:pPr algn="ctr"/>
            <a:r>
              <a:rPr lang="en-GB" sz="2500" dirty="0">
                <a:solidFill>
                  <a:schemeClr val="tx1"/>
                </a:solidFill>
              </a:rPr>
              <a:t>Did you persevere and not give up? Did you ask for help from a friend or adult? Did you complete the task in the time you were given?</a:t>
            </a:r>
          </a:p>
          <a:p>
            <a:pPr algn="ctr"/>
            <a:endParaRPr lang="en-GB" sz="2500" dirty="0">
              <a:solidFill>
                <a:schemeClr val="tx1"/>
              </a:solidFill>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77662" y="5016162"/>
            <a:ext cx="1407544" cy="1389301"/>
          </a:xfrm>
          <a:prstGeom prst="rect">
            <a:avLst/>
          </a:prstGeom>
        </p:spPr>
      </p:pic>
    </p:spTree>
    <p:extLst>
      <p:ext uri="{BB962C8B-B14F-4D97-AF65-F5344CB8AC3E}">
        <p14:creationId xmlns:p14="http://schemas.microsoft.com/office/powerpoint/2010/main" val="2517911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7189466" y="1818834"/>
            <a:ext cx="4735689" cy="479427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500" dirty="0">
                <a:solidFill>
                  <a:srgbClr val="002060"/>
                </a:solidFill>
                <a:cs typeface="Arial" panose="020B0604020202020204" pitchFamily="34" charset="0"/>
              </a:rPr>
              <a:t>Complete the four square grid for the words </a:t>
            </a:r>
            <a:r>
              <a:rPr lang="en-US" altLang="en-US" sz="2500" b="1" dirty="0">
                <a:solidFill>
                  <a:srgbClr val="002060"/>
                </a:solidFill>
                <a:cs typeface="Arial" panose="020B0604020202020204" pitchFamily="34" charset="0"/>
              </a:rPr>
              <a:t>success criteria.</a:t>
            </a:r>
          </a:p>
          <a:p>
            <a:pPr algn="ctr"/>
            <a:endParaRPr lang="en-US" altLang="en-US" sz="2500" b="1" dirty="0">
              <a:solidFill>
                <a:srgbClr val="002060"/>
              </a:solidFill>
              <a:cs typeface="Arial" panose="020B0604020202020204" pitchFamily="34" charset="0"/>
            </a:endParaRPr>
          </a:p>
          <a:p>
            <a:pPr algn="ctr"/>
            <a:r>
              <a:rPr lang="en-US" altLang="en-US" sz="2500" u="sng" dirty="0">
                <a:solidFill>
                  <a:srgbClr val="002060"/>
                </a:solidFill>
                <a:cs typeface="Arial" panose="020B0604020202020204" pitchFamily="34" charset="0"/>
              </a:rPr>
              <a:t>Challenge</a:t>
            </a:r>
          </a:p>
          <a:p>
            <a:pPr algn="ctr"/>
            <a:r>
              <a:rPr lang="en-US" altLang="en-US" sz="2500" dirty="0">
                <a:solidFill>
                  <a:srgbClr val="002060"/>
                </a:solidFill>
                <a:cs typeface="Arial" panose="020B0604020202020204" pitchFamily="34" charset="0"/>
              </a:rPr>
              <a:t>What do we mean when we ask you to meet your </a:t>
            </a:r>
            <a:r>
              <a:rPr lang="en-US" altLang="en-US" sz="2500" b="1" dirty="0">
                <a:solidFill>
                  <a:srgbClr val="002060"/>
                </a:solidFill>
                <a:cs typeface="Arial" panose="020B0604020202020204" pitchFamily="34" charset="0"/>
              </a:rPr>
              <a:t>success criteria</a:t>
            </a:r>
            <a:r>
              <a:rPr lang="en-US" altLang="en-US" sz="2500" dirty="0">
                <a:solidFill>
                  <a:srgbClr val="002060"/>
                </a:solidFill>
                <a:cs typeface="Arial" panose="020B0604020202020204" pitchFamily="34" charset="0"/>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3DE23815-37CE-4E00-8F94-999AF9AFC0BE}"/>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0" name="Rectangle: Rounded Corners 9">
            <a:extLst>
              <a:ext uri="{FF2B5EF4-FFF2-40B4-BE49-F238E27FC236}">
                <a16:creationId xmlns:a16="http://schemas.microsoft.com/office/drawing/2014/main" id="{D9BE1111-C575-4F87-A1CE-9D8F6D39D4DA}"/>
              </a:ext>
            </a:extLst>
          </p:cNvPr>
          <p:cNvSpPr/>
          <p:nvPr/>
        </p:nvSpPr>
        <p:spPr>
          <a:xfrm>
            <a:off x="222710" y="1939649"/>
            <a:ext cx="485057" cy="4557251"/>
          </a:xfrm>
          <a:prstGeom prst="roundRect">
            <a:avLst/>
          </a:prstGeom>
          <a:solidFill>
            <a:srgbClr val="FDFEDA"/>
          </a:solidFill>
          <a:ln>
            <a:solidFill>
              <a:srgbClr val="0070C0"/>
            </a:solidFill>
          </a:ln>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t>DEFINE IT/USE IT</a:t>
            </a:r>
          </a:p>
        </p:txBody>
      </p:sp>
      <p:graphicFrame>
        <p:nvGraphicFramePr>
          <p:cNvPr id="11" name="Table 10">
            <a:extLst>
              <a:ext uri="{FF2B5EF4-FFF2-40B4-BE49-F238E27FC236}">
                <a16:creationId xmlns:a16="http://schemas.microsoft.com/office/drawing/2014/main" id="{E658DFE1-AE66-4CF1-90B3-091ADF0C2013}"/>
              </a:ext>
            </a:extLst>
          </p:cNvPr>
          <p:cNvGraphicFramePr>
            <a:graphicFrameLocks noGrp="1"/>
          </p:cNvGraphicFramePr>
          <p:nvPr>
            <p:extLst>
              <p:ext uri="{D42A27DB-BD31-4B8C-83A1-F6EECF244321}">
                <p14:modId xmlns:p14="http://schemas.microsoft.com/office/powerpoint/2010/main" val="260902345"/>
              </p:ext>
            </p:extLst>
          </p:nvPr>
        </p:nvGraphicFramePr>
        <p:xfrm>
          <a:off x="953957" y="1853973"/>
          <a:ext cx="5989322" cy="4759131"/>
        </p:xfrm>
        <a:graphic>
          <a:graphicData uri="http://schemas.openxmlformats.org/drawingml/2006/table">
            <a:tbl>
              <a:tblPr firstRow="1" firstCol="1" bandRow="1">
                <a:tableStyleId>{5C22544A-7EE6-4342-B048-85BDC9FD1C3A}</a:tableStyleId>
              </a:tblPr>
              <a:tblGrid>
                <a:gridCol w="2994661">
                  <a:extLst>
                    <a:ext uri="{9D8B030D-6E8A-4147-A177-3AD203B41FA5}">
                      <a16:colId xmlns:a16="http://schemas.microsoft.com/office/drawing/2014/main" val="3549338787"/>
                    </a:ext>
                  </a:extLst>
                </a:gridCol>
                <a:gridCol w="2994661">
                  <a:extLst>
                    <a:ext uri="{9D8B030D-6E8A-4147-A177-3AD203B41FA5}">
                      <a16:colId xmlns:a16="http://schemas.microsoft.com/office/drawing/2014/main" val="3486869106"/>
                    </a:ext>
                  </a:extLst>
                </a:gridCol>
              </a:tblGrid>
              <a:tr h="2401230">
                <a:tc>
                  <a:txBody>
                    <a:bodyPr/>
                    <a:lstStyle/>
                    <a:p>
                      <a:pPr algn="l">
                        <a:lnSpc>
                          <a:spcPct val="107000"/>
                        </a:lnSpc>
                        <a:spcAft>
                          <a:spcPts val="0"/>
                        </a:spcAft>
                      </a:pPr>
                      <a:r>
                        <a:rPr lang="en-GB" sz="1800" dirty="0">
                          <a:solidFill>
                            <a:schemeClr val="tx1"/>
                          </a:solidFill>
                          <a:effectLst/>
                        </a:rPr>
                        <a:t>The words</a:t>
                      </a:r>
                      <a:r>
                        <a:rPr lang="en-GB" sz="1800" baseline="0" dirty="0">
                          <a:solidFill>
                            <a:schemeClr val="tx1"/>
                          </a:solidFill>
                          <a:effectLst/>
                        </a:rPr>
                        <a:t> are: success criteria</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11" marR="63011" marT="0" marB="0">
                    <a:solidFill>
                      <a:schemeClr val="bg1"/>
                    </a:solidFill>
                  </a:tcPr>
                </a:tc>
                <a:tc>
                  <a:txBody>
                    <a:bodyPr/>
                    <a:lstStyle/>
                    <a:p>
                      <a:pPr algn="l">
                        <a:lnSpc>
                          <a:spcPct val="107000"/>
                        </a:lnSpc>
                        <a:spcAft>
                          <a:spcPts val="0"/>
                        </a:spcAft>
                      </a:pPr>
                      <a:r>
                        <a:rPr lang="en-GB" sz="1800" dirty="0">
                          <a:solidFill>
                            <a:schemeClr val="tx1"/>
                          </a:solidFill>
                          <a:effectLst/>
                        </a:rPr>
                        <a:t>Meaning: </a:t>
                      </a:r>
                      <a:endParaRPr lang="en-GB" sz="1000" dirty="0">
                        <a:solidFill>
                          <a:schemeClr val="tx1"/>
                        </a:solidFill>
                        <a:effectLst/>
                      </a:endParaRPr>
                    </a:p>
                    <a:p>
                      <a:pPr algn="l">
                        <a:lnSpc>
                          <a:spcPct val="107000"/>
                        </a:lnSpc>
                        <a:spcAft>
                          <a:spcPts val="0"/>
                        </a:spcAft>
                      </a:pPr>
                      <a:r>
                        <a:rPr lang="en-GB" sz="2300" dirty="0">
                          <a:solidFill>
                            <a:schemeClr val="tx1"/>
                          </a:solidFill>
                          <a:effectLst/>
                        </a:rPr>
                        <a:t>_________________</a:t>
                      </a:r>
                      <a:endParaRPr lang="en-GB" sz="1000" dirty="0">
                        <a:solidFill>
                          <a:schemeClr val="tx1"/>
                        </a:solidFill>
                        <a:effectLst/>
                      </a:endParaRPr>
                    </a:p>
                    <a:p>
                      <a:pPr algn="l">
                        <a:lnSpc>
                          <a:spcPct val="107000"/>
                        </a:lnSpc>
                        <a:spcAft>
                          <a:spcPts val="0"/>
                        </a:spcAft>
                      </a:pPr>
                      <a:r>
                        <a:rPr lang="en-GB" sz="2300" dirty="0">
                          <a:solidFill>
                            <a:schemeClr val="tx1"/>
                          </a:solidFill>
                          <a:effectLst/>
                        </a:rPr>
                        <a:t>_________________</a:t>
                      </a:r>
                      <a:endParaRPr lang="en-GB" sz="1000" dirty="0">
                        <a:solidFill>
                          <a:schemeClr val="tx1"/>
                        </a:solidFill>
                        <a:effectLst/>
                      </a:endParaRPr>
                    </a:p>
                    <a:p>
                      <a:pPr algn="l">
                        <a:lnSpc>
                          <a:spcPct val="107000"/>
                        </a:lnSpc>
                        <a:spcAft>
                          <a:spcPts val="0"/>
                        </a:spcAft>
                      </a:pPr>
                      <a:r>
                        <a:rPr lang="en-GB" sz="2300" dirty="0">
                          <a:solidFill>
                            <a:schemeClr val="tx1"/>
                          </a:solidFill>
                          <a:effectLst/>
                        </a:rPr>
                        <a:t>_________________</a:t>
                      </a:r>
                      <a:endParaRPr lang="en-GB" sz="1000" dirty="0">
                        <a:solidFill>
                          <a:schemeClr val="tx1"/>
                        </a:solidFill>
                        <a:effectLst/>
                      </a:endParaRPr>
                    </a:p>
                    <a:p>
                      <a:pPr algn="l">
                        <a:lnSpc>
                          <a:spcPct val="107000"/>
                        </a:lnSpc>
                        <a:spcAft>
                          <a:spcPts val="0"/>
                        </a:spcAft>
                      </a:pPr>
                      <a:r>
                        <a:rPr lang="en-GB" sz="2300" dirty="0">
                          <a:solidFill>
                            <a:schemeClr val="tx1"/>
                          </a:solidFill>
                          <a:effectLst/>
                        </a:rPr>
                        <a:t>_________________</a:t>
                      </a:r>
                      <a:endParaRPr lang="en-GB" sz="1000" dirty="0">
                        <a:solidFill>
                          <a:schemeClr val="tx1"/>
                        </a:solidFill>
                        <a:effectLst/>
                      </a:endParaRPr>
                    </a:p>
                    <a:p>
                      <a:pPr algn="l">
                        <a:lnSpc>
                          <a:spcPct val="107000"/>
                        </a:lnSpc>
                        <a:spcAft>
                          <a:spcPts val="0"/>
                        </a:spcAft>
                      </a:pPr>
                      <a:r>
                        <a:rPr lang="en-GB" sz="2300" dirty="0">
                          <a:solidFill>
                            <a:schemeClr val="tx1"/>
                          </a:solidFill>
                          <a:effectLst/>
                        </a:rPr>
                        <a:t>_________________</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11" marR="63011" marT="0" marB="0">
                    <a:solidFill>
                      <a:schemeClr val="bg1"/>
                    </a:solidFill>
                  </a:tcPr>
                </a:tc>
                <a:extLst>
                  <a:ext uri="{0D108BD9-81ED-4DB2-BD59-A6C34878D82A}">
                    <a16:rowId xmlns:a16="http://schemas.microsoft.com/office/drawing/2014/main" val="1713396161"/>
                  </a:ext>
                </a:extLst>
              </a:tr>
              <a:tr h="2357901">
                <a:tc>
                  <a:txBody>
                    <a:bodyPr/>
                    <a:lstStyle/>
                    <a:p>
                      <a:pPr algn="l">
                        <a:lnSpc>
                          <a:spcPct val="107000"/>
                        </a:lnSpc>
                        <a:spcAft>
                          <a:spcPts val="0"/>
                        </a:spcAft>
                      </a:pPr>
                      <a:r>
                        <a:rPr lang="en-GB" sz="1800" dirty="0">
                          <a:solidFill>
                            <a:schemeClr val="tx1"/>
                          </a:solidFill>
                          <a:effectLst/>
                        </a:rPr>
                        <a:t>Image/graphic:</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11" marR="63011" marT="0" marB="0">
                    <a:solidFill>
                      <a:schemeClr val="bg1"/>
                    </a:solidFill>
                  </a:tcPr>
                </a:tc>
                <a:tc>
                  <a:txBody>
                    <a:bodyPr/>
                    <a:lstStyle/>
                    <a:p>
                      <a:pPr algn="l">
                        <a:lnSpc>
                          <a:spcPct val="107000"/>
                        </a:lnSpc>
                        <a:spcAft>
                          <a:spcPts val="0"/>
                        </a:spcAft>
                      </a:pPr>
                      <a:r>
                        <a:rPr lang="en-GB" sz="1800" b="1" dirty="0">
                          <a:solidFill>
                            <a:schemeClr val="tx1"/>
                          </a:solidFill>
                          <a:effectLst/>
                        </a:rPr>
                        <a:t>In context: </a:t>
                      </a:r>
                      <a:endParaRPr lang="en-GB" sz="1000" b="1" dirty="0">
                        <a:solidFill>
                          <a:schemeClr val="tx1"/>
                        </a:solidFill>
                        <a:effectLst/>
                      </a:endParaRPr>
                    </a:p>
                    <a:p>
                      <a:pPr algn="l">
                        <a:lnSpc>
                          <a:spcPct val="107000"/>
                        </a:lnSpc>
                        <a:spcAft>
                          <a:spcPts val="0"/>
                        </a:spcAft>
                      </a:pPr>
                      <a:r>
                        <a:rPr lang="en-GB" sz="2300" dirty="0">
                          <a:solidFill>
                            <a:schemeClr val="tx1"/>
                          </a:solidFill>
                          <a:effectLst/>
                        </a:rPr>
                        <a:t>_________________</a:t>
                      </a:r>
                      <a:endParaRPr lang="en-GB" sz="1000" dirty="0">
                        <a:solidFill>
                          <a:schemeClr val="tx1"/>
                        </a:solidFill>
                        <a:effectLst/>
                      </a:endParaRPr>
                    </a:p>
                    <a:p>
                      <a:pPr algn="l">
                        <a:lnSpc>
                          <a:spcPct val="107000"/>
                        </a:lnSpc>
                        <a:spcAft>
                          <a:spcPts val="0"/>
                        </a:spcAft>
                      </a:pPr>
                      <a:r>
                        <a:rPr lang="en-GB" sz="2300" dirty="0">
                          <a:solidFill>
                            <a:schemeClr val="tx1"/>
                          </a:solidFill>
                          <a:effectLst/>
                        </a:rPr>
                        <a:t>_________________</a:t>
                      </a:r>
                      <a:endParaRPr lang="en-GB" sz="1000" dirty="0">
                        <a:solidFill>
                          <a:schemeClr val="tx1"/>
                        </a:solidFill>
                        <a:effectLst/>
                      </a:endParaRPr>
                    </a:p>
                    <a:p>
                      <a:pPr algn="l">
                        <a:lnSpc>
                          <a:spcPct val="107000"/>
                        </a:lnSpc>
                        <a:spcAft>
                          <a:spcPts val="0"/>
                        </a:spcAft>
                      </a:pPr>
                      <a:r>
                        <a:rPr lang="en-GB" sz="2300" dirty="0">
                          <a:solidFill>
                            <a:schemeClr val="tx1"/>
                          </a:solidFill>
                          <a:effectLst/>
                        </a:rPr>
                        <a:t>_________________</a:t>
                      </a:r>
                      <a:endParaRPr lang="en-GB" sz="1000" dirty="0">
                        <a:solidFill>
                          <a:schemeClr val="tx1"/>
                        </a:solidFill>
                        <a:effectLst/>
                      </a:endParaRPr>
                    </a:p>
                    <a:p>
                      <a:pPr algn="l">
                        <a:lnSpc>
                          <a:spcPct val="107000"/>
                        </a:lnSpc>
                        <a:spcAft>
                          <a:spcPts val="0"/>
                        </a:spcAft>
                      </a:pPr>
                      <a:r>
                        <a:rPr lang="en-GB" sz="2300" dirty="0">
                          <a:solidFill>
                            <a:schemeClr val="tx1"/>
                          </a:solidFill>
                          <a:effectLst/>
                        </a:rPr>
                        <a:t>_________________</a:t>
                      </a:r>
                      <a:endParaRPr lang="en-GB" sz="1000" dirty="0">
                        <a:solidFill>
                          <a:schemeClr val="tx1"/>
                        </a:solidFill>
                        <a:effectLst/>
                      </a:endParaRPr>
                    </a:p>
                    <a:p>
                      <a:pPr algn="l">
                        <a:lnSpc>
                          <a:spcPct val="107000"/>
                        </a:lnSpc>
                        <a:spcAft>
                          <a:spcPts val="0"/>
                        </a:spcAft>
                      </a:pPr>
                      <a:r>
                        <a:rPr lang="en-GB" sz="2300" dirty="0">
                          <a:solidFill>
                            <a:schemeClr val="tx1"/>
                          </a:solidFill>
                          <a:effectLst/>
                        </a:rPr>
                        <a:t>_________________</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11" marR="63011" marT="0" marB="0">
                    <a:solidFill>
                      <a:schemeClr val="bg1"/>
                    </a:solidFill>
                  </a:tcPr>
                </a:tc>
                <a:extLst>
                  <a:ext uri="{0D108BD9-81ED-4DB2-BD59-A6C34878D82A}">
                    <a16:rowId xmlns:a16="http://schemas.microsoft.com/office/drawing/2014/main" val="1465207613"/>
                  </a:ext>
                </a:extLst>
              </a:tr>
            </a:tbl>
          </a:graphicData>
        </a:graphic>
      </p:graphicFrame>
      <p:sp>
        <p:nvSpPr>
          <p:cNvPr id="13" name="Rectangle 12">
            <a:extLst>
              <a:ext uri="{FF2B5EF4-FFF2-40B4-BE49-F238E27FC236}">
                <a16:creationId xmlns:a16="http://schemas.microsoft.com/office/drawing/2014/main" id="{D71B266A-749F-4AEC-9A41-5410DD58F9BF}"/>
              </a:ext>
            </a:extLst>
          </p:cNvPr>
          <p:cNvSpPr/>
          <p:nvPr/>
        </p:nvSpPr>
        <p:spPr>
          <a:xfrm>
            <a:off x="953957" y="1818834"/>
            <a:ext cx="5989319" cy="4794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4825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What is a brief/success criteria?</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3" name="TextBox 2"/>
          <p:cNvSpPr txBox="1"/>
          <p:nvPr/>
        </p:nvSpPr>
        <p:spPr>
          <a:xfrm>
            <a:off x="691617" y="2357765"/>
            <a:ext cx="10888481" cy="3046988"/>
          </a:xfrm>
          <a:prstGeom prst="rect">
            <a:avLst/>
          </a:prstGeom>
          <a:solidFill>
            <a:srgbClr val="FFFED8"/>
          </a:solidFill>
          <a:ln>
            <a:solidFill>
              <a:srgbClr val="002060"/>
            </a:solidFill>
          </a:ln>
        </p:spPr>
        <p:txBody>
          <a:bodyPr wrap="square" rtlCol="0">
            <a:spAutoFit/>
          </a:bodyPr>
          <a:lstStyle/>
          <a:p>
            <a:pPr marL="457200" indent="-457200">
              <a:buFont typeface="Wingdings" panose="05000000000000000000" pitchFamily="2" charset="2"/>
              <a:buChar char="q"/>
            </a:pPr>
            <a:r>
              <a:rPr lang="en-GB" sz="3200" dirty="0"/>
              <a:t>It is a set of ideas or rules for you to follow.</a:t>
            </a:r>
          </a:p>
          <a:p>
            <a:pPr marL="457200" indent="-457200">
              <a:buFont typeface="Wingdings" panose="05000000000000000000" pitchFamily="2" charset="2"/>
              <a:buChar char="q"/>
            </a:pPr>
            <a:r>
              <a:rPr lang="en-GB" sz="3200" dirty="0"/>
              <a:t>It ensures that your work closely matches what is expected of you.</a:t>
            </a:r>
          </a:p>
          <a:p>
            <a:pPr marL="457200" indent="-457200">
              <a:buFont typeface="Wingdings" panose="05000000000000000000" pitchFamily="2" charset="2"/>
              <a:buChar char="q"/>
            </a:pPr>
            <a:r>
              <a:rPr lang="en-GB" sz="3200" dirty="0"/>
              <a:t>It tells you HOW you will be successful in the learning.</a:t>
            </a:r>
          </a:p>
          <a:p>
            <a:pPr marL="457200" indent="-457200">
              <a:buFont typeface="Wingdings" panose="05000000000000000000" pitchFamily="2" charset="2"/>
              <a:buChar char="q"/>
            </a:pPr>
            <a:r>
              <a:rPr lang="en-GB" sz="3200" dirty="0"/>
              <a:t>It helps you to check whether you have used all the features that are needed.</a:t>
            </a:r>
          </a:p>
        </p:txBody>
      </p:sp>
      <p:sp>
        <p:nvSpPr>
          <p:cNvPr id="5" name="TextBox 4"/>
          <p:cNvSpPr txBox="1"/>
          <p:nvPr/>
        </p:nvSpPr>
        <p:spPr>
          <a:xfrm>
            <a:off x="8383758" y="3530600"/>
            <a:ext cx="3073400"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29455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 Top tips for making improvements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1289181" y="1776139"/>
            <a:ext cx="9341917" cy="46609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nSpc>
                <a:spcPct val="100000"/>
              </a:lnSpc>
              <a:spcBef>
                <a:spcPct val="0"/>
              </a:spcBef>
              <a:buFontTx/>
              <a:buAutoNum type="arabicPeriod"/>
            </a:pPr>
            <a:r>
              <a:rPr lang="en-GB" altLang="en-US" sz="3200" dirty="0">
                <a:solidFill>
                  <a:schemeClr val="tx1"/>
                </a:solidFill>
              </a:rPr>
              <a:t>Read your work aloud exactly as you have written it.</a:t>
            </a:r>
          </a:p>
          <a:p>
            <a:pPr marL="514350" indent="-514350">
              <a:lnSpc>
                <a:spcPct val="100000"/>
              </a:lnSpc>
              <a:spcBef>
                <a:spcPct val="0"/>
              </a:spcBef>
              <a:buFontTx/>
              <a:buAutoNum type="arabicPeriod"/>
            </a:pPr>
            <a:r>
              <a:rPr lang="en-GB" altLang="en-US" sz="3200" dirty="0">
                <a:solidFill>
                  <a:schemeClr val="tx1"/>
                </a:solidFill>
              </a:rPr>
              <a:t>Compare your work to a brilliant example.</a:t>
            </a:r>
          </a:p>
          <a:p>
            <a:pPr marL="514350" indent="-514350">
              <a:lnSpc>
                <a:spcPct val="100000"/>
              </a:lnSpc>
              <a:spcBef>
                <a:spcPct val="0"/>
              </a:spcBef>
              <a:buFontTx/>
              <a:buAutoNum type="arabicPeriod"/>
            </a:pPr>
            <a:r>
              <a:rPr lang="en-GB" altLang="en-US" sz="3200" dirty="0">
                <a:solidFill>
                  <a:schemeClr val="tx1"/>
                </a:solidFill>
              </a:rPr>
              <a:t>Mark your work against each part of the brief/success criteria, underlining examples.</a:t>
            </a:r>
          </a:p>
          <a:p>
            <a:pPr marL="514350" indent="-514350">
              <a:lnSpc>
                <a:spcPct val="100000"/>
              </a:lnSpc>
              <a:spcBef>
                <a:spcPct val="0"/>
              </a:spcBef>
              <a:buFontTx/>
              <a:buAutoNum type="arabicPeriod"/>
            </a:pPr>
            <a:r>
              <a:rPr lang="en-GB" altLang="en-US" sz="3200" dirty="0">
                <a:solidFill>
                  <a:schemeClr val="tx1"/>
                </a:solidFill>
              </a:rPr>
              <a:t>Look for places where you can include the brief/success criteria.</a:t>
            </a:r>
          </a:p>
          <a:p>
            <a:pPr marL="514350" indent="-514350">
              <a:lnSpc>
                <a:spcPct val="100000"/>
              </a:lnSpc>
              <a:spcBef>
                <a:spcPct val="0"/>
              </a:spcBef>
              <a:buFontTx/>
              <a:buAutoNum type="arabicPeriod"/>
            </a:pPr>
            <a:r>
              <a:rPr lang="en-GB" altLang="en-US" sz="3200" dirty="0">
                <a:solidFill>
                  <a:schemeClr val="tx1"/>
                </a:solidFill>
              </a:rPr>
              <a:t>Test out your improvements first before using them in your work.</a:t>
            </a:r>
          </a:p>
        </p:txBody>
      </p:sp>
      <p:pic>
        <p:nvPicPr>
          <p:cNvPr id="4" name="Picture 3"/>
          <p:cNvPicPr>
            <a:picLocks noChangeAspect="1"/>
          </p:cNvPicPr>
          <p:nvPr/>
        </p:nvPicPr>
        <p:blipFill>
          <a:blip r:embed="rId5"/>
          <a:stretch>
            <a:fillRect/>
          </a:stretch>
        </p:blipFill>
        <p:spPr>
          <a:xfrm>
            <a:off x="10731500" y="4795543"/>
            <a:ext cx="1314864" cy="1297449"/>
          </a:xfrm>
          <a:prstGeom prst="rect">
            <a:avLst/>
          </a:prstGeom>
        </p:spPr>
      </p:pic>
    </p:spTree>
    <p:extLst>
      <p:ext uri="{BB962C8B-B14F-4D97-AF65-F5344CB8AC3E}">
        <p14:creationId xmlns:p14="http://schemas.microsoft.com/office/powerpoint/2010/main" val="3924508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 Let’s take a look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6" name="Rectangle: Rounded Corners 5">
            <a:extLst>
              <a:ext uri="{FF2B5EF4-FFF2-40B4-BE49-F238E27FC236}">
                <a16:creationId xmlns:a16="http://schemas.microsoft.com/office/drawing/2014/main" id="{5BBAB6C4-ABB9-4556-99E4-03CFF7002394}"/>
              </a:ext>
            </a:extLst>
          </p:cNvPr>
          <p:cNvSpPr/>
          <p:nvPr/>
        </p:nvSpPr>
        <p:spPr>
          <a:xfrm>
            <a:off x="571501" y="1879600"/>
            <a:ext cx="11277600" cy="46736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pPr>
            <a:endParaRPr lang="en-GB" altLang="en-US" sz="2800" dirty="0">
              <a:solidFill>
                <a:schemeClr val="tx1"/>
              </a:solidFill>
            </a:endParaRPr>
          </a:p>
          <a:p>
            <a:pPr>
              <a:lnSpc>
                <a:spcPct val="100000"/>
              </a:lnSpc>
              <a:spcBef>
                <a:spcPct val="0"/>
              </a:spcBef>
            </a:pPr>
            <a:r>
              <a:rPr lang="en-GB" altLang="en-US" sz="2800" b="1" u="sng" dirty="0">
                <a:solidFill>
                  <a:schemeClr val="tx1"/>
                </a:solidFill>
              </a:rPr>
              <a:t>Success Criteria for a Persuasive Letter</a:t>
            </a:r>
          </a:p>
          <a:p>
            <a:pPr>
              <a:lnSpc>
                <a:spcPct val="100000"/>
              </a:lnSpc>
              <a:spcBef>
                <a:spcPct val="0"/>
              </a:spcBef>
            </a:pPr>
            <a:endParaRPr lang="en-GB" altLang="en-US" sz="2800" dirty="0">
              <a:solidFill>
                <a:schemeClr val="tx1"/>
              </a:solidFill>
            </a:endParaRPr>
          </a:p>
          <a:p>
            <a:pPr marL="457200" indent="-457200">
              <a:lnSpc>
                <a:spcPct val="100000"/>
              </a:lnSpc>
              <a:spcBef>
                <a:spcPct val="0"/>
              </a:spcBef>
              <a:buFont typeface="Arial" panose="020B0604020202020204" pitchFamily="34" charset="0"/>
              <a:buChar char="•"/>
            </a:pPr>
            <a:r>
              <a:rPr lang="en-GB" altLang="en-US" sz="2800" dirty="0">
                <a:solidFill>
                  <a:schemeClr val="tx1"/>
                </a:solidFill>
              </a:rPr>
              <a:t>I have an introduction which states my point of view.</a:t>
            </a:r>
          </a:p>
          <a:p>
            <a:pPr marL="457200" indent="-457200">
              <a:lnSpc>
                <a:spcPct val="100000"/>
              </a:lnSpc>
              <a:spcBef>
                <a:spcPct val="0"/>
              </a:spcBef>
              <a:buFont typeface="Arial" panose="020B0604020202020204" pitchFamily="34" charset="0"/>
              <a:buChar char="•"/>
            </a:pPr>
            <a:r>
              <a:rPr lang="en-GB" altLang="en-US" sz="2800" dirty="0">
                <a:solidFill>
                  <a:schemeClr val="tx1"/>
                </a:solidFill>
              </a:rPr>
              <a:t>I have given reasons for my argument (supporting evidence e.g. facts).</a:t>
            </a:r>
            <a:r>
              <a:rPr lang="en-GB" altLang="en-US" sz="2800" dirty="0">
                <a:solidFill>
                  <a:srgbClr val="FF0000"/>
                </a:solidFill>
              </a:rPr>
              <a:t> </a:t>
            </a:r>
            <a:endParaRPr lang="en-GB" altLang="en-US" sz="2800" dirty="0">
              <a:solidFill>
                <a:schemeClr val="tx1"/>
              </a:solidFill>
            </a:endParaRPr>
          </a:p>
          <a:p>
            <a:pPr marL="457200" indent="-457200">
              <a:lnSpc>
                <a:spcPct val="100000"/>
              </a:lnSpc>
              <a:spcBef>
                <a:spcPct val="0"/>
              </a:spcBef>
              <a:buFont typeface="Arial" panose="020B0604020202020204" pitchFamily="34" charset="0"/>
              <a:buChar char="•"/>
            </a:pPr>
            <a:r>
              <a:rPr lang="en-GB" altLang="en-US" sz="2800" dirty="0">
                <a:solidFill>
                  <a:schemeClr val="tx1"/>
                </a:solidFill>
              </a:rPr>
              <a:t>I have written in the present tense.</a:t>
            </a:r>
          </a:p>
          <a:p>
            <a:pPr marL="457200" indent="-457200">
              <a:lnSpc>
                <a:spcPct val="100000"/>
              </a:lnSpc>
              <a:spcBef>
                <a:spcPct val="0"/>
              </a:spcBef>
              <a:buFont typeface="Arial" panose="020B0604020202020204" pitchFamily="34" charset="0"/>
              <a:buChar char="•"/>
            </a:pPr>
            <a:r>
              <a:rPr lang="en-GB" altLang="en-US" sz="2800" dirty="0">
                <a:solidFill>
                  <a:schemeClr val="tx1"/>
                </a:solidFill>
              </a:rPr>
              <a:t>I have used persuasive words and phrases (e.g. emotive language, rhetorical questions and key facts).</a:t>
            </a:r>
          </a:p>
          <a:p>
            <a:pPr marL="457200" indent="-457200">
              <a:lnSpc>
                <a:spcPct val="100000"/>
              </a:lnSpc>
              <a:spcBef>
                <a:spcPct val="0"/>
              </a:spcBef>
              <a:buFont typeface="Arial" panose="020B0604020202020204" pitchFamily="34" charset="0"/>
              <a:buChar char="•"/>
            </a:pPr>
            <a:r>
              <a:rPr lang="en-GB" altLang="en-US" sz="2800" dirty="0">
                <a:solidFill>
                  <a:schemeClr val="tx1"/>
                </a:solidFill>
              </a:rPr>
              <a:t>I have used conjunctions to link arguments (e.g. because, so that, for).</a:t>
            </a:r>
          </a:p>
          <a:p>
            <a:pPr marL="457200" indent="-457200">
              <a:lnSpc>
                <a:spcPct val="100000"/>
              </a:lnSpc>
              <a:spcBef>
                <a:spcPct val="0"/>
              </a:spcBef>
              <a:buFont typeface="Arial" panose="020B0604020202020204" pitchFamily="34" charset="0"/>
              <a:buChar char="•"/>
            </a:pPr>
            <a:r>
              <a:rPr lang="en-GB" altLang="en-US" sz="2800" dirty="0">
                <a:solidFill>
                  <a:schemeClr val="tx1"/>
                </a:solidFill>
              </a:rPr>
              <a:t>I have used a letter layout.</a:t>
            </a:r>
          </a:p>
          <a:p>
            <a:pPr marL="457200" indent="-457200">
              <a:lnSpc>
                <a:spcPct val="100000"/>
              </a:lnSpc>
              <a:spcBef>
                <a:spcPct val="0"/>
              </a:spcBef>
              <a:buFont typeface="Arial" panose="020B0604020202020204" pitchFamily="34" charset="0"/>
              <a:buChar char="•"/>
            </a:pPr>
            <a:endParaRPr lang="en-GB" altLang="en-US" sz="2800" dirty="0">
              <a:solidFill>
                <a:schemeClr val="tx1"/>
              </a:solidFill>
            </a:endParaRPr>
          </a:p>
        </p:txBody>
      </p:sp>
    </p:spTree>
    <p:extLst>
      <p:ext uri="{BB962C8B-B14F-4D97-AF65-F5344CB8AC3E}">
        <p14:creationId xmlns:p14="http://schemas.microsoft.com/office/powerpoint/2010/main" val="2038562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9578</TotalTime>
  <Words>2502</Words>
  <Application>Microsoft Office PowerPoint</Application>
  <PresentationFormat>Widescreen</PresentationFormat>
  <Paragraphs>204</Paragraphs>
  <Slides>25</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Times New Roman</vt:lpstr>
      <vt:lpstr>Wingdings</vt:lpstr>
      <vt:lpstr>Office Theme</vt:lpstr>
      <vt:lpstr>PowerPoint Presentation</vt:lpstr>
      <vt:lpstr>Teachers’ Notes</vt:lpstr>
      <vt:lpstr>Progress across amber – the 4-stage model</vt:lpstr>
      <vt:lpstr>LORIC Task</vt:lpstr>
      <vt:lpstr>PowerPoint Presentation</vt:lpstr>
      <vt:lpstr>Vocabulary activity</vt:lpstr>
      <vt:lpstr>What is a brief/success criteria?</vt:lpstr>
      <vt:lpstr> Top tips for making improvements</vt:lpstr>
      <vt:lpstr> Let’s take a look </vt:lpstr>
      <vt:lpstr>A Persuasive Letter</vt:lpstr>
      <vt:lpstr>A Persuasive Letter</vt:lpstr>
      <vt:lpstr> What went well?</vt:lpstr>
      <vt:lpstr> What could be improved?</vt:lpstr>
      <vt:lpstr> Make the improvements</vt:lpstr>
      <vt:lpstr>Recounts</vt:lpstr>
      <vt:lpstr>Your turn</vt:lpstr>
      <vt:lpstr>How did you do?</vt:lpstr>
      <vt:lpstr>Your turn</vt:lpstr>
      <vt:lpstr>How did you do?</vt:lpstr>
      <vt:lpstr>Writing to create suspense</vt:lpstr>
      <vt:lpstr>Your turn</vt:lpstr>
      <vt:lpstr>How did you do?</vt:lpstr>
      <vt:lpstr>Your turn</vt:lpstr>
      <vt:lpstr>How did you do?</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239</cp:revision>
  <dcterms:created xsi:type="dcterms:W3CDTF">2017-03-29T13:14:03Z</dcterms:created>
  <dcterms:modified xsi:type="dcterms:W3CDTF">2020-04-12T11:43:56Z</dcterms:modified>
</cp:coreProperties>
</file>