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660"/>
  </p:normalViewPr>
  <p:slideViewPr>
    <p:cSldViewPr snapToGrid="0">
      <p:cViewPr varScale="1">
        <p:scale>
          <a:sx n="112" d="100"/>
          <a:sy n="112"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D8D7D-F606-4B52-84E9-733D7495FEF1}" type="datetimeFigureOut">
              <a:rPr lang="en-GB" smtClean="0"/>
              <a:t>03/05/2020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8B8C6-B4D8-4BE3-A477-3544215D0FC5}" type="slidenum">
              <a:rPr lang="en-GB" smtClean="0"/>
              <a:t>‹#›</a:t>
            </a:fld>
            <a:endParaRPr lang="en-GB"/>
          </a:p>
        </p:txBody>
      </p:sp>
    </p:spTree>
    <p:extLst>
      <p:ext uri="{BB962C8B-B14F-4D97-AF65-F5344CB8AC3E}">
        <p14:creationId xmlns:p14="http://schemas.microsoft.com/office/powerpoint/2010/main" val="309632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082E-76B2-4D95-8138-3204CB78C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B31BAC-8A97-46F7-93A5-7D520100A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F6574D-412F-4AF7-9E96-202F80F775BA}"/>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FC2991A8-F001-4A45-9E3B-8F5BDC150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75DC6E-F2AA-4586-8634-01EE4CFCF64B}"/>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6341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E676-3480-43B0-B7AE-81309F2414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8C3410-A2F4-4346-AB34-3295FA46CD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489F-E3F1-4D44-AC05-CB4BD4CC9A25}"/>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3FC6D399-E76E-4D18-A3B4-AA25E5561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516F0-5187-432B-9BE2-2C310B60D896}"/>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15181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E3006-9AB9-429B-8E2F-6A38E2B06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ABF3D2-4102-4220-972A-BB62C3D89F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7FD4A-3FA8-439A-A2B4-CA311F436C3A}"/>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70932A6F-B9B1-4A37-92C4-23E64B93D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55431-755E-4C03-9FAE-F0E4C992631A}"/>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9801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A8B7-28FC-4D6E-A3D0-F70C943D7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638E0F-FC74-4CA9-94C8-5767E6EBA0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5A75F-18B6-4064-8F88-F75042E7CEC8}"/>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60B66960-3DEE-4ED7-828F-13A73B718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BB65-CDE5-4603-B5AE-E3F335354728}"/>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490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E43B-41F1-4AC1-9A68-DC5927557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CF39BE-1D52-47F2-9F4E-3436CE5D5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5080FE-2855-4CFD-94FD-9DF88818545B}"/>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034A2A06-6C46-4AD0-8C90-AC07FC0C6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75413-D8C7-4BFE-B9B3-DF19D52671EF}"/>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68238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16AA-982C-4496-ABC0-CBACFA485E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C9BAF-3FAD-42F9-A2B0-EEEE943131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0A561B-4FED-4D3A-B3DB-391A703D97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710F37-4361-49F7-81D0-F16CAE2DD5B1}"/>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2E46626B-AAA2-4DEC-8B6B-2D55D965F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A485BC-436D-4642-B776-34F3E87085D9}"/>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348994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DB3F-F455-49A7-80EC-736DA5CAD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1B1D4C-A9A6-41B9-BE24-71FF01958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471A2-A354-4BC3-8875-3453240BEB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A44B3-7D83-49C8-8E1F-4E7DE1A4F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870322-68BF-447D-974D-729010619E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B709C5-395E-4D79-B4C7-19BA0D5EE505}"/>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8" name="Footer Placeholder 7">
            <a:extLst>
              <a:ext uri="{FF2B5EF4-FFF2-40B4-BE49-F238E27FC236}">
                <a16:creationId xmlns:a16="http://schemas.microsoft.com/office/drawing/2014/main" id="{FAD7D768-AB48-403E-AE9E-B187F064A4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90DF22-363B-4C62-8F8C-48999E67B1E6}"/>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397748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3CFE-D5FB-47EB-9C2A-5764F91AA8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BBF29B-F651-4B82-B26B-380A8B97A1C4}"/>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4" name="Footer Placeholder 3">
            <a:extLst>
              <a:ext uri="{FF2B5EF4-FFF2-40B4-BE49-F238E27FC236}">
                <a16:creationId xmlns:a16="http://schemas.microsoft.com/office/drawing/2014/main" id="{F08B273D-4201-4102-B5D2-7940946746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81784A-1C44-47B7-BDC4-8D64B9F926F0}"/>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9971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D143E-B09C-473A-AB1F-BD94CF456B06}"/>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3" name="Footer Placeholder 2">
            <a:extLst>
              <a:ext uri="{FF2B5EF4-FFF2-40B4-BE49-F238E27FC236}">
                <a16:creationId xmlns:a16="http://schemas.microsoft.com/office/drawing/2014/main" id="{BA19732A-44F7-4253-9CF8-606DFE01DA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9BE551-91BD-4E26-9A2B-FEFEF3D9E948}"/>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59621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2F73-3550-4B9E-8953-989FA2561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A06F0F-6732-432A-B0C2-1676B4CC4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0E1330-8698-466C-997E-E5ABC8103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71971-B7BC-490C-AC53-CA416D86721D}"/>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65FD7852-29D2-4BF7-B3B8-71F20693F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976DB-B531-4BD7-ADED-EF2F8603B3EA}"/>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52958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6197-584E-408F-955C-56B3C1AA8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3D4370-66C3-4DF3-9D5F-6369BA91B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12611-8D55-43D2-B2CE-4AFCBA2B9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333011-1DBF-4FAC-A2DE-006688012356}"/>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245A9005-E052-4FC3-817C-5233388AB1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BB6F5-40B9-4286-B799-731FC46D8A03}"/>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61570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79C83-5F2E-451F-B0BF-70B38917C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F4F40-8BB0-465D-91B7-88963DDBC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03982-CC0A-4508-B8F7-8EDEEAB01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1F9EF0E3-4556-4CE6-91FA-2ADCF8FBA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5A75B3-A8BE-4C57-9995-A2E6CAEC6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2500D-024E-43D4-88F8-CAC4DD0CB32C}" type="slidenum">
              <a:rPr lang="en-GB" smtClean="0"/>
              <a:t>‹#›</a:t>
            </a:fld>
            <a:endParaRPr lang="en-GB"/>
          </a:p>
        </p:txBody>
      </p:sp>
    </p:spTree>
    <p:extLst>
      <p:ext uri="{BB962C8B-B14F-4D97-AF65-F5344CB8AC3E}">
        <p14:creationId xmlns:p14="http://schemas.microsoft.com/office/powerpoint/2010/main" val="10447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VJI9LPFQth4&amp;t=1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chbishop-courtenay-primary.secure-primarysite.net/history-1/" TargetMode="External"/><Relationship Id="rId2" Type="http://schemas.openxmlformats.org/officeDocument/2006/relationships/hyperlink" Target="https://kahoot.i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uments reveal problems of mass evacuation on the eve of Second ...">
            <a:extLst>
              <a:ext uri="{FF2B5EF4-FFF2-40B4-BE49-F238E27FC236}">
                <a16:creationId xmlns:a16="http://schemas.microsoft.com/office/drawing/2014/main" id="{1C8E4F07-DC83-4D67-8049-2443C8F3A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86" y="0"/>
            <a:ext cx="6409936" cy="3601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Evacuated Children Of The Second World War | Imperial War Museums">
            <a:extLst>
              <a:ext uri="{FF2B5EF4-FFF2-40B4-BE49-F238E27FC236}">
                <a16:creationId xmlns:a16="http://schemas.microsoft.com/office/drawing/2014/main" id="{541074AB-923E-4334-81C2-DD6CD8AD9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95" y="2784475"/>
            <a:ext cx="5698551" cy="4088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BBBA76-923F-4E3C-ACD6-C2199E879E29}"/>
              </a:ext>
            </a:extLst>
          </p:cNvPr>
          <p:cNvSpPr>
            <a:spLocks noGrp="1"/>
          </p:cNvSpPr>
          <p:nvPr>
            <p:ph type="ctrTitle"/>
          </p:nvPr>
        </p:nvSpPr>
        <p:spPr>
          <a:xfrm>
            <a:off x="-313936" y="31612"/>
            <a:ext cx="6409936" cy="2339009"/>
          </a:xfrm>
        </p:spPr>
        <p:txBody>
          <a:bodyPr>
            <a:normAutofit/>
          </a:bodyPr>
          <a:lstStyle/>
          <a:p>
            <a:r>
              <a:rPr lang="en-GB" dirty="0">
                <a:latin typeface="OpenDyslexicAlta" panose="00000800000000000000" pitchFamily="50" charset="0"/>
              </a:rPr>
              <a:t>Evacuation in World War 2</a:t>
            </a:r>
          </a:p>
        </p:txBody>
      </p:sp>
      <p:pic>
        <p:nvPicPr>
          <p:cNvPr id="1030" name="Picture 6" descr="Evacuation in the Second World War">
            <a:extLst>
              <a:ext uri="{FF2B5EF4-FFF2-40B4-BE49-F238E27FC236}">
                <a16:creationId xmlns:a16="http://schemas.microsoft.com/office/drawing/2014/main" id="{7FD128F7-509E-481D-9C3A-4C98E3735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715" y="3129110"/>
            <a:ext cx="5327490" cy="369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9F6CD-03E7-421A-A7AA-87089B74F5F8}"/>
              </a:ext>
            </a:extLst>
          </p:cNvPr>
          <p:cNvSpPr txBox="1"/>
          <p:nvPr/>
        </p:nvSpPr>
        <p:spPr>
          <a:xfrm>
            <a:off x="1020417" y="155713"/>
            <a:ext cx="10535478" cy="954107"/>
          </a:xfrm>
          <a:prstGeom prst="rect">
            <a:avLst/>
          </a:prstGeom>
          <a:noFill/>
        </p:spPr>
        <p:txBody>
          <a:bodyPr wrap="square" rtlCol="0">
            <a:spAutoFit/>
          </a:bodyPr>
          <a:lstStyle/>
          <a:p>
            <a:r>
              <a:rPr lang="en-GB" sz="2800" dirty="0"/>
              <a:t>In 1940, Princess Elizabeth (now Queen Elizabeth) spoke on BBC Children’s Hour to reassure the children of the British Empire. </a:t>
            </a:r>
          </a:p>
        </p:txBody>
      </p:sp>
      <p:pic>
        <p:nvPicPr>
          <p:cNvPr id="5" name="Picture 4">
            <a:hlinkClick r:id="rId2"/>
            <a:extLst>
              <a:ext uri="{FF2B5EF4-FFF2-40B4-BE49-F238E27FC236}">
                <a16:creationId xmlns:a16="http://schemas.microsoft.com/office/drawing/2014/main" id="{E720029D-C6CA-4105-B594-14F788FE9A5C}"/>
              </a:ext>
            </a:extLst>
          </p:cNvPr>
          <p:cNvPicPr>
            <a:picLocks noChangeAspect="1"/>
          </p:cNvPicPr>
          <p:nvPr/>
        </p:nvPicPr>
        <p:blipFill>
          <a:blip r:embed="rId3"/>
          <a:stretch>
            <a:fillRect/>
          </a:stretch>
        </p:blipFill>
        <p:spPr>
          <a:xfrm>
            <a:off x="2832238" y="1229089"/>
            <a:ext cx="6112980" cy="4196685"/>
          </a:xfrm>
          <a:prstGeom prst="rect">
            <a:avLst/>
          </a:prstGeom>
        </p:spPr>
      </p:pic>
      <p:sp>
        <p:nvSpPr>
          <p:cNvPr id="6" name="TextBox 5">
            <a:extLst>
              <a:ext uri="{FF2B5EF4-FFF2-40B4-BE49-F238E27FC236}">
                <a16:creationId xmlns:a16="http://schemas.microsoft.com/office/drawing/2014/main" id="{55C30D3F-015A-4010-AF86-4395CC3942D5}"/>
              </a:ext>
            </a:extLst>
          </p:cNvPr>
          <p:cNvSpPr txBox="1"/>
          <p:nvPr/>
        </p:nvSpPr>
        <p:spPr>
          <a:xfrm>
            <a:off x="3525078" y="5444245"/>
            <a:ext cx="5526156" cy="369332"/>
          </a:xfrm>
          <a:prstGeom prst="rect">
            <a:avLst/>
          </a:prstGeom>
          <a:noFill/>
        </p:spPr>
        <p:txBody>
          <a:bodyPr wrap="square" rtlCol="0">
            <a:spAutoFit/>
          </a:bodyPr>
          <a:lstStyle/>
          <a:p>
            <a:r>
              <a:rPr lang="en-GB" dirty="0"/>
              <a:t>Press Ctrl and click the picture for the video</a:t>
            </a:r>
          </a:p>
        </p:txBody>
      </p:sp>
      <p:sp>
        <p:nvSpPr>
          <p:cNvPr id="7" name="TextBox 6">
            <a:extLst>
              <a:ext uri="{FF2B5EF4-FFF2-40B4-BE49-F238E27FC236}">
                <a16:creationId xmlns:a16="http://schemas.microsoft.com/office/drawing/2014/main" id="{1502AC0F-A2E3-41BD-8892-577214725DA7}"/>
              </a:ext>
            </a:extLst>
          </p:cNvPr>
          <p:cNvSpPr txBox="1"/>
          <p:nvPr/>
        </p:nvSpPr>
        <p:spPr>
          <a:xfrm>
            <a:off x="2186610" y="6103397"/>
            <a:ext cx="11012556" cy="369332"/>
          </a:xfrm>
          <a:prstGeom prst="rect">
            <a:avLst/>
          </a:prstGeom>
          <a:noFill/>
        </p:spPr>
        <p:txBody>
          <a:bodyPr wrap="square" rtlCol="0">
            <a:spAutoFit/>
          </a:bodyPr>
          <a:lstStyle/>
          <a:p>
            <a:r>
              <a:rPr lang="en-GB" b="1" dirty="0"/>
              <a:t>Queen Elizabeth was just 14 when she spoke to the British Empire on the radio!</a:t>
            </a:r>
          </a:p>
        </p:txBody>
      </p:sp>
    </p:spTree>
    <p:extLst>
      <p:ext uri="{BB962C8B-B14F-4D97-AF65-F5344CB8AC3E}">
        <p14:creationId xmlns:p14="http://schemas.microsoft.com/office/powerpoint/2010/main" val="207074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F1D636-4392-462F-B3AF-7DC206481ED9}"/>
              </a:ext>
            </a:extLst>
          </p:cNvPr>
          <p:cNvSpPr/>
          <p:nvPr/>
        </p:nvSpPr>
        <p:spPr>
          <a:xfrm>
            <a:off x="621584" y="1603324"/>
            <a:ext cx="6096000" cy="3416320"/>
          </a:xfrm>
          <a:prstGeom prst="rect">
            <a:avLst/>
          </a:prstGeom>
        </p:spPr>
        <p:txBody>
          <a:bodyPr>
            <a:spAutoFit/>
          </a:bodyPr>
          <a:lstStyle/>
          <a:p>
            <a:r>
              <a:rPr lang="en-GB" sz="2400" b="0" i="0" dirty="0">
                <a:solidFill>
                  <a:srgbClr val="333333"/>
                </a:solidFill>
                <a:effectLst/>
                <a:latin typeface="Interface"/>
              </a:rPr>
              <a:t>For some children, the end of the war in 1945 brought an end to a prolonged period of fear, confusion and separation. For others, it brought considerable upheaval as they returned to cities and families they barely remembered. But the government’s voluntary evacuation scheme was an enormous undertaking that saw millions of children sent to places of safety, away from the threat of German bombs.</a:t>
            </a:r>
            <a:endParaRPr lang="en-GB" sz="2400" dirty="0"/>
          </a:p>
        </p:txBody>
      </p:sp>
      <p:pic>
        <p:nvPicPr>
          <p:cNvPr id="10242" name="Picture 2" descr="Evacuees return home to London. Photo shows villagers saying goodbye to the children they adopted for the war.">
            <a:extLst>
              <a:ext uri="{FF2B5EF4-FFF2-40B4-BE49-F238E27FC236}">
                <a16:creationId xmlns:a16="http://schemas.microsoft.com/office/drawing/2014/main" id="{7D0D9402-D0D9-4477-BAE7-7521F045E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55" y="520148"/>
            <a:ext cx="4166661" cy="58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3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79DAF6-8C99-43A0-A483-547B683CFBB6}"/>
              </a:ext>
            </a:extLst>
          </p:cNvPr>
          <p:cNvSpPr txBox="1"/>
          <p:nvPr/>
        </p:nvSpPr>
        <p:spPr>
          <a:xfrm>
            <a:off x="954157" y="2091036"/>
            <a:ext cx="10283686" cy="3416320"/>
          </a:xfrm>
          <a:prstGeom prst="rect">
            <a:avLst/>
          </a:prstGeom>
          <a:noFill/>
        </p:spPr>
        <p:txBody>
          <a:bodyPr wrap="square" rtlCol="0">
            <a:spAutoFit/>
          </a:bodyPr>
          <a:lstStyle/>
          <a:p>
            <a:r>
              <a:rPr lang="en-GB" sz="2400" dirty="0"/>
              <a:t>UKS2 Kahoot!</a:t>
            </a:r>
          </a:p>
          <a:p>
            <a:endParaRPr lang="en-GB" sz="2400" dirty="0"/>
          </a:p>
          <a:p>
            <a:r>
              <a:rPr lang="en-GB" sz="2400" dirty="0"/>
              <a:t>There will be an UKS2 Kahoot on Tuesday 5</a:t>
            </a:r>
            <a:r>
              <a:rPr lang="en-GB" sz="2400" baseline="30000" dirty="0"/>
              <a:t>th</a:t>
            </a:r>
            <a:r>
              <a:rPr lang="en-GB" sz="2400" dirty="0"/>
              <a:t> May 2020 at 3pm with questions focusing on all of the details in this </a:t>
            </a:r>
            <a:r>
              <a:rPr lang="en-GB" sz="2400" dirty="0" err="1"/>
              <a:t>Powerpoint</a:t>
            </a:r>
            <a:r>
              <a:rPr lang="en-GB" sz="2400" dirty="0"/>
              <a:t> – Evacuation WW2.</a:t>
            </a:r>
          </a:p>
          <a:p>
            <a:endParaRPr lang="en-GB" sz="2400" dirty="0"/>
          </a:p>
          <a:p>
            <a:r>
              <a:rPr lang="en-GB" sz="2400" dirty="0"/>
              <a:t>To enter the live quiz, go to </a:t>
            </a:r>
            <a:r>
              <a:rPr lang="en-GB" sz="2400" dirty="0">
                <a:hlinkClick r:id="rId2"/>
              </a:rPr>
              <a:t>https://kahoot.it/</a:t>
            </a:r>
            <a:r>
              <a:rPr lang="en-GB" sz="2400" dirty="0"/>
              <a:t> where you will need to enter a game pin. The game pin will be released on the school website at 2:45pm on this page </a:t>
            </a:r>
            <a:r>
              <a:rPr lang="en-GB" sz="2400" dirty="0">
                <a:hlinkClick r:id="rId3"/>
              </a:rPr>
              <a:t>https://archbishop-courtenay-primary.secure-primarysite.net/history-1/</a:t>
            </a:r>
            <a:r>
              <a:rPr lang="en-GB" sz="2400" dirty="0"/>
              <a:t> giving you 15 minutes to join the quiz. Don’t be late… and good luck!</a:t>
            </a:r>
          </a:p>
        </p:txBody>
      </p:sp>
      <p:pic>
        <p:nvPicPr>
          <p:cNvPr id="5" name="Picture 4">
            <a:extLst>
              <a:ext uri="{FF2B5EF4-FFF2-40B4-BE49-F238E27FC236}">
                <a16:creationId xmlns:a16="http://schemas.microsoft.com/office/drawing/2014/main" id="{CD0F338D-A4D1-46A6-8E01-D56B6960CFC9}"/>
              </a:ext>
            </a:extLst>
          </p:cNvPr>
          <p:cNvPicPr>
            <a:picLocks noChangeAspect="1"/>
          </p:cNvPicPr>
          <p:nvPr/>
        </p:nvPicPr>
        <p:blipFill>
          <a:blip r:embed="rId4"/>
          <a:stretch>
            <a:fillRect/>
          </a:stretch>
        </p:blipFill>
        <p:spPr>
          <a:xfrm>
            <a:off x="3590717" y="264735"/>
            <a:ext cx="4625630" cy="1826301"/>
          </a:xfrm>
          <a:prstGeom prst="rect">
            <a:avLst/>
          </a:prstGeom>
        </p:spPr>
      </p:pic>
    </p:spTree>
    <p:extLst>
      <p:ext uri="{BB962C8B-B14F-4D97-AF65-F5344CB8AC3E}">
        <p14:creationId xmlns:p14="http://schemas.microsoft.com/office/powerpoint/2010/main" val="651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2DF7F-D71C-44A1-9FA1-CCDD5B47411C}"/>
              </a:ext>
            </a:extLst>
          </p:cNvPr>
          <p:cNvSpPr>
            <a:spLocks noGrp="1"/>
          </p:cNvSpPr>
          <p:nvPr>
            <p:ph idx="1"/>
          </p:nvPr>
        </p:nvSpPr>
        <p:spPr>
          <a:xfrm>
            <a:off x="253043" y="472178"/>
            <a:ext cx="3285288" cy="5729840"/>
          </a:xfrm>
        </p:spPr>
        <p:txBody>
          <a:bodyPr>
            <a:normAutofit fontScale="92500" lnSpcReduction="10000"/>
          </a:bodyPr>
          <a:lstStyle/>
          <a:p>
            <a:pPr marL="0" indent="0">
              <a:buNone/>
            </a:pPr>
            <a:r>
              <a:rPr lang="en-GB" dirty="0"/>
              <a:t>Before the start of WW2, the government predicted that German forces would try to bomb cities of Britain to cause civilian deaths. This prompted the government to evacuate children, mothers and infants and the infirm </a:t>
            </a:r>
            <a:r>
              <a:rPr lang="en-GB" dirty="0">
                <a:solidFill>
                  <a:srgbClr val="FF0000"/>
                </a:solidFill>
              </a:rPr>
              <a:t>(google ‘infirm’ to find the meaning), </a:t>
            </a:r>
            <a:r>
              <a:rPr lang="en-GB" dirty="0"/>
              <a:t>from British towns and cities during the Second World War.</a:t>
            </a:r>
          </a:p>
          <a:p>
            <a:pPr marL="0" indent="0">
              <a:buNone/>
            </a:pPr>
            <a:endParaRPr lang="en-GB" dirty="0"/>
          </a:p>
          <a:p>
            <a:pPr marL="0" indent="0">
              <a:buNone/>
            </a:pP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id="{F301C4E8-4353-441B-AEE0-1145F3132F13}"/>
              </a:ext>
            </a:extLst>
          </p:cNvPr>
          <p:cNvSpPr/>
          <p:nvPr/>
        </p:nvSpPr>
        <p:spPr>
          <a:xfrm>
            <a:off x="6705577" y="351597"/>
            <a:ext cx="5128614" cy="2677656"/>
          </a:xfrm>
          <a:prstGeom prst="rect">
            <a:avLst/>
          </a:prstGeom>
        </p:spPr>
        <p:txBody>
          <a:bodyPr wrap="square">
            <a:spAutoFit/>
          </a:bodyPr>
          <a:lstStyle/>
          <a:p>
            <a:r>
              <a:rPr lang="en-GB" sz="2400" dirty="0"/>
              <a:t>The first evacuation took place on 1</a:t>
            </a:r>
            <a:r>
              <a:rPr lang="en-GB" sz="2400" baseline="30000" dirty="0"/>
              <a:t>st</a:t>
            </a:r>
            <a:r>
              <a:rPr lang="en-GB" sz="2400" dirty="0"/>
              <a:t> September 1939 – just a day before Germany invaded Poland and two days before Britain declared war. Over three day 1.5 million evacuees were sent to rural locations that were considered to be safe. </a:t>
            </a:r>
          </a:p>
        </p:txBody>
      </p:sp>
      <p:pic>
        <p:nvPicPr>
          <p:cNvPr id="5" name="Picture 4">
            <a:extLst>
              <a:ext uri="{FF2B5EF4-FFF2-40B4-BE49-F238E27FC236}">
                <a16:creationId xmlns:a16="http://schemas.microsoft.com/office/drawing/2014/main" id="{06F30CFB-FCA4-4CBE-9FF3-1F9C0EDAD817}"/>
              </a:ext>
            </a:extLst>
          </p:cNvPr>
          <p:cNvPicPr>
            <a:picLocks noChangeAspect="1"/>
          </p:cNvPicPr>
          <p:nvPr/>
        </p:nvPicPr>
        <p:blipFill>
          <a:blip r:embed="rId2"/>
          <a:stretch>
            <a:fillRect/>
          </a:stretch>
        </p:blipFill>
        <p:spPr>
          <a:xfrm>
            <a:off x="3569403" y="725246"/>
            <a:ext cx="2916309" cy="4818614"/>
          </a:xfrm>
          <a:prstGeom prst="rect">
            <a:avLst/>
          </a:prstGeom>
        </p:spPr>
      </p:pic>
      <p:pic>
        <p:nvPicPr>
          <p:cNvPr id="6" name="Picture 2" descr="Evacuations of civilians in Britain during World War II - Wikipedia">
            <a:extLst>
              <a:ext uri="{FF2B5EF4-FFF2-40B4-BE49-F238E27FC236}">
                <a16:creationId xmlns:a16="http://schemas.microsoft.com/office/drawing/2014/main" id="{A97A0A7B-B19C-47B4-B461-0338D0480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528" y="3029253"/>
            <a:ext cx="2286000" cy="337185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1CB2B33D-2F28-4A02-A0EA-5C3F857A5A32}"/>
              </a:ext>
            </a:extLst>
          </p:cNvPr>
          <p:cNvSpPr/>
          <p:nvPr/>
        </p:nvSpPr>
        <p:spPr>
          <a:xfrm>
            <a:off x="6705577" y="3962400"/>
            <a:ext cx="2076086" cy="2014330"/>
          </a:xfrm>
          <a:prstGeom prst="wedgeRoundRectCallout">
            <a:avLst>
              <a:gd name="adj1" fmla="val -34238"/>
              <a:gd name="adj2" fmla="val 80263"/>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D138399-99E0-415C-8862-6716F9C9F12A}"/>
              </a:ext>
            </a:extLst>
          </p:cNvPr>
          <p:cNvSpPr txBox="1"/>
          <p:nvPr/>
        </p:nvSpPr>
        <p:spPr>
          <a:xfrm>
            <a:off x="6778475" y="4184735"/>
            <a:ext cx="1930289" cy="1569660"/>
          </a:xfrm>
          <a:prstGeom prst="rect">
            <a:avLst/>
          </a:prstGeom>
          <a:noFill/>
        </p:spPr>
        <p:txBody>
          <a:bodyPr wrap="square" rtlCol="0">
            <a:spAutoFit/>
          </a:bodyPr>
          <a:lstStyle/>
          <a:p>
            <a:pPr algn="ctr"/>
            <a:r>
              <a:rPr lang="en-GB" sz="2400" dirty="0"/>
              <a:t>Why were rural places considered safer?</a:t>
            </a:r>
          </a:p>
        </p:txBody>
      </p:sp>
    </p:spTree>
    <p:extLst>
      <p:ext uri="{BB962C8B-B14F-4D97-AF65-F5344CB8AC3E}">
        <p14:creationId xmlns:p14="http://schemas.microsoft.com/office/powerpoint/2010/main" val="47096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B63923-21E2-4C70-9EF0-9584DE6E8793}"/>
              </a:ext>
            </a:extLst>
          </p:cNvPr>
          <p:cNvSpPr/>
          <p:nvPr/>
        </p:nvSpPr>
        <p:spPr>
          <a:xfrm>
            <a:off x="394010" y="128239"/>
            <a:ext cx="11537795" cy="1384995"/>
          </a:xfrm>
          <a:prstGeom prst="rect">
            <a:avLst/>
          </a:prstGeom>
        </p:spPr>
        <p:txBody>
          <a:bodyPr wrap="square">
            <a:spAutoFit/>
          </a:bodyPr>
          <a:lstStyle/>
          <a:p>
            <a:r>
              <a:rPr lang="en-GB" sz="2800" b="0" i="0" dirty="0">
                <a:solidFill>
                  <a:srgbClr val="333333"/>
                </a:solidFill>
                <a:effectLst/>
                <a:latin typeface="Interface"/>
              </a:rPr>
              <a:t>Evacuation was voluntary, but the fear of bombing, the closure of many urban schools and the organised transportation of school groups helped persuade families to send their children away to live with strangers.</a:t>
            </a:r>
            <a:endParaRPr lang="en-GB" sz="2800" dirty="0"/>
          </a:p>
        </p:txBody>
      </p:sp>
      <p:pic>
        <p:nvPicPr>
          <p:cNvPr id="2052" name="Picture 4" descr="An early start to evacuation is made by children of Myrdle School in Stepney. The children assembled at school at 5am on Friday 1 September 1939. This photograph shows evacuees and adults walking along a street carrying suitcases and gas mask boxes. The adults are wearing arm bands which identify them as volunteer marshals.">
            <a:extLst>
              <a:ext uri="{FF2B5EF4-FFF2-40B4-BE49-F238E27FC236}">
                <a16:creationId xmlns:a16="http://schemas.microsoft.com/office/drawing/2014/main" id="{D6E8EFE3-6267-4255-8D75-ADE6D340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258" y="1513234"/>
            <a:ext cx="6549484" cy="41016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B337B9-8CE2-496B-B8CC-7BB550CF35C4}"/>
              </a:ext>
            </a:extLst>
          </p:cNvPr>
          <p:cNvSpPr txBox="1"/>
          <p:nvPr/>
        </p:nvSpPr>
        <p:spPr>
          <a:xfrm>
            <a:off x="1143565" y="5770190"/>
            <a:ext cx="10571356" cy="400110"/>
          </a:xfrm>
          <a:prstGeom prst="rect">
            <a:avLst/>
          </a:prstGeom>
          <a:noFill/>
        </p:spPr>
        <p:txBody>
          <a:bodyPr wrap="square" rtlCol="0">
            <a:spAutoFit/>
          </a:bodyPr>
          <a:lstStyle/>
          <a:p>
            <a:r>
              <a:rPr lang="en-GB" sz="2000" dirty="0"/>
              <a:t>Adults accompanying evacuees wore arm bands, which identified them as volunteer marshals. </a:t>
            </a:r>
          </a:p>
        </p:txBody>
      </p:sp>
    </p:spTree>
    <p:extLst>
      <p:ext uri="{BB962C8B-B14F-4D97-AF65-F5344CB8AC3E}">
        <p14:creationId xmlns:p14="http://schemas.microsoft.com/office/powerpoint/2010/main" val="74624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ld War Two Children Evacuees Stock Photos &amp; World War Two ...">
            <a:extLst>
              <a:ext uri="{FF2B5EF4-FFF2-40B4-BE49-F238E27FC236}">
                <a16:creationId xmlns:a16="http://schemas.microsoft.com/office/drawing/2014/main" id="{7E1C8097-D11B-4DD7-9E9E-EF8D48717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73"/>
          <a:stretch/>
        </p:blipFill>
        <p:spPr bwMode="auto">
          <a:xfrm>
            <a:off x="570604" y="219351"/>
            <a:ext cx="4529137" cy="6393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2BC999-27B6-46F9-BC43-D587627DAD18}"/>
              </a:ext>
            </a:extLst>
          </p:cNvPr>
          <p:cNvSpPr txBox="1"/>
          <p:nvPr/>
        </p:nvSpPr>
        <p:spPr>
          <a:xfrm>
            <a:off x="6281530" y="219351"/>
            <a:ext cx="4823031" cy="6278642"/>
          </a:xfrm>
          <a:prstGeom prst="rect">
            <a:avLst/>
          </a:prstGeom>
          <a:noFill/>
        </p:spPr>
        <p:txBody>
          <a:bodyPr wrap="square" rtlCol="0">
            <a:spAutoFit/>
          </a:bodyPr>
          <a:lstStyle/>
          <a:p>
            <a:r>
              <a:rPr lang="en-GB" sz="2800" dirty="0"/>
              <a:t>Imagine you are a child living in London in 1939 and you see this newspaper headline. </a:t>
            </a:r>
          </a:p>
          <a:p>
            <a:endParaRPr lang="en-GB" dirty="0"/>
          </a:p>
          <a:p>
            <a:endParaRPr lang="en-GB" dirty="0"/>
          </a:p>
          <a:p>
            <a:endParaRPr lang="en-GB" dirty="0"/>
          </a:p>
          <a:p>
            <a:endParaRPr lang="en-GB" dirty="0"/>
          </a:p>
          <a:p>
            <a:endParaRPr lang="en-GB" dirty="0"/>
          </a:p>
          <a:p>
            <a:endParaRPr lang="en-GB" dirty="0"/>
          </a:p>
          <a:p>
            <a:endParaRPr lang="en-GB" dirty="0"/>
          </a:p>
          <a:p>
            <a:r>
              <a:rPr lang="en-GB" sz="2400" dirty="0"/>
              <a:t>What are your thoughts, feelings and emotions at this time? </a:t>
            </a:r>
          </a:p>
          <a:p>
            <a:endParaRPr lang="en-GB" sz="2400" dirty="0"/>
          </a:p>
          <a:p>
            <a:r>
              <a:rPr lang="en-GB" sz="2400" dirty="0"/>
              <a:t>Are you excited about a new adventure?</a:t>
            </a:r>
          </a:p>
          <a:p>
            <a:endParaRPr lang="en-GB" sz="2400" dirty="0"/>
          </a:p>
          <a:p>
            <a:r>
              <a:rPr lang="en-GB" sz="2400" dirty="0"/>
              <a:t>Or frightened about the family you’ll leave behind?</a:t>
            </a:r>
          </a:p>
        </p:txBody>
      </p:sp>
      <p:sp>
        <p:nvSpPr>
          <p:cNvPr id="5" name="Rectangle 4">
            <a:extLst>
              <a:ext uri="{FF2B5EF4-FFF2-40B4-BE49-F238E27FC236}">
                <a16:creationId xmlns:a16="http://schemas.microsoft.com/office/drawing/2014/main" id="{B24612AB-25A1-490F-B5B4-847B36C5902D}"/>
              </a:ext>
            </a:extLst>
          </p:cNvPr>
          <p:cNvSpPr/>
          <p:nvPr/>
        </p:nvSpPr>
        <p:spPr>
          <a:xfrm>
            <a:off x="6281530" y="1861055"/>
            <a:ext cx="4823031" cy="1384995"/>
          </a:xfrm>
          <a:prstGeom prst="rect">
            <a:avLst/>
          </a:prstGeom>
        </p:spPr>
        <p:txBody>
          <a:bodyPr wrap="square">
            <a:spAutoFit/>
          </a:bodyPr>
          <a:lstStyle/>
          <a:p>
            <a:pPr algn="ctr"/>
            <a:r>
              <a:rPr lang="en-GB" sz="2800" dirty="0">
                <a:latin typeface="OpenDyslexicAlta" panose="00000800000000000000" pitchFamily="50" charset="0"/>
              </a:rPr>
              <a:t>‘EVACUATION OF SCHOOLCHILDREN TO BEGIN TO-MORROW’</a:t>
            </a:r>
          </a:p>
        </p:txBody>
      </p:sp>
    </p:spTree>
    <p:extLst>
      <p:ext uri="{BB962C8B-B14F-4D97-AF65-F5344CB8AC3E}">
        <p14:creationId xmlns:p14="http://schemas.microsoft.com/office/powerpoint/2010/main" val="107915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A9F819-6711-4617-9AE9-11884BA6129B}"/>
              </a:ext>
            </a:extLst>
          </p:cNvPr>
          <p:cNvSpPr txBox="1"/>
          <p:nvPr/>
        </p:nvSpPr>
        <p:spPr>
          <a:xfrm>
            <a:off x="397234" y="243512"/>
            <a:ext cx="2572846" cy="5355312"/>
          </a:xfrm>
          <a:prstGeom prst="rect">
            <a:avLst/>
          </a:prstGeom>
          <a:noFill/>
        </p:spPr>
        <p:txBody>
          <a:bodyPr wrap="square" rtlCol="0">
            <a:spAutoFit/>
          </a:bodyPr>
          <a:lstStyle/>
          <a:p>
            <a:r>
              <a:rPr lang="en-GB" dirty="0"/>
              <a:t>Evacuation (also known as operation Pied Piper)  needed thousands of volunteers to be successful. Teachers, local authority officials, railway staff and 17,000 members of the Women’s Voluntary Service (WVS) were key to ensuring children were evacuated safely. The WVS looked after the tired, apprehensive evacuees at railway stations and provided refreshments in reception areas and billeting halls. </a:t>
            </a:r>
          </a:p>
        </p:txBody>
      </p:sp>
      <p:pic>
        <p:nvPicPr>
          <p:cNvPr id="5122" name="Picture 2" descr="a depiction of a group of evacuees arriving at a village by lorry. They are greeted by four women, one of whom helps the children to climb down from the back of the truck. Another woman offers a cup of tea to the female truck driver. A small child strokes a dog in the foreground,">
            <a:extLst>
              <a:ext uri="{FF2B5EF4-FFF2-40B4-BE49-F238E27FC236}">
                <a16:creationId xmlns:a16="http://schemas.microsoft.com/office/drawing/2014/main" id="{6C66CFB9-0C70-4828-9FAF-BF348FD9E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080" y="339256"/>
            <a:ext cx="3733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6099BE-9FC2-4F75-BEF8-346DAE37FF37}"/>
              </a:ext>
            </a:extLst>
          </p:cNvPr>
          <p:cNvSpPr txBox="1"/>
          <p:nvPr/>
        </p:nvSpPr>
        <p:spPr>
          <a:xfrm>
            <a:off x="7690004" y="339256"/>
            <a:ext cx="3733800" cy="1631216"/>
          </a:xfrm>
          <a:prstGeom prst="rect">
            <a:avLst/>
          </a:prstGeom>
          <a:noFill/>
        </p:spPr>
        <p:txBody>
          <a:bodyPr wrap="square" rtlCol="0">
            <a:spAutoFit/>
          </a:bodyPr>
          <a:lstStyle/>
          <a:p>
            <a:r>
              <a:rPr lang="en-GB" sz="2000" dirty="0"/>
              <a:t>Volunteers were also needed in rural areas to take children in and look after them. Some children were evacuated as far away as Canada or Australia!</a:t>
            </a:r>
          </a:p>
        </p:txBody>
      </p:sp>
      <p:pic>
        <p:nvPicPr>
          <p:cNvPr id="5124" name="Picture 4" descr="The Evacuated Children Of The Second World War | Imperial War Museums">
            <a:extLst>
              <a:ext uri="{FF2B5EF4-FFF2-40B4-BE49-F238E27FC236}">
                <a16:creationId xmlns:a16="http://schemas.microsoft.com/office/drawing/2014/main" id="{9ABC9A8F-AD87-4BBF-B440-A8EC08ABF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865" y="2081182"/>
            <a:ext cx="5036078" cy="3613386"/>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DDD850D2-E9DF-4A30-A542-484E57639119}"/>
              </a:ext>
            </a:extLst>
          </p:cNvPr>
          <p:cNvSpPr/>
          <p:nvPr/>
        </p:nvSpPr>
        <p:spPr>
          <a:xfrm>
            <a:off x="397234" y="5570994"/>
            <a:ext cx="2372470" cy="1101175"/>
          </a:xfrm>
          <a:prstGeom prst="wedgeEllipseCallout">
            <a:avLst>
              <a:gd name="adj1" fmla="val 61203"/>
              <a:gd name="adj2" fmla="val 592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362A50A-02FF-4506-89BE-1C68E051752A}"/>
              </a:ext>
            </a:extLst>
          </p:cNvPr>
          <p:cNvSpPr txBox="1"/>
          <p:nvPr/>
        </p:nvSpPr>
        <p:spPr>
          <a:xfrm>
            <a:off x="472995" y="5743271"/>
            <a:ext cx="2220949" cy="738664"/>
          </a:xfrm>
          <a:prstGeom prst="rect">
            <a:avLst/>
          </a:prstGeom>
          <a:noFill/>
        </p:spPr>
        <p:txBody>
          <a:bodyPr wrap="square" rtlCol="0">
            <a:spAutoFit/>
          </a:bodyPr>
          <a:lstStyle/>
          <a:p>
            <a:pPr algn="ctr"/>
            <a:r>
              <a:rPr lang="en-GB" sz="1400" dirty="0"/>
              <a:t>Why do you think it was called ‘Operation Pied Piper’?</a:t>
            </a:r>
          </a:p>
        </p:txBody>
      </p:sp>
    </p:spTree>
    <p:extLst>
      <p:ext uri="{BB962C8B-B14F-4D97-AF65-F5344CB8AC3E}">
        <p14:creationId xmlns:p14="http://schemas.microsoft.com/office/powerpoint/2010/main" val="399132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56BAB-1147-4B34-84DF-22B5EB9FB3F1}"/>
              </a:ext>
            </a:extLst>
          </p:cNvPr>
          <p:cNvSpPr/>
          <p:nvPr/>
        </p:nvSpPr>
        <p:spPr>
          <a:xfrm>
            <a:off x="198783" y="399861"/>
            <a:ext cx="6639339" cy="2939266"/>
          </a:xfrm>
          <a:prstGeom prst="rect">
            <a:avLst/>
          </a:prstGeom>
        </p:spPr>
        <p:txBody>
          <a:bodyPr wrap="square">
            <a:spAutoFit/>
          </a:bodyPr>
          <a:lstStyle/>
          <a:p>
            <a:pPr>
              <a:spcBef>
                <a:spcPts val="600"/>
              </a:spcBef>
              <a:defRPr/>
            </a:pPr>
            <a:r>
              <a:rPr lang="en-GB" sz="2000" dirty="0"/>
              <a:t>When evacuating, all children had to wear an identity label and take their gas mask, ration book, identity card and food for the journey. Many children also took a suitcase containing clothes and personal items.</a:t>
            </a:r>
          </a:p>
          <a:p>
            <a:pPr>
              <a:spcBef>
                <a:spcPct val="0"/>
              </a:spcBef>
            </a:pPr>
            <a:r>
              <a:rPr lang="en-GB" altLang="en-US" sz="2000" dirty="0">
                <a:solidFill>
                  <a:schemeClr val="tx1"/>
                </a:solidFill>
              </a:rPr>
              <a:t>Some poorer children could not afford a suitcase so they carried their belongings in a haversack or tied them up in jute instead. Some very poor children did not take any personal belongings at all. </a:t>
            </a:r>
          </a:p>
          <a:p>
            <a:pPr>
              <a:spcBef>
                <a:spcPts val="600"/>
              </a:spcBef>
              <a:defRPr/>
            </a:pPr>
            <a:endParaRPr lang="en-GB" sz="2000" dirty="0"/>
          </a:p>
        </p:txBody>
      </p:sp>
      <p:pic>
        <p:nvPicPr>
          <p:cNvPr id="6148" name="Picture 4" descr="WWII Evacuee's Suitcase | Tyne &amp; Wear Schools">
            <a:extLst>
              <a:ext uri="{FF2B5EF4-FFF2-40B4-BE49-F238E27FC236}">
                <a16:creationId xmlns:a16="http://schemas.microsoft.com/office/drawing/2014/main" id="{DA8026EC-E1FE-46BB-9E29-DEA5288D2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 y="3301498"/>
            <a:ext cx="4593535" cy="3062357"/>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89841F0-0FB9-4BCC-9D73-096851A66F46}"/>
              </a:ext>
            </a:extLst>
          </p:cNvPr>
          <p:cNvSpPr/>
          <p:nvPr/>
        </p:nvSpPr>
        <p:spPr>
          <a:xfrm>
            <a:off x="6261652" y="4611756"/>
            <a:ext cx="5121965" cy="1484243"/>
          </a:xfrm>
          <a:prstGeom prst="wedgeEllipseCallout">
            <a:avLst>
              <a:gd name="adj1" fmla="val -41261"/>
              <a:gd name="adj2" fmla="val 6385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717F226-60EA-4265-84B5-2A20039BD5A6}"/>
              </a:ext>
            </a:extLst>
          </p:cNvPr>
          <p:cNvSpPr txBox="1"/>
          <p:nvPr/>
        </p:nvSpPr>
        <p:spPr>
          <a:xfrm>
            <a:off x="6957391" y="4832676"/>
            <a:ext cx="4426226" cy="830997"/>
          </a:xfrm>
          <a:prstGeom prst="rect">
            <a:avLst/>
          </a:prstGeom>
          <a:noFill/>
        </p:spPr>
        <p:txBody>
          <a:bodyPr wrap="square" rtlCol="0">
            <a:spAutoFit/>
          </a:bodyPr>
          <a:lstStyle/>
          <a:p>
            <a:r>
              <a:rPr lang="en-GB" sz="2400" dirty="0"/>
              <a:t>What would you take in your suitcase if you were an evacuee?</a:t>
            </a:r>
          </a:p>
        </p:txBody>
      </p:sp>
      <p:sp>
        <p:nvSpPr>
          <p:cNvPr id="7" name="Rectangle 6">
            <a:extLst>
              <a:ext uri="{FF2B5EF4-FFF2-40B4-BE49-F238E27FC236}">
                <a16:creationId xmlns:a16="http://schemas.microsoft.com/office/drawing/2014/main" id="{484C4502-A933-4B05-B9FF-89A922F58F07}"/>
              </a:ext>
            </a:extLst>
          </p:cNvPr>
          <p:cNvSpPr/>
          <p:nvPr/>
        </p:nvSpPr>
        <p:spPr>
          <a:xfrm>
            <a:off x="6838122" y="2678127"/>
            <a:ext cx="5121964" cy="1754326"/>
          </a:xfrm>
          <a:prstGeom prst="rect">
            <a:avLst/>
          </a:prstGeom>
        </p:spPr>
        <p:txBody>
          <a:bodyPr wrap="square">
            <a:spAutoFit/>
          </a:bodyPr>
          <a:lstStyle/>
          <a:p>
            <a:pPr algn="ctr">
              <a:spcBef>
                <a:spcPts val="600"/>
              </a:spcBef>
              <a:defRPr/>
            </a:pPr>
            <a:r>
              <a:rPr lang="en-GB" dirty="0"/>
              <a:t>When they reached their destination, billeting officers were responsible for arranging for children to stay with host families. For many children this involved being selected out a line by their host. This was an upsetting experience for some children who felt unwanted or rejected.</a:t>
            </a:r>
          </a:p>
        </p:txBody>
      </p:sp>
      <p:pic>
        <p:nvPicPr>
          <p:cNvPr id="6150" name="Picture 6" descr="Image of WORLD WAR II: EVACUEES. - Children Lining Up At A School ...">
            <a:extLst>
              <a:ext uri="{FF2B5EF4-FFF2-40B4-BE49-F238E27FC236}">
                <a16:creationId xmlns:a16="http://schemas.microsoft.com/office/drawing/2014/main" id="{7BDBD577-B71A-41B0-BCE2-000E9698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79" y="229589"/>
            <a:ext cx="3001634" cy="226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2184A-29CB-47AD-BA5A-4A9B27BB2AFD}"/>
              </a:ext>
            </a:extLst>
          </p:cNvPr>
          <p:cNvSpPr txBox="1"/>
          <p:nvPr/>
        </p:nvSpPr>
        <p:spPr>
          <a:xfrm>
            <a:off x="5800897" y="1012954"/>
            <a:ext cx="5573425" cy="4832092"/>
          </a:xfrm>
          <a:prstGeom prst="rect">
            <a:avLst/>
          </a:prstGeom>
          <a:noFill/>
        </p:spPr>
        <p:txBody>
          <a:bodyPr wrap="square" rtlCol="0">
            <a:spAutoFit/>
          </a:bodyPr>
          <a:lstStyle/>
          <a:p>
            <a:r>
              <a:rPr lang="en-GB" sz="2800" dirty="0"/>
              <a:t>By the end of 1939, when the widely expected bombing raids on cities had failed to materialise, many parents whose children had been evacuated in September decided to bring them home again. By January 1940 almost half of the evacuees returned home. The government produced posters like this one, urging parents to leave evacuees where they were while the threat of bombing remained likely.</a:t>
            </a:r>
          </a:p>
        </p:txBody>
      </p:sp>
      <p:pic>
        <p:nvPicPr>
          <p:cNvPr id="7170" name="Picture 2" descr="a monchrome image of an anxious looking mother sitting by the trunk of a tree in a rural scene with two young boys playing with a model aeroplane. A ghost-like figure of Hitler whispers to mother and points towards the city shown in the distance to the right. A speech bubble emerges from his mouth.">
            <a:extLst>
              <a:ext uri="{FF2B5EF4-FFF2-40B4-BE49-F238E27FC236}">
                <a16:creationId xmlns:a16="http://schemas.microsoft.com/office/drawing/2014/main" id="{8495FCB3-6E2F-4985-9A40-3CB98C344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22" y="571500"/>
            <a:ext cx="37814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1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DBCD1-8EEF-4657-9F29-F554C16DC70A}"/>
              </a:ext>
            </a:extLst>
          </p:cNvPr>
          <p:cNvSpPr txBox="1"/>
          <p:nvPr/>
        </p:nvSpPr>
        <p:spPr>
          <a:xfrm>
            <a:off x="702365" y="198783"/>
            <a:ext cx="11012557" cy="1200329"/>
          </a:xfrm>
          <a:prstGeom prst="rect">
            <a:avLst/>
          </a:prstGeom>
          <a:noFill/>
        </p:spPr>
        <p:txBody>
          <a:bodyPr wrap="square" rtlCol="0">
            <a:spAutoFit/>
          </a:bodyPr>
          <a:lstStyle/>
          <a:p>
            <a:r>
              <a:rPr lang="en-GB" sz="2400" dirty="0"/>
              <a:t>There were more waves of evacuations nationwide in 1940 – just before the Blitz in September. Again, evacuation was voluntary and many children remained in the cities to help, care for or support their families.  </a:t>
            </a:r>
          </a:p>
        </p:txBody>
      </p:sp>
      <p:sp>
        <p:nvSpPr>
          <p:cNvPr id="5" name="TextBox 4">
            <a:extLst>
              <a:ext uri="{FF2B5EF4-FFF2-40B4-BE49-F238E27FC236}">
                <a16:creationId xmlns:a16="http://schemas.microsoft.com/office/drawing/2014/main" id="{460B877A-2698-4520-A2E2-51F337376599}"/>
              </a:ext>
            </a:extLst>
          </p:cNvPr>
          <p:cNvSpPr txBox="1"/>
          <p:nvPr/>
        </p:nvSpPr>
        <p:spPr>
          <a:xfrm>
            <a:off x="304800" y="5458888"/>
            <a:ext cx="6096000" cy="1200329"/>
          </a:xfrm>
          <a:prstGeom prst="rect">
            <a:avLst/>
          </a:prstGeom>
          <a:noFill/>
        </p:spPr>
        <p:txBody>
          <a:bodyPr wrap="square" rtlCol="0">
            <a:spAutoFit/>
          </a:bodyPr>
          <a:lstStyle/>
          <a:p>
            <a:r>
              <a:rPr lang="en-GB" sz="2400" dirty="0"/>
              <a:t>Yet another wave of evacuations happened in 1944 after German V-weapons attacks on cities in the east and south-east of England. </a:t>
            </a:r>
          </a:p>
        </p:txBody>
      </p:sp>
      <p:pic>
        <p:nvPicPr>
          <p:cNvPr id="8194" name="Picture 2" descr="Children in England help load a lorry with food for the troops in ...">
            <a:extLst>
              <a:ext uri="{FF2B5EF4-FFF2-40B4-BE49-F238E27FC236}">
                <a16:creationId xmlns:a16="http://schemas.microsoft.com/office/drawing/2014/main" id="{85811CF8-C5AE-47A0-8E94-447E49E34E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33"/>
          <a:stretch/>
        </p:blipFill>
        <p:spPr bwMode="auto">
          <a:xfrm>
            <a:off x="405448" y="1476979"/>
            <a:ext cx="5416232" cy="39040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ivil Defence rescue workers search amid piles of rubble as they try to dig survivors out of collapsed buildings following a V1 attack in the Highland Road and Lunham Road area of Norwood, London, SE19. One is using a dog to help in the search. In the background, a half-destroyed house can be clearly seen.">
            <a:extLst>
              <a:ext uri="{FF2B5EF4-FFF2-40B4-BE49-F238E27FC236}">
                <a16:creationId xmlns:a16="http://schemas.microsoft.com/office/drawing/2014/main" id="{AD38B247-EC5D-4EBE-B67A-24CAA6608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580" y="1424192"/>
            <a:ext cx="3833177" cy="3956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4253B9-6E3C-46DB-A0FD-9BE7E292916A}"/>
              </a:ext>
            </a:extLst>
          </p:cNvPr>
          <p:cNvSpPr txBox="1"/>
          <p:nvPr/>
        </p:nvSpPr>
        <p:spPr>
          <a:xfrm>
            <a:off x="7368209" y="5857460"/>
            <a:ext cx="4346713" cy="646331"/>
          </a:xfrm>
          <a:prstGeom prst="rect">
            <a:avLst/>
          </a:prstGeom>
          <a:noFill/>
        </p:spPr>
        <p:txBody>
          <a:bodyPr wrap="square" rtlCol="0">
            <a:spAutoFit/>
          </a:bodyPr>
          <a:lstStyle/>
          <a:p>
            <a:r>
              <a:rPr lang="en-GB" dirty="0">
                <a:latin typeface="OpenDyslexicAlta" panose="00000800000000000000" pitchFamily="50" charset="0"/>
              </a:rPr>
              <a:t>Over 3.5 million children were thought to be evacuated.</a:t>
            </a:r>
          </a:p>
        </p:txBody>
      </p:sp>
    </p:spTree>
    <p:extLst>
      <p:ext uri="{BB962C8B-B14F-4D97-AF65-F5344CB8AC3E}">
        <p14:creationId xmlns:p14="http://schemas.microsoft.com/office/powerpoint/2010/main" val="148270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A87EE-9767-4E84-B37C-D0499C370A99}"/>
              </a:ext>
            </a:extLst>
          </p:cNvPr>
          <p:cNvSpPr/>
          <p:nvPr/>
        </p:nvSpPr>
        <p:spPr>
          <a:xfrm>
            <a:off x="622852" y="503727"/>
            <a:ext cx="6096000" cy="1477328"/>
          </a:xfrm>
          <a:prstGeom prst="rect">
            <a:avLst/>
          </a:prstGeom>
        </p:spPr>
        <p:txBody>
          <a:bodyPr>
            <a:spAutoFit/>
          </a:bodyPr>
          <a:lstStyle/>
          <a:p>
            <a:r>
              <a:rPr lang="en-GB" b="0" i="0" dirty="0">
                <a:solidFill>
                  <a:srgbClr val="333333"/>
                </a:solidFill>
                <a:effectLst/>
                <a:latin typeface="Interface"/>
              </a:rPr>
              <a:t>Evacuees and their hosts were often astonished to see how each other lived. Some evacuees flourished in their new surroundings. Others endured a miserable time away from home. Many evacuees from inner-city areas had never seen farm animals before or eaten vegetables.</a:t>
            </a:r>
            <a:endParaRPr lang="en-GB" dirty="0"/>
          </a:p>
        </p:txBody>
      </p:sp>
      <p:pic>
        <p:nvPicPr>
          <p:cNvPr id="9218" name="Picture 2" descr="Teacher Miss Betty Hall helps three-year-old Marion Davison, the youngest evacuee to Dartington Hall, over a stile as part of their nature walk in the countryside surrounding the Dartington estate. Other evacuees can be seen in the photograph, many are holding small bunches of flowers, which they have picked along the way. ">
            <a:extLst>
              <a:ext uri="{FF2B5EF4-FFF2-40B4-BE49-F238E27FC236}">
                <a16:creationId xmlns:a16="http://schemas.microsoft.com/office/drawing/2014/main" id="{CDCA241C-C25E-466E-B21D-5C5C82859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 y="2172322"/>
            <a:ext cx="5241235" cy="389816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eenagers helped launch the WWII French Resistance; many paid with ...">
            <a:extLst>
              <a:ext uri="{FF2B5EF4-FFF2-40B4-BE49-F238E27FC236}">
                <a16:creationId xmlns:a16="http://schemas.microsoft.com/office/drawing/2014/main" id="{7E9FB706-C917-45EF-8C52-437746582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573" y="343169"/>
            <a:ext cx="5241235" cy="327577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Evacuee Archive - The Museum of English Rural Life">
            <a:extLst>
              <a:ext uri="{FF2B5EF4-FFF2-40B4-BE49-F238E27FC236}">
                <a16:creationId xmlns:a16="http://schemas.microsoft.com/office/drawing/2014/main" id="{0B76799E-5474-4918-9C37-33F78665A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120" y="3779353"/>
            <a:ext cx="3896139" cy="286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868</Words>
  <Application>Microsoft Macintosh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Interface</vt:lpstr>
      <vt:lpstr>OpenDyslexicAlta</vt:lpstr>
      <vt:lpstr>Office Theme</vt:lpstr>
      <vt:lpstr>Evacuation in World War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Evacuation in World War 2</dc:title>
  <dc:creator>Jessica Flisher</dc:creator>
  <cp:lastModifiedBy>Kathryn Evans</cp:lastModifiedBy>
  <cp:revision>12</cp:revision>
  <dcterms:created xsi:type="dcterms:W3CDTF">2020-05-03T10:31:47Z</dcterms:created>
  <dcterms:modified xsi:type="dcterms:W3CDTF">2020-05-03T14:02:37Z</dcterms:modified>
</cp:coreProperties>
</file>