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20"/>
  </p:notesMasterIdLst>
  <p:sldIdLst>
    <p:sldId id="268" r:id="rId3"/>
    <p:sldId id="269" r:id="rId4"/>
    <p:sldId id="261" r:id="rId5"/>
    <p:sldId id="274" r:id="rId6"/>
    <p:sldId id="271" r:id="rId7"/>
    <p:sldId id="272" r:id="rId8"/>
    <p:sldId id="275" r:id="rId9"/>
    <p:sldId id="276" r:id="rId10"/>
    <p:sldId id="277" r:id="rId11"/>
    <p:sldId id="279" r:id="rId12"/>
    <p:sldId id="278" r:id="rId13"/>
    <p:sldId id="280" r:id="rId14"/>
    <p:sldId id="284" r:id="rId15"/>
    <p:sldId id="283" r:id="rId16"/>
    <p:sldId id="282" r:id="rId17"/>
    <p:sldId id="285" r:id="rId18"/>
    <p:sldId id="28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2931" autoAdjust="0"/>
  </p:normalViewPr>
  <p:slideViewPr>
    <p:cSldViewPr>
      <p:cViewPr varScale="1">
        <p:scale>
          <a:sx n="60" d="100"/>
          <a:sy n="60" d="100"/>
        </p:scale>
        <p:origin x="168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79275" units="1/cm"/>
          <inkml:channelProperty channel="T" name="resolution" value="1" units="1/dev"/>
        </inkml:channelProperties>
      </inkml:inkSource>
      <inkml:timestamp xml:id="ts0" timeString="2019-05-11T10:06:08.762"/>
    </inkml:context>
    <inkml:brush xml:id="br0">
      <inkml:brushProperty name="width" value="0.05" units="cm"/>
      <inkml:brushProperty name="height" value="0.05" units="cm"/>
      <inkml:brushProperty name="fitToCurve" value="1"/>
    </inkml:brush>
  </inkml:definitions>
  <inkml:trace contextRef="#ctx0" brushRef="#br0">0 0 0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85B500-0E0A-4658-B11C-9AB34B9C589F}" type="datetimeFigureOut">
              <a:rPr lang="en-GB" smtClean="0"/>
              <a:t>05/06/2019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995B99-BE6E-4622-9EB6-A039F04E0D54}" type="slidenum">
              <a:rPr lang="en-GB" smtClean="0"/>
              <a:t>‹#›</a:t>
            </a:fld>
            <a:endParaRPr lang="en-GB"/>
          </a:p>
        </p:txBody>
      </p:sp>
    </p:spTree>
    <p:extLst>
      <p:ext uri="{BB962C8B-B14F-4D97-AF65-F5344CB8AC3E}">
        <p14:creationId xmlns:p14="http://schemas.microsoft.com/office/powerpoint/2010/main" val="2535855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21AC3D3-80DA-4187-AC11-2806527CB8BB}" type="datetimeFigureOut">
              <a:rPr lang="en-GB" smtClean="0"/>
              <a:t>05/06/2019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972879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21AC3D3-80DA-4187-AC11-2806527CB8BB}" type="datetimeFigureOut">
              <a:rPr lang="en-GB" smtClean="0"/>
              <a:t>05/06/2019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3438959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21AC3D3-80DA-4187-AC11-2806527CB8BB}" type="datetimeFigureOut">
              <a:rPr lang="en-GB" smtClean="0"/>
              <a:t>05/06/2019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4182024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C117CBFA-00E7-46CE-91AF-9D1E653436D5}"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6/5/2019</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5"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D54F2CF7-3D2C-4DA4-BB84-F9329DB34970}"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289977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F652A39C-7141-4FCB-AA84-1981A15B2143}"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6/5/2019</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5"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7C806615-883C-4123-8650-752D7047B268}"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56975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78731C72-B57F-451A-907F-AEA6E87398EA}"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6/5/2019</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5"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60D553F7-33D5-4100-84D1-A06B1190131E}"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429436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87C1478E-9224-4FDA-B6C9-41A6D10D23A7}"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6/5/2019</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7"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9DC6B842-927E-48D0-92F0-B531A2BBF379}"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109738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EBD18D1B-3023-422A-BEC7-F6B24659CEDD}"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6/5/2019</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9"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2B89666E-C823-4A0B-8280-219AF460C1ED}"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6665950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E34A9719-2F97-4AA7-B9C5-C5C3CEFCF2A3}"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6/5/2019</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4"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5"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13CA8695-E042-4222-B079-6909BCFA12EF}"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069320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13731D30-9831-4634-A5F6-141CE97DFCD2}"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6/5/2019</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3"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4"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C9C2E259-A3B0-4EB5-8936-A66B091006E2}"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227579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580D75A7-5316-4302-B7F2-67294A5C3AFB}"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6/5/2019</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7"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AA962E4F-C952-499D-9A16-B75E5EAE8BFC}"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84913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21AC3D3-80DA-4187-AC11-2806527CB8BB}" type="datetimeFigureOut">
              <a:rPr lang="en-GB" smtClean="0"/>
              <a:t>05/06/2019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12822110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78377FF7-921A-4E73-BF90-9BBB76E18ED3}"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6/5/2019</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7"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5402E0FF-E859-4A65-9BE5-25520A7C1AF2}"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296222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BB45AA07-EC25-4653-98C8-01D75009AC60}"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6/5/2019</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5"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E371D7FA-6E1D-463E-BF78-D909B14C9B0E}"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309862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9E23BA-47B7-475B-8C19-2EC3BD2D9B2E}"/>
              </a:ext>
            </a:extLst>
          </p:cNvPr>
          <p:cNvSpPr>
            <a:spLocks noGrp="1"/>
          </p:cNvSpPr>
          <p:nvPr>
            <p:ph type="dt" sz="half" idx="10"/>
          </p:nvPr>
        </p:nvSpPr>
        <p:spPr/>
        <p:txBody>
          <a:bodyPr/>
          <a:lstStyle>
            <a:lvl1pPr>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2F4609B2-C9E2-4AC3-9B78-71387B062E2B}"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6/5/2019</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5" name="Footer Placeholder 4">
            <a:extLst>
              <a:ext uri="{FF2B5EF4-FFF2-40B4-BE49-F238E27FC236}">
                <a16:creationId xmlns:a16="http://schemas.microsoft.com/office/drawing/2014/main" id="{8CA7039E-D925-464A-A243-6D71550EA6FC}"/>
              </a:ext>
            </a:extLst>
          </p:cNvPr>
          <p:cNvSpPr>
            <a:spLocks noGrp="1"/>
          </p:cNvSpPr>
          <p:nvPr>
            <p:ph type="ftr" sz="quarter" idx="11"/>
          </p:nvPr>
        </p:nvSpPr>
        <p:spPr/>
        <p:txBody>
          <a:bodyPr/>
          <a:lstStyle>
            <a:lvl1pPr>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Slide Number Placeholder 5">
            <a:extLst>
              <a:ext uri="{FF2B5EF4-FFF2-40B4-BE49-F238E27FC236}">
                <a16:creationId xmlns:a16="http://schemas.microsoft.com/office/drawing/2014/main" id="{0C715B6D-38F1-45F1-B324-32367035147D}"/>
              </a:ext>
            </a:extLst>
          </p:cNvPr>
          <p:cNvSpPr>
            <a:spLocks noGrp="1"/>
          </p:cNvSpPr>
          <p:nvPr>
            <p:ph type="sldNum" sz="quarter" idx="12"/>
          </p:nvPr>
        </p:nvSpPr>
        <p:spPr/>
        <p:txBody>
          <a:bodyPr/>
          <a:lstStyle>
            <a:lvl1pPr>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2749D7BE-1C3B-40AB-944E-88028FD38300}"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25326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1AC3D3-80DA-4187-AC11-2806527CB8BB}" type="datetimeFigureOut">
              <a:rPr lang="en-GB" smtClean="0"/>
              <a:t>05/06/2019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1545479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21AC3D3-80DA-4187-AC11-2806527CB8BB}" type="datetimeFigureOut">
              <a:rPr lang="en-GB" smtClean="0"/>
              <a:t>05/06/2019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3036507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21AC3D3-80DA-4187-AC11-2806527CB8BB}" type="datetimeFigureOut">
              <a:rPr lang="en-GB" smtClean="0"/>
              <a:t>05/06/2019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2589564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21AC3D3-80DA-4187-AC11-2806527CB8BB}" type="datetimeFigureOut">
              <a:rPr lang="en-GB" smtClean="0"/>
              <a:t>05/06/2019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1213450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1AC3D3-80DA-4187-AC11-2806527CB8BB}" type="datetimeFigureOut">
              <a:rPr lang="en-GB" smtClean="0"/>
              <a:t>05/06/2019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2069425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1AC3D3-80DA-4187-AC11-2806527CB8BB}" type="datetimeFigureOut">
              <a:rPr lang="en-GB" smtClean="0"/>
              <a:t>05/06/2019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3909729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1AC3D3-80DA-4187-AC11-2806527CB8BB}" type="datetimeFigureOut">
              <a:rPr lang="en-GB" smtClean="0"/>
              <a:t>05/06/2019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CE2A90-49D8-46C2-A48C-E9803BAC0EC2}" type="slidenum">
              <a:rPr lang="en-GB" smtClean="0"/>
              <a:t>‹#›</a:t>
            </a:fld>
            <a:endParaRPr lang="en-GB"/>
          </a:p>
        </p:txBody>
      </p:sp>
    </p:spTree>
    <p:extLst>
      <p:ext uri="{BB962C8B-B14F-4D97-AF65-F5344CB8AC3E}">
        <p14:creationId xmlns:p14="http://schemas.microsoft.com/office/powerpoint/2010/main" val="955345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1AC3D3-80DA-4187-AC11-2806527CB8BB}" type="datetimeFigureOut">
              <a:rPr lang="en-GB" smtClean="0"/>
              <a:t>05/06/2019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CE2A90-49D8-46C2-A48C-E9803BAC0EC2}" type="slidenum">
              <a:rPr lang="en-GB" smtClean="0"/>
              <a:t>‹#›</a:t>
            </a:fld>
            <a:endParaRPr lang="en-GB"/>
          </a:p>
        </p:txBody>
      </p:sp>
    </p:spTree>
    <p:extLst>
      <p:ext uri="{BB962C8B-B14F-4D97-AF65-F5344CB8AC3E}">
        <p14:creationId xmlns:p14="http://schemas.microsoft.com/office/powerpoint/2010/main" val="1548509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1026" name="Title Placeholder 1"/>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BB9E23BA-47B7-475B-8C19-2EC3BD2D9B2E}"/>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defTabSz="685800">
              <a:defRPr sz="900" smtClean="0">
                <a:solidFill>
                  <a:prstClr val="black">
                    <a:tint val="75000"/>
                  </a:prstClr>
                </a:solidFill>
              </a:defRPr>
            </a:lvl1pPr>
          </a:lstStyle>
          <a:p>
            <a:pPr marL="0" marR="0" lvl="0" indent="0" algn="l" defTabSz="685800" rtl="0" eaLnBrk="0" fontAlgn="base" latinLnBrk="0" hangingPunct="0">
              <a:lnSpc>
                <a:spcPct val="100000"/>
              </a:lnSpc>
              <a:spcBef>
                <a:spcPct val="0"/>
              </a:spcBef>
              <a:spcAft>
                <a:spcPct val="0"/>
              </a:spcAft>
              <a:buClrTx/>
              <a:buSzTx/>
              <a:buFontTx/>
              <a:buNone/>
              <a:tabLst/>
              <a:defRPr/>
            </a:pPr>
            <a:fld id="{3FB78A05-F7EF-42BA-9F5A-ED612CCE0700}" type="datetimeFigureOut">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l" defTabSz="685800" rtl="0" eaLnBrk="0" fontAlgn="base" latinLnBrk="0" hangingPunct="0">
                <a:lnSpc>
                  <a:spcPct val="100000"/>
                </a:lnSpc>
                <a:spcBef>
                  <a:spcPct val="0"/>
                </a:spcBef>
                <a:spcAft>
                  <a:spcPct val="0"/>
                </a:spcAft>
                <a:buClrTx/>
                <a:buSzTx/>
                <a:buFontTx/>
                <a:buNone/>
                <a:tabLst/>
                <a:defRPr/>
              </a:pPr>
              <a:t>6/5/2019</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5" name="Footer Placeholder 4">
            <a:extLst>
              <a:ext uri="{FF2B5EF4-FFF2-40B4-BE49-F238E27FC236}">
                <a16:creationId xmlns:a16="http://schemas.microsoft.com/office/drawing/2014/main" id="{8CA7039E-D925-464A-A243-6D71550EA6FC}"/>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defTabSz="685800">
              <a:defRPr sz="900">
                <a:solidFill>
                  <a:prstClr val="black">
                    <a:tint val="75000"/>
                  </a:prstClr>
                </a:solidFill>
              </a:defRPr>
            </a:lvl1pPr>
          </a:lstStyle>
          <a:p>
            <a:pPr marL="0" marR="0" lvl="0" indent="0" algn="ctr" defTabSz="685800" rtl="0" eaLnBrk="0" fontAlgn="base" latinLnBrk="0" hangingPunct="0">
              <a:lnSpc>
                <a:spcPct val="100000"/>
              </a:lnSpc>
              <a:spcBef>
                <a:spcPct val="0"/>
              </a:spcBef>
              <a:spcAft>
                <a:spcPct val="0"/>
              </a:spcAft>
              <a:buClrTx/>
              <a:buSzTx/>
              <a:buFontTx/>
              <a:buNone/>
              <a:tabLst/>
              <a:defRPr/>
            </a:pPr>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6" name="Slide Number Placeholder 5">
            <a:extLst>
              <a:ext uri="{FF2B5EF4-FFF2-40B4-BE49-F238E27FC236}">
                <a16:creationId xmlns:a16="http://schemas.microsoft.com/office/drawing/2014/main" id="{0C715B6D-38F1-45F1-B324-32367035147D}"/>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defTabSz="685800">
              <a:defRPr sz="900" smtClean="0">
                <a:solidFill>
                  <a:prstClr val="black">
                    <a:tint val="75000"/>
                  </a:prstClr>
                </a:solidFill>
              </a:defRPr>
            </a:lvl1pPr>
          </a:lstStyle>
          <a:p>
            <a:pPr marL="0" marR="0" lvl="0" indent="0" algn="r" defTabSz="685800" rtl="0" eaLnBrk="0" fontAlgn="base" latinLnBrk="0" hangingPunct="0">
              <a:lnSpc>
                <a:spcPct val="100000"/>
              </a:lnSpc>
              <a:spcBef>
                <a:spcPct val="0"/>
              </a:spcBef>
              <a:spcAft>
                <a:spcPct val="0"/>
              </a:spcAft>
              <a:buClrTx/>
              <a:buSzTx/>
              <a:buFontTx/>
              <a:buNone/>
              <a:tabLst/>
              <a:defRPr/>
            </a:pPr>
            <a:fld id="{7B8B7362-3C7D-4E49-90BB-24C20C9D2183}"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685800" rtl="0" eaLnBrk="0" fontAlgn="base" latinLnBrk="0" hangingPunct="0">
                <a:lnSpc>
                  <a:spcPct val="100000"/>
                </a:lnSpc>
                <a:spcBef>
                  <a:spcPct val="0"/>
                </a:spcBef>
                <a:spcAft>
                  <a:spcPct val="0"/>
                </a:spcAft>
                <a:buClrTx/>
                <a:buSzTx/>
                <a:buFontTx/>
                <a:buNone/>
                <a:tabLst/>
                <a:defRPr/>
              </a:pPr>
              <a:t>‹#›</a:t>
            </a:fld>
            <a:endParaRPr kumimoji="0" lang="en-US" sz="9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1706764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342900" algn="l" rtl="0" fontAlgn="base">
        <a:lnSpc>
          <a:spcPct val="90000"/>
        </a:lnSpc>
        <a:spcBef>
          <a:spcPct val="0"/>
        </a:spcBef>
        <a:spcAft>
          <a:spcPct val="0"/>
        </a:spcAft>
        <a:defRPr sz="3300">
          <a:solidFill>
            <a:schemeClr val="tx1"/>
          </a:solidFill>
          <a:latin typeface="Calibri Light" panose="020F0302020204030204" pitchFamily="34" charset="0"/>
        </a:defRPr>
      </a:lvl6pPr>
      <a:lvl7pPr marL="685800" algn="l" rtl="0" fontAlgn="base">
        <a:lnSpc>
          <a:spcPct val="90000"/>
        </a:lnSpc>
        <a:spcBef>
          <a:spcPct val="0"/>
        </a:spcBef>
        <a:spcAft>
          <a:spcPct val="0"/>
        </a:spcAft>
        <a:defRPr sz="3300">
          <a:solidFill>
            <a:schemeClr val="tx1"/>
          </a:solidFill>
          <a:latin typeface="Calibri Light" panose="020F0302020204030204" pitchFamily="34" charset="0"/>
        </a:defRPr>
      </a:lvl7pPr>
      <a:lvl8pPr marL="1028700" algn="l" rtl="0" fontAlgn="base">
        <a:lnSpc>
          <a:spcPct val="90000"/>
        </a:lnSpc>
        <a:spcBef>
          <a:spcPct val="0"/>
        </a:spcBef>
        <a:spcAft>
          <a:spcPct val="0"/>
        </a:spcAft>
        <a:defRPr sz="3300">
          <a:solidFill>
            <a:schemeClr val="tx1"/>
          </a:solidFill>
          <a:latin typeface="Calibri Light" panose="020F0302020204030204" pitchFamily="34" charset="0"/>
        </a:defRPr>
      </a:lvl8pPr>
      <a:lvl9pPr marL="1371600" algn="l"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customXml" Target="../ink/ink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115888"/>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11588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Title 1">
            <a:extLst>
              <a:ext uri="{FF2B5EF4-FFF2-40B4-BE49-F238E27FC236}">
                <a16:creationId xmlns:a16="http://schemas.microsoft.com/office/drawing/2014/main" id="{A407BE49-17CD-471F-A22C-06C4083C0102}"/>
              </a:ext>
            </a:extLst>
          </p:cNvPr>
          <p:cNvSpPr txBox="1">
            <a:spLocks/>
          </p:cNvSpPr>
          <p:nvPr/>
        </p:nvSpPr>
        <p:spPr>
          <a:xfrm>
            <a:off x="0" y="458788"/>
            <a:ext cx="9144000" cy="1495425"/>
          </a:xfrm>
          <a:prstGeom prst="rect">
            <a:avLst/>
          </a:prstGeom>
        </p:spPr>
        <p:txBody>
          <a:bodyPr/>
          <a:lstStyle>
            <a:lvl1pPr algn="l"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342900" algn="l" rtl="0" fontAlgn="base">
              <a:lnSpc>
                <a:spcPct val="90000"/>
              </a:lnSpc>
              <a:spcBef>
                <a:spcPct val="0"/>
              </a:spcBef>
              <a:spcAft>
                <a:spcPct val="0"/>
              </a:spcAft>
              <a:defRPr sz="3300">
                <a:solidFill>
                  <a:schemeClr val="tx1"/>
                </a:solidFill>
                <a:latin typeface="Calibri Light" panose="020F0302020204030204" pitchFamily="34" charset="0"/>
              </a:defRPr>
            </a:lvl6pPr>
            <a:lvl7pPr marL="685800" algn="l" rtl="0" fontAlgn="base">
              <a:lnSpc>
                <a:spcPct val="90000"/>
              </a:lnSpc>
              <a:spcBef>
                <a:spcPct val="0"/>
              </a:spcBef>
              <a:spcAft>
                <a:spcPct val="0"/>
              </a:spcAft>
              <a:defRPr sz="3300">
                <a:solidFill>
                  <a:schemeClr val="tx1"/>
                </a:solidFill>
                <a:latin typeface="Calibri Light" panose="020F0302020204030204" pitchFamily="34" charset="0"/>
              </a:defRPr>
            </a:lvl7pPr>
            <a:lvl8pPr marL="1028700" algn="l" rtl="0" fontAlgn="base">
              <a:lnSpc>
                <a:spcPct val="90000"/>
              </a:lnSpc>
              <a:spcBef>
                <a:spcPct val="0"/>
              </a:spcBef>
              <a:spcAft>
                <a:spcPct val="0"/>
              </a:spcAft>
              <a:defRPr sz="3300">
                <a:solidFill>
                  <a:schemeClr val="tx1"/>
                </a:solidFill>
                <a:latin typeface="Calibri Light" panose="020F0302020204030204" pitchFamily="34" charset="0"/>
              </a:defRPr>
            </a:lvl8pPr>
            <a:lvl9pPr marL="1371600" algn="l" rtl="0" fontAlgn="base">
              <a:lnSpc>
                <a:spcPct val="90000"/>
              </a:lnSpc>
              <a:spcBef>
                <a:spcPct val="0"/>
              </a:spcBef>
              <a:spcAft>
                <a:spcPct val="0"/>
              </a:spcAft>
              <a:defRPr sz="3300">
                <a:solidFill>
                  <a:schemeClr val="tx1"/>
                </a:solidFill>
                <a:latin typeface="Calibri Light" panose="020F0302020204030204" pitchFamily="34" charset="0"/>
              </a:defRPr>
            </a:lvl9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5400" b="1" i="0" u="none" strike="noStrike" kern="1200" cap="none" spc="0" normalizeH="0" baseline="0" noProof="0" dirty="0">
                <a:ln>
                  <a:noFill/>
                </a:ln>
                <a:solidFill>
                  <a:srgbClr val="ED7D31"/>
                </a:solidFill>
                <a:effectLst/>
                <a:uLnTx/>
                <a:uFillTx/>
                <a:latin typeface="Calibri" panose="020F0502020204030204"/>
                <a:ea typeface="+mj-ea"/>
                <a:cs typeface="+mj-cs"/>
              </a:rPr>
              <a:t>Y6 Therapy</a:t>
            </a:r>
            <a:br>
              <a:rPr kumimoji="0" lang="en-US" sz="5400" b="1" i="0" u="none" strike="noStrike" kern="1200" cap="none" spc="0" normalizeH="0" baseline="0" noProof="0" dirty="0">
                <a:ln>
                  <a:noFill/>
                </a:ln>
                <a:solidFill>
                  <a:prstClr val="black"/>
                </a:solidFill>
                <a:effectLst/>
                <a:uLnTx/>
                <a:uFillTx/>
                <a:latin typeface="Calibri" panose="020F0502020204030204"/>
                <a:ea typeface="+mj-ea"/>
                <a:cs typeface="+mj-cs"/>
              </a:rPr>
            </a:br>
            <a:endParaRPr kumimoji="0" lang="en-US" sz="5400" b="0" i="0" u="none" strike="noStrike" kern="1200" cap="none" spc="0" normalizeH="0" baseline="0" noProof="0" dirty="0">
              <a:ln>
                <a:noFill/>
              </a:ln>
              <a:solidFill>
                <a:prstClr val="black"/>
              </a:solidFill>
              <a:effectLst/>
              <a:uLnTx/>
              <a:uFillTx/>
              <a:latin typeface="Calibri" panose="020F0502020204030204"/>
              <a:ea typeface="+mj-ea"/>
              <a:cs typeface="+mj-cs"/>
            </a:endParaRPr>
          </a:p>
        </p:txBody>
      </p:sp>
      <p:sp>
        <p:nvSpPr>
          <p:cNvPr id="3077" name="Subtitle 2"/>
          <p:cNvSpPr txBox="1">
            <a:spLocks noChangeArrowheads="1"/>
          </p:cNvSpPr>
          <p:nvPr/>
        </p:nvSpPr>
        <p:spPr bwMode="auto">
          <a:xfrm>
            <a:off x="2916238" y="1639888"/>
            <a:ext cx="3389312" cy="193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914400" rtl="0" eaLnBrk="1" fontAlgn="base" latinLnBrk="0" hangingPunct="1">
              <a:lnSpc>
                <a:spcPct val="90000"/>
              </a:lnSpc>
              <a:spcBef>
                <a:spcPts val="750"/>
              </a:spcBef>
              <a:spcAft>
                <a:spcPct val="0"/>
              </a:spcAft>
              <a:buClrTx/>
              <a:buSzTx/>
              <a:buFont typeface="Arial" panose="020B0604020202020204" pitchFamily="34" charset="0"/>
              <a:buNone/>
              <a:tabLst/>
              <a:defRPr/>
            </a:pPr>
            <a:r>
              <a:rPr kumimoji="0" lang="en-US" altLang="en-US" sz="76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rPr>
              <a:t>Reading</a:t>
            </a:r>
            <a:endParaRPr kumimoji="0" lang="en-GB" altLang="en-US" sz="2100" b="1" i="0" u="sng"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
        <p:nvSpPr>
          <p:cNvPr id="3078" name="Rectangle 12"/>
          <p:cNvSpPr>
            <a:spLocks noChangeArrowheads="1"/>
          </p:cNvSpPr>
          <p:nvPr/>
        </p:nvSpPr>
        <p:spPr bwMode="auto">
          <a:xfrm>
            <a:off x="899592" y="2957513"/>
            <a:ext cx="758946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altLang="en-US" sz="2400" b="0" i="0" u="sng" strike="noStrike" kern="1200" cap="none" spc="0" normalizeH="0" baseline="0" noProof="0" dirty="0">
                <a:ln>
                  <a:noFill/>
                </a:ln>
                <a:solidFill>
                  <a:prstClr val="black"/>
                </a:solidFill>
                <a:effectLst/>
                <a:uLnTx/>
                <a:uFillTx/>
                <a:latin typeface="Calibri" panose="020F0502020204030204" pitchFamily="34" charset="0"/>
                <a:ea typeface="+mn-ea"/>
                <a:cs typeface="Arial" panose="020B0604020202020204" pitchFamily="34" charset="0"/>
              </a:rPr>
              <a:t>R2d: Can explain what words suggest about a given subject.</a:t>
            </a:r>
          </a:p>
        </p:txBody>
      </p:sp>
      <p:sp>
        <p:nvSpPr>
          <p:cNvPr id="36" name="TextBox 35">
            <a:extLst>
              <a:ext uri="{FF2B5EF4-FFF2-40B4-BE49-F238E27FC236}">
                <a16:creationId xmlns:a16="http://schemas.microsoft.com/office/drawing/2014/main" id="{7DB7FD99-BA7F-4824-A30C-D4ECA3F8D024}"/>
              </a:ext>
            </a:extLst>
          </p:cNvPr>
          <p:cNvSpPr txBox="1"/>
          <p:nvPr/>
        </p:nvSpPr>
        <p:spPr>
          <a:xfrm>
            <a:off x="2825750" y="4078288"/>
            <a:ext cx="3479800" cy="584200"/>
          </a:xfrm>
          <a:prstGeom prst="rect">
            <a:avLst/>
          </a:prstGeom>
          <a:no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Commissioned by The PiXL Club Ltd.</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May 2019</a:t>
            </a:r>
          </a:p>
        </p:txBody>
      </p:sp>
      <p:sp>
        <p:nvSpPr>
          <p:cNvPr id="37" name="TextBox 36">
            <a:extLst>
              <a:ext uri="{FF2B5EF4-FFF2-40B4-BE49-F238E27FC236}">
                <a16:creationId xmlns:a16="http://schemas.microsoft.com/office/drawing/2014/main" id="{FB6A13CA-3D7E-4E57-A702-5A62636D2296}"/>
              </a:ext>
            </a:extLst>
          </p:cNvPr>
          <p:cNvSpPr txBox="1"/>
          <p:nvPr/>
        </p:nvSpPr>
        <p:spPr>
          <a:xfrm>
            <a:off x="2825750" y="6226175"/>
            <a:ext cx="3784600" cy="338138"/>
          </a:xfrm>
          <a:prstGeom prst="rect">
            <a:avLst/>
          </a:prstGeom>
          <a:noFill/>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Copyright The PiXL Club Limited, 2019</a:t>
            </a: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a:t>
            </a:r>
          </a:p>
        </p:txBody>
      </p:sp>
      <p:sp>
        <p:nvSpPr>
          <p:cNvPr id="38" name="Text Box 4">
            <a:extLst>
              <a:ext uri="{FF2B5EF4-FFF2-40B4-BE49-F238E27FC236}">
                <a16:creationId xmlns:a16="http://schemas.microsoft.com/office/drawing/2014/main" id="{4ADFDAEC-0F24-429B-BAF1-0B77FE5B6540}"/>
              </a:ext>
            </a:extLst>
          </p:cNvPr>
          <p:cNvSpPr txBox="1">
            <a:spLocks noChangeArrowheads="1"/>
          </p:cNvSpPr>
          <p:nvPr/>
        </p:nvSpPr>
        <p:spPr bwMode="auto">
          <a:xfrm>
            <a:off x="1403350" y="4865688"/>
            <a:ext cx="6324600" cy="1263650"/>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This resource is strictly for the use of member schools for as long as they remain members of The PiXL Club. It may not be copied, sold nor transferred to a third party or used by the school after membership ceases. Until such time it may be freely used within the member school.</a:t>
            </a:r>
          </a:p>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All opinions and contributions are those of the authors. The contents of this resource are not connected with nor endorsed by any other company, organisation or institution.</a:t>
            </a:r>
          </a:p>
          <a:p>
            <a:pPr marL="0" marR="0" lvl="0" indent="0" algn="ctr" defTabSz="914400" rtl="0" eaLnBrk="1" fontAlgn="base"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PiXL Club Ltd endeavour to trace and contact copyright owners. If there are any inadvertent omissions or errors in the acknowledgements or usage, this is unintended and PiXL will remedy these on written notification.</a:t>
            </a:r>
          </a:p>
        </p:txBody>
      </p:sp>
    </p:spTree>
    <p:extLst>
      <p:ext uri="{BB962C8B-B14F-4D97-AF65-F5344CB8AC3E}">
        <p14:creationId xmlns:p14="http://schemas.microsoft.com/office/powerpoint/2010/main" val="2795599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425129"/>
            <a:ext cx="8810074" cy="553045"/>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What did you spot?</a:t>
            </a:r>
          </a:p>
        </p:txBody>
      </p:sp>
      <p:sp>
        <p:nvSpPr>
          <p:cNvPr id="14" name="Rectangle: Rounded Corners 5">
            <a:extLst>
              <a:ext uri="{FF2B5EF4-FFF2-40B4-BE49-F238E27FC236}">
                <a16:creationId xmlns:a16="http://schemas.microsoft.com/office/drawing/2014/main" id="{02F3F5AC-0E89-4DC4-A09A-A6F07A6B211A}"/>
              </a:ext>
            </a:extLst>
          </p:cNvPr>
          <p:cNvSpPr/>
          <p:nvPr/>
        </p:nvSpPr>
        <p:spPr>
          <a:xfrm>
            <a:off x="623181" y="2420888"/>
            <a:ext cx="7862178" cy="3600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Eyes darting around the murky </a:t>
            </a:r>
            <a:r>
              <a:rPr lang="en-GB" sz="2500" u="sng" dirty="0">
                <a:solidFill>
                  <a:srgbClr val="FF0000"/>
                </a:solidFill>
              </a:rPr>
              <a:t>darkness</a:t>
            </a:r>
            <a:r>
              <a:rPr lang="en-GB" sz="2500" dirty="0">
                <a:solidFill>
                  <a:schemeClr val="tx1"/>
                </a:solidFill>
              </a:rPr>
              <a:t>, </a:t>
            </a:r>
            <a:r>
              <a:rPr lang="en-GB" sz="2500" u="sng" dirty="0">
                <a:solidFill>
                  <a:srgbClr val="FF0000"/>
                </a:solidFill>
              </a:rPr>
              <a:t>Ben</a:t>
            </a:r>
            <a:r>
              <a:rPr lang="en-GB" sz="2500" dirty="0">
                <a:solidFill>
                  <a:srgbClr val="FF0000"/>
                </a:solidFill>
              </a:rPr>
              <a:t> </a:t>
            </a:r>
            <a:r>
              <a:rPr lang="en-GB" sz="2500" dirty="0">
                <a:solidFill>
                  <a:schemeClr val="tx1"/>
                </a:solidFill>
              </a:rPr>
              <a:t>clutched his </a:t>
            </a:r>
            <a:r>
              <a:rPr lang="en-GB" sz="2500" u="sng" dirty="0">
                <a:solidFill>
                  <a:srgbClr val="FF0000"/>
                </a:solidFill>
              </a:rPr>
              <a:t>torch</a:t>
            </a:r>
            <a:r>
              <a:rPr lang="en-GB" sz="2500" dirty="0">
                <a:solidFill>
                  <a:srgbClr val="FF0000"/>
                </a:solidFill>
              </a:rPr>
              <a:t> </a:t>
            </a:r>
            <a:r>
              <a:rPr lang="en-GB" sz="2500" dirty="0">
                <a:solidFill>
                  <a:schemeClr val="tx1"/>
                </a:solidFill>
              </a:rPr>
              <a:t>tightly </a:t>
            </a:r>
            <a:r>
              <a:rPr lang="en-GB" sz="2500" u="sng" dirty="0">
                <a:solidFill>
                  <a:srgbClr val="FF0000"/>
                </a:solidFill>
              </a:rPr>
              <a:t>in his hand</a:t>
            </a:r>
            <a:r>
              <a:rPr lang="en-GB" sz="2500" dirty="0">
                <a:solidFill>
                  <a:srgbClr val="FF0000"/>
                </a:solidFill>
              </a:rPr>
              <a:t> </a:t>
            </a:r>
            <a:r>
              <a:rPr lang="en-GB" sz="2500" dirty="0">
                <a:solidFill>
                  <a:schemeClr val="tx1"/>
                </a:solidFill>
              </a:rPr>
              <a:t>– not that it was of any use now anyway.  As his heart pounded furiously inside his chest, he edged towards the </a:t>
            </a:r>
            <a:r>
              <a:rPr lang="en-GB" sz="2500" u="sng" dirty="0">
                <a:solidFill>
                  <a:srgbClr val="FF0000"/>
                </a:solidFill>
              </a:rPr>
              <a:t>top of the wooden staircase</a:t>
            </a:r>
            <a:r>
              <a:rPr lang="en-GB" sz="2500" dirty="0">
                <a:solidFill>
                  <a:schemeClr val="tx1"/>
                </a:solidFill>
              </a:rPr>
              <a:t>, silently praying that the </a:t>
            </a:r>
            <a:r>
              <a:rPr lang="en-GB" sz="2500" u="sng" dirty="0">
                <a:solidFill>
                  <a:srgbClr val="FF0000"/>
                </a:solidFill>
              </a:rPr>
              <a:t>floorboards</a:t>
            </a:r>
            <a:r>
              <a:rPr lang="en-GB" sz="2500" dirty="0">
                <a:solidFill>
                  <a:schemeClr val="tx1"/>
                </a:solidFill>
              </a:rPr>
              <a:t> wouldn’t betray him.  He couldn’t bear thinking about what would happen if he was caught by his </a:t>
            </a:r>
            <a:r>
              <a:rPr lang="en-GB" sz="2500" u="sng" dirty="0">
                <a:solidFill>
                  <a:srgbClr val="FF0000"/>
                </a:solidFill>
              </a:rPr>
              <a:t>evil aunt</a:t>
            </a:r>
            <a:r>
              <a:rPr lang="en-GB" sz="2500" dirty="0">
                <a:solidFill>
                  <a:srgbClr val="FF0000"/>
                </a:solidFill>
              </a:rPr>
              <a:t> </a:t>
            </a:r>
            <a:r>
              <a:rPr lang="en-GB" sz="2500" dirty="0">
                <a:solidFill>
                  <a:schemeClr val="tx1"/>
                </a:solidFill>
              </a:rPr>
              <a:t>again.</a:t>
            </a:r>
            <a:endParaRPr lang="en-GB" sz="25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5648233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291779"/>
            <a:ext cx="8810074" cy="966936"/>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Now, use the </a:t>
            </a:r>
            <a:r>
              <a:rPr lang="en-GB" sz="2500" u="sng" dirty="0">
                <a:solidFill>
                  <a:schemeClr val="tx1"/>
                </a:solidFill>
              </a:rPr>
              <a:t>implicit</a:t>
            </a:r>
            <a:r>
              <a:rPr lang="en-GB" sz="2500" dirty="0">
                <a:solidFill>
                  <a:schemeClr val="tx1"/>
                </a:solidFill>
              </a:rPr>
              <a:t> information (clues) to make suggestions.  You must have evidence to support your ideas.</a:t>
            </a:r>
          </a:p>
        </p:txBody>
      </p:sp>
      <p:sp>
        <p:nvSpPr>
          <p:cNvPr id="14" name="Rectangle: Rounded Corners 5">
            <a:extLst>
              <a:ext uri="{FF2B5EF4-FFF2-40B4-BE49-F238E27FC236}">
                <a16:creationId xmlns:a16="http://schemas.microsoft.com/office/drawing/2014/main" id="{02F3F5AC-0E89-4DC4-A09A-A6F07A6B211A}"/>
              </a:ext>
            </a:extLst>
          </p:cNvPr>
          <p:cNvSpPr/>
          <p:nvPr/>
        </p:nvSpPr>
        <p:spPr>
          <a:xfrm>
            <a:off x="623181" y="2564904"/>
            <a:ext cx="7862178" cy="3600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Eyes darting around the murky darkness, Ben clutched his torch tightly in his hand – not that it was of any use now anyway.  As his heart pounded furiously inside his chest, he edged towards the top of the wooden staircase, silently praying that the floorboards wouldn’t betray him.  He couldn’t bear thinking about what would happen if he was caught by his evil aunt again.</a:t>
            </a:r>
            <a:endParaRPr lang="en-GB" sz="25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799537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425129"/>
            <a:ext cx="8810074" cy="553045"/>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What did you spot?  What did you think it suggested?</a:t>
            </a:r>
          </a:p>
        </p:txBody>
      </p:sp>
      <p:sp>
        <p:nvSpPr>
          <p:cNvPr id="14" name="Rectangle: Rounded Corners 5">
            <a:extLst>
              <a:ext uri="{FF2B5EF4-FFF2-40B4-BE49-F238E27FC236}">
                <a16:creationId xmlns:a16="http://schemas.microsoft.com/office/drawing/2014/main" id="{02F3F5AC-0E89-4DC4-A09A-A6F07A6B211A}"/>
              </a:ext>
            </a:extLst>
          </p:cNvPr>
          <p:cNvSpPr/>
          <p:nvPr/>
        </p:nvSpPr>
        <p:spPr>
          <a:xfrm>
            <a:off x="623181" y="2420888"/>
            <a:ext cx="7862178" cy="3600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u="sng" dirty="0">
                <a:solidFill>
                  <a:srgbClr val="FF0000"/>
                </a:solidFill>
              </a:rPr>
              <a:t>Eyes darting around</a:t>
            </a:r>
            <a:r>
              <a:rPr lang="en-GB" sz="2500" dirty="0">
                <a:solidFill>
                  <a:srgbClr val="FF0000"/>
                </a:solidFill>
              </a:rPr>
              <a:t> </a:t>
            </a:r>
            <a:r>
              <a:rPr lang="en-GB" sz="2500" dirty="0">
                <a:solidFill>
                  <a:schemeClr val="tx1"/>
                </a:solidFill>
              </a:rPr>
              <a:t>the </a:t>
            </a:r>
            <a:r>
              <a:rPr lang="en-GB" sz="2500" u="sng" dirty="0">
                <a:solidFill>
                  <a:srgbClr val="FF0000"/>
                </a:solidFill>
              </a:rPr>
              <a:t>murky darkness</a:t>
            </a:r>
            <a:r>
              <a:rPr lang="en-GB" sz="2500" dirty="0">
                <a:solidFill>
                  <a:schemeClr val="tx1"/>
                </a:solidFill>
              </a:rPr>
              <a:t>, Ben </a:t>
            </a:r>
            <a:r>
              <a:rPr lang="en-GB" sz="2500" u="sng" dirty="0">
                <a:solidFill>
                  <a:srgbClr val="FF0000"/>
                </a:solidFill>
              </a:rPr>
              <a:t>clutched </a:t>
            </a:r>
            <a:r>
              <a:rPr lang="en-GB" sz="2500" dirty="0">
                <a:solidFill>
                  <a:schemeClr val="tx1"/>
                </a:solidFill>
              </a:rPr>
              <a:t>his torch </a:t>
            </a:r>
            <a:r>
              <a:rPr lang="en-GB" sz="2500" u="sng" dirty="0">
                <a:solidFill>
                  <a:srgbClr val="FF0000"/>
                </a:solidFill>
              </a:rPr>
              <a:t>tightly</a:t>
            </a:r>
            <a:r>
              <a:rPr lang="en-GB" sz="2500" dirty="0">
                <a:solidFill>
                  <a:srgbClr val="FF0000"/>
                </a:solidFill>
              </a:rPr>
              <a:t> </a:t>
            </a:r>
            <a:r>
              <a:rPr lang="en-GB" sz="2500" dirty="0">
                <a:solidFill>
                  <a:schemeClr val="tx1"/>
                </a:solidFill>
              </a:rPr>
              <a:t>in his hand – </a:t>
            </a:r>
            <a:r>
              <a:rPr lang="en-GB" sz="2500" u="sng" dirty="0">
                <a:solidFill>
                  <a:srgbClr val="FF0000"/>
                </a:solidFill>
              </a:rPr>
              <a:t>not that it was of any use now anyway</a:t>
            </a:r>
            <a:r>
              <a:rPr lang="en-GB" sz="2500" dirty="0">
                <a:solidFill>
                  <a:schemeClr val="tx1"/>
                </a:solidFill>
              </a:rPr>
              <a:t>.  As his </a:t>
            </a:r>
            <a:r>
              <a:rPr lang="en-GB" sz="2500" u="sng" dirty="0">
                <a:solidFill>
                  <a:srgbClr val="FF0000"/>
                </a:solidFill>
              </a:rPr>
              <a:t>heart pounded furiously inside his chest</a:t>
            </a:r>
            <a:r>
              <a:rPr lang="en-GB" sz="2500" dirty="0">
                <a:solidFill>
                  <a:schemeClr val="tx1"/>
                </a:solidFill>
              </a:rPr>
              <a:t>, he </a:t>
            </a:r>
            <a:r>
              <a:rPr lang="en-GB" sz="2500" u="sng" dirty="0">
                <a:solidFill>
                  <a:srgbClr val="FF0000"/>
                </a:solidFill>
              </a:rPr>
              <a:t>edged</a:t>
            </a:r>
            <a:r>
              <a:rPr lang="en-GB" sz="2500" dirty="0">
                <a:solidFill>
                  <a:srgbClr val="FF0000"/>
                </a:solidFill>
              </a:rPr>
              <a:t> </a:t>
            </a:r>
            <a:r>
              <a:rPr lang="en-GB" sz="2500" dirty="0">
                <a:solidFill>
                  <a:schemeClr val="tx1"/>
                </a:solidFill>
              </a:rPr>
              <a:t>towards the top of the wooden staircase, </a:t>
            </a:r>
            <a:r>
              <a:rPr lang="en-GB" sz="2500" u="sng" dirty="0">
                <a:solidFill>
                  <a:srgbClr val="FF0000"/>
                </a:solidFill>
              </a:rPr>
              <a:t>silently praying that the floorboards wouldn’t betray him</a:t>
            </a:r>
            <a:r>
              <a:rPr lang="en-GB" sz="2500" dirty="0">
                <a:solidFill>
                  <a:schemeClr val="tx1"/>
                </a:solidFill>
              </a:rPr>
              <a:t>.  He </a:t>
            </a:r>
            <a:r>
              <a:rPr lang="en-GB" sz="2500" u="sng" dirty="0">
                <a:solidFill>
                  <a:srgbClr val="FF0000"/>
                </a:solidFill>
              </a:rPr>
              <a:t>couldn’t bear thinking about</a:t>
            </a:r>
            <a:r>
              <a:rPr lang="en-GB" sz="2500" dirty="0">
                <a:solidFill>
                  <a:schemeClr val="tx1"/>
                </a:solidFill>
              </a:rPr>
              <a:t> what would happen if he was caught by his evil aunt </a:t>
            </a:r>
            <a:r>
              <a:rPr lang="en-GB" sz="2500" u="sng" dirty="0">
                <a:solidFill>
                  <a:srgbClr val="FF0000"/>
                </a:solidFill>
              </a:rPr>
              <a:t>again</a:t>
            </a:r>
            <a:r>
              <a:rPr lang="en-GB" sz="2500" dirty="0">
                <a:solidFill>
                  <a:schemeClr val="tx1"/>
                </a:solidFill>
              </a:rPr>
              <a:t>.</a:t>
            </a:r>
            <a:endParaRPr lang="en-GB" sz="25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977009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Answering questions</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94745" y="1247212"/>
            <a:ext cx="8810074" cy="919194"/>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Let’s try some questions!  Remember to think about what you associate with the words from the question to help you.</a:t>
            </a:r>
          </a:p>
        </p:txBody>
      </p:sp>
      <p:sp>
        <p:nvSpPr>
          <p:cNvPr id="7" name="Rectangle: Rounded Corners 5">
            <a:extLst>
              <a:ext uri="{FF2B5EF4-FFF2-40B4-BE49-F238E27FC236}">
                <a16:creationId xmlns:a16="http://schemas.microsoft.com/office/drawing/2014/main" id="{02F3F5AC-0E89-4DC4-A09A-A6F07A6B211A}"/>
              </a:ext>
            </a:extLst>
          </p:cNvPr>
          <p:cNvSpPr/>
          <p:nvPr/>
        </p:nvSpPr>
        <p:spPr>
          <a:xfrm>
            <a:off x="4716016" y="2266800"/>
            <a:ext cx="4032331" cy="196134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What does ‘</a:t>
            </a:r>
            <a:r>
              <a:rPr lang="en-GB" sz="2500" i="1" u="sng" dirty="0">
                <a:solidFill>
                  <a:schemeClr val="tx1"/>
                </a:solidFill>
              </a:rPr>
              <a:t>dumped</a:t>
            </a:r>
            <a:r>
              <a:rPr lang="en-GB" sz="2500" dirty="0">
                <a:solidFill>
                  <a:schemeClr val="tx1"/>
                </a:solidFill>
              </a:rPr>
              <a:t>’ suggest about how Eden felt about the toy?</a:t>
            </a:r>
          </a:p>
        </p:txBody>
      </p:sp>
      <p:sp>
        <p:nvSpPr>
          <p:cNvPr id="8" name="Rectangle: Rounded Corners 5">
            <a:extLst>
              <a:ext uri="{FF2B5EF4-FFF2-40B4-BE49-F238E27FC236}">
                <a16:creationId xmlns:a16="http://schemas.microsoft.com/office/drawing/2014/main" id="{02F3F5AC-0E89-4DC4-A09A-A6F07A6B211A}"/>
              </a:ext>
            </a:extLst>
          </p:cNvPr>
          <p:cNvSpPr/>
          <p:nvPr/>
        </p:nvSpPr>
        <p:spPr>
          <a:xfrm>
            <a:off x="4716016" y="4383981"/>
            <a:ext cx="4032331" cy="2285378"/>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I know a dump is a place you take rubbish to.  ‘Dumped’ must mean that </a:t>
            </a:r>
            <a:r>
              <a:rPr lang="en-GB" sz="2500" b="1" dirty="0">
                <a:solidFill>
                  <a:schemeClr val="tx2">
                    <a:lumMod val="75000"/>
                  </a:schemeClr>
                </a:solidFill>
              </a:rPr>
              <a:t>she did not like it</a:t>
            </a:r>
            <a:r>
              <a:rPr lang="en-GB" sz="2500" dirty="0">
                <a:solidFill>
                  <a:schemeClr val="tx1"/>
                </a:solidFill>
              </a:rPr>
              <a:t>.</a:t>
            </a:r>
          </a:p>
        </p:txBody>
      </p:sp>
      <p:sp>
        <p:nvSpPr>
          <p:cNvPr id="9" name="Rectangle: Rounded Corners 5">
            <a:extLst>
              <a:ext uri="{FF2B5EF4-FFF2-40B4-BE49-F238E27FC236}">
                <a16:creationId xmlns:a16="http://schemas.microsoft.com/office/drawing/2014/main" id="{02F3F5AC-0E89-4DC4-A09A-A6F07A6B211A}"/>
              </a:ext>
            </a:extLst>
          </p:cNvPr>
          <p:cNvSpPr/>
          <p:nvPr/>
        </p:nvSpPr>
        <p:spPr>
          <a:xfrm>
            <a:off x="107950" y="2265854"/>
            <a:ext cx="4176018" cy="440350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Eden took one look at the toy her uncle had painstakingly selected for her and </a:t>
            </a:r>
            <a:r>
              <a:rPr lang="en-GB" sz="2500" b="1" u="sng" dirty="0">
                <a:solidFill>
                  <a:schemeClr val="tx1"/>
                </a:solidFill>
              </a:rPr>
              <a:t>dumped</a:t>
            </a:r>
            <a:r>
              <a:rPr lang="en-GB" sz="2500" dirty="0">
                <a:solidFill>
                  <a:schemeClr val="tx1"/>
                </a:solidFill>
              </a:rPr>
              <a:t> it in the corner of her already cluttered room. Mouth agape, he bit his tongue and scurried back to the lounge where his own daughter was delicately perched.</a:t>
            </a:r>
            <a:endParaRPr lang="en-GB" sz="25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610114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Answering questions</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94745" y="1247212"/>
            <a:ext cx="8810074" cy="919194"/>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Let’s try some questions!  Remember to think about what you associate with the words from the question to help you.</a:t>
            </a:r>
          </a:p>
        </p:txBody>
      </p:sp>
      <p:sp>
        <p:nvSpPr>
          <p:cNvPr id="14" name="Rectangle: Rounded Corners 5">
            <a:extLst>
              <a:ext uri="{FF2B5EF4-FFF2-40B4-BE49-F238E27FC236}">
                <a16:creationId xmlns:a16="http://schemas.microsoft.com/office/drawing/2014/main" id="{02F3F5AC-0E89-4DC4-A09A-A6F07A6B211A}"/>
              </a:ext>
            </a:extLst>
          </p:cNvPr>
          <p:cNvSpPr/>
          <p:nvPr/>
        </p:nvSpPr>
        <p:spPr>
          <a:xfrm>
            <a:off x="107950" y="2265854"/>
            <a:ext cx="4248026" cy="440350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Eden took one look at the toy her uncle had painstakingly selected for her and dumped it in the corner of her already cluttered room. </a:t>
            </a:r>
            <a:r>
              <a:rPr lang="en-GB" sz="2500" b="1" u="sng" dirty="0">
                <a:solidFill>
                  <a:schemeClr val="tx1"/>
                </a:solidFill>
              </a:rPr>
              <a:t>Mouth agape</a:t>
            </a:r>
            <a:r>
              <a:rPr lang="en-GB" sz="2500" dirty="0">
                <a:solidFill>
                  <a:schemeClr val="tx1"/>
                </a:solidFill>
              </a:rPr>
              <a:t>, he bit his tongue and scurried back to the lounge where his own daughter was delicately perched.</a:t>
            </a:r>
            <a:endParaRPr lang="en-GB" sz="2500" dirty="0">
              <a:solidFill>
                <a:schemeClr val="tx1"/>
              </a:solidFill>
              <a:latin typeface="Calibri" panose="020F0502020204030204" pitchFamily="34" charset="0"/>
            </a:endParaRPr>
          </a:p>
        </p:txBody>
      </p:sp>
      <p:sp>
        <p:nvSpPr>
          <p:cNvPr id="7" name="Rectangle: Rounded Corners 5">
            <a:extLst>
              <a:ext uri="{FF2B5EF4-FFF2-40B4-BE49-F238E27FC236}">
                <a16:creationId xmlns:a16="http://schemas.microsoft.com/office/drawing/2014/main" id="{02F3F5AC-0E89-4DC4-A09A-A6F07A6B211A}"/>
              </a:ext>
            </a:extLst>
          </p:cNvPr>
          <p:cNvSpPr/>
          <p:nvPr/>
        </p:nvSpPr>
        <p:spPr>
          <a:xfrm>
            <a:off x="4572000" y="2266800"/>
            <a:ext cx="4432819" cy="137822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What impression do the words </a:t>
            </a:r>
            <a:r>
              <a:rPr lang="en-GB" sz="2500" i="1" dirty="0">
                <a:solidFill>
                  <a:schemeClr val="tx1"/>
                </a:solidFill>
              </a:rPr>
              <a:t>‘</a:t>
            </a:r>
            <a:r>
              <a:rPr lang="en-GB" sz="2500" i="1" u="sng" dirty="0">
                <a:solidFill>
                  <a:schemeClr val="tx1"/>
                </a:solidFill>
              </a:rPr>
              <a:t>mouth agape</a:t>
            </a:r>
            <a:r>
              <a:rPr lang="en-GB" sz="2500" i="1" dirty="0">
                <a:solidFill>
                  <a:schemeClr val="tx1"/>
                </a:solidFill>
              </a:rPr>
              <a:t>’</a:t>
            </a:r>
            <a:r>
              <a:rPr lang="en-GB" sz="2500" dirty="0">
                <a:solidFill>
                  <a:schemeClr val="tx1"/>
                </a:solidFill>
              </a:rPr>
              <a:t> give you of how Eden’s uncle felt?</a:t>
            </a:r>
          </a:p>
        </p:txBody>
      </p:sp>
      <p:sp>
        <p:nvSpPr>
          <p:cNvPr id="8" name="Rectangle: Rounded Corners 5">
            <a:extLst>
              <a:ext uri="{FF2B5EF4-FFF2-40B4-BE49-F238E27FC236}">
                <a16:creationId xmlns:a16="http://schemas.microsoft.com/office/drawing/2014/main" id="{02F3F5AC-0E89-4DC4-A09A-A6F07A6B211A}"/>
              </a:ext>
            </a:extLst>
          </p:cNvPr>
          <p:cNvSpPr/>
          <p:nvPr/>
        </p:nvSpPr>
        <p:spPr>
          <a:xfrm>
            <a:off x="4572000" y="3745418"/>
            <a:ext cx="4432819" cy="2923941"/>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I know that this means mouth open and you have your mouth open if you are shocked. She has just dumped the toy he gave her so this makes sense. </a:t>
            </a:r>
            <a:r>
              <a:rPr lang="en-GB" sz="2500" b="1" dirty="0">
                <a:solidFill>
                  <a:schemeClr val="tx2">
                    <a:lumMod val="75000"/>
                  </a:schemeClr>
                </a:solidFill>
              </a:rPr>
              <a:t>I get the impression he is shocked</a:t>
            </a:r>
            <a:r>
              <a:rPr lang="en-GB" sz="2500" dirty="0">
                <a:solidFill>
                  <a:schemeClr val="tx1"/>
                </a:solidFill>
              </a:rPr>
              <a:t>.</a:t>
            </a:r>
          </a:p>
        </p:txBody>
      </p:sp>
    </p:spTree>
    <p:extLst>
      <p:ext uri="{BB962C8B-B14F-4D97-AF65-F5344CB8AC3E}">
        <p14:creationId xmlns:p14="http://schemas.microsoft.com/office/powerpoint/2010/main" val="2017264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94745" y="1247212"/>
            <a:ext cx="8810074" cy="919194"/>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Let’s try some questions!  Remember to think about what you associate with the words from the question to help you.</a:t>
            </a:r>
          </a:p>
        </p:txBody>
      </p:sp>
      <p:sp>
        <p:nvSpPr>
          <p:cNvPr id="7" name="Rectangle: Rounded Corners 5">
            <a:extLst>
              <a:ext uri="{FF2B5EF4-FFF2-40B4-BE49-F238E27FC236}">
                <a16:creationId xmlns:a16="http://schemas.microsoft.com/office/drawing/2014/main" id="{02F3F5AC-0E89-4DC4-A09A-A6F07A6B211A}"/>
              </a:ext>
            </a:extLst>
          </p:cNvPr>
          <p:cNvSpPr/>
          <p:nvPr/>
        </p:nvSpPr>
        <p:spPr>
          <a:xfrm>
            <a:off x="4716016" y="2266800"/>
            <a:ext cx="4032331" cy="196134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What does ‘</a:t>
            </a:r>
            <a:r>
              <a:rPr lang="en-GB" sz="2500" i="1" u="sng" dirty="0">
                <a:solidFill>
                  <a:schemeClr val="tx1"/>
                </a:solidFill>
              </a:rPr>
              <a:t>conked out</a:t>
            </a:r>
            <a:r>
              <a:rPr lang="en-GB" sz="2500" dirty="0">
                <a:solidFill>
                  <a:schemeClr val="tx1"/>
                </a:solidFill>
              </a:rPr>
              <a:t>’ tell us about the engine?</a:t>
            </a:r>
          </a:p>
        </p:txBody>
      </p:sp>
      <p:sp>
        <p:nvSpPr>
          <p:cNvPr id="8" name="Rectangle: Rounded Corners 5">
            <a:extLst>
              <a:ext uri="{FF2B5EF4-FFF2-40B4-BE49-F238E27FC236}">
                <a16:creationId xmlns:a16="http://schemas.microsoft.com/office/drawing/2014/main" id="{02F3F5AC-0E89-4DC4-A09A-A6F07A6B211A}"/>
              </a:ext>
            </a:extLst>
          </p:cNvPr>
          <p:cNvSpPr/>
          <p:nvPr/>
        </p:nvSpPr>
        <p:spPr>
          <a:xfrm>
            <a:off x="4716016" y="4383981"/>
            <a:ext cx="4032331" cy="2285378"/>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It tells us that it broke.</a:t>
            </a:r>
          </a:p>
        </p:txBody>
      </p:sp>
      <p:sp>
        <p:nvSpPr>
          <p:cNvPr id="9" name="Rectangle: Rounded Corners 5">
            <a:extLst>
              <a:ext uri="{FF2B5EF4-FFF2-40B4-BE49-F238E27FC236}">
                <a16:creationId xmlns:a16="http://schemas.microsoft.com/office/drawing/2014/main" id="{02F3F5AC-0E89-4DC4-A09A-A6F07A6B211A}"/>
              </a:ext>
            </a:extLst>
          </p:cNvPr>
          <p:cNvSpPr/>
          <p:nvPr/>
        </p:nvSpPr>
        <p:spPr>
          <a:xfrm>
            <a:off x="107950" y="2265854"/>
            <a:ext cx="4176018" cy="440350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After wheezing and spluttering, the engine finally </a:t>
            </a:r>
            <a:r>
              <a:rPr lang="en-GB" sz="2500" b="1" u="sng" dirty="0">
                <a:solidFill>
                  <a:schemeClr val="tx1"/>
                </a:solidFill>
              </a:rPr>
              <a:t>conked out</a:t>
            </a:r>
            <a:r>
              <a:rPr lang="en-GB" sz="2500" b="1" dirty="0">
                <a:solidFill>
                  <a:schemeClr val="tx1"/>
                </a:solidFill>
              </a:rPr>
              <a:t> </a:t>
            </a:r>
            <a:r>
              <a:rPr lang="en-GB" sz="2500" dirty="0">
                <a:solidFill>
                  <a:schemeClr val="tx1"/>
                </a:solidFill>
              </a:rPr>
              <a:t>and the coach ground to a stop.  With fifty wriggly pupils on board, the teachers flapped around, desperately trying to source a phone number for a mechanic.</a:t>
            </a:r>
            <a:endParaRPr lang="en-GB" sz="25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2811066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94745" y="1247212"/>
            <a:ext cx="8810074" cy="919194"/>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Let’s try some questions!  Remember to think about what you associate with the words from the question to help you.</a:t>
            </a:r>
          </a:p>
        </p:txBody>
      </p:sp>
      <p:sp>
        <p:nvSpPr>
          <p:cNvPr id="7" name="Rectangle: Rounded Corners 5">
            <a:extLst>
              <a:ext uri="{FF2B5EF4-FFF2-40B4-BE49-F238E27FC236}">
                <a16:creationId xmlns:a16="http://schemas.microsoft.com/office/drawing/2014/main" id="{02F3F5AC-0E89-4DC4-A09A-A6F07A6B211A}"/>
              </a:ext>
            </a:extLst>
          </p:cNvPr>
          <p:cNvSpPr/>
          <p:nvPr/>
        </p:nvSpPr>
        <p:spPr>
          <a:xfrm>
            <a:off x="4716016" y="2266800"/>
            <a:ext cx="4032331" cy="196134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What impression does ‘</a:t>
            </a:r>
            <a:r>
              <a:rPr lang="en-GB" sz="2500" i="1" u="sng" dirty="0">
                <a:solidFill>
                  <a:schemeClr val="tx1"/>
                </a:solidFill>
              </a:rPr>
              <a:t>flapped around</a:t>
            </a:r>
            <a:r>
              <a:rPr lang="en-GB" sz="2500" dirty="0">
                <a:solidFill>
                  <a:schemeClr val="tx1"/>
                </a:solidFill>
              </a:rPr>
              <a:t>’ give us of how the teachers felt?</a:t>
            </a:r>
          </a:p>
        </p:txBody>
      </p:sp>
      <p:sp>
        <p:nvSpPr>
          <p:cNvPr id="8" name="Rectangle: Rounded Corners 5">
            <a:extLst>
              <a:ext uri="{FF2B5EF4-FFF2-40B4-BE49-F238E27FC236}">
                <a16:creationId xmlns:a16="http://schemas.microsoft.com/office/drawing/2014/main" id="{02F3F5AC-0E89-4DC4-A09A-A6F07A6B211A}"/>
              </a:ext>
            </a:extLst>
          </p:cNvPr>
          <p:cNvSpPr/>
          <p:nvPr/>
        </p:nvSpPr>
        <p:spPr>
          <a:xfrm>
            <a:off x="4716016" y="4383981"/>
            <a:ext cx="4032331" cy="2285378"/>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It gives us the impression they were panicked / worried / in a rush.</a:t>
            </a:r>
          </a:p>
        </p:txBody>
      </p:sp>
      <p:sp>
        <p:nvSpPr>
          <p:cNvPr id="9" name="Rectangle: Rounded Corners 5">
            <a:extLst>
              <a:ext uri="{FF2B5EF4-FFF2-40B4-BE49-F238E27FC236}">
                <a16:creationId xmlns:a16="http://schemas.microsoft.com/office/drawing/2014/main" id="{02F3F5AC-0E89-4DC4-A09A-A6F07A6B211A}"/>
              </a:ext>
            </a:extLst>
          </p:cNvPr>
          <p:cNvSpPr/>
          <p:nvPr/>
        </p:nvSpPr>
        <p:spPr>
          <a:xfrm>
            <a:off x="107950" y="2265854"/>
            <a:ext cx="4176018" cy="440350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After wheezing and spluttering, the engine finally conked out and the coach ground to a stop.  With fifty wriggly pupils on board, the teachers </a:t>
            </a:r>
            <a:r>
              <a:rPr lang="en-GB" sz="2500" b="1" u="sng" dirty="0">
                <a:solidFill>
                  <a:schemeClr val="tx1"/>
                </a:solidFill>
              </a:rPr>
              <a:t>flapped around</a:t>
            </a:r>
            <a:r>
              <a:rPr lang="en-GB" sz="2500" dirty="0">
                <a:solidFill>
                  <a:schemeClr val="tx1"/>
                </a:solidFill>
              </a:rPr>
              <a:t>, trying to source a phone number for a mechanic.</a:t>
            </a:r>
            <a:endParaRPr lang="en-GB" sz="25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626214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2">
            <p14:nvContentPartPr>
              <p14:cNvPr id="5" name="Ink 4">
                <a:extLst>
                  <a:ext uri="{FF2B5EF4-FFF2-40B4-BE49-F238E27FC236}">
                    <a16:creationId xmlns:a16="http://schemas.microsoft.com/office/drawing/2014/main" id="{48B3A88C-32F6-48B2-A920-49CA66B45BB4}"/>
                  </a:ext>
                </a:extLst>
              </p14:cNvPr>
              <p14:cNvContentPartPr/>
              <p14:nvPr/>
            </p14:nvContentPartPr>
            <p14:xfrm>
              <a:off x="9898290" y="4880700"/>
              <a:ext cx="270" cy="270"/>
            </p14:xfrm>
          </p:contentPart>
        </mc:Choice>
        <mc:Fallback xmlns="">
          <p:pic>
            <p:nvPicPr>
              <p:cNvPr id="5" name="Ink 4">
                <a:extLst>
                  <a:ext uri="{FF2B5EF4-FFF2-40B4-BE49-F238E27FC236}">
                    <a16:creationId xmlns:a16="http://schemas.microsoft.com/office/drawing/2014/main" id="{48B3A88C-32F6-48B2-A920-49CA66B45BB4}"/>
                  </a:ext>
                </a:extLst>
              </p:cNvPr>
              <p:cNvPicPr/>
              <p:nvPr/>
            </p:nvPicPr>
            <p:blipFill>
              <a:blip r:embed="rId3"/>
              <a:stretch>
                <a:fillRect/>
              </a:stretch>
            </p:blipFill>
            <p:spPr>
              <a:xfrm>
                <a:off x="9891540" y="4873950"/>
                <a:ext cx="13770" cy="13770"/>
              </a:xfrm>
              <a:prstGeom prst="rect">
                <a:avLst/>
              </a:prstGeom>
            </p:spPr>
          </p:pic>
        </mc:Fallback>
      </mc:AlternateContent>
      <p:sp>
        <p:nvSpPr>
          <p:cNvPr id="10" name="Rectangle: Rounded Corners 9">
            <a:extLst>
              <a:ext uri="{FF2B5EF4-FFF2-40B4-BE49-F238E27FC236}">
                <a16:creationId xmlns:a16="http://schemas.microsoft.com/office/drawing/2014/main" id="{68373274-C377-4A37-801B-D5EA5B4206CF}"/>
              </a:ext>
            </a:extLst>
          </p:cNvPr>
          <p:cNvSpPr/>
          <p:nvPr/>
        </p:nvSpPr>
        <p:spPr>
          <a:xfrm>
            <a:off x="444500" y="1250950"/>
            <a:ext cx="8262938" cy="1241946"/>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ts val="0"/>
              </a:spcBef>
              <a:defRPr/>
            </a:pPr>
            <a:r>
              <a:rPr lang="en-GB" altLang="en-US" sz="2500" dirty="0">
                <a:solidFill>
                  <a:schemeClr val="tx1"/>
                </a:solidFill>
                <a:cs typeface="Arial" panose="020B0604020202020204" pitchFamily="34" charset="0"/>
              </a:rPr>
              <a:t>Remember to use these techniques to help you use words and phrases to work out </a:t>
            </a:r>
            <a:r>
              <a:rPr lang="en-GB" altLang="en-US" sz="2500" u="sng" dirty="0">
                <a:solidFill>
                  <a:schemeClr val="tx1"/>
                </a:solidFill>
                <a:cs typeface="Arial" panose="020B0604020202020204" pitchFamily="34" charset="0"/>
              </a:rPr>
              <a:t>implicit</a:t>
            </a:r>
            <a:r>
              <a:rPr lang="en-GB" altLang="en-US" sz="2500" dirty="0">
                <a:solidFill>
                  <a:schemeClr val="tx1"/>
                </a:solidFill>
                <a:cs typeface="Arial" panose="020B0604020202020204" pitchFamily="34" charset="0"/>
              </a:rPr>
              <a:t> information from a text.</a:t>
            </a:r>
          </a:p>
        </p:txBody>
      </p:sp>
      <p:sp>
        <p:nvSpPr>
          <p:cNvPr id="33796"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a:t>Reflection</a:t>
            </a:r>
          </a:p>
        </p:txBody>
      </p:sp>
      <p:pic>
        <p:nvPicPr>
          <p:cNvPr id="33797" name="Picture 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8"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Rounded Corners 5">
            <a:extLst>
              <a:ext uri="{FF2B5EF4-FFF2-40B4-BE49-F238E27FC236}">
                <a16:creationId xmlns:a16="http://schemas.microsoft.com/office/drawing/2014/main" id="{02F3F5AC-0E89-4DC4-A09A-A6F07A6B211A}"/>
              </a:ext>
            </a:extLst>
          </p:cNvPr>
          <p:cNvSpPr/>
          <p:nvPr/>
        </p:nvSpPr>
        <p:spPr>
          <a:xfrm>
            <a:off x="1517650" y="2997200"/>
            <a:ext cx="6115050" cy="360680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spcBef>
                <a:spcPct val="50000"/>
              </a:spcBef>
              <a:defRPr/>
            </a:pPr>
            <a:r>
              <a:rPr lang="en-GB" altLang="en-US" sz="2500" dirty="0">
                <a:solidFill>
                  <a:schemeClr val="tx1"/>
                </a:solidFill>
              </a:rPr>
              <a:t>Identify the </a:t>
            </a:r>
            <a:r>
              <a:rPr lang="en-GB" altLang="en-US" sz="2500" b="1" dirty="0">
                <a:solidFill>
                  <a:schemeClr val="tx1"/>
                </a:solidFill>
              </a:rPr>
              <a:t>explicit</a:t>
            </a:r>
            <a:r>
              <a:rPr lang="en-GB" altLang="en-US" sz="2500" dirty="0">
                <a:solidFill>
                  <a:schemeClr val="tx1"/>
                </a:solidFill>
              </a:rPr>
              <a:t> information.</a:t>
            </a:r>
          </a:p>
          <a:p>
            <a:pPr algn="ctr" eaLnBrk="1" hangingPunct="1">
              <a:spcBef>
                <a:spcPct val="50000"/>
              </a:spcBef>
              <a:defRPr/>
            </a:pPr>
            <a:r>
              <a:rPr lang="en-GB" altLang="en-US" sz="2500" dirty="0">
                <a:solidFill>
                  <a:schemeClr val="tx1"/>
                </a:solidFill>
              </a:rPr>
              <a:t>Look for </a:t>
            </a:r>
            <a:r>
              <a:rPr lang="en-GB" altLang="en-US" sz="2500" b="1" dirty="0">
                <a:solidFill>
                  <a:schemeClr val="tx1"/>
                </a:solidFill>
              </a:rPr>
              <a:t>clues</a:t>
            </a:r>
            <a:r>
              <a:rPr lang="en-GB" altLang="en-US" sz="2500" dirty="0">
                <a:solidFill>
                  <a:schemeClr val="tx1"/>
                </a:solidFill>
              </a:rPr>
              <a:t>.</a:t>
            </a:r>
          </a:p>
          <a:p>
            <a:pPr algn="ctr" eaLnBrk="1" hangingPunct="1">
              <a:spcBef>
                <a:spcPct val="50000"/>
              </a:spcBef>
              <a:defRPr/>
            </a:pPr>
            <a:r>
              <a:rPr lang="en-GB" altLang="en-US" sz="2500" dirty="0">
                <a:solidFill>
                  <a:schemeClr val="tx1"/>
                </a:solidFill>
              </a:rPr>
              <a:t>Use the words to create a </a:t>
            </a:r>
            <a:r>
              <a:rPr lang="en-GB" altLang="en-US" sz="2500" b="1" dirty="0">
                <a:solidFill>
                  <a:schemeClr val="tx1"/>
                </a:solidFill>
              </a:rPr>
              <a:t>picture</a:t>
            </a:r>
            <a:r>
              <a:rPr lang="en-GB" altLang="en-US" sz="2500" dirty="0">
                <a:solidFill>
                  <a:schemeClr val="tx1"/>
                </a:solidFill>
              </a:rPr>
              <a:t> in your mind.</a:t>
            </a:r>
            <a:endParaRPr lang="en-GB" altLang="en-US" sz="2500" i="1" dirty="0">
              <a:solidFill>
                <a:schemeClr val="tx1"/>
              </a:solidFill>
            </a:endParaRPr>
          </a:p>
          <a:p>
            <a:pPr algn="ctr" eaLnBrk="1" hangingPunct="1">
              <a:spcBef>
                <a:spcPct val="50000"/>
              </a:spcBef>
              <a:defRPr/>
            </a:pPr>
            <a:r>
              <a:rPr lang="en-GB" sz="2500" dirty="0">
                <a:solidFill>
                  <a:schemeClr val="tx1"/>
                </a:solidFill>
              </a:rPr>
              <a:t>Think about other </a:t>
            </a:r>
            <a:r>
              <a:rPr lang="en-GB" sz="2500" b="1" dirty="0">
                <a:solidFill>
                  <a:schemeClr val="tx1"/>
                </a:solidFill>
              </a:rPr>
              <a:t>words</a:t>
            </a:r>
            <a:r>
              <a:rPr lang="en-GB" sz="2500" dirty="0">
                <a:solidFill>
                  <a:schemeClr val="tx1"/>
                </a:solidFill>
              </a:rPr>
              <a:t> or </a:t>
            </a:r>
            <a:r>
              <a:rPr lang="en-GB" sz="2500" b="1" dirty="0">
                <a:solidFill>
                  <a:schemeClr val="tx1"/>
                </a:solidFill>
              </a:rPr>
              <a:t>ideas</a:t>
            </a:r>
            <a:r>
              <a:rPr lang="en-GB" sz="2500" dirty="0">
                <a:solidFill>
                  <a:schemeClr val="tx1"/>
                </a:solidFill>
              </a:rPr>
              <a:t> that you </a:t>
            </a:r>
            <a:r>
              <a:rPr lang="en-GB" sz="2500" b="1" dirty="0">
                <a:solidFill>
                  <a:schemeClr val="tx1"/>
                </a:solidFill>
              </a:rPr>
              <a:t>associate</a:t>
            </a:r>
            <a:r>
              <a:rPr lang="en-GB" sz="2500" dirty="0">
                <a:solidFill>
                  <a:schemeClr val="tx1"/>
                </a:solidFill>
              </a:rPr>
              <a:t> with the language in the text.</a:t>
            </a:r>
            <a:endParaRPr lang="en-GB" altLang="en-US" sz="2500" b="1" dirty="0">
              <a:solidFill>
                <a:schemeClr val="tx1"/>
              </a:solidFill>
            </a:endParaRPr>
          </a:p>
        </p:txBody>
      </p:sp>
    </p:spTree>
    <p:extLst>
      <p:ext uri="{BB962C8B-B14F-4D97-AF65-F5344CB8AC3E}">
        <p14:creationId xmlns:p14="http://schemas.microsoft.com/office/powerpoint/2010/main" val="2751415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12528A8-0061-467B-A4C4-AB78DED53432}"/>
              </a:ext>
            </a:extLst>
          </p:cNvPr>
          <p:cNvSpPr txBox="1"/>
          <p:nvPr/>
        </p:nvSpPr>
        <p:spPr>
          <a:xfrm>
            <a:off x="828675" y="1268759"/>
            <a:ext cx="7910264" cy="1015663"/>
          </a:xfrm>
          <a:prstGeom prst="rect">
            <a:avLst/>
          </a:prstGeom>
          <a:noFill/>
        </p:spPr>
        <p:txBody>
          <a:bodyPr wrap="square" rtlCol="0">
            <a:spAutoFit/>
          </a:bodyPr>
          <a:lstStyle/>
          <a:p>
            <a:pPr algn="ctr"/>
            <a:r>
              <a:rPr lang="en-GB" sz="3000" dirty="0"/>
              <a:t>Put these words into pairs according to their meaning. Explain the connections that you made.  </a:t>
            </a:r>
          </a:p>
        </p:txBody>
      </p:sp>
      <p:sp>
        <p:nvSpPr>
          <p:cNvPr id="6" name="Rectangle: Rounded Corners 4">
            <a:extLst>
              <a:ext uri="{FF2B5EF4-FFF2-40B4-BE49-F238E27FC236}">
                <a16:creationId xmlns:a16="http://schemas.microsoft.com/office/drawing/2014/main" id="{96B2758C-E17E-4777-90DB-249F71D23100}"/>
              </a:ext>
            </a:extLst>
          </p:cNvPr>
          <p:cNvSpPr/>
          <p:nvPr/>
        </p:nvSpPr>
        <p:spPr>
          <a:xfrm>
            <a:off x="971600" y="2670471"/>
            <a:ext cx="7667191" cy="3570141"/>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3000" dirty="0"/>
              <a:t>imply               idea               explicit</a:t>
            </a:r>
          </a:p>
          <a:p>
            <a:pPr algn="ctr"/>
            <a:endParaRPr lang="en-GB" sz="3000" dirty="0"/>
          </a:p>
          <a:p>
            <a:pPr algn="ctr"/>
            <a:r>
              <a:rPr lang="en-GB" sz="3000" dirty="0"/>
              <a:t>predict               suggest               thought</a:t>
            </a:r>
          </a:p>
          <a:p>
            <a:pPr algn="ctr"/>
            <a:endParaRPr lang="en-GB" sz="3000" dirty="0"/>
          </a:p>
          <a:p>
            <a:pPr algn="ctr"/>
            <a:r>
              <a:rPr lang="en-GB" sz="3000" dirty="0"/>
              <a:t>unambiguous               guess</a:t>
            </a:r>
          </a:p>
        </p:txBody>
      </p:sp>
      <p:sp>
        <p:nvSpPr>
          <p:cNvPr id="7" name="Rectangle 6">
            <a:extLst>
              <a:ext uri="{FF2B5EF4-FFF2-40B4-BE49-F238E27FC236}">
                <a16:creationId xmlns:a16="http://schemas.microsoft.com/office/drawing/2014/main" id="{9E78C2D4-2ECC-44DB-88E6-B361A767A055}"/>
              </a:ext>
            </a:extLst>
          </p:cNvPr>
          <p:cNvSpPr/>
          <p:nvPr/>
        </p:nvSpPr>
        <p:spPr>
          <a:xfrm>
            <a:off x="150920" y="1268759"/>
            <a:ext cx="485057" cy="5433881"/>
          </a:xfrm>
          <a:prstGeom prst="rect">
            <a:avLst/>
          </a:prstGeom>
        </p:spPr>
        <p:style>
          <a:lnRef idx="2">
            <a:schemeClr val="accent2"/>
          </a:lnRef>
          <a:fillRef idx="1">
            <a:schemeClr val="lt1"/>
          </a:fillRef>
          <a:effectRef idx="0">
            <a:schemeClr val="accent2"/>
          </a:effectRef>
          <a:fontRef idx="minor">
            <a:schemeClr val="dk1"/>
          </a:fontRef>
        </p:style>
        <p:txBody>
          <a:bodyPr vert="vert270" rtlCol="0" anchor="ctr"/>
          <a:lstStyle/>
          <a:p>
            <a:pPr algn="ctr"/>
            <a:r>
              <a:rPr lang="en-GB" sz="3500" dirty="0"/>
              <a:t>LINK IT</a:t>
            </a:r>
          </a:p>
        </p:txBody>
      </p:sp>
      <p:sp>
        <p:nvSpPr>
          <p:cNvPr id="8"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Vocabulary: Match it up</a:t>
            </a:r>
          </a:p>
        </p:txBody>
      </p:sp>
      <p:pic>
        <p:nvPicPr>
          <p:cNvPr id="9"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2276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Language as a suggestion</a:t>
            </a:r>
          </a:p>
        </p:txBody>
      </p:sp>
      <p:pic>
        <p:nvPicPr>
          <p:cNvPr id="9"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Rounded Corners 7">
            <a:extLst>
              <a:ext uri="{FF2B5EF4-FFF2-40B4-BE49-F238E27FC236}">
                <a16:creationId xmlns:a16="http://schemas.microsoft.com/office/drawing/2014/main" id="{CBB2F3E7-4A26-41ED-A432-19A13C8A6A63}"/>
              </a:ext>
            </a:extLst>
          </p:cNvPr>
          <p:cNvSpPr/>
          <p:nvPr/>
        </p:nvSpPr>
        <p:spPr>
          <a:xfrm>
            <a:off x="149233" y="1311883"/>
            <a:ext cx="8810074" cy="1304925"/>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latin typeface="Calibri" panose="020F0502020204030204" pitchFamily="34" charset="0"/>
              </a:rPr>
              <a:t>When we consider how language ‘suggests’ an idea to the reader, it is important to understand the difference between </a:t>
            </a:r>
            <a:r>
              <a:rPr lang="en-GB" sz="2500" u="sng" dirty="0">
                <a:solidFill>
                  <a:schemeClr val="tx1"/>
                </a:solidFill>
                <a:latin typeface="Calibri" panose="020F0502020204030204" pitchFamily="34" charset="0"/>
              </a:rPr>
              <a:t>explicit </a:t>
            </a:r>
            <a:r>
              <a:rPr lang="en-GB" sz="2500" dirty="0">
                <a:solidFill>
                  <a:schemeClr val="tx1"/>
                </a:solidFill>
                <a:latin typeface="Calibri" panose="020F0502020204030204" pitchFamily="34" charset="0"/>
              </a:rPr>
              <a:t>information and </a:t>
            </a:r>
            <a:r>
              <a:rPr lang="en-GB" sz="2500" u="sng" dirty="0">
                <a:solidFill>
                  <a:schemeClr val="tx1"/>
                </a:solidFill>
                <a:latin typeface="Calibri" panose="020F0502020204030204" pitchFamily="34" charset="0"/>
              </a:rPr>
              <a:t>implicit</a:t>
            </a:r>
            <a:r>
              <a:rPr lang="en-GB" sz="2500" dirty="0">
                <a:solidFill>
                  <a:schemeClr val="tx1"/>
                </a:solidFill>
                <a:latin typeface="Calibri" panose="020F0502020204030204" pitchFamily="34" charset="0"/>
              </a:rPr>
              <a:t> information. </a:t>
            </a:r>
          </a:p>
        </p:txBody>
      </p:sp>
      <p:sp>
        <p:nvSpPr>
          <p:cNvPr id="12" name="Rectangle: Rounded Corners 5">
            <a:extLst>
              <a:ext uri="{FF2B5EF4-FFF2-40B4-BE49-F238E27FC236}">
                <a16:creationId xmlns:a16="http://schemas.microsoft.com/office/drawing/2014/main" id="{02F3F5AC-0E89-4DC4-A09A-A6F07A6B211A}"/>
              </a:ext>
            </a:extLst>
          </p:cNvPr>
          <p:cNvSpPr/>
          <p:nvPr/>
        </p:nvSpPr>
        <p:spPr>
          <a:xfrm>
            <a:off x="149232" y="2780928"/>
            <a:ext cx="3990720" cy="381642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500" b="1" u="sng" dirty="0">
                <a:solidFill>
                  <a:schemeClr val="tx1"/>
                </a:solidFill>
                <a:latin typeface="Calibri" panose="020F0502020204030204" pitchFamily="34" charset="0"/>
              </a:rPr>
              <a:t>Explicit</a:t>
            </a:r>
            <a:r>
              <a:rPr lang="en-GB" sz="2500" b="1" dirty="0">
                <a:solidFill>
                  <a:schemeClr val="tx1"/>
                </a:solidFill>
                <a:latin typeface="Calibri" panose="020F0502020204030204" pitchFamily="34" charset="0"/>
              </a:rPr>
              <a:t> information</a:t>
            </a:r>
            <a:r>
              <a:rPr lang="en-GB" sz="2500" dirty="0">
                <a:solidFill>
                  <a:schemeClr val="tx1"/>
                </a:solidFill>
                <a:latin typeface="Calibri" panose="020F0502020204030204" pitchFamily="34" charset="0"/>
              </a:rPr>
              <a:t>: information that the reader is directly given. It can’t be argued with. </a:t>
            </a:r>
          </a:p>
          <a:p>
            <a:endParaRPr lang="en-GB" sz="1000" dirty="0">
              <a:solidFill>
                <a:schemeClr val="tx1"/>
              </a:solidFill>
              <a:latin typeface="Calibri" panose="020F0502020204030204" pitchFamily="34" charset="0"/>
            </a:endParaRPr>
          </a:p>
          <a:p>
            <a:r>
              <a:rPr lang="en-GB" sz="2500" b="1" i="1" dirty="0">
                <a:solidFill>
                  <a:schemeClr val="tx1"/>
                </a:solidFill>
                <a:latin typeface="Calibri" panose="020F0502020204030204" pitchFamily="34" charset="0"/>
              </a:rPr>
              <a:t>E.g. She was tired when she got out of the water. </a:t>
            </a:r>
          </a:p>
          <a:p>
            <a:endParaRPr lang="en-GB" sz="1000" dirty="0">
              <a:solidFill>
                <a:schemeClr val="tx1"/>
              </a:solidFill>
              <a:latin typeface="Calibri" panose="020F0502020204030204" pitchFamily="34" charset="0"/>
            </a:endParaRPr>
          </a:p>
          <a:p>
            <a:r>
              <a:rPr lang="en-GB" sz="2500" dirty="0">
                <a:solidFill>
                  <a:schemeClr val="tx1"/>
                </a:solidFill>
                <a:latin typeface="Calibri" panose="020F0502020204030204" pitchFamily="34" charset="0"/>
              </a:rPr>
              <a:t>We categorically know that the swimmer is tired. </a:t>
            </a:r>
          </a:p>
        </p:txBody>
      </p:sp>
      <p:sp>
        <p:nvSpPr>
          <p:cNvPr id="13" name="Rectangle: Rounded Corners 5">
            <a:extLst>
              <a:ext uri="{FF2B5EF4-FFF2-40B4-BE49-F238E27FC236}">
                <a16:creationId xmlns:a16="http://schemas.microsoft.com/office/drawing/2014/main" id="{02F3F5AC-0E89-4DC4-A09A-A6F07A6B211A}"/>
              </a:ext>
            </a:extLst>
          </p:cNvPr>
          <p:cNvSpPr/>
          <p:nvPr/>
        </p:nvSpPr>
        <p:spPr>
          <a:xfrm>
            <a:off x="4283968" y="2780928"/>
            <a:ext cx="4672727" cy="381642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500" b="1" u="sng" dirty="0">
                <a:solidFill>
                  <a:schemeClr val="tx1"/>
                </a:solidFill>
                <a:latin typeface="Calibri" panose="020F0502020204030204" pitchFamily="34" charset="0"/>
              </a:rPr>
              <a:t>Implicit</a:t>
            </a:r>
            <a:r>
              <a:rPr lang="en-GB" sz="2500" b="1" dirty="0">
                <a:solidFill>
                  <a:schemeClr val="tx1"/>
                </a:solidFill>
                <a:latin typeface="Calibri" panose="020F0502020204030204" pitchFamily="34" charset="0"/>
              </a:rPr>
              <a:t> information:</a:t>
            </a:r>
            <a:r>
              <a:rPr lang="en-GB" sz="2500" dirty="0">
                <a:solidFill>
                  <a:schemeClr val="tx1"/>
                </a:solidFill>
                <a:latin typeface="Calibri" panose="020F0502020204030204" pitchFamily="34" charset="0"/>
              </a:rPr>
              <a:t> information that is suggested to the reader, but that could be interpreted differently.  </a:t>
            </a:r>
          </a:p>
          <a:p>
            <a:endParaRPr lang="en-GB" sz="1000" dirty="0">
              <a:solidFill>
                <a:schemeClr val="tx1"/>
              </a:solidFill>
              <a:latin typeface="Calibri" panose="020F0502020204030204" pitchFamily="34" charset="0"/>
            </a:endParaRPr>
          </a:p>
          <a:p>
            <a:r>
              <a:rPr lang="en-GB" sz="2500" b="1" i="1" dirty="0">
                <a:solidFill>
                  <a:schemeClr val="tx1"/>
                </a:solidFill>
                <a:latin typeface="Calibri" panose="020F0502020204030204" pitchFamily="34" charset="0"/>
              </a:rPr>
              <a:t>E.g. She panted and stumbled as she got out of the water. </a:t>
            </a:r>
          </a:p>
          <a:p>
            <a:endParaRPr lang="en-GB" sz="1000" dirty="0">
              <a:solidFill>
                <a:schemeClr val="tx1"/>
              </a:solidFill>
              <a:latin typeface="Calibri" panose="020F0502020204030204" pitchFamily="34" charset="0"/>
            </a:endParaRPr>
          </a:p>
          <a:p>
            <a:r>
              <a:rPr lang="en-GB" sz="2500" dirty="0">
                <a:solidFill>
                  <a:schemeClr val="tx1"/>
                </a:solidFill>
                <a:latin typeface="Calibri" panose="020F0502020204030204" pitchFamily="34" charset="0"/>
              </a:rPr>
              <a:t>The words ‘panted and stumbled’ suggest she is tired. </a:t>
            </a:r>
          </a:p>
        </p:txBody>
      </p:sp>
    </p:spTree>
    <p:extLst>
      <p:ext uri="{BB962C8B-B14F-4D97-AF65-F5344CB8AC3E}">
        <p14:creationId xmlns:p14="http://schemas.microsoft.com/office/powerpoint/2010/main" val="197849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Associated meanings</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291779"/>
            <a:ext cx="8810074" cy="1325029"/>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500" dirty="0">
                <a:solidFill>
                  <a:schemeClr val="tx1"/>
                </a:solidFill>
              </a:rPr>
              <a:t>To help us understand </a:t>
            </a:r>
            <a:r>
              <a:rPr lang="en-GB" sz="2500" u="sng" dirty="0">
                <a:solidFill>
                  <a:schemeClr val="tx1"/>
                </a:solidFill>
              </a:rPr>
              <a:t>implicit</a:t>
            </a:r>
            <a:r>
              <a:rPr lang="en-GB" sz="2500" dirty="0">
                <a:solidFill>
                  <a:schemeClr val="tx1"/>
                </a:solidFill>
              </a:rPr>
              <a:t> information, we can think </a:t>
            </a:r>
          </a:p>
          <a:p>
            <a:r>
              <a:rPr lang="en-GB" sz="2500" dirty="0">
                <a:solidFill>
                  <a:schemeClr val="tx1"/>
                </a:solidFill>
              </a:rPr>
              <a:t>about other words or ideas that we associate with </a:t>
            </a:r>
          </a:p>
          <a:p>
            <a:r>
              <a:rPr lang="en-GB" sz="2500" dirty="0">
                <a:solidFill>
                  <a:schemeClr val="tx1"/>
                </a:solidFill>
              </a:rPr>
              <a:t>specific language to build up a picture in our minds. </a:t>
            </a:r>
          </a:p>
        </p:txBody>
      </p:sp>
      <p:pic>
        <p:nvPicPr>
          <p:cNvPr id="2050" name="Picture 2" descr="C:\Users\LUrquhart\AppData\Local\Microsoft\Windows\Temporary Internet Files\Content.IE5\NGP6GHAO\thought-bubble[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30105" y="1376351"/>
            <a:ext cx="1359864" cy="1155884"/>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Rounded Corners 5">
            <a:extLst>
              <a:ext uri="{FF2B5EF4-FFF2-40B4-BE49-F238E27FC236}">
                <a16:creationId xmlns:a16="http://schemas.microsoft.com/office/drawing/2014/main" id="{02F3F5AC-0E89-4DC4-A09A-A6F07A6B211A}"/>
              </a:ext>
            </a:extLst>
          </p:cNvPr>
          <p:cNvSpPr/>
          <p:nvPr/>
        </p:nvSpPr>
        <p:spPr>
          <a:xfrm>
            <a:off x="323528" y="3287473"/>
            <a:ext cx="3240360" cy="2720461"/>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i="1" dirty="0">
                <a:solidFill>
                  <a:schemeClr val="tx1"/>
                </a:solidFill>
                <a:latin typeface="Calibri" panose="020F0502020204030204" pitchFamily="34" charset="0"/>
              </a:rPr>
              <a:t>‘…like a ballerina, gracefully pirouetting on her pointed toes…’</a:t>
            </a:r>
          </a:p>
        </p:txBody>
      </p:sp>
      <p:sp>
        <p:nvSpPr>
          <p:cNvPr id="15" name="Rectangle: Rounded Corners 5">
            <a:extLst>
              <a:ext uri="{FF2B5EF4-FFF2-40B4-BE49-F238E27FC236}">
                <a16:creationId xmlns:a16="http://schemas.microsoft.com/office/drawing/2014/main" id="{02F3F5AC-0E89-4DC4-A09A-A6F07A6B211A}"/>
              </a:ext>
            </a:extLst>
          </p:cNvPr>
          <p:cNvSpPr/>
          <p:nvPr/>
        </p:nvSpPr>
        <p:spPr>
          <a:xfrm>
            <a:off x="4023096" y="3027524"/>
            <a:ext cx="4725251" cy="324036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500" dirty="0">
                <a:solidFill>
                  <a:schemeClr val="tx1"/>
                </a:solidFill>
              </a:rPr>
              <a:t>Suggests that…</a:t>
            </a:r>
          </a:p>
          <a:p>
            <a:endParaRPr lang="en-GB" sz="1000" dirty="0">
              <a:solidFill>
                <a:schemeClr val="tx1"/>
              </a:solidFill>
            </a:endParaRPr>
          </a:p>
          <a:p>
            <a:pPr marL="342900" indent="-342900">
              <a:buFont typeface="Wingdings" panose="05000000000000000000" pitchFamily="2" charset="2"/>
              <a:buChar char="ü"/>
            </a:pPr>
            <a:r>
              <a:rPr lang="en-GB" sz="2500" dirty="0">
                <a:solidFill>
                  <a:schemeClr val="tx1"/>
                </a:solidFill>
              </a:rPr>
              <a:t>Something is turning on a point.</a:t>
            </a:r>
          </a:p>
          <a:p>
            <a:pPr marL="342900" indent="-342900">
              <a:buFont typeface="Wingdings" panose="05000000000000000000" pitchFamily="2" charset="2"/>
              <a:buChar char="ü"/>
            </a:pPr>
            <a:r>
              <a:rPr lang="en-GB" sz="2500" dirty="0">
                <a:solidFill>
                  <a:schemeClr val="tx1"/>
                </a:solidFill>
              </a:rPr>
              <a:t>It is beautiful, elegant, fragile.</a:t>
            </a:r>
          </a:p>
          <a:p>
            <a:pPr marL="342900" indent="-342900">
              <a:buFont typeface="Wingdings" panose="05000000000000000000" pitchFamily="2" charset="2"/>
              <a:buChar char="ü"/>
            </a:pPr>
            <a:r>
              <a:rPr lang="en-GB" sz="2500" dirty="0">
                <a:solidFill>
                  <a:schemeClr val="tx1"/>
                </a:solidFill>
              </a:rPr>
              <a:t>The subject is gentle.</a:t>
            </a:r>
          </a:p>
          <a:p>
            <a:pPr marL="342900" indent="-342900">
              <a:buFont typeface="Wingdings" panose="05000000000000000000" pitchFamily="2" charset="2"/>
              <a:buChar char="ü"/>
            </a:pPr>
            <a:r>
              <a:rPr lang="en-GB" sz="2500" dirty="0">
                <a:solidFill>
                  <a:schemeClr val="tx1"/>
                </a:solidFill>
              </a:rPr>
              <a:t>The movement is controlled and positive.</a:t>
            </a:r>
          </a:p>
        </p:txBody>
      </p:sp>
    </p:spTree>
    <p:extLst>
      <p:ext uri="{BB962C8B-B14F-4D97-AF65-F5344CB8AC3E}">
        <p14:creationId xmlns:p14="http://schemas.microsoft.com/office/powerpoint/2010/main" val="2194999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291779"/>
            <a:ext cx="8810074" cy="1325029"/>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500" dirty="0">
                <a:solidFill>
                  <a:schemeClr val="tx1"/>
                </a:solidFill>
              </a:rPr>
              <a:t>What picture do these words create in your mind?  </a:t>
            </a:r>
          </a:p>
          <a:p>
            <a:r>
              <a:rPr lang="en-GB" sz="2500" dirty="0">
                <a:solidFill>
                  <a:schemeClr val="tx1"/>
                </a:solidFill>
              </a:rPr>
              <a:t>What other words or ideas do you associate with </a:t>
            </a:r>
          </a:p>
          <a:p>
            <a:r>
              <a:rPr lang="en-GB" sz="2500" dirty="0">
                <a:solidFill>
                  <a:schemeClr val="tx1"/>
                </a:solidFill>
              </a:rPr>
              <a:t>the language below?</a:t>
            </a:r>
          </a:p>
        </p:txBody>
      </p:sp>
      <p:pic>
        <p:nvPicPr>
          <p:cNvPr id="2050" name="Picture 2" descr="C:\Users\LUrquhart\AppData\Local\Microsoft\Windows\Temporary Internet Files\Content.IE5\NGP6GHAO\thought-bubble[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1962" y="1337012"/>
            <a:ext cx="1359864" cy="1155884"/>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Rounded Corners 5">
            <a:extLst>
              <a:ext uri="{FF2B5EF4-FFF2-40B4-BE49-F238E27FC236}">
                <a16:creationId xmlns:a16="http://schemas.microsoft.com/office/drawing/2014/main" id="{02F3F5AC-0E89-4DC4-A09A-A6F07A6B211A}"/>
              </a:ext>
            </a:extLst>
          </p:cNvPr>
          <p:cNvSpPr/>
          <p:nvPr/>
        </p:nvSpPr>
        <p:spPr>
          <a:xfrm>
            <a:off x="323528" y="3287473"/>
            <a:ext cx="3240360" cy="2720461"/>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i="1" dirty="0">
                <a:solidFill>
                  <a:schemeClr val="tx1"/>
                </a:solidFill>
                <a:latin typeface="Calibri" panose="020F0502020204030204" pitchFamily="34" charset="0"/>
              </a:rPr>
              <a:t>‘…his eyes flashed with the ferocity of a thousand thunderstorms…’</a:t>
            </a:r>
          </a:p>
        </p:txBody>
      </p:sp>
      <p:sp>
        <p:nvSpPr>
          <p:cNvPr id="15" name="Rectangle: Rounded Corners 5">
            <a:extLst>
              <a:ext uri="{FF2B5EF4-FFF2-40B4-BE49-F238E27FC236}">
                <a16:creationId xmlns:a16="http://schemas.microsoft.com/office/drawing/2014/main" id="{02F3F5AC-0E89-4DC4-A09A-A6F07A6B211A}"/>
              </a:ext>
            </a:extLst>
          </p:cNvPr>
          <p:cNvSpPr/>
          <p:nvPr/>
        </p:nvSpPr>
        <p:spPr>
          <a:xfrm>
            <a:off x="4023096" y="3027524"/>
            <a:ext cx="4725251" cy="324036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500" dirty="0">
                <a:solidFill>
                  <a:schemeClr val="tx1"/>
                </a:solidFill>
              </a:rPr>
              <a:t>Suggests that…</a:t>
            </a:r>
          </a:p>
          <a:p>
            <a:endParaRPr lang="en-GB" sz="1000" dirty="0">
              <a:solidFill>
                <a:schemeClr val="tx1"/>
              </a:solidFill>
            </a:endParaRPr>
          </a:p>
          <a:p>
            <a:pPr marL="342900" indent="-342900">
              <a:buFont typeface="Wingdings" panose="05000000000000000000" pitchFamily="2" charset="2"/>
              <a:buChar char="ü"/>
            </a:pPr>
            <a:r>
              <a:rPr lang="en-GB" sz="2500" dirty="0">
                <a:solidFill>
                  <a:schemeClr val="tx1"/>
                </a:solidFill>
              </a:rPr>
              <a:t>The character is extremely angry.</a:t>
            </a:r>
          </a:p>
          <a:p>
            <a:pPr marL="342900" indent="-342900">
              <a:buFont typeface="Wingdings" panose="05000000000000000000" pitchFamily="2" charset="2"/>
              <a:buChar char="ü"/>
            </a:pPr>
            <a:r>
              <a:rPr lang="en-GB" sz="2500" dirty="0">
                <a:solidFill>
                  <a:schemeClr val="tx1"/>
                </a:solidFill>
              </a:rPr>
              <a:t>The anger might have begun sudden (flashed).</a:t>
            </a:r>
          </a:p>
          <a:p>
            <a:pPr marL="342900" indent="-342900">
              <a:buFont typeface="Wingdings" panose="05000000000000000000" pitchFamily="2" charset="2"/>
              <a:buChar char="ü"/>
            </a:pPr>
            <a:r>
              <a:rPr lang="en-GB" sz="2500" dirty="0">
                <a:solidFill>
                  <a:schemeClr val="tx1"/>
                </a:solidFill>
              </a:rPr>
              <a:t>Something bad could have happened.</a:t>
            </a:r>
          </a:p>
        </p:txBody>
      </p:sp>
    </p:spTree>
    <p:extLst>
      <p:ext uri="{BB962C8B-B14F-4D97-AF65-F5344CB8AC3E}">
        <p14:creationId xmlns:p14="http://schemas.microsoft.com/office/powerpoint/2010/main" val="3202070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291779"/>
            <a:ext cx="8810074" cy="1325029"/>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500" dirty="0">
                <a:solidFill>
                  <a:schemeClr val="tx1"/>
                </a:solidFill>
              </a:rPr>
              <a:t>What picture do these words create in your mind?  </a:t>
            </a:r>
          </a:p>
          <a:p>
            <a:r>
              <a:rPr lang="en-GB" sz="2500" dirty="0">
                <a:solidFill>
                  <a:schemeClr val="tx1"/>
                </a:solidFill>
              </a:rPr>
              <a:t>What other words or ideas do you associate with </a:t>
            </a:r>
          </a:p>
          <a:p>
            <a:r>
              <a:rPr lang="en-GB" sz="2500" dirty="0">
                <a:solidFill>
                  <a:schemeClr val="tx1"/>
                </a:solidFill>
              </a:rPr>
              <a:t>the language below?</a:t>
            </a:r>
          </a:p>
        </p:txBody>
      </p:sp>
      <p:pic>
        <p:nvPicPr>
          <p:cNvPr id="2050" name="Picture 2" descr="C:\Users\LUrquhart\AppData\Local\Microsoft\Windows\Temporary Internet Files\Content.IE5\NGP6GHAO\thought-bubble[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1962" y="1337012"/>
            <a:ext cx="1359864" cy="1155884"/>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Rounded Corners 5">
            <a:extLst>
              <a:ext uri="{FF2B5EF4-FFF2-40B4-BE49-F238E27FC236}">
                <a16:creationId xmlns:a16="http://schemas.microsoft.com/office/drawing/2014/main" id="{02F3F5AC-0E89-4DC4-A09A-A6F07A6B211A}"/>
              </a:ext>
            </a:extLst>
          </p:cNvPr>
          <p:cNvSpPr/>
          <p:nvPr/>
        </p:nvSpPr>
        <p:spPr>
          <a:xfrm>
            <a:off x="323528" y="3287473"/>
            <a:ext cx="3240360" cy="2720461"/>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i="1" dirty="0">
                <a:solidFill>
                  <a:schemeClr val="tx1"/>
                </a:solidFill>
                <a:latin typeface="Calibri" panose="020F0502020204030204" pitchFamily="34" charset="0"/>
              </a:rPr>
              <a:t>‘…its warped, gnarly trunk stood obstinately amidst the young saplings…’</a:t>
            </a:r>
          </a:p>
        </p:txBody>
      </p:sp>
      <p:sp>
        <p:nvSpPr>
          <p:cNvPr id="15" name="Rectangle: Rounded Corners 5">
            <a:extLst>
              <a:ext uri="{FF2B5EF4-FFF2-40B4-BE49-F238E27FC236}">
                <a16:creationId xmlns:a16="http://schemas.microsoft.com/office/drawing/2014/main" id="{02F3F5AC-0E89-4DC4-A09A-A6F07A6B211A}"/>
              </a:ext>
            </a:extLst>
          </p:cNvPr>
          <p:cNvSpPr/>
          <p:nvPr/>
        </p:nvSpPr>
        <p:spPr>
          <a:xfrm>
            <a:off x="4023096" y="3027524"/>
            <a:ext cx="4725251" cy="324036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GB" sz="2500" dirty="0">
                <a:solidFill>
                  <a:schemeClr val="tx1"/>
                </a:solidFill>
              </a:rPr>
              <a:t>Suggests that…</a:t>
            </a:r>
          </a:p>
          <a:p>
            <a:endParaRPr lang="en-GB" sz="1000" dirty="0">
              <a:solidFill>
                <a:schemeClr val="tx1"/>
              </a:solidFill>
            </a:endParaRPr>
          </a:p>
          <a:p>
            <a:pPr marL="342900" indent="-342900">
              <a:buFont typeface="Wingdings" panose="05000000000000000000" pitchFamily="2" charset="2"/>
              <a:buChar char="ü"/>
            </a:pPr>
            <a:r>
              <a:rPr lang="en-GB" sz="2500" dirty="0">
                <a:solidFill>
                  <a:schemeClr val="tx1"/>
                </a:solidFill>
              </a:rPr>
              <a:t>The tree is old and bent.</a:t>
            </a:r>
          </a:p>
          <a:p>
            <a:pPr marL="342900" indent="-342900">
              <a:buFont typeface="Wingdings" panose="05000000000000000000" pitchFamily="2" charset="2"/>
              <a:buChar char="ü"/>
            </a:pPr>
            <a:r>
              <a:rPr lang="en-GB" sz="2500" dirty="0">
                <a:solidFill>
                  <a:schemeClr val="tx1"/>
                </a:solidFill>
              </a:rPr>
              <a:t>There is only one older tree and lots of younger trees.</a:t>
            </a:r>
          </a:p>
          <a:p>
            <a:pPr marL="342900" indent="-342900">
              <a:buFont typeface="Wingdings" panose="05000000000000000000" pitchFamily="2" charset="2"/>
              <a:buChar char="ü"/>
            </a:pPr>
            <a:r>
              <a:rPr lang="en-GB" sz="2500" dirty="0">
                <a:solidFill>
                  <a:schemeClr val="tx1"/>
                </a:solidFill>
              </a:rPr>
              <a:t>This tree has survived against the odds when other older trees have not.</a:t>
            </a:r>
          </a:p>
        </p:txBody>
      </p:sp>
    </p:spTree>
    <p:extLst>
      <p:ext uri="{BB962C8B-B14F-4D97-AF65-F5344CB8AC3E}">
        <p14:creationId xmlns:p14="http://schemas.microsoft.com/office/powerpoint/2010/main" val="3034461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What do we definitely know?</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291779"/>
            <a:ext cx="8810074" cy="985093"/>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Before you think about any implicit information, it is important to work out what you definitely know.</a:t>
            </a:r>
          </a:p>
        </p:txBody>
      </p:sp>
      <p:sp>
        <p:nvSpPr>
          <p:cNvPr id="14" name="Rectangle: Rounded Corners 5">
            <a:extLst>
              <a:ext uri="{FF2B5EF4-FFF2-40B4-BE49-F238E27FC236}">
                <a16:creationId xmlns:a16="http://schemas.microsoft.com/office/drawing/2014/main" id="{02F3F5AC-0E89-4DC4-A09A-A6F07A6B211A}"/>
              </a:ext>
            </a:extLst>
          </p:cNvPr>
          <p:cNvSpPr/>
          <p:nvPr/>
        </p:nvSpPr>
        <p:spPr>
          <a:xfrm>
            <a:off x="180097" y="2564904"/>
            <a:ext cx="5616039" cy="398054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Alice shivered, wrapped her dressing gown tightly around her and braved the short journey from her bed to the window. Outside, the heavily-frosted grounds were glistening in the weak, early morning sunshine. A faint smile twitched at the corners of her mouth. It looked like today would be the day: the grand finale of a drama that had begun nine months ago…</a:t>
            </a:r>
            <a:endParaRPr lang="en-GB" sz="2500" b="1" dirty="0">
              <a:solidFill>
                <a:schemeClr val="tx1"/>
              </a:solidFill>
              <a:latin typeface="Calibri" panose="020F0502020204030204" pitchFamily="34" charset="0"/>
            </a:endParaRPr>
          </a:p>
        </p:txBody>
      </p:sp>
      <p:sp>
        <p:nvSpPr>
          <p:cNvPr id="2" name="Left Arrow Callout 1"/>
          <p:cNvSpPr/>
          <p:nvPr/>
        </p:nvSpPr>
        <p:spPr>
          <a:xfrm>
            <a:off x="5796136" y="2617659"/>
            <a:ext cx="3163170" cy="811140"/>
          </a:xfrm>
          <a:prstGeom prst="leftArrowCallout">
            <a:avLst>
              <a:gd name="adj1" fmla="val 25000"/>
              <a:gd name="adj2" fmla="val 25000"/>
              <a:gd name="adj3" fmla="val 25000"/>
              <a:gd name="adj4" fmla="val 78965"/>
            </a:avLst>
          </a:prstGeom>
          <a:solidFill>
            <a:schemeClr val="accent5">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The main character is Alice.</a:t>
            </a:r>
          </a:p>
        </p:txBody>
      </p:sp>
      <p:sp>
        <p:nvSpPr>
          <p:cNvPr id="16" name="Left Arrow Callout 15"/>
          <p:cNvSpPr/>
          <p:nvPr/>
        </p:nvSpPr>
        <p:spPr>
          <a:xfrm>
            <a:off x="5796136" y="3531821"/>
            <a:ext cx="3163170" cy="776023"/>
          </a:xfrm>
          <a:prstGeom prst="leftArrowCallout">
            <a:avLst>
              <a:gd name="adj1" fmla="val 25000"/>
              <a:gd name="adj2" fmla="val 25000"/>
              <a:gd name="adj3" fmla="val 25000"/>
              <a:gd name="adj4" fmla="val 78965"/>
            </a:avLst>
          </a:prstGeom>
          <a:solidFill>
            <a:schemeClr val="accent5">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She was in / near  her bed.</a:t>
            </a:r>
          </a:p>
        </p:txBody>
      </p:sp>
      <p:sp>
        <p:nvSpPr>
          <p:cNvPr id="17" name="Left Arrow Callout 16"/>
          <p:cNvSpPr/>
          <p:nvPr/>
        </p:nvSpPr>
        <p:spPr>
          <a:xfrm>
            <a:off x="5796136" y="4422364"/>
            <a:ext cx="3163170" cy="763042"/>
          </a:xfrm>
          <a:prstGeom prst="leftArrowCallout">
            <a:avLst>
              <a:gd name="adj1" fmla="val 25000"/>
              <a:gd name="adj2" fmla="val 25000"/>
              <a:gd name="adj3" fmla="val 25000"/>
              <a:gd name="adj4" fmla="val 78965"/>
            </a:avLst>
          </a:prstGeom>
          <a:solidFill>
            <a:schemeClr val="accent5">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It is morning.</a:t>
            </a:r>
          </a:p>
        </p:txBody>
      </p:sp>
      <p:sp>
        <p:nvSpPr>
          <p:cNvPr id="18" name="Left Arrow Callout 17"/>
          <p:cNvSpPr/>
          <p:nvPr/>
        </p:nvSpPr>
        <p:spPr>
          <a:xfrm>
            <a:off x="5796136" y="5315956"/>
            <a:ext cx="3163170" cy="1240779"/>
          </a:xfrm>
          <a:prstGeom prst="leftArrowCallout">
            <a:avLst>
              <a:gd name="adj1" fmla="val 25000"/>
              <a:gd name="adj2" fmla="val 25000"/>
              <a:gd name="adj3" fmla="val 25000"/>
              <a:gd name="adj4" fmla="val 78965"/>
            </a:avLst>
          </a:prstGeom>
          <a:solidFill>
            <a:schemeClr val="accent5">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Something happened nine months ago.</a:t>
            </a:r>
          </a:p>
        </p:txBody>
      </p:sp>
      <p:sp>
        <p:nvSpPr>
          <p:cNvPr id="15" name="Rectangle: Rounded Corners 5">
            <a:extLst>
              <a:ext uri="{FF2B5EF4-FFF2-40B4-BE49-F238E27FC236}">
                <a16:creationId xmlns:a16="http://schemas.microsoft.com/office/drawing/2014/main" id="{02F3F5AC-0E89-4DC4-A09A-A6F07A6B211A}"/>
              </a:ext>
            </a:extLst>
          </p:cNvPr>
          <p:cNvSpPr/>
          <p:nvPr/>
        </p:nvSpPr>
        <p:spPr>
          <a:xfrm>
            <a:off x="180097" y="2564904"/>
            <a:ext cx="5616039" cy="398054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u="sng" dirty="0">
                <a:solidFill>
                  <a:srgbClr val="7030A0"/>
                </a:solidFill>
              </a:rPr>
              <a:t>Alice</a:t>
            </a:r>
            <a:r>
              <a:rPr lang="en-GB" sz="2500" dirty="0">
                <a:solidFill>
                  <a:schemeClr val="tx1"/>
                </a:solidFill>
              </a:rPr>
              <a:t> shivered, wrapped her dressing gown tightly around her and braved the short journey </a:t>
            </a:r>
            <a:r>
              <a:rPr lang="en-GB" sz="2500" u="sng" dirty="0">
                <a:solidFill>
                  <a:srgbClr val="00B0F0"/>
                </a:solidFill>
              </a:rPr>
              <a:t>from her bed</a:t>
            </a:r>
            <a:r>
              <a:rPr lang="en-GB" sz="2500" dirty="0">
                <a:solidFill>
                  <a:srgbClr val="00B0F0"/>
                </a:solidFill>
              </a:rPr>
              <a:t> </a:t>
            </a:r>
            <a:r>
              <a:rPr lang="en-GB" sz="2500" dirty="0">
                <a:solidFill>
                  <a:schemeClr val="tx1"/>
                </a:solidFill>
              </a:rPr>
              <a:t>to the window. Outside, the heavily-frosted grounds were glistening in the weak, </a:t>
            </a:r>
            <a:r>
              <a:rPr lang="en-GB" sz="2500" u="sng" dirty="0">
                <a:solidFill>
                  <a:srgbClr val="FF0000"/>
                </a:solidFill>
              </a:rPr>
              <a:t>early morning sunshine</a:t>
            </a:r>
            <a:r>
              <a:rPr lang="en-GB" sz="2500" dirty="0">
                <a:solidFill>
                  <a:schemeClr val="tx1"/>
                </a:solidFill>
              </a:rPr>
              <a:t>. A faint smile twitched at the corners of her mouth. It looked like today would be the day: the grand finale of a drama that had </a:t>
            </a:r>
            <a:r>
              <a:rPr lang="en-GB" sz="2500" u="sng" dirty="0">
                <a:solidFill>
                  <a:srgbClr val="00B050"/>
                </a:solidFill>
              </a:rPr>
              <a:t>begun nine months ago</a:t>
            </a:r>
            <a:r>
              <a:rPr lang="en-GB" sz="2500" dirty="0">
                <a:solidFill>
                  <a:schemeClr val="tx1"/>
                </a:solidFill>
              </a:rPr>
              <a:t>…</a:t>
            </a:r>
            <a:endParaRPr lang="en-GB" sz="2500" b="1" dirty="0">
              <a:solidFill>
                <a:schemeClr val="tx1"/>
              </a:solidFill>
              <a:latin typeface="Calibri" panose="020F0502020204030204" pitchFamily="34" charset="0"/>
            </a:endParaRPr>
          </a:p>
        </p:txBody>
      </p:sp>
    </p:spTree>
    <p:extLst>
      <p:ext uri="{BB962C8B-B14F-4D97-AF65-F5344CB8AC3E}">
        <p14:creationId xmlns:p14="http://schemas.microsoft.com/office/powerpoint/2010/main" val="3282265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6" grpId="0" animBg="1"/>
      <p:bldP spid="17" grpId="0" animBg="1"/>
      <p:bldP spid="18"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What can we guess?</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291779"/>
            <a:ext cx="8810074" cy="1325029"/>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Now, you can move on to the detective work, using clues in the text to make suggestions. You might have different ideas to another reader so be prepared to share your evidence! </a:t>
            </a:r>
          </a:p>
        </p:txBody>
      </p:sp>
      <p:sp>
        <p:nvSpPr>
          <p:cNvPr id="14" name="Rectangle: Rounded Corners 5">
            <a:extLst>
              <a:ext uri="{FF2B5EF4-FFF2-40B4-BE49-F238E27FC236}">
                <a16:creationId xmlns:a16="http://schemas.microsoft.com/office/drawing/2014/main" id="{02F3F5AC-0E89-4DC4-A09A-A6F07A6B211A}"/>
              </a:ext>
            </a:extLst>
          </p:cNvPr>
          <p:cNvSpPr/>
          <p:nvPr/>
        </p:nvSpPr>
        <p:spPr>
          <a:xfrm>
            <a:off x="180097" y="2760824"/>
            <a:ext cx="5616039" cy="398054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Alice shivered, wrapped her dressing gown tightly around her and braved the short journey from her bed to the window. Outside, the heavily-frosted grounds were glistening in the weak, early morning sunshine. A faint smile twitched at the corners of her mouth. It looked like today would be the day: the grand finale of a drama that had begun nine months ago…</a:t>
            </a:r>
            <a:endParaRPr lang="en-GB" sz="2500" b="1" dirty="0">
              <a:solidFill>
                <a:schemeClr val="tx1"/>
              </a:solidFill>
              <a:latin typeface="Calibri" panose="020F0502020204030204" pitchFamily="34" charset="0"/>
            </a:endParaRPr>
          </a:p>
        </p:txBody>
      </p:sp>
      <p:sp>
        <p:nvSpPr>
          <p:cNvPr id="2" name="Left Arrow Callout 1"/>
          <p:cNvSpPr/>
          <p:nvPr/>
        </p:nvSpPr>
        <p:spPr>
          <a:xfrm>
            <a:off x="5796136" y="2735447"/>
            <a:ext cx="3163170" cy="471405"/>
          </a:xfrm>
          <a:prstGeom prst="leftArrowCallout">
            <a:avLst>
              <a:gd name="adj1" fmla="val 25000"/>
              <a:gd name="adj2" fmla="val 25000"/>
              <a:gd name="adj3" fmla="val 25000"/>
              <a:gd name="adj4" fmla="val 78965"/>
            </a:avLst>
          </a:prstGeom>
          <a:solidFill>
            <a:schemeClr val="accent5">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She seems cold.</a:t>
            </a:r>
          </a:p>
        </p:txBody>
      </p:sp>
      <p:sp>
        <p:nvSpPr>
          <p:cNvPr id="16" name="Left Arrow Callout 15"/>
          <p:cNvSpPr/>
          <p:nvPr/>
        </p:nvSpPr>
        <p:spPr>
          <a:xfrm>
            <a:off x="5796136" y="4128843"/>
            <a:ext cx="3163170" cy="776023"/>
          </a:xfrm>
          <a:prstGeom prst="leftArrowCallout">
            <a:avLst>
              <a:gd name="adj1" fmla="val 25000"/>
              <a:gd name="adj2" fmla="val 25000"/>
              <a:gd name="adj3" fmla="val 25000"/>
              <a:gd name="adj4" fmla="val 78965"/>
            </a:avLst>
          </a:prstGeom>
          <a:solidFill>
            <a:schemeClr val="accent5">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It could be winter.</a:t>
            </a:r>
          </a:p>
        </p:txBody>
      </p:sp>
      <p:sp>
        <p:nvSpPr>
          <p:cNvPr id="17" name="Left Arrow Callout 16"/>
          <p:cNvSpPr/>
          <p:nvPr/>
        </p:nvSpPr>
        <p:spPr>
          <a:xfrm>
            <a:off x="5796136" y="5000160"/>
            <a:ext cx="3163170" cy="763042"/>
          </a:xfrm>
          <a:prstGeom prst="leftArrowCallout">
            <a:avLst>
              <a:gd name="adj1" fmla="val 25000"/>
              <a:gd name="adj2" fmla="val 25000"/>
              <a:gd name="adj3" fmla="val 25000"/>
              <a:gd name="adj4" fmla="val 78965"/>
            </a:avLst>
          </a:prstGeom>
          <a:solidFill>
            <a:schemeClr val="accent5">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She seems slightly happy.</a:t>
            </a:r>
          </a:p>
        </p:txBody>
      </p:sp>
      <p:sp>
        <p:nvSpPr>
          <p:cNvPr id="18" name="Left Arrow Callout 17"/>
          <p:cNvSpPr/>
          <p:nvPr/>
        </p:nvSpPr>
        <p:spPr>
          <a:xfrm>
            <a:off x="5796136" y="5860629"/>
            <a:ext cx="3163170" cy="808731"/>
          </a:xfrm>
          <a:prstGeom prst="leftArrowCallout">
            <a:avLst>
              <a:gd name="adj1" fmla="val 25000"/>
              <a:gd name="adj2" fmla="val 25000"/>
              <a:gd name="adj3" fmla="val 25000"/>
              <a:gd name="adj4" fmla="val 78965"/>
            </a:avLst>
          </a:prstGeom>
          <a:solidFill>
            <a:schemeClr val="accent5">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Something big might happen.</a:t>
            </a:r>
          </a:p>
        </p:txBody>
      </p:sp>
      <p:sp>
        <p:nvSpPr>
          <p:cNvPr id="15" name="Left Arrow Callout 14"/>
          <p:cNvSpPr/>
          <p:nvPr/>
        </p:nvSpPr>
        <p:spPr>
          <a:xfrm>
            <a:off x="5796136" y="3299347"/>
            <a:ext cx="3163170" cy="737001"/>
          </a:xfrm>
          <a:prstGeom prst="leftArrowCallout">
            <a:avLst>
              <a:gd name="adj1" fmla="val 25000"/>
              <a:gd name="adj2" fmla="val 25000"/>
              <a:gd name="adj3" fmla="val 25000"/>
              <a:gd name="adj4" fmla="val 78965"/>
            </a:avLst>
          </a:prstGeom>
          <a:solidFill>
            <a:schemeClr val="accent5">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500" dirty="0">
                <a:solidFill>
                  <a:schemeClr val="tx1"/>
                </a:solidFill>
              </a:rPr>
              <a:t>She could have been asleep.</a:t>
            </a:r>
          </a:p>
        </p:txBody>
      </p:sp>
      <p:sp>
        <p:nvSpPr>
          <p:cNvPr id="19" name="Rectangle: Rounded Corners 5">
            <a:extLst>
              <a:ext uri="{FF2B5EF4-FFF2-40B4-BE49-F238E27FC236}">
                <a16:creationId xmlns:a16="http://schemas.microsoft.com/office/drawing/2014/main" id="{02F3F5AC-0E89-4DC4-A09A-A6F07A6B211A}"/>
              </a:ext>
            </a:extLst>
          </p:cNvPr>
          <p:cNvSpPr/>
          <p:nvPr/>
        </p:nvSpPr>
        <p:spPr>
          <a:xfrm>
            <a:off x="180097" y="2760824"/>
            <a:ext cx="5616039" cy="3980544"/>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Alice </a:t>
            </a:r>
            <a:r>
              <a:rPr lang="en-GB" sz="2500" u="sng" dirty="0">
                <a:solidFill>
                  <a:srgbClr val="7030A0"/>
                </a:solidFill>
              </a:rPr>
              <a:t>shivered</a:t>
            </a:r>
            <a:r>
              <a:rPr lang="en-GB" sz="2500" dirty="0">
                <a:solidFill>
                  <a:schemeClr val="tx1"/>
                </a:solidFill>
              </a:rPr>
              <a:t>, </a:t>
            </a:r>
            <a:r>
              <a:rPr lang="en-GB" sz="2500" u="sng" dirty="0">
                <a:solidFill>
                  <a:srgbClr val="7030A0"/>
                </a:solidFill>
              </a:rPr>
              <a:t>wrapped her dressing gown tightly around her</a:t>
            </a:r>
            <a:r>
              <a:rPr lang="en-GB" sz="2500" dirty="0">
                <a:solidFill>
                  <a:schemeClr val="tx1"/>
                </a:solidFill>
              </a:rPr>
              <a:t> and </a:t>
            </a:r>
            <a:r>
              <a:rPr lang="en-GB" sz="2500" u="sng" dirty="0">
                <a:solidFill>
                  <a:srgbClr val="7030A0"/>
                </a:solidFill>
              </a:rPr>
              <a:t>braved</a:t>
            </a:r>
            <a:r>
              <a:rPr lang="en-GB" sz="2500" dirty="0">
                <a:solidFill>
                  <a:srgbClr val="7030A0"/>
                </a:solidFill>
              </a:rPr>
              <a:t> </a:t>
            </a:r>
            <a:r>
              <a:rPr lang="en-GB" sz="2500" dirty="0">
                <a:solidFill>
                  <a:schemeClr val="tx1"/>
                </a:solidFill>
              </a:rPr>
              <a:t>the </a:t>
            </a:r>
            <a:r>
              <a:rPr lang="en-GB" sz="2500" u="sng" dirty="0">
                <a:solidFill>
                  <a:srgbClr val="00B050"/>
                </a:solidFill>
              </a:rPr>
              <a:t>short journey from her bed to the window</a:t>
            </a:r>
            <a:r>
              <a:rPr lang="en-GB" sz="2500" dirty="0">
                <a:solidFill>
                  <a:schemeClr val="tx1"/>
                </a:solidFill>
              </a:rPr>
              <a:t>. Outside, the </a:t>
            </a:r>
            <a:r>
              <a:rPr lang="en-GB" sz="2500" u="sng" dirty="0">
                <a:solidFill>
                  <a:srgbClr val="FF0000"/>
                </a:solidFill>
              </a:rPr>
              <a:t>heavily-frosted grounds</a:t>
            </a:r>
            <a:r>
              <a:rPr lang="en-GB" sz="2500" dirty="0">
                <a:solidFill>
                  <a:schemeClr val="tx1"/>
                </a:solidFill>
              </a:rPr>
              <a:t> were glistening in the </a:t>
            </a:r>
            <a:r>
              <a:rPr lang="en-GB" sz="2500" u="sng" dirty="0">
                <a:solidFill>
                  <a:srgbClr val="FF0000"/>
                </a:solidFill>
              </a:rPr>
              <a:t>weak</a:t>
            </a:r>
            <a:r>
              <a:rPr lang="en-GB" sz="2500" dirty="0">
                <a:solidFill>
                  <a:schemeClr val="tx1"/>
                </a:solidFill>
              </a:rPr>
              <a:t>, early morning </a:t>
            </a:r>
            <a:r>
              <a:rPr lang="en-GB" sz="2500" u="sng" dirty="0">
                <a:solidFill>
                  <a:srgbClr val="FF0000"/>
                </a:solidFill>
              </a:rPr>
              <a:t>sunshine</a:t>
            </a:r>
            <a:r>
              <a:rPr lang="en-GB" sz="2500" dirty="0">
                <a:solidFill>
                  <a:schemeClr val="tx1"/>
                </a:solidFill>
              </a:rPr>
              <a:t>. A </a:t>
            </a:r>
            <a:r>
              <a:rPr lang="en-GB" sz="2500" u="sng" dirty="0">
                <a:solidFill>
                  <a:srgbClr val="00B0F0"/>
                </a:solidFill>
              </a:rPr>
              <a:t>faint smile twitched at the corners of her mouth</a:t>
            </a:r>
            <a:r>
              <a:rPr lang="en-GB" sz="2500" dirty="0">
                <a:solidFill>
                  <a:schemeClr val="tx1"/>
                </a:solidFill>
              </a:rPr>
              <a:t>. It looked like </a:t>
            </a:r>
            <a:r>
              <a:rPr lang="en-GB" sz="2500" u="sng" dirty="0">
                <a:solidFill>
                  <a:schemeClr val="accent2">
                    <a:lumMod val="75000"/>
                  </a:schemeClr>
                </a:solidFill>
              </a:rPr>
              <a:t>today would be the day</a:t>
            </a:r>
            <a:r>
              <a:rPr lang="en-GB" sz="2500" dirty="0">
                <a:solidFill>
                  <a:schemeClr val="tx1"/>
                </a:solidFill>
              </a:rPr>
              <a:t>: the </a:t>
            </a:r>
            <a:r>
              <a:rPr lang="en-GB" sz="2500" u="sng" dirty="0">
                <a:solidFill>
                  <a:schemeClr val="accent2">
                    <a:lumMod val="75000"/>
                  </a:schemeClr>
                </a:solidFill>
              </a:rPr>
              <a:t>grand finale of a drama</a:t>
            </a:r>
            <a:r>
              <a:rPr lang="en-GB" sz="2500" dirty="0">
                <a:solidFill>
                  <a:schemeClr val="tx1"/>
                </a:solidFill>
              </a:rPr>
              <a:t> that had begun nine months ago…</a:t>
            </a:r>
            <a:endParaRPr lang="en-GB" sz="2500" b="1" dirty="0">
              <a:solidFill>
                <a:schemeClr val="tx1">
                  <a:lumMod val="75000"/>
                  <a:lumOff val="25000"/>
                </a:schemeClr>
              </a:solidFill>
              <a:latin typeface="Calibri" panose="020F0502020204030204" pitchFamily="34" charset="0"/>
            </a:endParaRPr>
          </a:p>
        </p:txBody>
      </p:sp>
    </p:spTree>
    <p:extLst>
      <p:ext uri="{BB962C8B-B14F-4D97-AF65-F5344CB8AC3E}">
        <p14:creationId xmlns:p14="http://schemas.microsoft.com/office/powerpoint/2010/main" val="3463638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6" grpId="0" animBg="1"/>
      <p:bldP spid="17" grpId="0" animBg="1"/>
      <p:bldP spid="18" grpId="0" animBg="1"/>
      <p:bldP spid="15" grpId="0" animBg="1"/>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txBox="1">
            <a:spLocks/>
          </p:cNvSpPr>
          <p:nvPr/>
        </p:nvSpPr>
        <p:spPr bwMode="auto">
          <a:xfrm>
            <a:off x="1047750" y="257175"/>
            <a:ext cx="6775450" cy="623888"/>
          </a:xfrm>
          <a:prstGeom prst="rect">
            <a:avLst/>
          </a:prstGeom>
          <a:solidFill>
            <a:srgbClr val="FDFEDA"/>
          </a:solidFill>
          <a:ln w="9525">
            <a:solidFill>
              <a:schemeClr val="accent1"/>
            </a:solidFill>
            <a:miter lim="800000"/>
            <a:headEnd/>
            <a:tailEnd/>
          </a:ln>
        </p:spPr>
        <p:txBody>
          <a:bodyPr/>
          <a:lstStyle>
            <a:lvl1pPr>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4pPr>
            <a:lvl5pPr marL="1543050" indent="-17145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5pPr>
            <a:lvl6pPr marL="20002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6pPr>
            <a:lvl7pPr marL="24574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7pPr>
            <a:lvl8pPr marL="29146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8pPr>
            <a:lvl9pPr marL="3371850" indent="-171450" eaLnBrk="0" fontAlgn="base" hangingPunct="0">
              <a:lnSpc>
                <a:spcPct val="90000"/>
              </a:lnSpc>
              <a:spcBef>
                <a:spcPts val="375"/>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50000"/>
              </a:spcBef>
              <a:buFontTx/>
              <a:buNone/>
            </a:pPr>
            <a:r>
              <a:rPr lang="en-GB" altLang="en-US" sz="3500" dirty="0"/>
              <a:t>Your turn</a:t>
            </a:r>
          </a:p>
        </p:txBody>
      </p:sp>
      <p:pic>
        <p:nvPicPr>
          <p:cNvPr id="11" name="Picture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7950" y="74613"/>
            <a:ext cx="720725"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42275" y="211138"/>
            <a:ext cx="993775"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Rounded Corners 7">
            <a:extLst>
              <a:ext uri="{FF2B5EF4-FFF2-40B4-BE49-F238E27FC236}">
                <a16:creationId xmlns:a16="http://schemas.microsoft.com/office/drawing/2014/main" id="{CBB2F3E7-4A26-41ED-A432-19A13C8A6A63}"/>
              </a:ext>
            </a:extLst>
          </p:cNvPr>
          <p:cNvSpPr/>
          <p:nvPr/>
        </p:nvSpPr>
        <p:spPr>
          <a:xfrm>
            <a:off x="149233" y="1425129"/>
            <a:ext cx="8810074" cy="553045"/>
          </a:xfrm>
          <a:prstGeom prst="roundRect">
            <a:avLst/>
          </a:prstGeom>
          <a:solidFill>
            <a:srgbClr val="FFFED8"/>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First, identify the </a:t>
            </a:r>
            <a:r>
              <a:rPr lang="en-GB" sz="2500" u="sng" dirty="0">
                <a:solidFill>
                  <a:schemeClr val="tx1"/>
                </a:solidFill>
              </a:rPr>
              <a:t>explicit</a:t>
            </a:r>
            <a:r>
              <a:rPr lang="en-GB" sz="2500" dirty="0">
                <a:solidFill>
                  <a:schemeClr val="tx1"/>
                </a:solidFill>
              </a:rPr>
              <a:t> information (what you definitely know).</a:t>
            </a:r>
          </a:p>
        </p:txBody>
      </p:sp>
      <p:sp>
        <p:nvSpPr>
          <p:cNvPr id="14" name="Rectangle: Rounded Corners 5">
            <a:extLst>
              <a:ext uri="{FF2B5EF4-FFF2-40B4-BE49-F238E27FC236}">
                <a16:creationId xmlns:a16="http://schemas.microsoft.com/office/drawing/2014/main" id="{02F3F5AC-0E89-4DC4-A09A-A6F07A6B211A}"/>
              </a:ext>
            </a:extLst>
          </p:cNvPr>
          <p:cNvSpPr/>
          <p:nvPr/>
        </p:nvSpPr>
        <p:spPr>
          <a:xfrm>
            <a:off x="623181" y="2420888"/>
            <a:ext cx="7862178" cy="360040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GB" sz="2500" dirty="0">
                <a:solidFill>
                  <a:schemeClr val="tx1"/>
                </a:solidFill>
              </a:rPr>
              <a:t>Eyes darting around the murky darkness, Ben clutched his torch tightly in his hand – not that it was of any use now anyway. As his heart pounded furiously inside his chest, he edged towards the top of the wooden staircase, silently praying that the floorboards wouldn’t betray him. He couldn’t bear thinking about what would happen if he was caught by his evil aunt again.</a:t>
            </a:r>
            <a:endParaRPr lang="en-GB" sz="25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31685364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TotalTime>
  <Words>1731</Words>
  <Application>Microsoft Office PowerPoint</Application>
  <PresentationFormat>On-screen Show (4:3)</PresentationFormat>
  <Paragraphs>115</Paragraphs>
  <Slides>17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Wingdings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LUrquhart</dc:creator>
  <cp:lastModifiedBy>Natasha Robertson</cp:lastModifiedBy>
  <cp:revision>45</cp:revision>
  <dcterms:created xsi:type="dcterms:W3CDTF">2017-05-25T11:14:28Z</dcterms:created>
  <dcterms:modified xsi:type="dcterms:W3CDTF">2019-06-05T09:55:11Z</dcterms:modified>
</cp:coreProperties>
</file>