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72"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90"/>
  </p:normalViewPr>
  <p:slideViewPr>
    <p:cSldViewPr snapToGrid="0" snapToObjects="1">
      <p:cViewPr varScale="1">
        <p:scale>
          <a:sx n="95" d="100"/>
          <a:sy n="95" d="100"/>
        </p:scale>
        <p:origin x="200" y="4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DA015-54C6-8A46-8772-D67D477774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F10AC0F-19A9-894F-9068-C54C2EBD21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AE8B1E5-EA17-7748-A24F-2C2B262C5B32}"/>
              </a:ext>
            </a:extLst>
          </p:cNvPr>
          <p:cNvSpPr>
            <a:spLocks noGrp="1"/>
          </p:cNvSpPr>
          <p:nvPr>
            <p:ph type="dt" sz="half" idx="10"/>
          </p:nvPr>
        </p:nvSpPr>
        <p:spPr/>
        <p:txBody>
          <a:bodyPr/>
          <a:lstStyle/>
          <a:p>
            <a:fld id="{4646A3D9-CA7E-F443-B56B-D71CCFF9E9A2}" type="datetimeFigureOut">
              <a:rPr lang="en-GB" smtClean="0"/>
              <a:t>31/05/2020</a:t>
            </a:fld>
            <a:endParaRPr lang="en-GB"/>
          </a:p>
        </p:txBody>
      </p:sp>
      <p:sp>
        <p:nvSpPr>
          <p:cNvPr id="5" name="Footer Placeholder 4">
            <a:extLst>
              <a:ext uri="{FF2B5EF4-FFF2-40B4-BE49-F238E27FC236}">
                <a16:creationId xmlns:a16="http://schemas.microsoft.com/office/drawing/2014/main" id="{8BC0AAA6-D09A-1145-BF2A-05F1DD869C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850BD-0467-3547-92EE-8C3A6218F256}"/>
              </a:ext>
            </a:extLst>
          </p:cNvPr>
          <p:cNvSpPr>
            <a:spLocks noGrp="1"/>
          </p:cNvSpPr>
          <p:nvPr>
            <p:ph type="sldNum" sz="quarter" idx="12"/>
          </p:nvPr>
        </p:nvSpPr>
        <p:spPr/>
        <p:txBody>
          <a:bodyPr/>
          <a:lstStyle/>
          <a:p>
            <a:fld id="{32311EBA-323E-954F-9409-BF80084ACA5E}" type="slidenum">
              <a:rPr lang="en-GB" smtClean="0"/>
              <a:t>‹#›</a:t>
            </a:fld>
            <a:endParaRPr lang="en-GB"/>
          </a:p>
        </p:txBody>
      </p:sp>
    </p:spTree>
    <p:extLst>
      <p:ext uri="{BB962C8B-B14F-4D97-AF65-F5344CB8AC3E}">
        <p14:creationId xmlns:p14="http://schemas.microsoft.com/office/powerpoint/2010/main" val="271682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A32A-38C4-964D-92F7-CC5CDADAD9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6BE9B54-C370-6042-A855-00F6B36B83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0D15291-7733-F445-9AD9-5779041C06AD}"/>
              </a:ext>
            </a:extLst>
          </p:cNvPr>
          <p:cNvSpPr>
            <a:spLocks noGrp="1"/>
          </p:cNvSpPr>
          <p:nvPr>
            <p:ph type="dt" sz="half" idx="10"/>
          </p:nvPr>
        </p:nvSpPr>
        <p:spPr/>
        <p:txBody>
          <a:bodyPr/>
          <a:lstStyle/>
          <a:p>
            <a:fld id="{4646A3D9-CA7E-F443-B56B-D71CCFF9E9A2}" type="datetimeFigureOut">
              <a:rPr lang="en-GB" smtClean="0"/>
              <a:t>31/05/2020</a:t>
            </a:fld>
            <a:endParaRPr lang="en-GB"/>
          </a:p>
        </p:txBody>
      </p:sp>
      <p:sp>
        <p:nvSpPr>
          <p:cNvPr id="5" name="Footer Placeholder 4">
            <a:extLst>
              <a:ext uri="{FF2B5EF4-FFF2-40B4-BE49-F238E27FC236}">
                <a16:creationId xmlns:a16="http://schemas.microsoft.com/office/drawing/2014/main" id="{6068575A-72CE-9944-AFCD-930833FA58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30DA20-0D1B-2145-BCA1-786768341FA5}"/>
              </a:ext>
            </a:extLst>
          </p:cNvPr>
          <p:cNvSpPr>
            <a:spLocks noGrp="1"/>
          </p:cNvSpPr>
          <p:nvPr>
            <p:ph type="sldNum" sz="quarter" idx="12"/>
          </p:nvPr>
        </p:nvSpPr>
        <p:spPr/>
        <p:txBody>
          <a:bodyPr/>
          <a:lstStyle/>
          <a:p>
            <a:fld id="{32311EBA-323E-954F-9409-BF80084ACA5E}" type="slidenum">
              <a:rPr lang="en-GB" smtClean="0"/>
              <a:t>‹#›</a:t>
            </a:fld>
            <a:endParaRPr lang="en-GB"/>
          </a:p>
        </p:txBody>
      </p:sp>
    </p:spTree>
    <p:extLst>
      <p:ext uri="{BB962C8B-B14F-4D97-AF65-F5344CB8AC3E}">
        <p14:creationId xmlns:p14="http://schemas.microsoft.com/office/powerpoint/2010/main" val="420630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4606D4-7AC3-E44E-AF87-B5D2A31AB70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997DDDE-99EC-CB46-8258-3144B9F2B1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35E5CD-E1A0-EB42-93CA-D49BC66EC364}"/>
              </a:ext>
            </a:extLst>
          </p:cNvPr>
          <p:cNvSpPr>
            <a:spLocks noGrp="1"/>
          </p:cNvSpPr>
          <p:nvPr>
            <p:ph type="dt" sz="half" idx="10"/>
          </p:nvPr>
        </p:nvSpPr>
        <p:spPr/>
        <p:txBody>
          <a:bodyPr/>
          <a:lstStyle/>
          <a:p>
            <a:fld id="{4646A3D9-CA7E-F443-B56B-D71CCFF9E9A2}" type="datetimeFigureOut">
              <a:rPr lang="en-GB" smtClean="0"/>
              <a:t>31/05/2020</a:t>
            </a:fld>
            <a:endParaRPr lang="en-GB"/>
          </a:p>
        </p:txBody>
      </p:sp>
      <p:sp>
        <p:nvSpPr>
          <p:cNvPr id="5" name="Footer Placeholder 4">
            <a:extLst>
              <a:ext uri="{FF2B5EF4-FFF2-40B4-BE49-F238E27FC236}">
                <a16:creationId xmlns:a16="http://schemas.microsoft.com/office/drawing/2014/main" id="{107B7556-3362-1749-9A8C-AA67F022B2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304486-053E-9246-A42B-5112AF0378BB}"/>
              </a:ext>
            </a:extLst>
          </p:cNvPr>
          <p:cNvSpPr>
            <a:spLocks noGrp="1"/>
          </p:cNvSpPr>
          <p:nvPr>
            <p:ph type="sldNum" sz="quarter" idx="12"/>
          </p:nvPr>
        </p:nvSpPr>
        <p:spPr/>
        <p:txBody>
          <a:bodyPr/>
          <a:lstStyle/>
          <a:p>
            <a:fld id="{32311EBA-323E-954F-9409-BF80084ACA5E}" type="slidenum">
              <a:rPr lang="en-GB" smtClean="0"/>
              <a:t>‹#›</a:t>
            </a:fld>
            <a:endParaRPr lang="en-GB"/>
          </a:p>
        </p:txBody>
      </p:sp>
    </p:spTree>
    <p:extLst>
      <p:ext uri="{BB962C8B-B14F-4D97-AF65-F5344CB8AC3E}">
        <p14:creationId xmlns:p14="http://schemas.microsoft.com/office/powerpoint/2010/main" val="303324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DDAA-2326-774B-9F0A-5055D68BD0D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8F0A6E8-049A-4D40-94E4-CB0E0AFB88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F21DB7-0EC5-664A-8F03-B868BBD5D062}"/>
              </a:ext>
            </a:extLst>
          </p:cNvPr>
          <p:cNvSpPr>
            <a:spLocks noGrp="1"/>
          </p:cNvSpPr>
          <p:nvPr>
            <p:ph type="dt" sz="half" idx="10"/>
          </p:nvPr>
        </p:nvSpPr>
        <p:spPr/>
        <p:txBody>
          <a:bodyPr/>
          <a:lstStyle/>
          <a:p>
            <a:fld id="{4646A3D9-CA7E-F443-B56B-D71CCFF9E9A2}" type="datetimeFigureOut">
              <a:rPr lang="en-GB" smtClean="0"/>
              <a:t>31/05/2020</a:t>
            </a:fld>
            <a:endParaRPr lang="en-GB"/>
          </a:p>
        </p:txBody>
      </p:sp>
      <p:sp>
        <p:nvSpPr>
          <p:cNvPr id="5" name="Footer Placeholder 4">
            <a:extLst>
              <a:ext uri="{FF2B5EF4-FFF2-40B4-BE49-F238E27FC236}">
                <a16:creationId xmlns:a16="http://schemas.microsoft.com/office/drawing/2014/main" id="{BFA3D3C9-4095-9D4D-AE7D-D3467BB68F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0BD528-F6D8-BB4B-9A13-1B6D7395B72E}"/>
              </a:ext>
            </a:extLst>
          </p:cNvPr>
          <p:cNvSpPr>
            <a:spLocks noGrp="1"/>
          </p:cNvSpPr>
          <p:nvPr>
            <p:ph type="sldNum" sz="quarter" idx="12"/>
          </p:nvPr>
        </p:nvSpPr>
        <p:spPr/>
        <p:txBody>
          <a:bodyPr/>
          <a:lstStyle/>
          <a:p>
            <a:fld id="{32311EBA-323E-954F-9409-BF80084ACA5E}" type="slidenum">
              <a:rPr lang="en-GB" smtClean="0"/>
              <a:t>‹#›</a:t>
            </a:fld>
            <a:endParaRPr lang="en-GB"/>
          </a:p>
        </p:txBody>
      </p:sp>
    </p:spTree>
    <p:extLst>
      <p:ext uri="{BB962C8B-B14F-4D97-AF65-F5344CB8AC3E}">
        <p14:creationId xmlns:p14="http://schemas.microsoft.com/office/powerpoint/2010/main" val="400252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284E-0000-B243-9F02-BB58378A911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8F9448F-74E4-1146-9B75-5689D0E12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E2803E-A788-A748-9153-91DF9FF15180}"/>
              </a:ext>
            </a:extLst>
          </p:cNvPr>
          <p:cNvSpPr>
            <a:spLocks noGrp="1"/>
          </p:cNvSpPr>
          <p:nvPr>
            <p:ph type="dt" sz="half" idx="10"/>
          </p:nvPr>
        </p:nvSpPr>
        <p:spPr/>
        <p:txBody>
          <a:bodyPr/>
          <a:lstStyle/>
          <a:p>
            <a:fld id="{4646A3D9-CA7E-F443-B56B-D71CCFF9E9A2}" type="datetimeFigureOut">
              <a:rPr lang="en-GB" smtClean="0"/>
              <a:t>31/05/2020</a:t>
            </a:fld>
            <a:endParaRPr lang="en-GB"/>
          </a:p>
        </p:txBody>
      </p:sp>
      <p:sp>
        <p:nvSpPr>
          <p:cNvPr id="5" name="Footer Placeholder 4">
            <a:extLst>
              <a:ext uri="{FF2B5EF4-FFF2-40B4-BE49-F238E27FC236}">
                <a16:creationId xmlns:a16="http://schemas.microsoft.com/office/drawing/2014/main" id="{0FD3C003-861B-E649-9683-DEB5C7186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9A13AC-A94D-774E-942B-A1C805381278}"/>
              </a:ext>
            </a:extLst>
          </p:cNvPr>
          <p:cNvSpPr>
            <a:spLocks noGrp="1"/>
          </p:cNvSpPr>
          <p:nvPr>
            <p:ph type="sldNum" sz="quarter" idx="12"/>
          </p:nvPr>
        </p:nvSpPr>
        <p:spPr/>
        <p:txBody>
          <a:bodyPr/>
          <a:lstStyle/>
          <a:p>
            <a:fld id="{32311EBA-323E-954F-9409-BF80084ACA5E}" type="slidenum">
              <a:rPr lang="en-GB" smtClean="0"/>
              <a:t>‹#›</a:t>
            </a:fld>
            <a:endParaRPr lang="en-GB"/>
          </a:p>
        </p:txBody>
      </p:sp>
    </p:spTree>
    <p:extLst>
      <p:ext uri="{BB962C8B-B14F-4D97-AF65-F5344CB8AC3E}">
        <p14:creationId xmlns:p14="http://schemas.microsoft.com/office/powerpoint/2010/main" val="428930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74AA-D1B8-F442-BB7E-6482DE24464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6717C4A-B0A4-0B40-AE18-48E28DE146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206E035-3689-814E-B499-9A00F2BECBC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601F4EE-4F2F-4C48-A6BC-4C54004A1E05}"/>
              </a:ext>
            </a:extLst>
          </p:cNvPr>
          <p:cNvSpPr>
            <a:spLocks noGrp="1"/>
          </p:cNvSpPr>
          <p:nvPr>
            <p:ph type="dt" sz="half" idx="10"/>
          </p:nvPr>
        </p:nvSpPr>
        <p:spPr/>
        <p:txBody>
          <a:bodyPr/>
          <a:lstStyle/>
          <a:p>
            <a:fld id="{4646A3D9-CA7E-F443-B56B-D71CCFF9E9A2}" type="datetimeFigureOut">
              <a:rPr lang="en-GB" smtClean="0"/>
              <a:t>31/05/2020</a:t>
            </a:fld>
            <a:endParaRPr lang="en-GB"/>
          </a:p>
        </p:txBody>
      </p:sp>
      <p:sp>
        <p:nvSpPr>
          <p:cNvPr id="6" name="Footer Placeholder 5">
            <a:extLst>
              <a:ext uri="{FF2B5EF4-FFF2-40B4-BE49-F238E27FC236}">
                <a16:creationId xmlns:a16="http://schemas.microsoft.com/office/drawing/2014/main" id="{2635341E-B2B6-044C-B390-62BCCABB0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7025E6-4CFB-3A42-8615-88B1E47A84CA}"/>
              </a:ext>
            </a:extLst>
          </p:cNvPr>
          <p:cNvSpPr>
            <a:spLocks noGrp="1"/>
          </p:cNvSpPr>
          <p:nvPr>
            <p:ph type="sldNum" sz="quarter" idx="12"/>
          </p:nvPr>
        </p:nvSpPr>
        <p:spPr/>
        <p:txBody>
          <a:bodyPr/>
          <a:lstStyle/>
          <a:p>
            <a:fld id="{32311EBA-323E-954F-9409-BF80084ACA5E}" type="slidenum">
              <a:rPr lang="en-GB" smtClean="0"/>
              <a:t>‹#›</a:t>
            </a:fld>
            <a:endParaRPr lang="en-GB"/>
          </a:p>
        </p:txBody>
      </p:sp>
    </p:spTree>
    <p:extLst>
      <p:ext uri="{BB962C8B-B14F-4D97-AF65-F5344CB8AC3E}">
        <p14:creationId xmlns:p14="http://schemas.microsoft.com/office/powerpoint/2010/main" val="76874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1212-D962-7749-82B8-C4698002047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2AEC3AA-5051-FB4D-B867-0D436CB7F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EC2BD2B-6E50-5A46-8941-9EE4A315701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BB0E4C8-E168-634D-A4EC-B905A1EAB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59FA70-8790-D64B-963D-44EBA250820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94D4E77-088D-A24A-82CF-107DFAB854E6}"/>
              </a:ext>
            </a:extLst>
          </p:cNvPr>
          <p:cNvSpPr>
            <a:spLocks noGrp="1"/>
          </p:cNvSpPr>
          <p:nvPr>
            <p:ph type="dt" sz="half" idx="10"/>
          </p:nvPr>
        </p:nvSpPr>
        <p:spPr/>
        <p:txBody>
          <a:bodyPr/>
          <a:lstStyle/>
          <a:p>
            <a:fld id="{4646A3D9-CA7E-F443-B56B-D71CCFF9E9A2}" type="datetimeFigureOut">
              <a:rPr lang="en-GB" smtClean="0"/>
              <a:t>31/05/2020</a:t>
            </a:fld>
            <a:endParaRPr lang="en-GB"/>
          </a:p>
        </p:txBody>
      </p:sp>
      <p:sp>
        <p:nvSpPr>
          <p:cNvPr id="8" name="Footer Placeholder 7">
            <a:extLst>
              <a:ext uri="{FF2B5EF4-FFF2-40B4-BE49-F238E27FC236}">
                <a16:creationId xmlns:a16="http://schemas.microsoft.com/office/drawing/2014/main" id="{9D6D6293-832A-904D-A9F7-B238613B57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28FDD9-8EE9-894B-9213-E25D20106EB7}"/>
              </a:ext>
            </a:extLst>
          </p:cNvPr>
          <p:cNvSpPr>
            <a:spLocks noGrp="1"/>
          </p:cNvSpPr>
          <p:nvPr>
            <p:ph type="sldNum" sz="quarter" idx="12"/>
          </p:nvPr>
        </p:nvSpPr>
        <p:spPr/>
        <p:txBody>
          <a:bodyPr/>
          <a:lstStyle/>
          <a:p>
            <a:fld id="{32311EBA-323E-954F-9409-BF80084ACA5E}" type="slidenum">
              <a:rPr lang="en-GB" smtClean="0"/>
              <a:t>‹#›</a:t>
            </a:fld>
            <a:endParaRPr lang="en-GB"/>
          </a:p>
        </p:txBody>
      </p:sp>
    </p:spTree>
    <p:extLst>
      <p:ext uri="{BB962C8B-B14F-4D97-AF65-F5344CB8AC3E}">
        <p14:creationId xmlns:p14="http://schemas.microsoft.com/office/powerpoint/2010/main" val="227662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4D07-6574-0F4D-8525-FBE23001BF6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EB390C4-91E9-D244-9181-A95A82B3FC77}"/>
              </a:ext>
            </a:extLst>
          </p:cNvPr>
          <p:cNvSpPr>
            <a:spLocks noGrp="1"/>
          </p:cNvSpPr>
          <p:nvPr>
            <p:ph type="dt" sz="half" idx="10"/>
          </p:nvPr>
        </p:nvSpPr>
        <p:spPr/>
        <p:txBody>
          <a:bodyPr/>
          <a:lstStyle/>
          <a:p>
            <a:fld id="{4646A3D9-CA7E-F443-B56B-D71CCFF9E9A2}" type="datetimeFigureOut">
              <a:rPr lang="en-GB" smtClean="0"/>
              <a:t>31/05/2020</a:t>
            </a:fld>
            <a:endParaRPr lang="en-GB"/>
          </a:p>
        </p:txBody>
      </p:sp>
      <p:sp>
        <p:nvSpPr>
          <p:cNvPr id="4" name="Footer Placeholder 3">
            <a:extLst>
              <a:ext uri="{FF2B5EF4-FFF2-40B4-BE49-F238E27FC236}">
                <a16:creationId xmlns:a16="http://schemas.microsoft.com/office/drawing/2014/main" id="{64BA6798-105F-4647-BDED-7452EBE01C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CDC78E-7548-6C40-8F74-AA00C1ACB2BE}"/>
              </a:ext>
            </a:extLst>
          </p:cNvPr>
          <p:cNvSpPr>
            <a:spLocks noGrp="1"/>
          </p:cNvSpPr>
          <p:nvPr>
            <p:ph type="sldNum" sz="quarter" idx="12"/>
          </p:nvPr>
        </p:nvSpPr>
        <p:spPr/>
        <p:txBody>
          <a:bodyPr/>
          <a:lstStyle/>
          <a:p>
            <a:fld id="{32311EBA-323E-954F-9409-BF80084ACA5E}" type="slidenum">
              <a:rPr lang="en-GB" smtClean="0"/>
              <a:t>‹#›</a:t>
            </a:fld>
            <a:endParaRPr lang="en-GB"/>
          </a:p>
        </p:txBody>
      </p:sp>
    </p:spTree>
    <p:extLst>
      <p:ext uri="{BB962C8B-B14F-4D97-AF65-F5344CB8AC3E}">
        <p14:creationId xmlns:p14="http://schemas.microsoft.com/office/powerpoint/2010/main" val="402764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31B561-2E7C-8448-B749-AAF415A3CE5F}"/>
              </a:ext>
            </a:extLst>
          </p:cNvPr>
          <p:cNvSpPr>
            <a:spLocks noGrp="1"/>
          </p:cNvSpPr>
          <p:nvPr>
            <p:ph type="dt" sz="half" idx="10"/>
          </p:nvPr>
        </p:nvSpPr>
        <p:spPr/>
        <p:txBody>
          <a:bodyPr/>
          <a:lstStyle/>
          <a:p>
            <a:fld id="{4646A3D9-CA7E-F443-B56B-D71CCFF9E9A2}" type="datetimeFigureOut">
              <a:rPr lang="en-GB" smtClean="0"/>
              <a:t>31/05/2020</a:t>
            </a:fld>
            <a:endParaRPr lang="en-GB"/>
          </a:p>
        </p:txBody>
      </p:sp>
      <p:sp>
        <p:nvSpPr>
          <p:cNvPr id="3" name="Footer Placeholder 2">
            <a:extLst>
              <a:ext uri="{FF2B5EF4-FFF2-40B4-BE49-F238E27FC236}">
                <a16:creationId xmlns:a16="http://schemas.microsoft.com/office/drawing/2014/main" id="{D1642B48-75E3-814D-BB7F-F4B2D8C7FE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A127DA-309D-D644-AC40-A124AA6D758B}"/>
              </a:ext>
            </a:extLst>
          </p:cNvPr>
          <p:cNvSpPr>
            <a:spLocks noGrp="1"/>
          </p:cNvSpPr>
          <p:nvPr>
            <p:ph type="sldNum" sz="quarter" idx="12"/>
          </p:nvPr>
        </p:nvSpPr>
        <p:spPr/>
        <p:txBody>
          <a:bodyPr/>
          <a:lstStyle/>
          <a:p>
            <a:fld id="{32311EBA-323E-954F-9409-BF80084ACA5E}" type="slidenum">
              <a:rPr lang="en-GB" smtClean="0"/>
              <a:t>‹#›</a:t>
            </a:fld>
            <a:endParaRPr lang="en-GB"/>
          </a:p>
        </p:txBody>
      </p:sp>
    </p:spTree>
    <p:extLst>
      <p:ext uri="{BB962C8B-B14F-4D97-AF65-F5344CB8AC3E}">
        <p14:creationId xmlns:p14="http://schemas.microsoft.com/office/powerpoint/2010/main" val="400519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20D9-3BDB-0F47-A71B-16D13E73F8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52AC2A3-9ECA-4345-8594-C9BF1E823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E76E187-89B4-D041-84A6-BACF8CBE7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8B41F6-E4CD-DB4F-9192-18F1E1BBE76D}"/>
              </a:ext>
            </a:extLst>
          </p:cNvPr>
          <p:cNvSpPr>
            <a:spLocks noGrp="1"/>
          </p:cNvSpPr>
          <p:nvPr>
            <p:ph type="dt" sz="half" idx="10"/>
          </p:nvPr>
        </p:nvSpPr>
        <p:spPr/>
        <p:txBody>
          <a:bodyPr/>
          <a:lstStyle/>
          <a:p>
            <a:fld id="{4646A3D9-CA7E-F443-B56B-D71CCFF9E9A2}" type="datetimeFigureOut">
              <a:rPr lang="en-GB" smtClean="0"/>
              <a:t>31/05/2020</a:t>
            </a:fld>
            <a:endParaRPr lang="en-GB"/>
          </a:p>
        </p:txBody>
      </p:sp>
      <p:sp>
        <p:nvSpPr>
          <p:cNvPr id="6" name="Footer Placeholder 5">
            <a:extLst>
              <a:ext uri="{FF2B5EF4-FFF2-40B4-BE49-F238E27FC236}">
                <a16:creationId xmlns:a16="http://schemas.microsoft.com/office/drawing/2014/main" id="{456F7ED8-B1CB-A14E-AC3C-D750B93372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4A4A23-2FA4-524D-A5F5-E225D31D1414}"/>
              </a:ext>
            </a:extLst>
          </p:cNvPr>
          <p:cNvSpPr>
            <a:spLocks noGrp="1"/>
          </p:cNvSpPr>
          <p:nvPr>
            <p:ph type="sldNum" sz="quarter" idx="12"/>
          </p:nvPr>
        </p:nvSpPr>
        <p:spPr/>
        <p:txBody>
          <a:bodyPr/>
          <a:lstStyle/>
          <a:p>
            <a:fld id="{32311EBA-323E-954F-9409-BF80084ACA5E}" type="slidenum">
              <a:rPr lang="en-GB" smtClean="0"/>
              <a:t>‹#›</a:t>
            </a:fld>
            <a:endParaRPr lang="en-GB"/>
          </a:p>
        </p:txBody>
      </p:sp>
    </p:spTree>
    <p:extLst>
      <p:ext uri="{BB962C8B-B14F-4D97-AF65-F5344CB8AC3E}">
        <p14:creationId xmlns:p14="http://schemas.microsoft.com/office/powerpoint/2010/main" val="316822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B8BF-F4BF-5E43-BD38-CE695A3D2F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56CBDA5-A99D-3849-A570-14907EBD2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092E0F-0A73-F947-A8A8-5F573A5AD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32FFAB-7A26-9840-B1C7-9161F43D4242}"/>
              </a:ext>
            </a:extLst>
          </p:cNvPr>
          <p:cNvSpPr>
            <a:spLocks noGrp="1"/>
          </p:cNvSpPr>
          <p:nvPr>
            <p:ph type="dt" sz="half" idx="10"/>
          </p:nvPr>
        </p:nvSpPr>
        <p:spPr/>
        <p:txBody>
          <a:bodyPr/>
          <a:lstStyle/>
          <a:p>
            <a:fld id="{4646A3D9-CA7E-F443-B56B-D71CCFF9E9A2}" type="datetimeFigureOut">
              <a:rPr lang="en-GB" smtClean="0"/>
              <a:t>31/05/2020</a:t>
            </a:fld>
            <a:endParaRPr lang="en-GB"/>
          </a:p>
        </p:txBody>
      </p:sp>
      <p:sp>
        <p:nvSpPr>
          <p:cNvPr id="6" name="Footer Placeholder 5">
            <a:extLst>
              <a:ext uri="{FF2B5EF4-FFF2-40B4-BE49-F238E27FC236}">
                <a16:creationId xmlns:a16="http://schemas.microsoft.com/office/drawing/2014/main" id="{B046C21F-2A22-0B41-9920-B89BFA2E75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3313FC-170F-DD42-81D4-A230F0F07456}"/>
              </a:ext>
            </a:extLst>
          </p:cNvPr>
          <p:cNvSpPr>
            <a:spLocks noGrp="1"/>
          </p:cNvSpPr>
          <p:nvPr>
            <p:ph type="sldNum" sz="quarter" idx="12"/>
          </p:nvPr>
        </p:nvSpPr>
        <p:spPr/>
        <p:txBody>
          <a:bodyPr/>
          <a:lstStyle/>
          <a:p>
            <a:fld id="{32311EBA-323E-954F-9409-BF80084ACA5E}" type="slidenum">
              <a:rPr lang="en-GB" smtClean="0"/>
              <a:t>‹#›</a:t>
            </a:fld>
            <a:endParaRPr lang="en-GB"/>
          </a:p>
        </p:txBody>
      </p:sp>
    </p:spTree>
    <p:extLst>
      <p:ext uri="{BB962C8B-B14F-4D97-AF65-F5344CB8AC3E}">
        <p14:creationId xmlns:p14="http://schemas.microsoft.com/office/powerpoint/2010/main" val="306278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accent1">
                <a:lumMod val="50000"/>
              </a:schemeClr>
            </a:gs>
            <a:gs pos="0">
              <a:schemeClr val="accent1">
                <a:lumMod val="5000"/>
                <a:lumOff val="95000"/>
              </a:schemeClr>
            </a:gs>
            <a:gs pos="16000">
              <a:srgbClr val="7030A0"/>
            </a:gs>
            <a:gs pos="44000">
              <a:schemeClr val="accent6">
                <a:lumMod val="75000"/>
              </a:schemeClr>
            </a:gs>
            <a:gs pos="57000">
              <a:srgbClr val="8D6E23"/>
            </a:gs>
            <a:gs pos="89000">
              <a:srgbClr val="FFC000"/>
            </a:gs>
            <a:gs pos="79000">
              <a:srgbClr val="A9641A"/>
            </a:gs>
            <a:gs pos="69000">
              <a:srgbClr val="B5320D"/>
            </a:gs>
            <a:gs pos="95000">
              <a:srgbClr val="FFE000"/>
            </a:gs>
            <a:gs pos="99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24483-C89F-8649-8C08-609AB922BB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1CB01A5-2522-584E-9F9C-66322DA6B8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3823ACA-78DA-3543-9BE5-9D8FCFE63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6A3D9-CA7E-F443-B56B-D71CCFF9E9A2}" type="datetimeFigureOut">
              <a:rPr lang="en-GB" smtClean="0"/>
              <a:t>31/05/2020</a:t>
            </a:fld>
            <a:endParaRPr lang="en-GB"/>
          </a:p>
        </p:txBody>
      </p:sp>
      <p:sp>
        <p:nvSpPr>
          <p:cNvPr id="5" name="Footer Placeholder 4">
            <a:extLst>
              <a:ext uri="{FF2B5EF4-FFF2-40B4-BE49-F238E27FC236}">
                <a16:creationId xmlns:a16="http://schemas.microsoft.com/office/drawing/2014/main" id="{6BF5B2DC-59A8-D74A-9706-2E92E21366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B1A4DE-BC08-7049-9AB0-3791C493D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11EBA-323E-954F-9409-BF80084ACA5E}" type="slidenum">
              <a:rPr lang="en-GB" smtClean="0"/>
              <a:t>‹#›</a:t>
            </a:fld>
            <a:endParaRPr lang="en-GB"/>
          </a:p>
        </p:txBody>
      </p:sp>
    </p:spTree>
    <p:extLst>
      <p:ext uri="{BB962C8B-B14F-4D97-AF65-F5344CB8AC3E}">
        <p14:creationId xmlns:p14="http://schemas.microsoft.com/office/powerpoint/2010/main" val="2039296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tyfactory.com/art_appreciation/animals_in_art/pablo_picasso.htm" TargetMode="External"/><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rtyfactory.com/color_theory/color_terms_1.htm" TargetMode="External"/><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goldfinch@archbishopcourtenay.kent.sch.uk" TargetMode="External"/><Relationship Id="rId2" Type="http://schemas.openxmlformats.org/officeDocument/2006/relationships/hyperlink" Target="https://archbishop-courtenay-primary.secure-primarysite.net/feelings-emotion-art/" TargetMode="External"/><Relationship Id="rId1" Type="http://schemas.openxmlformats.org/officeDocument/2006/relationships/slideLayout" Target="../slideLayouts/slideLayout2.xml"/><Relationship Id="rId5" Type="http://schemas.openxmlformats.org/officeDocument/2006/relationships/hyperlink" Target="mailto:redwing@archbishopcourtenay.kent.sch.uk" TargetMode="External"/><Relationship Id="rId4" Type="http://schemas.openxmlformats.org/officeDocument/2006/relationships/hyperlink" Target="mailto:heron@archbishopcourtenay.kent.sch.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rtyfactory.com/color_theory/color_terms_1.htm" TargetMode="External"/><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hyperlink" Target="https://www.artyfactory.com/art_appreciation/timelines/modern_art_timeline_part_2.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rtyfactory.com/art_appreciation/landscapes/vincent_van_gogh.htm" TargetMode="External"/><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hyperlink" Target="https://www.artyfactory.com/art_appreciation/art_movements/post_impressionism.ht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A1DE-6F98-464B-9355-B08B76095BD3}"/>
              </a:ext>
            </a:extLst>
          </p:cNvPr>
          <p:cNvSpPr>
            <a:spLocks noGrp="1"/>
          </p:cNvSpPr>
          <p:nvPr>
            <p:ph type="ctrTitle"/>
          </p:nvPr>
        </p:nvSpPr>
        <p:spPr/>
        <p:txBody>
          <a:bodyPr/>
          <a:lstStyle/>
          <a:p>
            <a:r>
              <a:rPr lang="en-GB" dirty="0"/>
              <a:t>Feelings, Emotions and Art</a:t>
            </a:r>
          </a:p>
        </p:txBody>
      </p:sp>
    </p:spTree>
    <p:extLst>
      <p:ext uri="{BB962C8B-B14F-4D97-AF65-F5344CB8AC3E}">
        <p14:creationId xmlns:p14="http://schemas.microsoft.com/office/powerpoint/2010/main" val="88132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067B2A1-919F-D74F-9652-490AD9B2DA10}"/>
              </a:ext>
            </a:extLst>
          </p:cNvPr>
          <p:cNvPicPr>
            <a:picLocks noChangeAspect="1"/>
          </p:cNvPicPr>
          <p:nvPr/>
        </p:nvPicPr>
        <p:blipFill rotWithShape="1">
          <a:blip r:embed="rId2"/>
          <a:srcRect t="3518" b="40631"/>
          <a:stretch/>
        </p:blipFill>
        <p:spPr>
          <a:xfrm>
            <a:off x="2160684"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Rectangle 5">
            <a:extLst>
              <a:ext uri="{FF2B5EF4-FFF2-40B4-BE49-F238E27FC236}">
                <a16:creationId xmlns:a16="http://schemas.microsoft.com/office/drawing/2014/main" id="{E5D0D5CF-7DFB-434A-B692-93BCEE14D1AD}"/>
              </a:ext>
            </a:extLst>
          </p:cNvPr>
          <p:cNvSpPr/>
          <p:nvPr/>
        </p:nvSpPr>
        <p:spPr>
          <a:xfrm>
            <a:off x="9248775" y="6334770"/>
            <a:ext cx="6096000" cy="523220"/>
          </a:xfrm>
          <a:prstGeom prst="rect">
            <a:avLst/>
          </a:prstGeom>
        </p:spPr>
        <p:txBody>
          <a:bodyPr>
            <a:spAutoFit/>
          </a:bodyPr>
          <a:lstStyle/>
          <a:p>
            <a:r>
              <a:rPr lang="en-GB" sz="1400" b="0" i="0" u="none" strike="noStrike" dirty="0">
                <a:solidFill>
                  <a:srgbClr val="000000"/>
                </a:solidFill>
                <a:effectLst/>
                <a:latin typeface="Lucida Sans Unicode" panose="020B0602030504020204" pitchFamily="34" charset="0"/>
              </a:rPr>
              <a:t>FYODOR ROKOTOV (1736-1808)</a:t>
            </a:r>
            <a:br>
              <a:rPr lang="en-GB" sz="1400" dirty="0"/>
            </a:br>
            <a:r>
              <a:rPr lang="en-GB" sz="1400" b="0" i="0" u="none" strike="noStrike" dirty="0">
                <a:solidFill>
                  <a:srgbClr val="000000"/>
                </a:solidFill>
                <a:effectLst/>
                <a:latin typeface="Lucida Sans Unicode" panose="020B0602030504020204" pitchFamily="34" charset="0"/>
              </a:rPr>
              <a:t>Catherine the Great (1780)</a:t>
            </a:r>
            <a:endParaRPr lang="en-GB" sz="1400" dirty="0"/>
          </a:p>
        </p:txBody>
      </p:sp>
      <p:sp>
        <p:nvSpPr>
          <p:cNvPr id="7" name="Rectangle 6">
            <a:extLst>
              <a:ext uri="{FF2B5EF4-FFF2-40B4-BE49-F238E27FC236}">
                <a16:creationId xmlns:a16="http://schemas.microsoft.com/office/drawing/2014/main" id="{6E4F7F48-019A-E345-9560-0915EAA3CF2D}"/>
              </a:ext>
            </a:extLst>
          </p:cNvPr>
          <p:cNvSpPr/>
          <p:nvPr/>
        </p:nvSpPr>
        <p:spPr>
          <a:xfrm>
            <a:off x="0" y="142786"/>
            <a:ext cx="2300288" cy="6001643"/>
          </a:xfrm>
          <a:prstGeom prst="rect">
            <a:avLst/>
          </a:prstGeom>
        </p:spPr>
        <p:txBody>
          <a:bodyPr wrap="square">
            <a:spAutoFit/>
          </a:bodyPr>
          <a:lstStyle/>
          <a:p>
            <a:r>
              <a:rPr lang="en-GB" sz="2400" b="0" i="0" u="none" strike="noStrike" dirty="0">
                <a:solidFill>
                  <a:srgbClr val="000000"/>
                </a:solidFill>
                <a:effectLst/>
                <a:latin typeface="Lucida Sans Unicode" panose="020B0602030504020204" pitchFamily="34" charset="0"/>
              </a:rPr>
              <a:t>Purple is the colour of royalty, wealth and power. In times past, purple dyes were rare a</a:t>
            </a:r>
            <a:r>
              <a:rPr lang="en-GB" sz="2400" b="0" i="0" u="none" strike="noStrike" dirty="0">
                <a:effectLst/>
                <a:latin typeface="Lucida Sans Unicode" panose="020B0602030504020204" pitchFamily="34" charset="0"/>
              </a:rPr>
              <a:t>nd</a:t>
            </a:r>
            <a:r>
              <a:rPr lang="en-GB" sz="2400" b="0" i="0" u="none" strike="noStrike" dirty="0">
                <a:solidFill>
                  <a:srgbClr val="000000"/>
                </a:solidFill>
                <a:effectLst/>
                <a:latin typeface="Lucida Sans Unicode" panose="020B0602030504020204" pitchFamily="34" charset="0"/>
              </a:rPr>
              <a:t> expensive. Only the rich and powerfu</a:t>
            </a:r>
            <a:r>
              <a:rPr lang="en-GB" sz="2400" b="0" i="0" u="none" strike="noStrike" dirty="0">
                <a:effectLst/>
                <a:latin typeface="Lucida Sans Unicode" panose="020B0602030504020204" pitchFamily="34" charset="0"/>
              </a:rPr>
              <a:t>l</a:t>
            </a:r>
            <a:r>
              <a:rPr lang="en-GB" sz="2400" b="0" i="0" u="none" strike="noStrike" dirty="0">
                <a:solidFill>
                  <a:srgbClr val="000000"/>
                </a:solidFill>
                <a:effectLst/>
                <a:latin typeface="Lucida Sans Unicode" panose="020B0602030504020204" pitchFamily="34" charset="0"/>
              </a:rPr>
              <a:t> could afford to wear clothes of this luxurious colour.</a:t>
            </a:r>
            <a:endParaRPr lang="en-GB" sz="2400" dirty="0"/>
          </a:p>
        </p:txBody>
      </p:sp>
    </p:spTree>
    <p:extLst>
      <p:ext uri="{BB962C8B-B14F-4D97-AF65-F5344CB8AC3E}">
        <p14:creationId xmlns:p14="http://schemas.microsoft.com/office/powerpoint/2010/main" val="107664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60AADBFC-A9D4-E949-AD61-528DFBF5C8AB}"/>
              </a:ext>
            </a:extLst>
          </p:cNvPr>
          <p:cNvPicPr>
            <a:picLocks noChangeAspect="1"/>
          </p:cNvPicPr>
          <p:nvPr/>
        </p:nvPicPr>
        <p:blipFill rotWithShape="1">
          <a:blip r:embed="rId2"/>
          <a:srcRect t="18283" b="20544"/>
          <a:stretch/>
        </p:blipFill>
        <p:spPr>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3" name="Rectangle 2">
            <a:extLst>
              <a:ext uri="{FF2B5EF4-FFF2-40B4-BE49-F238E27FC236}">
                <a16:creationId xmlns:a16="http://schemas.microsoft.com/office/drawing/2014/main" id="{917D86B5-706B-5B4F-B241-9CA403918B31}"/>
              </a:ext>
            </a:extLst>
          </p:cNvPr>
          <p:cNvSpPr/>
          <p:nvPr/>
        </p:nvSpPr>
        <p:spPr>
          <a:xfrm>
            <a:off x="0" y="6282035"/>
            <a:ext cx="6096000" cy="276999"/>
          </a:xfrm>
          <a:prstGeom prst="rect">
            <a:avLst/>
          </a:prstGeom>
        </p:spPr>
        <p:txBody>
          <a:bodyPr>
            <a:spAutoFit/>
          </a:bodyPr>
          <a:lstStyle/>
          <a:p>
            <a:endParaRPr lang="en-GB" sz="1200" dirty="0"/>
          </a:p>
        </p:txBody>
      </p:sp>
      <p:sp>
        <p:nvSpPr>
          <p:cNvPr id="4" name="Rectangle 3">
            <a:extLst>
              <a:ext uri="{FF2B5EF4-FFF2-40B4-BE49-F238E27FC236}">
                <a16:creationId xmlns:a16="http://schemas.microsoft.com/office/drawing/2014/main" id="{884AC81D-0EB8-E244-82D0-FAB0B003B86A}"/>
              </a:ext>
            </a:extLst>
          </p:cNvPr>
          <p:cNvSpPr/>
          <p:nvPr/>
        </p:nvSpPr>
        <p:spPr>
          <a:xfrm>
            <a:off x="8105775" y="0"/>
            <a:ext cx="6096000" cy="646331"/>
          </a:xfrm>
          <a:prstGeom prst="rect">
            <a:avLst/>
          </a:prstGeom>
        </p:spPr>
        <p:txBody>
          <a:bodyPr>
            <a:spAutoFit/>
          </a:bodyPr>
          <a:lstStyle/>
          <a:p>
            <a:r>
              <a:rPr lang="en-GB" b="1" i="0" u="none" strike="noStrike" dirty="0">
                <a:solidFill>
                  <a:srgbClr val="000000"/>
                </a:solidFill>
                <a:effectLst/>
                <a:latin typeface="Lucida Sans Unicode" panose="020B0602030504020204" pitchFamily="34" charset="0"/>
              </a:rPr>
              <a:t>VINCENT VAN GOGH (1853-1890)</a:t>
            </a:r>
            <a:br>
              <a:rPr lang="en-GB" b="1" dirty="0"/>
            </a:br>
            <a:r>
              <a:rPr lang="en-GB" b="1" i="0" u="none" strike="noStrike" dirty="0">
                <a:solidFill>
                  <a:srgbClr val="000000"/>
                </a:solidFill>
                <a:effectLst/>
                <a:latin typeface="Lucida Sans Unicode" panose="020B0602030504020204" pitchFamily="34" charset="0"/>
              </a:rPr>
              <a:t>'Shoes', 1888 (oil on canvas)</a:t>
            </a:r>
            <a:endParaRPr lang="en-GB" b="1" dirty="0"/>
          </a:p>
        </p:txBody>
      </p:sp>
      <p:sp>
        <p:nvSpPr>
          <p:cNvPr id="5" name="Rectangle 4">
            <a:extLst>
              <a:ext uri="{FF2B5EF4-FFF2-40B4-BE49-F238E27FC236}">
                <a16:creationId xmlns:a16="http://schemas.microsoft.com/office/drawing/2014/main" id="{03C03EEE-21A4-2340-B4F1-3EBEF3E33381}"/>
              </a:ext>
            </a:extLst>
          </p:cNvPr>
          <p:cNvSpPr/>
          <p:nvPr/>
        </p:nvSpPr>
        <p:spPr>
          <a:xfrm>
            <a:off x="-1" y="6073741"/>
            <a:ext cx="12188951" cy="707886"/>
          </a:xfrm>
          <a:prstGeom prst="rect">
            <a:avLst/>
          </a:prstGeom>
        </p:spPr>
        <p:txBody>
          <a:bodyPr wrap="square">
            <a:spAutoFit/>
          </a:bodyPr>
          <a:lstStyle/>
          <a:p>
            <a:r>
              <a:rPr lang="en-GB" sz="2000" b="0" i="0" u="none" strike="noStrike" dirty="0">
                <a:solidFill>
                  <a:srgbClr val="000000"/>
                </a:solidFill>
                <a:effectLst/>
                <a:latin typeface="Lucida Sans Unicode" panose="020B0602030504020204" pitchFamily="34" charset="0"/>
              </a:rPr>
              <a:t>Brown is the colour of earth, wood and stone. As such, it evokes craftsmanship and the great outdoors. It is also used to represent humility: a down to earth virtue.</a:t>
            </a:r>
            <a:endParaRPr lang="en-GB" sz="2000" dirty="0"/>
          </a:p>
        </p:txBody>
      </p:sp>
    </p:spTree>
    <p:extLst>
      <p:ext uri="{BB962C8B-B14F-4D97-AF65-F5344CB8AC3E}">
        <p14:creationId xmlns:p14="http://schemas.microsoft.com/office/powerpoint/2010/main" val="181302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756D28-D51E-2449-99BB-D56555E1A452}"/>
              </a:ext>
            </a:extLst>
          </p:cNvPr>
          <p:cNvPicPr>
            <a:picLocks noChangeAspect="1"/>
          </p:cNvPicPr>
          <p:nvPr/>
        </p:nvPicPr>
        <p:blipFill rotWithShape="1">
          <a:blip r:embed="rId2"/>
          <a:srcRect t="22884" r="-1" b="27384"/>
          <a:stretch/>
        </p:blipFill>
        <p:spPr>
          <a:xfrm>
            <a:off x="838200" y="-3810"/>
            <a:ext cx="9928860" cy="6858001"/>
          </a:xfrm>
          <a:prstGeom prst="rect">
            <a:avLst/>
          </a:prstGeom>
        </p:spPr>
      </p:pic>
      <p:pic>
        <p:nvPicPr>
          <p:cNvPr id="8"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17D86B5-706B-5B4F-B241-9CA403918B31}"/>
              </a:ext>
            </a:extLst>
          </p:cNvPr>
          <p:cNvSpPr/>
          <p:nvPr/>
        </p:nvSpPr>
        <p:spPr>
          <a:xfrm>
            <a:off x="0" y="6282035"/>
            <a:ext cx="6096000" cy="276999"/>
          </a:xfrm>
          <a:prstGeom prst="rect">
            <a:avLst/>
          </a:prstGeom>
        </p:spPr>
        <p:txBody>
          <a:bodyPr>
            <a:spAutoFit/>
          </a:bodyPr>
          <a:lstStyle/>
          <a:p>
            <a:endParaRPr lang="en-GB" sz="1200" dirty="0"/>
          </a:p>
        </p:txBody>
      </p:sp>
      <p:sp>
        <p:nvSpPr>
          <p:cNvPr id="4" name="Rectangle 3">
            <a:extLst>
              <a:ext uri="{FF2B5EF4-FFF2-40B4-BE49-F238E27FC236}">
                <a16:creationId xmlns:a16="http://schemas.microsoft.com/office/drawing/2014/main" id="{826A8FB9-6033-EA40-9165-546306161C9D}"/>
              </a:ext>
            </a:extLst>
          </p:cNvPr>
          <p:cNvSpPr/>
          <p:nvPr/>
        </p:nvSpPr>
        <p:spPr>
          <a:xfrm>
            <a:off x="8524875" y="6097368"/>
            <a:ext cx="3667125" cy="646331"/>
          </a:xfrm>
          <a:prstGeom prst="rect">
            <a:avLst/>
          </a:prstGeom>
        </p:spPr>
        <p:txBody>
          <a:bodyPr wrap="square">
            <a:spAutoFit/>
          </a:bodyPr>
          <a:lstStyle/>
          <a:p>
            <a:r>
              <a:rPr lang="en-GB" b="0" i="0" u="none" strike="noStrike" dirty="0">
                <a:solidFill>
                  <a:srgbClr val="000000"/>
                </a:solidFill>
                <a:effectLst/>
                <a:latin typeface="Lucida Sans Unicode" panose="020B0602030504020204" pitchFamily="34" charset="0"/>
              </a:rPr>
              <a:t>KÄTHE KOLLWITZ (1867-1945)</a:t>
            </a:r>
            <a:br>
              <a:rPr lang="en-GB" dirty="0"/>
            </a:br>
            <a:r>
              <a:rPr lang="en-GB" b="0" i="0" u="none" strike="noStrike" dirty="0">
                <a:solidFill>
                  <a:srgbClr val="000000"/>
                </a:solidFill>
                <a:effectLst/>
                <a:latin typeface="Lucida Sans Unicode" panose="020B0602030504020204" pitchFamily="34" charset="0"/>
              </a:rPr>
              <a:t>'The Widow', 1922-23</a:t>
            </a:r>
            <a:endParaRPr lang="en-GB" dirty="0"/>
          </a:p>
        </p:txBody>
      </p:sp>
      <p:sp>
        <p:nvSpPr>
          <p:cNvPr id="5" name="Rectangle 4">
            <a:extLst>
              <a:ext uri="{FF2B5EF4-FFF2-40B4-BE49-F238E27FC236}">
                <a16:creationId xmlns:a16="http://schemas.microsoft.com/office/drawing/2014/main" id="{98DE560B-A553-BB40-ADBA-981F04BD24C8}"/>
              </a:ext>
            </a:extLst>
          </p:cNvPr>
          <p:cNvSpPr/>
          <p:nvPr/>
        </p:nvSpPr>
        <p:spPr>
          <a:xfrm>
            <a:off x="133350" y="555694"/>
            <a:ext cx="3800476" cy="4893647"/>
          </a:xfrm>
          <a:prstGeom prst="rect">
            <a:avLst/>
          </a:prstGeom>
        </p:spPr>
        <p:txBody>
          <a:bodyPr wrap="square">
            <a:spAutoFit/>
          </a:bodyPr>
          <a:lstStyle/>
          <a:p>
            <a:r>
              <a:rPr lang="en-GB" sz="2400" b="0" i="0" u="none" strike="noStrike" dirty="0">
                <a:solidFill>
                  <a:srgbClr val="000000"/>
                </a:solidFill>
                <a:effectLst/>
                <a:latin typeface="Lucida Sans Unicode" panose="020B0602030504020204" pitchFamily="34" charset="0"/>
              </a:rPr>
              <a:t>Black and its association with darkness is used to represent death, evil, witchcraft, fear and mourning.</a:t>
            </a:r>
          </a:p>
          <a:p>
            <a:r>
              <a:rPr lang="en-GB" sz="2400" b="0" i="0" u="none" strike="noStrike" dirty="0">
                <a:solidFill>
                  <a:srgbClr val="000000"/>
                </a:solidFill>
                <a:effectLst/>
                <a:latin typeface="Lucida Sans Unicode" panose="020B0602030504020204" pitchFamily="34" charset="0"/>
              </a:rPr>
              <a:t>'The Widow' by </a:t>
            </a:r>
            <a:r>
              <a:rPr lang="en-GB" sz="2400" b="0" i="0" u="none" strike="noStrike" dirty="0" err="1">
                <a:solidFill>
                  <a:srgbClr val="000000"/>
                </a:solidFill>
                <a:effectLst/>
                <a:latin typeface="Lucida Sans Unicode" panose="020B0602030504020204" pitchFamily="34" charset="0"/>
              </a:rPr>
              <a:t>Käthe</a:t>
            </a:r>
            <a:r>
              <a:rPr lang="en-GB" sz="2400" b="0" i="0" u="none" strike="noStrike" dirty="0">
                <a:solidFill>
                  <a:srgbClr val="000000"/>
                </a:solidFill>
                <a:effectLst/>
                <a:latin typeface="Lucida Sans Unicode" panose="020B0602030504020204" pitchFamily="34" charset="0"/>
              </a:rPr>
              <a:t> Kollwitz is one of a series of prints from a portfolio called </a:t>
            </a:r>
            <a:r>
              <a:rPr lang="en-GB" sz="2400" b="0" i="0" u="none" strike="noStrike" dirty="0" err="1">
                <a:solidFill>
                  <a:srgbClr val="000000"/>
                </a:solidFill>
                <a:effectLst/>
                <a:latin typeface="Lucida Sans Unicode" panose="020B0602030504020204" pitchFamily="34" charset="0"/>
              </a:rPr>
              <a:t>Kreig</a:t>
            </a:r>
            <a:r>
              <a:rPr lang="en-GB" sz="2400" b="0" i="0" u="none" strike="noStrike" dirty="0">
                <a:solidFill>
                  <a:srgbClr val="000000"/>
                </a:solidFill>
                <a:effectLst/>
                <a:latin typeface="Lucida Sans Unicode" panose="020B0602030504020204" pitchFamily="34" charset="0"/>
              </a:rPr>
              <a:t> (War) which deals with the wretched human tragedy of World War 1. </a:t>
            </a:r>
          </a:p>
        </p:txBody>
      </p:sp>
      <p:sp>
        <p:nvSpPr>
          <p:cNvPr id="6" name="Rectangle 5">
            <a:extLst>
              <a:ext uri="{FF2B5EF4-FFF2-40B4-BE49-F238E27FC236}">
                <a16:creationId xmlns:a16="http://schemas.microsoft.com/office/drawing/2014/main" id="{0D7A9773-475B-E94A-AC89-133B6BB73CAC}"/>
              </a:ext>
            </a:extLst>
          </p:cNvPr>
          <p:cNvSpPr/>
          <p:nvPr/>
        </p:nvSpPr>
        <p:spPr>
          <a:xfrm>
            <a:off x="8115300" y="832692"/>
            <a:ext cx="3800476" cy="3046988"/>
          </a:xfrm>
          <a:prstGeom prst="rect">
            <a:avLst/>
          </a:prstGeom>
        </p:spPr>
        <p:txBody>
          <a:bodyPr wrap="square">
            <a:spAutoFit/>
          </a:bodyPr>
          <a:lstStyle/>
          <a:p>
            <a:r>
              <a:rPr lang="en-GB" sz="2400" b="0" i="0" u="none" strike="noStrike" dirty="0">
                <a:solidFill>
                  <a:srgbClr val="000000"/>
                </a:solidFill>
                <a:effectLst/>
                <a:latin typeface="Lucida Sans Unicode" panose="020B0602030504020204" pitchFamily="34" charset="0"/>
              </a:rPr>
              <a:t>This is a desolate image of a grief stricken wife who is embracing the memory of her departed husband. Black is the only appropriate colour for such a sad and distressing subject.</a:t>
            </a:r>
            <a:endParaRPr lang="en-GB" sz="2400" dirty="0"/>
          </a:p>
        </p:txBody>
      </p:sp>
    </p:spTree>
    <p:extLst>
      <p:ext uri="{BB962C8B-B14F-4D97-AF65-F5344CB8AC3E}">
        <p14:creationId xmlns:p14="http://schemas.microsoft.com/office/powerpoint/2010/main" val="150595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7D86B5-706B-5B4F-B241-9CA403918B31}"/>
              </a:ext>
            </a:extLst>
          </p:cNvPr>
          <p:cNvSpPr/>
          <p:nvPr/>
        </p:nvSpPr>
        <p:spPr>
          <a:xfrm>
            <a:off x="0" y="6282035"/>
            <a:ext cx="6096000" cy="276999"/>
          </a:xfrm>
          <a:prstGeom prst="rect">
            <a:avLst/>
          </a:prstGeom>
        </p:spPr>
        <p:txBody>
          <a:bodyPr>
            <a:spAutoFit/>
          </a:bodyPr>
          <a:lstStyle/>
          <a:p>
            <a:endParaRPr lang="en-GB" sz="1200" dirty="0"/>
          </a:p>
        </p:txBody>
      </p:sp>
      <p:pic>
        <p:nvPicPr>
          <p:cNvPr id="2" name="Picture 1">
            <a:extLst>
              <a:ext uri="{FF2B5EF4-FFF2-40B4-BE49-F238E27FC236}">
                <a16:creationId xmlns:a16="http://schemas.microsoft.com/office/drawing/2014/main" id="{103F9B2E-0223-0649-A19B-4445F39C39C8}"/>
              </a:ext>
            </a:extLst>
          </p:cNvPr>
          <p:cNvPicPr>
            <a:picLocks noChangeAspect="1"/>
          </p:cNvPicPr>
          <p:nvPr/>
        </p:nvPicPr>
        <p:blipFill>
          <a:blip r:embed="rId2"/>
          <a:stretch>
            <a:fillRect/>
          </a:stretch>
        </p:blipFill>
        <p:spPr>
          <a:xfrm>
            <a:off x="3207721" y="0"/>
            <a:ext cx="8984279" cy="6858000"/>
          </a:xfrm>
          <a:prstGeom prst="rect">
            <a:avLst/>
          </a:prstGeom>
        </p:spPr>
      </p:pic>
      <p:sp>
        <p:nvSpPr>
          <p:cNvPr id="4" name="Rectangle 3">
            <a:extLst>
              <a:ext uri="{FF2B5EF4-FFF2-40B4-BE49-F238E27FC236}">
                <a16:creationId xmlns:a16="http://schemas.microsoft.com/office/drawing/2014/main" id="{2CC4E69B-25C4-E443-8457-9AF3552DA59D}"/>
              </a:ext>
            </a:extLst>
          </p:cNvPr>
          <p:cNvSpPr/>
          <p:nvPr/>
        </p:nvSpPr>
        <p:spPr>
          <a:xfrm>
            <a:off x="-1" y="27503"/>
            <a:ext cx="3207721" cy="5940088"/>
          </a:xfrm>
          <a:prstGeom prst="rect">
            <a:avLst/>
          </a:prstGeom>
        </p:spPr>
        <p:txBody>
          <a:bodyPr wrap="square">
            <a:spAutoFit/>
          </a:bodyPr>
          <a:lstStyle/>
          <a:p>
            <a:r>
              <a:rPr lang="en-GB" sz="2000" b="0" i="0" u="none" strike="noStrike" dirty="0">
                <a:solidFill>
                  <a:srgbClr val="000000"/>
                </a:solidFill>
                <a:effectLst/>
                <a:latin typeface="Lucida Sans Unicode" panose="020B0602030504020204" pitchFamily="34" charset="0"/>
              </a:rPr>
              <a:t>Grey is the natural colour of some metals and stone, but it also has some negative associations with the weather, boredom, decay and old age. Grey is a mixture of black (death) and white (peace) and is the colour of ashes and dust. As such it is also associated with death and mourning.</a:t>
            </a:r>
          </a:p>
          <a:p>
            <a:endParaRPr lang="en-GB" sz="2000" dirty="0">
              <a:solidFill>
                <a:srgbClr val="000000"/>
              </a:solidFill>
              <a:latin typeface="Lucida Sans Unicode" panose="020B0602030504020204" pitchFamily="34" charset="0"/>
            </a:endParaRPr>
          </a:p>
          <a:p>
            <a:r>
              <a:rPr lang="en-GB" sz="2000" dirty="0">
                <a:solidFill>
                  <a:srgbClr val="000000"/>
                </a:solidFill>
                <a:latin typeface="Lucida Sans Unicode" panose="020B0602030504020204" pitchFamily="34" charset="0"/>
                <a:hlinkClick r:id="rId3"/>
              </a:rPr>
              <a:t>Picasso</a:t>
            </a:r>
            <a:r>
              <a:rPr lang="en-GB" sz="2000" dirty="0">
                <a:solidFill>
                  <a:srgbClr val="000000"/>
                </a:solidFill>
                <a:latin typeface="Lucida Sans Unicode" panose="020B0602030504020204" pitchFamily="34" charset="0"/>
              </a:rPr>
              <a:t> often painted in monochrome to heighten the emotional tone of his work</a:t>
            </a:r>
            <a:endParaRPr lang="en-GB" sz="2000" dirty="0"/>
          </a:p>
        </p:txBody>
      </p:sp>
      <p:sp>
        <p:nvSpPr>
          <p:cNvPr id="5" name="Rectangle 4">
            <a:extLst>
              <a:ext uri="{FF2B5EF4-FFF2-40B4-BE49-F238E27FC236}">
                <a16:creationId xmlns:a16="http://schemas.microsoft.com/office/drawing/2014/main" id="{B2303B85-BD80-FF46-967B-E83E8687D829}"/>
              </a:ext>
            </a:extLst>
          </p:cNvPr>
          <p:cNvSpPr/>
          <p:nvPr/>
        </p:nvSpPr>
        <p:spPr>
          <a:xfrm>
            <a:off x="-1" y="6368832"/>
            <a:ext cx="6096000" cy="461665"/>
          </a:xfrm>
          <a:prstGeom prst="rect">
            <a:avLst/>
          </a:prstGeom>
        </p:spPr>
        <p:txBody>
          <a:bodyPr>
            <a:spAutoFit/>
          </a:bodyPr>
          <a:lstStyle/>
          <a:p>
            <a:r>
              <a:rPr lang="en-GB" sz="1200" b="0" i="0" u="none" strike="noStrike" dirty="0">
                <a:solidFill>
                  <a:srgbClr val="000000"/>
                </a:solidFill>
                <a:effectLst/>
                <a:latin typeface="Lucida Sans Unicode" panose="020B0602030504020204" pitchFamily="34" charset="0"/>
              </a:rPr>
              <a:t>PABLO PICASSO (1881-1973)</a:t>
            </a:r>
            <a:br>
              <a:rPr lang="en-GB" sz="1200" dirty="0"/>
            </a:br>
            <a:r>
              <a:rPr lang="en-GB" sz="1200" b="0" i="0" u="none" strike="noStrike" dirty="0">
                <a:solidFill>
                  <a:srgbClr val="000000"/>
                </a:solidFill>
                <a:effectLst/>
                <a:latin typeface="Lucida Sans Unicode" panose="020B0602030504020204" pitchFamily="34" charset="0"/>
              </a:rPr>
              <a:t>'Goat Skull, Bottle and Candle', 1952 </a:t>
            </a:r>
            <a:endParaRPr lang="en-GB" sz="1200" dirty="0"/>
          </a:p>
        </p:txBody>
      </p:sp>
    </p:spTree>
    <p:extLst>
      <p:ext uri="{BB962C8B-B14F-4D97-AF65-F5344CB8AC3E}">
        <p14:creationId xmlns:p14="http://schemas.microsoft.com/office/powerpoint/2010/main" val="230381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7D86B5-706B-5B4F-B241-9CA403918B31}"/>
              </a:ext>
            </a:extLst>
          </p:cNvPr>
          <p:cNvSpPr/>
          <p:nvPr/>
        </p:nvSpPr>
        <p:spPr>
          <a:xfrm>
            <a:off x="0" y="6282035"/>
            <a:ext cx="6096000" cy="276999"/>
          </a:xfrm>
          <a:prstGeom prst="rect">
            <a:avLst/>
          </a:prstGeom>
        </p:spPr>
        <p:txBody>
          <a:bodyPr>
            <a:spAutoFit/>
          </a:bodyPr>
          <a:lstStyle/>
          <a:p>
            <a:endParaRPr lang="en-GB" sz="1200" dirty="0"/>
          </a:p>
        </p:txBody>
      </p:sp>
      <p:pic>
        <p:nvPicPr>
          <p:cNvPr id="2" name="Picture 1">
            <a:extLst>
              <a:ext uri="{FF2B5EF4-FFF2-40B4-BE49-F238E27FC236}">
                <a16:creationId xmlns:a16="http://schemas.microsoft.com/office/drawing/2014/main" id="{A477D799-EEF5-E14A-B8F4-462FD7B1584B}"/>
              </a:ext>
            </a:extLst>
          </p:cNvPr>
          <p:cNvPicPr>
            <a:picLocks noChangeAspect="1"/>
          </p:cNvPicPr>
          <p:nvPr/>
        </p:nvPicPr>
        <p:blipFill>
          <a:blip r:embed="rId2"/>
          <a:stretch>
            <a:fillRect/>
          </a:stretch>
        </p:blipFill>
        <p:spPr>
          <a:xfrm>
            <a:off x="0" y="0"/>
            <a:ext cx="6869449" cy="6858000"/>
          </a:xfrm>
          <a:prstGeom prst="rect">
            <a:avLst/>
          </a:prstGeom>
        </p:spPr>
      </p:pic>
      <p:sp>
        <p:nvSpPr>
          <p:cNvPr id="4" name="Rectangle 3">
            <a:extLst>
              <a:ext uri="{FF2B5EF4-FFF2-40B4-BE49-F238E27FC236}">
                <a16:creationId xmlns:a16="http://schemas.microsoft.com/office/drawing/2014/main" id="{C7744400-177C-014F-B846-E16F395A44A7}"/>
              </a:ext>
            </a:extLst>
          </p:cNvPr>
          <p:cNvSpPr/>
          <p:nvPr/>
        </p:nvSpPr>
        <p:spPr>
          <a:xfrm>
            <a:off x="7048500" y="6158924"/>
            <a:ext cx="6096000" cy="523220"/>
          </a:xfrm>
          <a:prstGeom prst="rect">
            <a:avLst/>
          </a:prstGeom>
        </p:spPr>
        <p:txBody>
          <a:bodyPr>
            <a:spAutoFit/>
          </a:bodyPr>
          <a:lstStyle/>
          <a:p>
            <a:r>
              <a:rPr lang="en-GB" sz="1400" b="0" i="0" u="none" strike="noStrike" dirty="0">
                <a:solidFill>
                  <a:srgbClr val="000000"/>
                </a:solidFill>
                <a:effectLst/>
                <a:latin typeface="Lucida Sans Unicode" panose="020B0602030504020204" pitchFamily="34" charset="0"/>
              </a:rPr>
              <a:t>KAZIMIR MALEVICH (1887-1935)</a:t>
            </a:r>
            <a:br>
              <a:rPr lang="en-GB" sz="1400" dirty="0"/>
            </a:br>
            <a:r>
              <a:rPr lang="en-GB" sz="1400" b="0" i="0" u="none" strike="noStrike" dirty="0">
                <a:solidFill>
                  <a:srgbClr val="000000"/>
                </a:solidFill>
                <a:effectLst/>
                <a:latin typeface="Lucida Sans Unicode" panose="020B0602030504020204" pitchFamily="34" charset="0"/>
              </a:rPr>
              <a:t>'</a:t>
            </a:r>
            <a:r>
              <a:rPr lang="en-GB" sz="1400" b="0" i="0" u="none" strike="noStrike" dirty="0" err="1">
                <a:solidFill>
                  <a:srgbClr val="000000"/>
                </a:solidFill>
                <a:effectLst/>
                <a:latin typeface="Lucida Sans Unicode" panose="020B0602030504020204" pitchFamily="34" charset="0"/>
              </a:rPr>
              <a:t>Suprematist</a:t>
            </a:r>
            <a:r>
              <a:rPr lang="en-GB" sz="1400" b="0" i="0" u="none" strike="noStrike" dirty="0">
                <a:solidFill>
                  <a:srgbClr val="000000"/>
                </a:solidFill>
                <a:effectLst/>
                <a:latin typeface="Lucida Sans Unicode" panose="020B0602030504020204" pitchFamily="34" charset="0"/>
              </a:rPr>
              <a:t> Composition: White on White ', 1918</a:t>
            </a:r>
            <a:endParaRPr lang="en-GB" sz="1400" dirty="0"/>
          </a:p>
        </p:txBody>
      </p:sp>
      <p:sp>
        <p:nvSpPr>
          <p:cNvPr id="5" name="Rectangle 4">
            <a:extLst>
              <a:ext uri="{FF2B5EF4-FFF2-40B4-BE49-F238E27FC236}">
                <a16:creationId xmlns:a16="http://schemas.microsoft.com/office/drawing/2014/main" id="{1B2C2A6C-B4E8-1B43-9E90-DAEA8224B82F}"/>
              </a:ext>
            </a:extLst>
          </p:cNvPr>
          <p:cNvSpPr/>
          <p:nvPr/>
        </p:nvSpPr>
        <p:spPr>
          <a:xfrm>
            <a:off x="7048500" y="391211"/>
            <a:ext cx="4886325" cy="1815882"/>
          </a:xfrm>
          <a:prstGeom prst="rect">
            <a:avLst/>
          </a:prstGeom>
        </p:spPr>
        <p:txBody>
          <a:bodyPr wrap="square">
            <a:spAutoFit/>
          </a:bodyPr>
          <a:lstStyle/>
          <a:p>
            <a:r>
              <a:rPr lang="en-GB" sz="2800" b="0" i="0" u="none" strike="noStrike" dirty="0">
                <a:solidFill>
                  <a:srgbClr val="000000"/>
                </a:solidFill>
                <a:effectLst/>
                <a:latin typeface="Lucida Sans Unicode" panose="020B0602030504020204" pitchFamily="34" charset="0"/>
              </a:rPr>
              <a:t>White and its association with light is used to represent peace, purity and goodness.</a:t>
            </a:r>
            <a:endParaRPr lang="en-GB" sz="2800" dirty="0"/>
          </a:p>
        </p:txBody>
      </p:sp>
    </p:spTree>
    <p:extLst>
      <p:ext uri="{BB962C8B-B14F-4D97-AF65-F5344CB8AC3E}">
        <p14:creationId xmlns:p14="http://schemas.microsoft.com/office/powerpoint/2010/main" val="195947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7D86B5-706B-5B4F-B241-9CA403918B31}"/>
              </a:ext>
            </a:extLst>
          </p:cNvPr>
          <p:cNvSpPr/>
          <p:nvPr/>
        </p:nvSpPr>
        <p:spPr>
          <a:xfrm>
            <a:off x="0" y="6282035"/>
            <a:ext cx="6096000" cy="276999"/>
          </a:xfrm>
          <a:prstGeom prst="rect">
            <a:avLst/>
          </a:prstGeom>
        </p:spPr>
        <p:txBody>
          <a:bodyPr>
            <a:spAutoFit/>
          </a:bodyPr>
          <a:lstStyle/>
          <a:p>
            <a:endParaRPr lang="en-GB" sz="1200" dirty="0"/>
          </a:p>
        </p:txBody>
      </p:sp>
      <p:pic>
        <p:nvPicPr>
          <p:cNvPr id="2" name="Picture 1">
            <a:extLst>
              <a:ext uri="{FF2B5EF4-FFF2-40B4-BE49-F238E27FC236}">
                <a16:creationId xmlns:a16="http://schemas.microsoft.com/office/drawing/2014/main" id="{7BEA5E30-6E5A-0341-A4A0-FF29A08826D5}"/>
              </a:ext>
            </a:extLst>
          </p:cNvPr>
          <p:cNvPicPr>
            <a:picLocks noChangeAspect="1"/>
          </p:cNvPicPr>
          <p:nvPr/>
        </p:nvPicPr>
        <p:blipFill>
          <a:blip r:embed="rId2"/>
          <a:stretch>
            <a:fillRect/>
          </a:stretch>
        </p:blipFill>
        <p:spPr>
          <a:xfrm>
            <a:off x="3284220" y="0"/>
            <a:ext cx="5623560" cy="6858000"/>
          </a:xfrm>
          <a:prstGeom prst="rect">
            <a:avLst/>
          </a:prstGeom>
        </p:spPr>
      </p:pic>
      <p:sp>
        <p:nvSpPr>
          <p:cNvPr id="4" name="Rectangle 3">
            <a:extLst>
              <a:ext uri="{FF2B5EF4-FFF2-40B4-BE49-F238E27FC236}">
                <a16:creationId xmlns:a16="http://schemas.microsoft.com/office/drawing/2014/main" id="{D0BAFF7C-742D-0747-A38F-DEE108848E6F}"/>
              </a:ext>
            </a:extLst>
          </p:cNvPr>
          <p:cNvSpPr/>
          <p:nvPr/>
        </p:nvSpPr>
        <p:spPr>
          <a:xfrm>
            <a:off x="9520237" y="6097369"/>
            <a:ext cx="2795588" cy="461665"/>
          </a:xfrm>
          <a:prstGeom prst="rect">
            <a:avLst/>
          </a:prstGeom>
        </p:spPr>
        <p:txBody>
          <a:bodyPr wrap="square">
            <a:spAutoFit/>
          </a:bodyPr>
          <a:lstStyle/>
          <a:p>
            <a:r>
              <a:rPr lang="en-GB" sz="1200" b="0" i="0" u="none" strike="noStrike" dirty="0">
                <a:solidFill>
                  <a:srgbClr val="000000"/>
                </a:solidFill>
                <a:effectLst/>
                <a:latin typeface="Lucida Sans Unicode" panose="020B0602030504020204" pitchFamily="34" charset="0"/>
              </a:rPr>
              <a:t>JIM DINE (b.1935)</a:t>
            </a:r>
            <a:br>
              <a:rPr lang="en-GB" sz="1200" dirty="0"/>
            </a:br>
            <a:r>
              <a:rPr lang="en-GB" sz="1200" b="0" i="0" u="none" strike="noStrike" dirty="0">
                <a:solidFill>
                  <a:srgbClr val="000000"/>
                </a:solidFill>
                <a:effectLst/>
                <a:latin typeface="Lucida Sans Unicode" panose="020B0602030504020204" pitchFamily="34" charset="0"/>
              </a:rPr>
              <a:t>'The Circus #3', 2007</a:t>
            </a:r>
            <a:endParaRPr lang="en-GB" sz="1200" dirty="0"/>
          </a:p>
        </p:txBody>
      </p:sp>
      <p:sp>
        <p:nvSpPr>
          <p:cNvPr id="5" name="Rectangle 4">
            <a:extLst>
              <a:ext uri="{FF2B5EF4-FFF2-40B4-BE49-F238E27FC236}">
                <a16:creationId xmlns:a16="http://schemas.microsoft.com/office/drawing/2014/main" id="{5E418159-DA2C-1C48-8C65-75E360437DBF}"/>
              </a:ext>
            </a:extLst>
          </p:cNvPr>
          <p:cNvSpPr/>
          <p:nvPr/>
        </p:nvSpPr>
        <p:spPr>
          <a:xfrm>
            <a:off x="224314" y="580163"/>
            <a:ext cx="2835593" cy="5324535"/>
          </a:xfrm>
          <a:prstGeom prst="rect">
            <a:avLst/>
          </a:prstGeom>
        </p:spPr>
        <p:txBody>
          <a:bodyPr wrap="square">
            <a:spAutoFit/>
          </a:bodyPr>
          <a:lstStyle/>
          <a:p>
            <a:r>
              <a:rPr lang="en-GB" sz="2000" b="0" i="0" u="none" strike="noStrike" dirty="0">
                <a:solidFill>
                  <a:srgbClr val="000000"/>
                </a:solidFill>
                <a:effectLst/>
                <a:latin typeface="Lucida Sans Unicode" panose="020B0602030504020204" pitchFamily="34" charset="0"/>
              </a:rPr>
              <a:t>Multicolour</a:t>
            </a:r>
          </a:p>
          <a:p>
            <a:endParaRPr lang="en-GB" sz="2000" dirty="0">
              <a:solidFill>
                <a:srgbClr val="000000"/>
              </a:solidFill>
              <a:latin typeface="Lucida Sans Unicode" panose="020B0602030504020204" pitchFamily="34" charset="0"/>
            </a:endParaRPr>
          </a:p>
          <a:p>
            <a:r>
              <a:rPr lang="en-GB" sz="2000" b="0" i="0" u="none" strike="noStrike" dirty="0">
                <a:solidFill>
                  <a:srgbClr val="000000"/>
                </a:solidFill>
                <a:effectLst/>
                <a:latin typeface="Lucida Sans Unicode" panose="020B0602030504020204" pitchFamily="34" charset="0"/>
              </a:rPr>
              <a:t>In 'The Circus #3’, Dine applies vibrant</a:t>
            </a:r>
            <a:r>
              <a:rPr lang="en-GB" sz="2000" b="0" i="0" u="none" strike="noStrike" dirty="0">
                <a:solidFill>
                  <a:srgbClr val="000000"/>
                </a:solidFill>
                <a:effectLst/>
                <a:latin typeface="Lucida Sans Unicode" panose="020B0602030504020204" pitchFamily="34" charset="0"/>
                <a:hlinkClick r:id="rId3"/>
              </a:rPr>
              <a:t> primary colours </a:t>
            </a:r>
            <a:r>
              <a:rPr lang="en-GB" sz="2000" b="0" i="0" u="none" strike="noStrike" dirty="0">
                <a:solidFill>
                  <a:srgbClr val="000000"/>
                </a:solidFill>
                <a:effectLst/>
                <a:latin typeface="Lucida Sans Unicode" panose="020B0602030504020204" pitchFamily="34" charset="0"/>
              </a:rPr>
              <a:t>with expressive brushstrokes in a colour chart of emotion both inside and around the symbolic arena of the heart, evoking the excitement of the crowd, the energy of the performers and the fun of the show.</a:t>
            </a:r>
            <a:endParaRPr lang="en-GB" sz="2000" dirty="0"/>
          </a:p>
        </p:txBody>
      </p:sp>
    </p:spTree>
    <p:extLst>
      <p:ext uri="{BB962C8B-B14F-4D97-AF65-F5344CB8AC3E}">
        <p14:creationId xmlns:p14="http://schemas.microsoft.com/office/powerpoint/2010/main" val="8473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7D86B5-706B-5B4F-B241-9CA403918B31}"/>
              </a:ext>
            </a:extLst>
          </p:cNvPr>
          <p:cNvSpPr/>
          <p:nvPr/>
        </p:nvSpPr>
        <p:spPr>
          <a:xfrm>
            <a:off x="0" y="6282035"/>
            <a:ext cx="6096000" cy="276999"/>
          </a:xfrm>
          <a:prstGeom prst="rect">
            <a:avLst/>
          </a:prstGeom>
        </p:spPr>
        <p:txBody>
          <a:bodyPr>
            <a:spAutoFit/>
          </a:bodyPr>
          <a:lstStyle/>
          <a:p>
            <a:endParaRPr lang="en-GB" sz="1200" dirty="0"/>
          </a:p>
        </p:txBody>
      </p:sp>
      <p:sp>
        <p:nvSpPr>
          <p:cNvPr id="2" name="TextBox 1">
            <a:extLst>
              <a:ext uri="{FF2B5EF4-FFF2-40B4-BE49-F238E27FC236}">
                <a16:creationId xmlns:a16="http://schemas.microsoft.com/office/drawing/2014/main" id="{39937278-CD35-7347-8B7D-822718D7114A}"/>
              </a:ext>
            </a:extLst>
          </p:cNvPr>
          <p:cNvSpPr txBox="1"/>
          <p:nvPr/>
        </p:nvSpPr>
        <p:spPr>
          <a:xfrm>
            <a:off x="5110162" y="95727"/>
            <a:ext cx="1971676" cy="769441"/>
          </a:xfrm>
          <a:prstGeom prst="rect">
            <a:avLst/>
          </a:prstGeom>
          <a:noFill/>
        </p:spPr>
        <p:txBody>
          <a:bodyPr wrap="square" rtlCol="0">
            <a:spAutoFit/>
          </a:bodyPr>
          <a:lstStyle/>
          <a:p>
            <a:r>
              <a:rPr lang="en-GB" sz="4400" dirty="0"/>
              <a:t>Activity</a:t>
            </a:r>
            <a:endParaRPr lang="en-GB" dirty="0"/>
          </a:p>
        </p:txBody>
      </p:sp>
      <p:sp>
        <p:nvSpPr>
          <p:cNvPr id="4" name="TextBox 3">
            <a:extLst>
              <a:ext uri="{FF2B5EF4-FFF2-40B4-BE49-F238E27FC236}">
                <a16:creationId xmlns:a16="http://schemas.microsoft.com/office/drawing/2014/main" id="{1C1106E3-8D31-EE45-BE77-BF5F08C0E432}"/>
              </a:ext>
            </a:extLst>
          </p:cNvPr>
          <p:cNvSpPr txBox="1"/>
          <p:nvPr/>
        </p:nvSpPr>
        <p:spPr>
          <a:xfrm>
            <a:off x="523875" y="865168"/>
            <a:ext cx="11144250" cy="5201424"/>
          </a:xfrm>
          <a:prstGeom prst="rect">
            <a:avLst/>
          </a:prstGeom>
          <a:noFill/>
        </p:spPr>
        <p:txBody>
          <a:bodyPr wrap="square" rtlCol="0">
            <a:spAutoFit/>
          </a:bodyPr>
          <a:lstStyle/>
          <a:p>
            <a:pPr marL="571500" indent="-571500">
              <a:buFont typeface="Arial" panose="020B0604020202020204" pitchFamily="34" charset="0"/>
              <a:buChar char="•"/>
            </a:pPr>
            <a:r>
              <a:rPr lang="en-GB" sz="3600" dirty="0"/>
              <a:t>Draw your own emotions colour wheel</a:t>
            </a:r>
          </a:p>
          <a:p>
            <a:pPr marL="571500" indent="-571500">
              <a:buFont typeface="Arial" panose="020B0604020202020204" pitchFamily="34" charset="0"/>
              <a:buChar char="•"/>
            </a:pPr>
            <a:r>
              <a:rPr lang="en-GB" sz="3600" dirty="0"/>
              <a:t>Check the resources on the </a:t>
            </a:r>
            <a:r>
              <a:rPr lang="en-GB" sz="3600" dirty="0">
                <a:hlinkClick r:id="rId2"/>
              </a:rPr>
              <a:t>class webpage </a:t>
            </a:r>
            <a:r>
              <a:rPr lang="en-GB" sz="3600" dirty="0"/>
              <a:t>for help – the interactive emotions wheel is really good</a:t>
            </a:r>
          </a:p>
          <a:p>
            <a:pPr marL="571500" indent="-571500">
              <a:buFont typeface="Arial" panose="020B0604020202020204" pitchFamily="34" charset="0"/>
              <a:buChar char="•"/>
            </a:pPr>
            <a:r>
              <a:rPr lang="en-GB" sz="3600" dirty="0"/>
              <a:t>Use colour </a:t>
            </a:r>
            <a:r>
              <a:rPr lang="en-GB" sz="3600" b="1" dirty="0"/>
              <a:t>and</a:t>
            </a:r>
            <a:r>
              <a:rPr lang="en-GB" sz="3600" dirty="0"/>
              <a:t> adjectives to depict a range of emotions</a:t>
            </a:r>
          </a:p>
          <a:p>
            <a:pPr marL="571500" indent="-571500">
              <a:buFont typeface="Arial" panose="020B0604020202020204" pitchFamily="34" charset="0"/>
              <a:buChar char="•"/>
            </a:pPr>
            <a:r>
              <a:rPr lang="en-GB" sz="3600" dirty="0"/>
              <a:t>Add pictures (drawn, cut out or pasted from the internet) to support your work</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2000" dirty="0"/>
              <a:t>Email a photo or scanned copy of your work to your class teacher </a:t>
            </a:r>
            <a:r>
              <a:rPr lang="en-GB" sz="2000" dirty="0">
                <a:hlinkClick r:id="rId3"/>
              </a:rPr>
              <a:t>goldfinch@archbishopcourtenay.kent.sch.uk</a:t>
            </a:r>
            <a:r>
              <a:rPr lang="en-GB" sz="2000" dirty="0"/>
              <a:t>                                 </a:t>
            </a:r>
            <a:r>
              <a:rPr lang="en-GB" sz="2000" dirty="0">
                <a:hlinkClick r:id="rId4"/>
              </a:rPr>
              <a:t>heron@archbishopcourtenay.kent.sch.uk</a:t>
            </a:r>
            <a:r>
              <a:rPr lang="en-GB" sz="2000" dirty="0"/>
              <a:t>  		      </a:t>
            </a:r>
            <a:r>
              <a:rPr lang="en-GB" sz="2000" dirty="0">
                <a:hlinkClick r:id="rId5"/>
              </a:rPr>
              <a:t>redwing@archbishopcourtenay.kent.sch.uk</a:t>
            </a:r>
            <a:r>
              <a:rPr lang="en-GB" sz="2000" dirty="0"/>
              <a:t> </a:t>
            </a:r>
            <a:endParaRPr lang="en-GB" sz="1400" dirty="0"/>
          </a:p>
        </p:txBody>
      </p:sp>
      <p:sp>
        <p:nvSpPr>
          <p:cNvPr id="5" name="TextBox 4">
            <a:extLst>
              <a:ext uri="{FF2B5EF4-FFF2-40B4-BE49-F238E27FC236}">
                <a16:creationId xmlns:a16="http://schemas.microsoft.com/office/drawing/2014/main" id="{869ABCA8-CDC4-D24A-82DB-D0EE0C6D5BEB}"/>
              </a:ext>
            </a:extLst>
          </p:cNvPr>
          <p:cNvSpPr txBox="1"/>
          <p:nvPr/>
        </p:nvSpPr>
        <p:spPr>
          <a:xfrm rot="1310506">
            <a:off x="9115883" y="4950072"/>
            <a:ext cx="3065929" cy="923330"/>
          </a:xfrm>
          <a:prstGeom prst="rect">
            <a:avLst/>
          </a:prstGeom>
          <a:noFill/>
        </p:spPr>
        <p:txBody>
          <a:bodyPr wrap="square" rtlCol="0">
            <a:spAutoFit/>
          </a:bodyPr>
          <a:lstStyle/>
          <a:p>
            <a:r>
              <a:rPr lang="en-GB" b="1" dirty="0">
                <a:solidFill>
                  <a:srgbClr val="7030A0"/>
                </a:solidFill>
              </a:rPr>
              <a:t>This is important - you will be using this work later in the term.</a:t>
            </a:r>
          </a:p>
        </p:txBody>
      </p:sp>
    </p:spTree>
    <p:extLst>
      <p:ext uri="{BB962C8B-B14F-4D97-AF65-F5344CB8AC3E}">
        <p14:creationId xmlns:p14="http://schemas.microsoft.com/office/powerpoint/2010/main" val="68228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7D86B5-706B-5B4F-B241-9CA403918B31}"/>
              </a:ext>
            </a:extLst>
          </p:cNvPr>
          <p:cNvSpPr/>
          <p:nvPr/>
        </p:nvSpPr>
        <p:spPr>
          <a:xfrm>
            <a:off x="0" y="6282035"/>
            <a:ext cx="6096000" cy="276999"/>
          </a:xfrm>
          <a:prstGeom prst="rect">
            <a:avLst/>
          </a:prstGeom>
        </p:spPr>
        <p:txBody>
          <a:bodyPr>
            <a:spAutoFit/>
          </a:bodyPr>
          <a:lstStyle/>
          <a:p>
            <a:endParaRPr lang="en-GB" sz="1200" dirty="0"/>
          </a:p>
        </p:txBody>
      </p:sp>
    </p:spTree>
    <p:extLst>
      <p:ext uri="{BB962C8B-B14F-4D97-AF65-F5344CB8AC3E}">
        <p14:creationId xmlns:p14="http://schemas.microsoft.com/office/powerpoint/2010/main" val="87242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FA942C-6590-4FD7-90F4-1789852337E8}"/>
              </a:ext>
            </a:extLst>
          </p:cNvPr>
          <p:cNvPicPr>
            <a:picLocks noChangeAspect="1"/>
          </p:cNvPicPr>
          <p:nvPr/>
        </p:nvPicPr>
        <p:blipFill rotWithShape="1">
          <a:blip r:embed="rId2">
            <a:alphaModFix amt="50000"/>
          </a:blip>
          <a:srcRect t="5516" b="10215"/>
          <a:stretch/>
        </p:blipFill>
        <p:spPr>
          <a:xfrm>
            <a:off x="20" y="1"/>
            <a:ext cx="12191980" cy="6857999"/>
          </a:xfrm>
          <a:prstGeom prst="rect">
            <a:avLst/>
          </a:prstGeom>
        </p:spPr>
      </p:pic>
      <p:sp>
        <p:nvSpPr>
          <p:cNvPr id="2" name="Title 1">
            <a:extLst>
              <a:ext uri="{FF2B5EF4-FFF2-40B4-BE49-F238E27FC236}">
                <a16:creationId xmlns:a16="http://schemas.microsoft.com/office/drawing/2014/main" id="{27BA8970-76EF-3D4D-ABA4-D64251436CD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4700" dirty="0">
                <a:solidFill>
                  <a:srgbClr val="FFFFFF"/>
                </a:solidFill>
              </a:rPr>
              <a:t>Are you feeling blue? </a:t>
            </a:r>
            <a:br>
              <a:rPr lang="en-US" sz="4700" dirty="0">
                <a:solidFill>
                  <a:srgbClr val="FFFFFF"/>
                </a:solidFill>
              </a:rPr>
            </a:br>
            <a:r>
              <a:rPr lang="en-US" sz="4700" dirty="0">
                <a:solidFill>
                  <a:srgbClr val="FFFFFF"/>
                </a:solidFill>
              </a:rPr>
              <a:t>Have you ever seen red?</a:t>
            </a:r>
            <a:br>
              <a:rPr lang="en-US" sz="4700" dirty="0">
                <a:solidFill>
                  <a:srgbClr val="FFFFFF"/>
                </a:solidFill>
              </a:rPr>
            </a:br>
            <a:r>
              <a:rPr lang="en-US" sz="4700" dirty="0">
                <a:solidFill>
                  <a:srgbClr val="FFFFFF"/>
                </a:solidFill>
              </a:rPr>
              <a:t>Have you got your sunshine smile? </a:t>
            </a:r>
            <a:br>
              <a:rPr lang="en-US" sz="4700" dirty="0">
                <a:solidFill>
                  <a:srgbClr val="FFFFFF"/>
                </a:solidFill>
              </a:rPr>
            </a:br>
            <a:r>
              <a:rPr lang="en-US" sz="4700" dirty="0">
                <a:solidFill>
                  <a:srgbClr val="FFFFFF"/>
                </a:solidFill>
              </a:rPr>
              <a:t>Have you ever felt green with envy? </a:t>
            </a:r>
          </a:p>
        </p:txBody>
      </p:sp>
    </p:spTree>
    <p:extLst>
      <p:ext uri="{BB962C8B-B14F-4D97-AF65-F5344CB8AC3E}">
        <p14:creationId xmlns:p14="http://schemas.microsoft.com/office/powerpoint/2010/main" val="13469653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C2C6FF-7901-2B43-A1AE-5309597EB413}"/>
              </a:ext>
            </a:extLst>
          </p:cNvPr>
          <p:cNvSpPr/>
          <p:nvPr/>
        </p:nvSpPr>
        <p:spPr>
          <a:xfrm>
            <a:off x="438150" y="909935"/>
            <a:ext cx="11029950" cy="3108543"/>
          </a:xfrm>
          <a:prstGeom prst="rect">
            <a:avLst/>
          </a:prstGeom>
        </p:spPr>
        <p:txBody>
          <a:bodyPr wrap="square">
            <a:spAutoFit/>
          </a:bodyPr>
          <a:lstStyle/>
          <a:p>
            <a:r>
              <a:rPr lang="en-GB" sz="2800" b="0" i="0" u="none" strike="noStrike" dirty="0">
                <a:solidFill>
                  <a:srgbClr val="000000"/>
                </a:solidFill>
                <a:effectLst/>
                <a:latin typeface="Lucida Sans Unicode" panose="020B0602030504020204" pitchFamily="34" charset="0"/>
              </a:rPr>
              <a:t>Colour has always been recognised for its symbolic power and an appreciation of this reaches back to ancient times.</a:t>
            </a:r>
          </a:p>
          <a:p>
            <a:endParaRPr lang="en-GB" sz="2800" dirty="0">
              <a:solidFill>
                <a:srgbClr val="000000"/>
              </a:solidFill>
              <a:latin typeface="Lucida Sans Unicode" panose="020B0602030504020204" pitchFamily="34" charset="0"/>
            </a:endParaRPr>
          </a:p>
          <a:p>
            <a:r>
              <a:rPr lang="en-GB" sz="2800" dirty="0">
                <a:solidFill>
                  <a:srgbClr val="000000"/>
                </a:solidFill>
                <a:latin typeface="Lucida Sans Unicode" panose="020B0602030504020204" pitchFamily="34" charset="0"/>
              </a:rPr>
              <a:t>The next few slides show how colour has been used by different artists to help to represent a feeling or emotion. I wonder if you agree with what has been written beside each image.</a:t>
            </a:r>
            <a:endParaRPr lang="en-GB" sz="2800" dirty="0"/>
          </a:p>
        </p:txBody>
      </p:sp>
    </p:spTree>
    <p:extLst>
      <p:ext uri="{BB962C8B-B14F-4D97-AF65-F5344CB8AC3E}">
        <p14:creationId xmlns:p14="http://schemas.microsoft.com/office/powerpoint/2010/main" val="297086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F17CA1-5A71-914D-89E6-AB2E7169D1DB}"/>
              </a:ext>
            </a:extLst>
          </p:cNvPr>
          <p:cNvPicPr>
            <a:picLocks noChangeAspect="1"/>
          </p:cNvPicPr>
          <p:nvPr/>
        </p:nvPicPr>
        <p:blipFill>
          <a:blip r:embed="rId2"/>
          <a:stretch>
            <a:fillRect/>
          </a:stretch>
        </p:blipFill>
        <p:spPr>
          <a:xfrm>
            <a:off x="4157662" y="455613"/>
            <a:ext cx="7620000" cy="5689600"/>
          </a:xfrm>
          <a:prstGeom prst="rect">
            <a:avLst/>
          </a:prstGeom>
        </p:spPr>
      </p:pic>
      <p:sp>
        <p:nvSpPr>
          <p:cNvPr id="3" name="TextBox 2">
            <a:extLst>
              <a:ext uri="{FF2B5EF4-FFF2-40B4-BE49-F238E27FC236}">
                <a16:creationId xmlns:a16="http://schemas.microsoft.com/office/drawing/2014/main" id="{70B41CDE-6F53-AD40-95B6-7022F72A78BD}"/>
              </a:ext>
            </a:extLst>
          </p:cNvPr>
          <p:cNvSpPr txBox="1"/>
          <p:nvPr/>
        </p:nvSpPr>
        <p:spPr>
          <a:xfrm>
            <a:off x="385763" y="485775"/>
            <a:ext cx="3171825" cy="3416320"/>
          </a:xfrm>
          <a:prstGeom prst="rect">
            <a:avLst/>
          </a:prstGeom>
          <a:noFill/>
        </p:spPr>
        <p:txBody>
          <a:bodyPr wrap="square" rtlCol="0">
            <a:spAutoFit/>
          </a:bodyPr>
          <a:lstStyle/>
          <a:p>
            <a:r>
              <a:rPr lang="en-GB" sz="2400" dirty="0"/>
              <a:t>Red through its association with fire and blood is used to represent danger, anger and violence. For the same reason it is also associated with affairs of the heart: love and passion.</a:t>
            </a:r>
          </a:p>
        </p:txBody>
      </p:sp>
      <p:sp>
        <p:nvSpPr>
          <p:cNvPr id="4" name="Rectangle 3">
            <a:extLst>
              <a:ext uri="{FF2B5EF4-FFF2-40B4-BE49-F238E27FC236}">
                <a16:creationId xmlns:a16="http://schemas.microsoft.com/office/drawing/2014/main" id="{CF13E2C8-0B4E-504F-84BF-2913516976E8}"/>
              </a:ext>
            </a:extLst>
          </p:cNvPr>
          <p:cNvSpPr/>
          <p:nvPr/>
        </p:nvSpPr>
        <p:spPr>
          <a:xfrm>
            <a:off x="247650" y="5822047"/>
            <a:ext cx="6096000" cy="523220"/>
          </a:xfrm>
          <a:prstGeom prst="rect">
            <a:avLst/>
          </a:prstGeom>
        </p:spPr>
        <p:txBody>
          <a:bodyPr>
            <a:spAutoFit/>
          </a:bodyPr>
          <a:lstStyle/>
          <a:p>
            <a:r>
              <a:rPr lang="en-GB" sz="1400" b="0" i="0" u="none" strike="noStrike" dirty="0">
                <a:solidFill>
                  <a:srgbClr val="000000"/>
                </a:solidFill>
                <a:effectLst/>
                <a:latin typeface="Lucida Sans Unicode" panose="020B0602030504020204" pitchFamily="34" charset="0"/>
              </a:rPr>
              <a:t>PAUL GAUGUIN (1848-1903)</a:t>
            </a:r>
            <a:br>
              <a:rPr lang="en-GB" sz="1400" dirty="0"/>
            </a:br>
            <a:r>
              <a:rPr lang="en-GB" sz="1400" b="0" i="0" u="none" strike="noStrike" dirty="0">
                <a:solidFill>
                  <a:srgbClr val="000000"/>
                </a:solidFill>
                <a:effectLst/>
                <a:latin typeface="Lucida Sans Unicode" panose="020B0602030504020204" pitchFamily="34" charset="0"/>
              </a:rPr>
              <a:t>'Vision After The Sermon', 1888</a:t>
            </a:r>
            <a:endParaRPr lang="en-GB" sz="1400" dirty="0"/>
          </a:p>
        </p:txBody>
      </p:sp>
    </p:spTree>
    <p:extLst>
      <p:ext uri="{BB962C8B-B14F-4D97-AF65-F5344CB8AC3E}">
        <p14:creationId xmlns:p14="http://schemas.microsoft.com/office/powerpoint/2010/main" val="266508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97AE2C-B351-EC47-8462-99642290299D}"/>
              </a:ext>
            </a:extLst>
          </p:cNvPr>
          <p:cNvPicPr>
            <a:picLocks noChangeAspect="1"/>
          </p:cNvPicPr>
          <p:nvPr/>
        </p:nvPicPr>
        <p:blipFill>
          <a:blip r:embed="rId2"/>
          <a:stretch>
            <a:fillRect/>
          </a:stretch>
        </p:blipFill>
        <p:spPr>
          <a:xfrm>
            <a:off x="0" y="0"/>
            <a:ext cx="5303520" cy="6858000"/>
          </a:xfrm>
          <a:prstGeom prst="rect">
            <a:avLst/>
          </a:prstGeom>
        </p:spPr>
      </p:pic>
      <p:sp>
        <p:nvSpPr>
          <p:cNvPr id="4" name="Rectangle 3">
            <a:extLst>
              <a:ext uri="{FF2B5EF4-FFF2-40B4-BE49-F238E27FC236}">
                <a16:creationId xmlns:a16="http://schemas.microsoft.com/office/drawing/2014/main" id="{F1A0189D-FFB6-5643-A8C1-1D18CB2AB11A}"/>
              </a:ext>
            </a:extLst>
          </p:cNvPr>
          <p:cNvSpPr/>
          <p:nvPr/>
        </p:nvSpPr>
        <p:spPr>
          <a:xfrm>
            <a:off x="6405563" y="6077635"/>
            <a:ext cx="6096000" cy="646331"/>
          </a:xfrm>
          <a:prstGeom prst="rect">
            <a:avLst/>
          </a:prstGeom>
        </p:spPr>
        <p:txBody>
          <a:bodyPr>
            <a:spAutoFit/>
          </a:bodyPr>
          <a:lstStyle/>
          <a:p>
            <a:r>
              <a:rPr lang="en-GB" b="0" i="0" u="none" strike="noStrike" dirty="0">
                <a:solidFill>
                  <a:srgbClr val="000000"/>
                </a:solidFill>
                <a:effectLst/>
                <a:latin typeface="Lucida Sans Unicode" panose="020B0602030504020204" pitchFamily="34" charset="0"/>
              </a:rPr>
              <a:t>MARK ROTHKO (1903-1970)</a:t>
            </a:r>
            <a:br>
              <a:rPr lang="en-GB" dirty="0"/>
            </a:br>
            <a:r>
              <a:rPr lang="en-GB" b="0" i="0" u="none" strike="noStrike" dirty="0">
                <a:solidFill>
                  <a:srgbClr val="000000"/>
                </a:solidFill>
                <a:effectLst/>
                <a:latin typeface="Lucida Sans Unicode" panose="020B0602030504020204" pitchFamily="34" charset="0"/>
              </a:rPr>
              <a:t>'Orange and Yellow', 1956 (oil on canvas)</a:t>
            </a:r>
            <a:endParaRPr lang="en-GB" dirty="0"/>
          </a:p>
        </p:txBody>
      </p:sp>
      <p:sp>
        <p:nvSpPr>
          <p:cNvPr id="5" name="Rectangle 4">
            <a:extLst>
              <a:ext uri="{FF2B5EF4-FFF2-40B4-BE49-F238E27FC236}">
                <a16:creationId xmlns:a16="http://schemas.microsoft.com/office/drawing/2014/main" id="{5834E377-5137-AB43-920A-1D62FF54F161}"/>
              </a:ext>
            </a:extLst>
          </p:cNvPr>
          <p:cNvSpPr/>
          <p:nvPr/>
        </p:nvSpPr>
        <p:spPr>
          <a:xfrm>
            <a:off x="5776913" y="439341"/>
            <a:ext cx="6096000" cy="4708981"/>
          </a:xfrm>
          <a:prstGeom prst="rect">
            <a:avLst/>
          </a:prstGeom>
        </p:spPr>
        <p:txBody>
          <a:bodyPr>
            <a:spAutoFit/>
          </a:bodyPr>
          <a:lstStyle/>
          <a:p>
            <a:r>
              <a:rPr lang="en-GB" sz="2000" b="0" i="0" u="none" strike="noStrike" dirty="0">
                <a:solidFill>
                  <a:srgbClr val="000000"/>
                </a:solidFill>
                <a:effectLst/>
                <a:latin typeface="Lucida Sans Unicode" panose="020B0602030504020204" pitchFamily="34" charset="0"/>
              </a:rPr>
              <a:t>Orange symbolizes creativity, change, energy and endurance.  It is the colour that represents Autumn. As a </a:t>
            </a:r>
            <a:r>
              <a:rPr lang="en-GB" sz="2000" b="0" i="0" u="none" strike="noStrike" dirty="0">
                <a:solidFill>
                  <a:srgbClr val="000000"/>
                </a:solidFill>
                <a:effectLst/>
                <a:latin typeface="Lucida Sans Unicode" panose="020B0602030504020204" pitchFamily="34" charset="0"/>
                <a:hlinkClick r:id="rId3"/>
              </a:rPr>
              <a:t>secondary colour </a:t>
            </a:r>
            <a:r>
              <a:rPr lang="en-GB" sz="2000" b="0" i="0" u="none" strike="noStrike" dirty="0">
                <a:solidFill>
                  <a:srgbClr val="000000"/>
                </a:solidFill>
                <a:effectLst/>
                <a:latin typeface="Lucida Sans Unicode" panose="020B0602030504020204" pitchFamily="34" charset="0"/>
              </a:rPr>
              <a:t>it combines elements of the </a:t>
            </a:r>
            <a:r>
              <a:rPr lang="en-GB" sz="2000" b="0" i="0" u="none" strike="noStrike" dirty="0" err="1">
                <a:solidFill>
                  <a:srgbClr val="000000"/>
                </a:solidFill>
                <a:effectLst/>
                <a:latin typeface="Lucida Sans Unicode" panose="020B0602030504020204" pitchFamily="34" charset="0"/>
              </a:rPr>
              <a:t>colors</a:t>
            </a:r>
            <a:r>
              <a:rPr lang="en-GB" sz="2000" b="0" i="0" u="none" strike="noStrike" dirty="0">
                <a:solidFill>
                  <a:srgbClr val="000000"/>
                </a:solidFill>
                <a:effectLst/>
                <a:latin typeface="Lucida Sans Unicode" panose="020B0602030504020204" pitchFamily="34" charset="0"/>
              </a:rPr>
              <a:t> used to mix it: the creative passion of red with the energy and joy of yellow.</a:t>
            </a:r>
          </a:p>
          <a:p>
            <a:r>
              <a:rPr lang="en-GB" sz="2000" b="0" i="0" u="none" strike="noStrike" dirty="0">
                <a:solidFill>
                  <a:srgbClr val="000000"/>
                </a:solidFill>
                <a:effectLst/>
                <a:latin typeface="Lucida Sans Unicode" panose="020B0602030504020204" pitchFamily="34" charset="0"/>
              </a:rPr>
              <a:t>Mark Rothko, the American </a:t>
            </a:r>
            <a:r>
              <a:rPr lang="en-GB" sz="2000" b="0" i="0" u="none" strike="noStrike" dirty="0">
                <a:solidFill>
                  <a:srgbClr val="000000"/>
                </a:solidFill>
                <a:effectLst/>
                <a:latin typeface="Lucida Sans Unicode" panose="020B0602030504020204" pitchFamily="34" charset="0"/>
                <a:hlinkClick r:id="rId4"/>
              </a:rPr>
              <a:t>abstract expressionist </a:t>
            </a:r>
            <a:r>
              <a:rPr lang="en-GB" sz="2000" b="0" i="0" u="none" strike="noStrike" dirty="0">
                <a:solidFill>
                  <a:srgbClr val="000000"/>
                </a:solidFill>
                <a:effectLst/>
                <a:latin typeface="Lucida Sans Unicode" panose="020B0602030504020204" pitchFamily="34" charset="0"/>
              </a:rPr>
              <a:t>artist, encouraged viewers to stand close to his large paintings so that they became spiritually immersed in the experience of colour. 'Orange and Yellow'  is the door to an inferno of  colour with a radiant energy that invites the spectator to open their emotions to </a:t>
            </a:r>
            <a:r>
              <a:rPr lang="en-GB" sz="2000" b="0" i="1" u="none" strike="noStrike" dirty="0">
                <a:solidFill>
                  <a:srgbClr val="000000"/>
                </a:solidFill>
                <a:effectLst/>
                <a:latin typeface="Lucida Sans Unicode" panose="020B0602030504020204" pitchFamily="34" charset="0"/>
              </a:rPr>
              <a:t>"a spiritual kinship with primitive and archaic art"</a:t>
            </a:r>
            <a:r>
              <a:rPr lang="en-GB" sz="2000" b="0" i="0" u="none" strike="noStrike" dirty="0">
                <a:solidFill>
                  <a:srgbClr val="000000"/>
                </a:solidFill>
                <a:effectLst/>
                <a:latin typeface="Lucida Sans Unicode" panose="020B0602030504020204" pitchFamily="34" charset="0"/>
              </a:rPr>
              <a:t>.</a:t>
            </a:r>
          </a:p>
        </p:txBody>
      </p:sp>
    </p:spTree>
    <p:extLst>
      <p:ext uri="{BB962C8B-B14F-4D97-AF65-F5344CB8AC3E}">
        <p14:creationId xmlns:p14="http://schemas.microsoft.com/office/powerpoint/2010/main" val="83314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E206B6-741A-FD45-8B32-991E849863E8}"/>
              </a:ext>
            </a:extLst>
          </p:cNvPr>
          <p:cNvPicPr>
            <a:picLocks noChangeAspect="1"/>
          </p:cNvPicPr>
          <p:nvPr/>
        </p:nvPicPr>
        <p:blipFill>
          <a:blip r:embed="rId2"/>
          <a:stretch>
            <a:fillRect/>
          </a:stretch>
        </p:blipFill>
        <p:spPr>
          <a:xfrm>
            <a:off x="4310063" y="0"/>
            <a:ext cx="5200650" cy="6858000"/>
          </a:xfrm>
          <a:prstGeom prst="rect">
            <a:avLst/>
          </a:prstGeom>
        </p:spPr>
      </p:pic>
      <p:sp>
        <p:nvSpPr>
          <p:cNvPr id="3" name="Rectangle 2">
            <a:extLst>
              <a:ext uri="{FF2B5EF4-FFF2-40B4-BE49-F238E27FC236}">
                <a16:creationId xmlns:a16="http://schemas.microsoft.com/office/drawing/2014/main" id="{F4AA5D94-3F9F-8940-B517-86E7186326DD}"/>
              </a:ext>
            </a:extLst>
          </p:cNvPr>
          <p:cNvSpPr/>
          <p:nvPr/>
        </p:nvSpPr>
        <p:spPr>
          <a:xfrm>
            <a:off x="9615487" y="5520421"/>
            <a:ext cx="2471738" cy="1077218"/>
          </a:xfrm>
          <a:prstGeom prst="rect">
            <a:avLst/>
          </a:prstGeom>
        </p:spPr>
        <p:txBody>
          <a:bodyPr wrap="square">
            <a:spAutoFit/>
          </a:bodyPr>
          <a:lstStyle/>
          <a:p>
            <a:r>
              <a:rPr lang="en-GB" sz="1600" b="0" i="0" u="none" strike="noStrike" dirty="0">
                <a:solidFill>
                  <a:srgbClr val="000000"/>
                </a:solidFill>
                <a:effectLst/>
                <a:latin typeface="Lucida Sans Unicode" panose="020B0602030504020204" pitchFamily="34" charset="0"/>
              </a:rPr>
              <a:t>VINCENT VAN GOGH (1853-1890)</a:t>
            </a:r>
            <a:br>
              <a:rPr lang="en-GB" sz="1600" b="0" i="0" u="none" strike="noStrike" dirty="0">
                <a:solidFill>
                  <a:srgbClr val="000000"/>
                </a:solidFill>
                <a:effectLst/>
                <a:latin typeface="Lucida Sans Unicode" panose="020B0602030504020204" pitchFamily="34" charset="0"/>
              </a:rPr>
            </a:br>
            <a:r>
              <a:rPr lang="en-GB" sz="1600" b="0" i="0" u="none" strike="noStrike" dirty="0">
                <a:solidFill>
                  <a:srgbClr val="000000"/>
                </a:solidFill>
                <a:effectLst/>
                <a:latin typeface="Lucida Sans Unicode" panose="020B0602030504020204" pitchFamily="34" charset="0"/>
              </a:rPr>
              <a:t>'Sunflowers', 1889 (oil on canvas)</a:t>
            </a:r>
            <a:endParaRPr lang="en-GB" sz="1600" dirty="0"/>
          </a:p>
        </p:txBody>
      </p:sp>
      <p:sp>
        <p:nvSpPr>
          <p:cNvPr id="4" name="Rectangle 3">
            <a:extLst>
              <a:ext uri="{FF2B5EF4-FFF2-40B4-BE49-F238E27FC236}">
                <a16:creationId xmlns:a16="http://schemas.microsoft.com/office/drawing/2014/main" id="{4F77FA67-B3E6-174C-B9BF-BF4424E9BCD2}"/>
              </a:ext>
            </a:extLst>
          </p:cNvPr>
          <p:cNvSpPr/>
          <p:nvPr/>
        </p:nvSpPr>
        <p:spPr>
          <a:xfrm>
            <a:off x="0" y="103942"/>
            <a:ext cx="4205289" cy="5940088"/>
          </a:xfrm>
          <a:prstGeom prst="rect">
            <a:avLst/>
          </a:prstGeom>
        </p:spPr>
        <p:txBody>
          <a:bodyPr wrap="square">
            <a:spAutoFit/>
          </a:bodyPr>
          <a:lstStyle/>
          <a:p>
            <a:r>
              <a:rPr lang="en-GB" sz="2000" b="0" i="0" u="none" strike="noStrike" dirty="0">
                <a:solidFill>
                  <a:srgbClr val="000000"/>
                </a:solidFill>
                <a:effectLst/>
                <a:latin typeface="Lucida Sans Unicode" panose="020B0602030504020204" pitchFamily="34" charset="0"/>
              </a:rPr>
              <a:t>Yellow is the colour of the sun - the life support for our planet. As such it has come to represent life, energy, happiness, hope and wisdom.</a:t>
            </a:r>
          </a:p>
          <a:p>
            <a:r>
              <a:rPr lang="en-GB" sz="2000" b="0" i="0" u="none" strike="noStrike" dirty="0">
                <a:solidFill>
                  <a:srgbClr val="000000"/>
                </a:solidFill>
                <a:effectLst/>
                <a:latin typeface="Lucida Sans Unicode" panose="020B0602030504020204" pitchFamily="34" charset="0"/>
              </a:rPr>
              <a:t>Vincent Van Gogh's 'Sunflowers' is painted almost entirely with yellow and without any shadows. It expresses the radiance of sunshine rather than giving us a detailed description of what the flowers look like. </a:t>
            </a:r>
          </a:p>
          <a:p>
            <a:endParaRPr lang="en-GB" sz="2000" dirty="0">
              <a:solidFill>
                <a:srgbClr val="000000"/>
              </a:solidFill>
              <a:latin typeface="Lucida Sans Unicode" panose="020B0602030504020204" pitchFamily="34" charset="0"/>
              <a:hlinkClick r:id="rId3"/>
            </a:endParaRPr>
          </a:p>
          <a:p>
            <a:r>
              <a:rPr lang="en-GB" sz="2000" b="0" i="0" u="none" strike="noStrike" dirty="0">
                <a:solidFill>
                  <a:srgbClr val="000000"/>
                </a:solidFill>
                <a:effectLst/>
                <a:latin typeface="Lucida Sans Unicode" panose="020B0602030504020204" pitchFamily="34" charset="0"/>
                <a:hlinkClick r:id="rId3"/>
              </a:rPr>
              <a:t>Van Gogh </a:t>
            </a:r>
            <a:r>
              <a:rPr lang="en-GB" sz="2000" b="0" i="0" u="none" strike="noStrike" dirty="0">
                <a:solidFill>
                  <a:srgbClr val="000000"/>
                </a:solidFill>
                <a:effectLst/>
                <a:latin typeface="Lucida Sans Unicode" panose="020B0602030504020204" pitchFamily="34" charset="0"/>
              </a:rPr>
              <a:t>also uses yellow as the symbol of hope and friendship as the 'Sunflower' series was painted to welcome his friend </a:t>
            </a:r>
            <a:r>
              <a:rPr lang="en-GB" sz="2000" b="0" i="0" u="none" strike="noStrike" dirty="0">
                <a:solidFill>
                  <a:srgbClr val="000000"/>
                </a:solidFill>
                <a:effectLst/>
                <a:latin typeface="Lucida Sans Unicode" panose="020B0602030504020204" pitchFamily="34" charset="0"/>
                <a:hlinkClick r:id="rId4"/>
              </a:rPr>
              <a:t>Paul Gauguin </a:t>
            </a:r>
            <a:r>
              <a:rPr lang="en-GB" sz="2000" b="0" i="0" u="none" strike="noStrike" dirty="0">
                <a:solidFill>
                  <a:srgbClr val="000000"/>
                </a:solidFill>
                <a:effectLst/>
                <a:latin typeface="Lucida Sans Unicode" panose="020B0602030504020204" pitchFamily="34" charset="0"/>
              </a:rPr>
              <a:t>to the Yellow House in Arles. </a:t>
            </a:r>
          </a:p>
        </p:txBody>
      </p:sp>
    </p:spTree>
    <p:extLst>
      <p:ext uri="{BB962C8B-B14F-4D97-AF65-F5344CB8AC3E}">
        <p14:creationId xmlns:p14="http://schemas.microsoft.com/office/powerpoint/2010/main" val="235710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829815-E09B-A94D-8ADC-0F0F6AFB1663}"/>
              </a:ext>
            </a:extLst>
          </p:cNvPr>
          <p:cNvPicPr>
            <a:picLocks noChangeAspect="1"/>
          </p:cNvPicPr>
          <p:nvPr/>
        </p:nvPicPr>
        <p:blipFill>
          <a:blip r:embed="rId2"/>
          <a:stretch>
            <a:fillRect/>
          </a:stretch>
        </p:blipFill>
        <p:spPr>
          <a:xfrm>
            <a:off x="128587" y="174625"/>
            <a:ext cx="7620000" cy="6108700"/>
          </a:xfrm>
          <a:prstGeom prst="rect">
            <a:avLst/>
          </a:prstGeom>
        </p:spPr>
      </p:pic>
      <p:sp>
        <p:nvSpPr>
          <p:cNvPr id="3" name="Rectangle 2">
            <a:extLst>
              <a:ext uri="{FF2B5EF4-FFF2-40B4-BE49-F238E27FC236}">
                <a16:creationId xmlns:a16="http://schemas.microsoft.com/office/drawing/2014/main" id="{AEE11C0D-0776-FB4C-B57D-DAAE2E1DE665}"/>
              </a:ext>
            </a:extLst>
          </p:cNvPr>
          <p:cNvSpPr/>
          <p:nvPr/>
        </p:nvSpPr>
        <p:spPr>
          <a:xfrm>
            <a:off x="690562" y="6283325"/>
            <a:ext cx="6096000" cy="523220"/>
          </a:xfrm>
          <a:prstGeom prst="rect">
            <a:avLst/>
          </a:prstGeom>
        </p:spPr>
        <p:txBody>
          <a:bodyPr>
            <a:spAutoFit/>
          </a:bodyPr>
          <a:lstStyle/>
          <a:p>
            <a:r>
              <a:rPr lang="en-GB" sz="1400" b="0" i="0" u="none" strike="noStrike" dirty="0">
                <a:solidFill>
                  <a:srgbClr val="000000"/>
                </a:solidFill>
                <a:effectLst/>
                <a:latin typeface="Lucida Sans Unicode" panose="020B0602030504020204" pitchFamily="34" charset="0"/>
              </a:rPr>
              <a:t>PAUL CÉZANNE (1839-1906)</a:t>
            </a:r>
            <a:br>
              <a:rPr lang="en-GB" sz="1400" dirty="0"/>
            </a:br>
            <a:r>
              <a:rPr lang="en-GB" sz="1400" b="0" i="0" u="none" strike="noStrike" dirty="0">
                <a:solidFill>
                  <a:srgbClr val="000000"/>
                </a:solidFill>
                <a:effectLst/>
                <a:latin typeface="Lucida Sans Unicode" panose="020B0602030504020204" pitchFamily="34" charset="0"/>
              </a:rPr>
              <a:t>'The Bridge at </a:t>
            </a:r>
            <a:r>
              <a:rPr lang="en-GB" sz="1400" b="0" i="0" u="none" strike="noStrike" dirty="0" err="1">
                <a:solidFill>
                  <a:srgbClr val="000000"/>
                </a:solidFill>
                <a:effectLst/>
                <a:latin typeface="Lucida Sans Unicode" panose="020B0602030504020204" pitchFamily="34" charset="0"/>
              </a:rPr>
              <a:t>Maincy</a:t>
            </a:r>
            <a:r>
              <a:rPr lang="en-GB" sz="1400" b="0" i="0" u="none" strike="noStrike" dirty="0">
                <a:solidFill>
                  <a:srgbClr val="000000"/>
                </a:solidFill>
                <a:effectLst/>
                <a:latin typeface="Lucida Sans Unicode" panose="020B0602030504020204" pitchFamily="34" charset="0"/>
              </a:rPr>
              <a:t>', 1879 (oil on canvas)</a:t>
            </a:r>
            <a:endParaRPr lang="en-GB" sz="1400" dirty="0"/>
          </a:p>
        </p:txBody>
      </p:sp>
      <p:sp>
        <p:nvSpPr>
          <p:cNvPr id="4" name="Rectangle 3">
            <a:extLst>
              <a:ext uri="{FF2B5EF4-FFF2-40B4-BE49-F238E27FC236}">
                <a16:creationId xmlns:a16="http://schemas.microsoft.com/office/drawing/2014/main" id="{0323E9CF-8511-4743-999C-ADA6311C8E21}"/>
              </a:ext>
            </a:extLst>
          </p:cNvPr>
          <p:cNvSpPr/>
          <p:nvPr/>
        </p:nvSpPr>
        <p:spPr>
          <a:xfrm>
            <a:off x="7905751" y="528370"/>
            <a:ext cx="3681412" cy="5262979"/>
          </a:xfrm>
          <a:prstGeom prst="rect">
            <a:avLst/>
          </a:prstGeom>
        </p:spPr>
        <p:txBody>
          <a:bodyPr wrap="square">
            <a:spAutoFit/>
          </a:bodyPr>
          <a:lstStyle/>
          <a:p>
            <a:r>
              <a:rPr lang="en-GB" sz="2800" b="0" i="0" u="none" strike="noStrike" dirty="0">
                <a:solidFill>
                  <a:srgbClr val="000000"/>
                </a:solidFill>
                <a:effectLst/>
                <a:latin typeface="Lucida Sans Unicode" panose="020B0602030504020204" pitchFamily="34" charset="0"/>
              </a:rPr>
              <a:t>Green, as the colour of plants and grass, is the colour of nature and all that is associated with health and growth. </a:t>
            </a:r>
          </a:p>
          <a:p>
            <a:endParaRPr lang="en-GB" sz="2800" dirty="0">
              <a:solidFill>
                <a:srgbClr val="000000"/>
              </a:solidFill>
              <a:latin typeface="Lucida Sans Unicode" panose="020B0602030504020204" pitchFamily="34" charset="0"/>
            </a:endParaRPr>
          </a:p>
          <a:p>
            <a:r>
              <a:rPr lang="en-GB" sz="2800" b="0" i="0" u="none" strike="noStrike" dirty="0">
                <a:solidFill>
                  <a:srgbClr val="000000"/>
                </a:solidFill>
                <a:effectLst/>
                <a:latin typeface="Lucida Sans Unicode" panose="020B0602030504020204" pitchFamily="34" charset="0"/>
              </a:rPr>
              <a:t>However, it is also used to represent more negative traits such as envy and inexperience.</a:t>
            </a:r>
            <a:endParaRPr lang="en-GB" sz="2800" dirty="0"/>
          </a:p>
        </p:txBody>
      </p:sp>
    </p:spTree>
    <p:extLst>
      <p:ext uri="{BB962C8B-B14F-4D97-AF65-F5344CB8AC3E}">
        <p14:creationId xmlns:p14="http://schemas.microsoft.com/office/powerpoint/2010/main" val="128752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E7C04E-249C-A640-AFB7-B69519B72562}"/>
              </a:ext>
            </a:extLst>
          </p:cNvPr>
          <p:cNvPicPr>
            <a:picLocks noChangeAspect="1"/>
          </p:cNvPicPr>
          <p:nvPr/>
        </p:nvPicPr>
        <p:blipFill>
          <a:blip r:embed="rId2"/>
          <a:stretch>
            <a:fillRect/>
          </a:stretch>
        </p:blipFill>
        <p:spPr>
          <a:xfrm>
            <a:off x="3771900" y="0"/>
            <a:ext cx="8420100" cy="6862382"/>
          </a:xfrm>
          <a:prstGeom prst="rect">
            <a:avLst/>
          </a:prstGeom>
        </p:spPr>
      </p:pic>
      <p:sp>
        <p:nvSpPr>
          <p:cNvPr id="3" name="Rectangle 2">
            <a:extLst>
              <a:ext uri="{FF2B5EF4-FFF2-40B4-BE49-F238E27FC236}">
                <a16:creationId xmlns:a16="http://schemas.microsoft.com/office/drawing/2014/main" id="{917D86B5-706B-5B4F-B241-9CA403918B31}"/>
              </a:ext>
            </a:extLst>
          </p:cNvPr>
          <p:cNvSpPr/>
          <p:nvPr/>
        </p:nvSpPr>
        <p:spPr>
          <a:xfrm>
            <a:off x="0" y="6282035"/>
            <a:ext cx="6096000" cy="461665"/>
          </a:xfrm>
          <a:prstGeom prst="rect">
            <a:avLst/>
          </a:prstGeom>
        </p:spPr>
        <p:txBody>
          <a:bodyPr>
            <a:spAutoFit/>
          </a:bodyPr>
          <a:lstStyle/>
          <a:p>
            <a:r>
              <a:rPr lang="en-GB" sz="1200" b="0" i="0" u="none" strike="noStrike" dirty="0">
                <a:solidFill>
                  <a:srgbClr val="000000"/>
                </a:solidFill>
                <a:effectLst/>
                <a:latin typeface="Lucida Sans Unicode" panose="020B0602030504020204" pitchFamily="34" charset="0"/>
              </a:rPr>
              <a:t>AMES MCNEIL WHISTLER (1834-1903)</a:t>
            </a:r>
            <a:br>
              <a:rPr lang="en-GB" sz="1200" dirty="0"/>
            </a:br>
            <a:r>
              <a:rPr lang="en-GB" sz="1200" b="0" i="0" u="none" strike="noStrike" dirty="0">
                <a:solidFill>
                  <a:srgbClr val="000000"/>
                </a:solidFill>
                <a:effectLst/>
                <a:latin typeface="Lucida Sans Unicode" panose="020B0602030504020204" pitchFamily="34" charset="0"/>
              </a:rPr>
              <a:t>'Nocturne, Blue and Silver: Chelsea', 1871 </a:t>
            </a:r>
            <a:endParaRPr lang="en-GB" sz="1200" dirty="0"/>
          </a:p>
        </p:txBody>
      </p:sp>
      <p:sp>
        <p:nvSpPr>
          <p:cNvPr id="4" name="Rectangle 3">
            <a:extLst>
              <a:ext uri="{FF2B5EF4-FFF2-40B4-BE49-F238E27FC236}">
                <a16:creationId xmlns:a16="http://schemas.microsoft.com/office/drawing/2014/main" id="{329B3F78-D17A-C349-8510-3CA0E678B4CC}"/>
              </a:ext>
            </a:extLst>
          </p:cNvPr>
          <p:cNvSpPr/>
          <p:nvPr/>
        </p:nvSpPr>
        <p:spPr>
          <a:xfrm>
            <a:off x="147637" y="288875"/>
            <a:ext cx="3481388" cy="5324535"/>
          </a:xfrm>
          <a:prstGeom prst="rect">
            <a:avLst/>
          </a:prstGeom>
        </p:spPr>
        <p:txBody>
          <a:bodyPr wrap="square">
            <a:spAutoFit/>
          </a:bodyPr>
          <a:lstStyle/>
          <a:p>
            <a:r>
              <a:rPr lang="en-GB" sz="2000" b="0" i="0" u="none" strike="noStrike" dirty="0">
                <a:solidFill>
                  <a:srgbClr val="000000"/>
                </a:solidFill>
                <a:effectLst/>
                <a:latin typeface="Lucida Sans Unicode" panose="020B0602030504020204" pitchFamily="34" charset="0"/>
              </a:rPr>
              <a:t>Blue is the coolest and most calming of all the colours. As the colour of the sky, it has been used since ancient times to represent heaven. In classical mythology, blue was the colour associated with the gods, Venus and Jupiter. </a:t>
            </a:r>
          </a:p>
          <a:p>
            <a:endParaRPr lang="en-GB" sz="2000" dirty="0">
              <a:solidFill>
                <a:srgbClr val="000000"/>
              </a:solidFill>
              <a:latin typeface="Lucida Sans Unicode" panose="020B0602030504020204" pitchFamily="34" charset="0"/>
            </a:endParaRPr>
          </a:p>
          <a:p>
            <a:r>
              <a:rPr lang="en-GB" sz="2000" b="0" i="0" u="none" strike="noStrike" dirty="0">
                <a:solidFill>
                  <a:srgbClr val="000000"/>
                </a:solidFill>
                <a:effectLst/>
                <a:latin typeface="Lucida Sans Unicode" panose="020B0602030504020204" pitchFamily="34" charset="0"/>
              </a:rPr>
              <a:t>In Christianity, it becomes the symbol of the Virgin Mary. As the colour of the ocean, it is also suggests qualities like freshness, purity and hygiene.</a:t>
            </a:r>
            <a:endParaRPr lang="en-GB" sz="2000" dirty="0"/>
          </a:p>
        </p:txBody>
      </p:sp>
    </p:spTree>
    <p:extLst>
      <p:ext uri="{BB962C8B-B14F-4D97-AF65-F5344CB8AC3E}">
        <p14:creationId xmlns:p14="http://schemas.microsoft.com/office/powerpoint/2010/main" val="245599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751A6-E406-AE43-944D-79A5C5F8B607}"/>
              </a:ext>
            </a:extLst>
          </p:cNvPr>
          <p:cNvPicPr>
            <a:picLocks noChangeAspect="1"/>
          </p:cNvPicPr>
          <p:nvPr/>
        </p:nvPicPr>
        <p:blipFill>
          <a:blip r:embed="rId2"/>
          <a:stretch>
            <a:fillRect/>
          </a:stretch>
        </p:blipFill>
        <p:spPr>
          <a:xfrm>
            <a:off x="118110" y="0"/>
            <a:ext cx="4469130" cy="6858000"/>
          </a:xfrm>
          <a:prstGeom prst="rect">
            <a:avLst/>
          </a:prstGeom>
        </p:spPr>
      </p:pic>
      <p:sp>
        <p:nvSpPr>
          <p:cNvPr id="5" name="Rectangle 4">
            <a:extLst>
              <a:ext uri="{FF2B5EF4-FFF2-40B4-BE49-F238E27FC236}">
                <a16:creationId xmlns:a16="http://schemas.microsoft.com/office/drawing/2014/main" id="{3D7B2728-0DB7-BC40-B084-F3298E74BFF6}"/>
              </a:ext>
            </a:extLst>
          </p:cNvPr>
          <p:cNvSpPr/>
          <p:nvPr/>
        </p:nvSpPr>
        <p:spPr>
          <a:xfrm>
            <a:off x="5033962" y="6006197"/>
            <a:ext cx="6096000" cy="523220"/>
          </a:xfrm>
          <a:prstGeom prst="rect">
            <a:avLst/>
          </a:prstGeom>
        </p:spPr>
        <p:txBody>
          <a:bodyPr>
            <a:spAutoFit/>
          </a:bodyPr>
          <a:lstStyle/>
          <a:p>
            <a:r>
              <a:rPr lang="en-GB" sz="1400" b="0" i="0" u="none" strike="noStrike" dirty="0">
                <a:solidFill>
                  <a:srgbClr val="000000"/>
                </a:solidFill>
                <a:effectLst/>
                <a:latin typeface="Lucida Sans Unicode" panose="020B0602030504020204" pitchFamily="34" charset="0"/>
              </a:rPr>
              <a:t>PABLO PICASSO (1881-1873)</a:t>
            </a:r>
            <a:br>
              <a:rPr lang="en-GB" sz="1400" dirty="0"/>
            </a:br>
            <a:r>
              <a:rPr lang="en-GB" sz="1400" b="0" i="0" u="none" strike="noStrike" dirty="0">
                <a:solidFill>
                  <a:srgbClr val="000000"/>
                </a:solidFill>
                <a:effectLst/>
                <a:latin typeface="Lucida Sans Unicode" panose="020B0602030504020204" pitchFamily="34" charset="0"/>
              </a:rPr>
              <a:t>'The Tragedy', 1903</a:t>
            </a:r>
            <a:endParaRPr lang="en-GB" sz="1400" dirty="0"/>
          </a:p>
        </p:txBody>
      </p:sp>
      <p:sp>
        <p:nvSpPr>
          <p:cNvPr id="6" name="Rectangle 5">
            <a:extLst>
              <a:ext uri="{FF2B5EF4-FFF2-40B4-BE49-F238E27FC236}">
                <a16:creationId xmlns:a16="http://schemas.microsoft.com/office/drawing/2014/main" id="{88EB20CF-69A1-C446-8208-2A2145C9E7FA}"/>
              </a:ext>
            </a:extLst>
          </p:cNvPr>
          <p:cNvSpPr/>
          <p:nvPr/>
        </p:nvSpPr>
        <p:spPr>
          <a:xfrm>
            <a:off x="4862512" y="795635"/>
            <a:ext cx="6096000" cy="2246769"/>
          </a:xfrm>
          <a:prstGeom prst="rect">
            <a:avLst/>
          </a:prstGeom>
        </p:spPr>
        <p:txBody>
          <a:bodyPr>
            <a:spAutoFit/>
          </a:bodyPr>
          <a:lstStyle/>
          <a:p>
            <a:r>
              <a:rPr lang="en-GB" sz="2800" b="0" i="0" u="none" strike="noStrike" dirty="0">
                <a:solidFill>
                  <a:srgbClr val="000000"/>
                </a:solidFill>
                <a:effectLst/>
                <a:latin typeface="Lucida Sans Unicode" panose="020B0602030504020204" pitchFamily="34" charset="0"/>
              </a:rPr>
              <a:t>In 'The Tragedy' (1903) Picasso uses cool blues to evoke the chill of sadness and despair in a typically gloomy subject from this period.</a:t>
            </a:r>
            <a:endParaRPr lang="en-GB" sz="2800" dirty="0"/>
          </a:p>
        </p:txBody>
      </p:sp>
    </p:spTree>
    <p:extLst>
      <p:ext uri="{BB962C8B-B14F-4D97-AF65-F5344CB8AC3E}">
        <p14:creationId xmlns:p14="http://schemas.microsoft.com/office/powerpoint/2010/main" val="3704797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1062</Words>
  <Application>Microsoft Macintosh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Lucida Sans Unicode</vt:lpstr>
      <vt:lpstr>Office Theme</vt:lpstr>
      <vt:lpstr>Feelings, Emotions and Art</vt:lpstr>
      <vt:lpstr>Are you feeling blue?  Have you ever seen red? Have you got your sunshine smile?  Have you ever felt green with envy?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Feelings, Emotions and Art</dc:title>
  <dc:creator>Kathryn Evans</dc:creator>
  <cp:lastModifiedBy>Kathryn Evans</cp:lastModifiedBy>
  <cp:revision>7</cp:revision>
  <dcterms:created xsi:type="dcterms:W3CDTF">2020-05-31T10:09:11Z</dcterms:created>
  <dcterms:modified xsi:type="dcterms:W3CDTF">2020-05-31T12:48:50Z</dcterms:modified>
</cp:coreProperties>
</file>