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8" r:id="rId3"/>
    <p:sldId id="269" r:id="rId4"/>
    <p:sldId id="270" r:id="rId5"/>
    <p:sldId id="271" r:id="rId6"/>
    <p:sldId id="272" r:id="rId7"/>
    <p:sldId id="275" r:id="rId8"/>
    <p:sldId id="273" r:id="rId9"/>
    <p:sldId id="274"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Twinkl" pitchFamily="2"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4151"/>
    <a:srgbClr val="3D673F"/>
    <a:srgbClr val="787674"/>
    <a:srgbClr val="7F93C5"/>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660"/>
  </p:normalViewPr>
  <p:slideViewPr>
    <p:cSldViewPr snapToGrid="0" showGuides="1">
      <p:cViewPr varScale="1">
        <p:scale>
          <a:sx n="67" d="100"/>
          <a:sy n="67" d="100"/>
        </p:scale>
        <p:origin x="624"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new-2014-curriculum-resources-ks2-english-resources-lower-ks2-years-3-and-4/new-2014-curriculum-resources-ks2-english-resources-lower-ks2-years-3-and-4-writing-vocabulary-grammar-and-punctuation/new-2014-curriculum-resources-ks2-english-resources-lower-ks2-years-3-and-4-writing-vocabulary-grammar-and-punctuation-use-and-understand-the-grammatical-terminology-in-english-appendix-2" TargetMode="External"/><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twinkl.co.uk/" TargetMode="Externa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new-2014-curriculum-resources-ks2-english-resources-lower-ks2-years-3-and-4/new-2014-curriculum-resources-ks2-english-resources-lower-ks2-years-3-and-4-writing-vocabulary-grammar-and-punctuation/new-2014-curriculum-resources-ks2-english-resources-lower-ks2-years-3-and-4-writing-vocabulary-grammar-and-punctuation-use-and-understand-the-grammatical-terminology-in-english-appendix-2" TargetMode="External"/><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hyperlink" Target="https://www.twinkl.co.uk/" TargetMode="Externa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5"/>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28507" y="2400692"/>
            <a:ext cx="2016981" cy="1156996"/>
          </a:xfrm>
          <a:prstGeom prst="wedgeRoundRectCallout">
            <a:avLst>
              <a:gd name="adj1" fmla="val 84641"/>
              <a:gd name="adj2" fmla="val 36694"/>
              <a:gd name="adj3" fmla="val 16667"/>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ular Callout 3"/>
          <p:cNvSpPr/>
          <p:nvPr/>
        </p:nvSpPr>
        <p:spPr>
          <a:xfrm>
            <a:off x="6253422" y="2677923"/>
            <a:ext cx="2294961" cy="1562123"/>
          </a:xfrm>
          <a:prstGeom prst="wedgeRoundRectCallout">
            <a:avLst>
              <a:gd name="adj1" fmla="val -62966"/>
              <a:gd name="adj2" fmla="val 37413"/>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rgbClr val="D44151"/>
                </a:solidFill>
              </a:rPr>
              <a:t>Point of View</a:t>
            </a:r>
          </a:p>
        </p:txBody>
      </p:sp>
      <p:sp>
        <p:nvSpPr>
          <p:cNvPr id="3" name="TextBox 2"/>
          <p:cNvSpPr txBox="1"/>
          <p:nvPr/>
        </p:nvSpPr>
        <p:spPr>
          <a:xfrm>
            <a:off x="595619" y="1610686"/>
            <a:ext cx="7952764" cy="923330"/>
          </a:xfrm>
          <a:prstGeom prst="rect">
            <a:avLst/>
          </a:prstGeom>
          <a:noFill/>
        </p:spPr>
        <p:txBody>
          <a:bodyPr wrap="square" rtlCol="0">
            <a:spAutoFit/>
          </a:bodyPr>
          <a:lstStyle/>
          <a:p>
            <a:r>
              <a:rPr lang="en-GB" dirty="0"/>
              <a:t>A story can be told from different points of view.</a:t>
            </a:r>
          </a:p>
          <a:p>
            <a:r>
              <a:rPr lang="en-GB" dirty="0"/>
              <a:t>It can be written in the first, second or third person.</a:t>
            </a:r>
          </a:p>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600" y="2979190"/>
            <a:ext cx="3640822" cy="2624254"/>
          </a:xfrm>
          <a:prstGeom prst="rect">
            <a:avLst/>
          </a:prstGeom>
        </p:spPr>
      </p:pic>
      <p:sp>
        <p:nvSpPr>
          <p:cNvPr id="8" name="TextBox 7"/>
          <p:cNvSpPr txBox="1"/>
          <p:nvPr/>
        </p:nvSpPr>
        <p:spPr>
          <a:xfrm>
            <a:off x="6397177" y="2853233"/>
            <a:ext cx="2151205" cy="1200329"/>
          </a:xfrm>
          <a:prstGeom prst="rect">
            <a:avLst/>
          </a:prstGeom>
          <a:noFill/>
        </p:spPr>
        <p:txBody>
          <a:bodyPr wrap="square" rtlCol="0">
            <a:spAutoFit/>
          </a:bodyPr>
          <a:lstStyle/>
          <a:p>
            <a:r>
              <a:rPr lang="en-GB" dirty="0">
                <a:solidFill>
                  <a:schemeClr val="bg1"/>
                </a:solidFill>
              </a:rPr>
              <a:t>Have you ever wondered what life would be like as a superhero?</a:t>
            </a:r>
          </a:p>
        </p:txBody>
      </p:sp>
      <p:sp>
        <p:nvSpPr>
          <p:cNvPr id="9" name="TextBox 8"/>
          <p:cNvSpPr txBox="1"/>
          <p:nvPr/>
        </p:nvSpPr>
        <p:spPr>
          <a:xfrm>
            <a:off x="528507" y="2489532"/>
            <a:ext cx="2151205" cy="923330"/>
          </a:xfrm>
          <a:prstGeom prst="rect">
            <a:avLst/>
          </a:prstGeom>
          <a:noFill/>
        </p:spPr>
        <p:txBody>
          <a:bodyPr wrap="square" rtlCol="0">
            <a:spAutoFit/>
          </a:bodyPr>
          <a:lstStyle/>
          <a:p>
            <a:r>
              <a:rPr lang="en-GB" dirty="0">
                <a:solidFill>
                  <a:schemeClr val="bg1"/>
                </a:solidFill>
              </a:rPr>
              <a:t>I was going to the funfair today. I was so excited!</a:t>
            </a:r>
          </a:p>
        </p:txBody>
      </p:sp>
      <p:sp>
        <p:nvSpPr>
          <p:cNvPr id="6" name="Rounded Rectangular Callout 5"/>
          <p:cNvSpPr/>
          <p:nvPr/>
        </p:nvSpPr>
        <p:spPr>
          <a:xfrm>
            <a:off x="6253422" y="5159428"/>
            <a:ext cx="2294961" cy="1194719"/>
          </a:xfrm>
          <a:prstGeom prst="wedgeRoundRectCallout">
            <a:avLst>
              <a:gd name="adj1" fmla="val -67996"/>
              <a:gd name="adj2" fmla="val -39029"/>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397178" y="5172480"/>
            <a:ext cx="2151205" cy="1200329"/>
          </a:xfrm>
          <a:prstGeom prst="rect">
            <a:avLst/>
          </a:prstGeom>
          <a:noFill/>
        </p:spPr>
        <p:txBody>
          <a:bodyPr wrap="square" rtlCol="0">
            <a:spAutoFit/>
          </a:bodyPr>
          <a:lstStyle/>
          <a:p>
            <a:r>
              <a:rPr lang="en-GB" dirty="0">
                <a:solidFill>
                  <a:schemeClr val="bg1"/>
                </a:solidFill>
              </a:rPr>
              <a:t>The boys ran from the house screaming. Riley was terrified.</a:t>
            </a:r>
          </a:p>
        </p:txBody>
      </p:sp>
    </p:spTree>
    <p:extLst>
      <p:ext uri="{BB962C8B-B14F-4D97-AF65-F5344CB8AC3E}">
        <p14:creationId xmlns:p14="http://schemas.microsoft.com/office/powerpoint/2010/main" val="303931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95619" y="3894810"/>
            <a:ext cx="5620623" cy="118052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rgbClr val="D44151"/>
                </a:solidFill>
              </a:rPr>
              <a:t>First Person</a:t>
            </a:r>
          </a:p>
        </p:txBody>
      </p:sp>
      <p:sp>
        <p:nvSpPr>
          <p:cNvPr id="3" name="TextBox 2"/>
          <p:cNvSpPr txBox="1"/>
          <p:nvPr/>
        </p:nvSpPr>
        <p:spPr>
          <a:xfrm>
            <a:off x="595619" y="1610686"/>
            <a:ext cx="5620623" cy="923330"/>
          </a:xfrm>
          <a:prstGeom prst="rect">
            <a:avLst/>
          </a:prstGeom>
          <a:noFill/>
        </p:spPr>
        <p:txBody>
          <a:bodyPr wrap="square" rtlCol="0">
            <a:spAutoFit/>
          </a:bodyPr>
          <a:lstStyle/>
          <a:p>
            <a:r>
              <a:rPr lang="en-GB" dirty="0"/>
              <a:t>If writing a story in the first person,  write as though you are a character inside the story.</a:t>
            </a:r>
          </a:p>
          <a:p>
            <a:endParaRPr lang="en-GB" dirty="0"/>
          </a:p>
        </p:txBody>
      </p:sp>
      <p:sp>
        <p:nvSpPr>
          <p:cNvPr id="4" name="TextBox 3"/>
          <p:cNvSpPr txBox="1"/>
          <p:nvPr/>
        </p:nvSpPr>
        <p:spPr>
          <a:xfrm>
            <a:off x="595619" y="2534016"/>
            <a:ext cx="5620622" cy="923330"/>
          </a:xfrm>
          <a:prstGeom prst="rect">
            <a:avLst/>
          </a:prstGeom>
          <a:noFill/>
        </p:spPr>
        <p:txBody>
          <a:bodyPr wrap="square" rtlCol="0">
            <a:spAutoFit/>
          </a:bodyPr>
          <a:lstStyle/>
          <a:p>
            <a:r>
              <a:rPr lang="en-GB" dirty="0"/>
              <a:t>Describe how you feel and what you are doing or have done.</a:t>
            </a:r>
          </a:p>
          <a:p>
            <a:endParaRPr lang="en-GB" dirty="0"/>
          </a:p>
        </p:txBody>
      </p:sp>
      <p:sp>
        <p:nvSpPr>
          <p:cNvPr id="5" name="TextBox 4"/>
          <p:cNvSpPr txBox="1"/>
          <p:nvPr/>
        </p:nvSpPr>
        <p:spPr>
          <a:xfrm>
            <a:off x="595619" y="3248479"/>
            <a:ext cx="7952764" cy="646331"/>
          </a:xfrm>
          <a:prstGeom prst="rect">
            <a:avLst/>
          </a:prstGeom>
          <a:noFill/>
        </p:spPr>
        <p:txBody>
          <a:bodyPr wrap="square" rtlCol="0">
            <a:spAutoFit/>
          </a:bodyPr>
          <a:lstStyle/>
          <a:p>
            <a:r>
              <a:rPr lang="en-GB" dirty="0"/>
              <a:t>Use the pronoun ‘</a:t>
            </a:r>
            <a:r>
              <a:rPr lang="en-GB" dirty="0">
                <a:solidFill>
                  <a:srgbClr val="D44151"/>
                </a:solidFill>
              </a:rPr>
              <a:t>I</a:t>
            </a:r>
            <a:r>
              <a:rPr lang="en-GB" dirty="0"/>
              <a:t>’</a:t>
            </a:r>
          </a:p>
          <a:p>
            <a:endParaRPr lang="en-GB" dirty="0"/>
          </a:p>
        </p:txBody>
      </p:sp>
      <p:sp>
        <p:nvSpPr>
          <p:cNvPr id="6" name="TextBox 5"/>
          <p:cNvSpPr txBox="1"/>
          <p:nvPr/>
        </p:nvSpPr>
        <p:spPr>
          <a:xfrm>
            <a:off x="595619" y="4161908"/>
            <a:ext cx="5620622" cy="646331"/>
          </a:xfrm>
          <a:prstGeom prst="rect">
            <a:avLst/>
          </a:prstGeom>
          <a:noFill/>
        </p:spPr>
        <p:txBody>
          <a:bodyPr wrap="square" rtlCol="0">
            <a:spAutoFit/>
          </a:bodyPr>
          <a:lstStyle/>
          <a:p>
            <a:r>
              <a:rPr lang="en-GB" dirty="0"/>
              <a:t>For example: </a:t>
            </a:r>
          </a:p>
          <a:p>
            <a:pPr lvl="0"/>
            <a:r>
              <a:rPr lang="en-GB" dirty="0">
                <a:solidFill>
                  <a:prstClr val="black"/>
                </a:solidFill>
              </a:rPr>
              <a:t>Last year,</a:t>
            </a:r>
            <a:r>
              <a:rPr lang="en-GB" dirty="0">
                <a:solidFill>
                  <a:srgbClr val="7F93C5"/>
                </a:solidFill>
              </a:rPr>
              <a:t> </a:t>
            </a:r>
            <a:r>
              <a:rPr lang="en-GB" dirty="0">
                <a:solidFill>
                  <a:srgbClr val="D44151"/>
                </a:solidFill>
              </a:rPr>
              <a:t>I</a:t>
            </a:r>
            <a:r>
              <a:rPr lang="en-GB" dirty="0">
                <a:solidFill>
                  <a:srgbClr val="7F93C5"/>
                </a:solidFill>
              </a:rPr>
              <a:t> </a:t>
            </a:r>
            <a:r>
              <a:rPr lang="en-GB" dirty="0">
                <a:solidFill>
                  <a:prstClr val="black"/>
                </a:solidFill>
              </a:rPr>
              <a:t>went to Spain with my famil</a:t>
            </a:r>
            <a:r>
              <a:rPr lang="en-GB" dirty="0"/>
              <a:t>y. </a:t>
            </a:r>
            <a:r>
              <a:rPr lang="en-GB" dirty="0">
                <a:solidFill>
                  <a:srgbClr val="D44151"/>
                </a:solidFill>
              </a:rPr>
              <a:t>I</a:t>
            </a:r>
            <a:r>
              <a:rPr lang="en-GB" dirty="0">
                <a:solidFill>
                  <a:srgbClr val="7F93C5"/>
                </a:solidFill>
              </a:rPr>
              <a:t> </a:t>
            </a:r>
            <a:r>
              <a:rPr lang="en-GB" dirty="0">
                <a:solidFill>
                  <a:prstClr val="black"/>
                </a:solidFill>
              </a:rPr>
              <a:t>loved it!</a:t>
            </a:r>
          </a:p>
        </p:txBody>
      </p:sp>
      <p:sp>
        <p:nvSpPr>
          <p:cNvPr id="8" name="Rectangle 7"/>
          <p:cNvSpPr/>
          <p:nvPr/>
        </p:nvSpPr>
        <p:spPr>
          <a:xfrm>
            <a:off x="6573323" y="1634015"/>
            <a:ext cx="1975060" cy="3139321"/>
          </a:xfrm>
          <a:prstGeom prst="rect">
            <a:avLst/>
          </a:prstGeom>
        </p:spPr>
        <p:txBody>
          <a:bodyPr wrap="square">
            <a:spAutoFit/>
          </a:bodyPr>
          <a:lstStyle/>
          <a:p>
            <a:r>
              <a:rPr lang="en-GB" dirty="0"/>
              <a:t>Other pronouns used in the first person:</a:t>
            </a:r>
          </a:p>
          <a:p>
            <a:endParaRPr lang="en-GB" dirty="0"/>
          </a:p>
          <a:p>
            <a:r>
              <a:rPr lang="en-GB" dirty="0">
                <a:solidFill>
                  <a:srgbClr val="D44151"/>
                </a:solidFill>
              </a:rPr>
              <a:t>my</a:t>
            </a:r>
          </a:p>
          <a:p>
            <a:r>
              <a:rPr lang="en-GB" dirty="0">
                <a:solidFill>
                  <a:srgbClr val="D44151"/>
                </a:solidFill>
              </a:rPr>
              <a:t>me</a:t>
            </a:r>
          </a:p>
          <a:p>
            <a:r>
              <a:rPr lang="en-GB" dirty="0">
                <a:solidFill>
                  <a:srgbClr val="D44151"/>
                </a:solidFill>
              </a:rPr>
              <a:t>mine</a:t>
            </a:r>
          </a:p>
          <a:p>
            <a:r>
              <a:rPr lang="en-GB" dirty="0">
                <a:solidFill>
                  <a:srgbClr val="D44151"/>
                </a:solidFill>
              </a:rPr>
              <a:t>we</a:t>
            </a:r>
          </a:p>
          <a:p>
            <a:r>
              <a:rPr lang="en-GB" dirty="0">
                <a:solidFill>
                  <a:srgbClr val="D44151"/>
                </a:solidFill>
              </a:rPr>
              <a:t>our</a:t>
            </a:r>
          </a:p>
          <a:p>
            <a:r>
              <a:rPr lang="en-GB" dirty="0">
                <a:solidFill>
                  <a:srgbClr val="D44151"/>
                </a:solidFill>
              </a:rPr>
              <a:t>ours</a:t>
            </a:r>
          </a:p>
          <a:p>
            <a:r>
              <a:rPr lang="en-GB" dirty="0">
                <a:solidFill>
                  <a:srgbClr val="D44151"/>
                </a:solidFill>
              </a:rPr>
              <a:t>us</a:t>
            </a:r>
          </a:p>
        </p:txBody>
      </p:sp>
      <p:sp>
        <p:nvSpPr>
          <p:cNvPr id="10" name="Rectangle 9"/>
          <p:cNvSpPr/>
          <p:nvPr/>
        </p:nvSpPr>
        <p:spPr>
          <a:xfrm>
            <a:off x="6560191" y="1610686"/>
            <a:ext cx="1988192" cy="3179427"/>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71899" y="4148480"/>
            <a:ext cx="3600241" cy="2514474"/>
          </a:xfrm>
          <a:prstGeom prst="rect">
            <a:avLst/>
          </a:prstGeom>
        </p:spPr>
      </p:pic>
    </p:spTree>
    <p:extLst>
      <p:ext uri="{BB962C8B-B14F-4D97-AF65-F5344CB8AC3E}">
        <p14:creationId xmlns:p14="http://schemas.microsoft.com/office/powerpoint/2010/main" val="183764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95619" y="4103677"/>
            <a:ext cx="5620623" cy="153286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rgbClr val="D44151"/>
                </a:solidFill>
              </a:rPr>
              <a:t>Second Person</a:t>
            </a:r>
          </a:p>
        </p:txBody>
      </p:sp>
      <p:sp>
        <p:nvSpPr>
          <p:cNvPr id="3" name="TextBox 2"/>
          <p:cNvSpPr txBox="1"/>
          <p:nvPr/>
        </p:nvSpPr>
        <p:spPr>
          <a:xfrm>
            <a:off x="595619" y="1610686"/>
            <a:ext cx="5620623" cy="923330"/>
          </a:xfrm>
          <a:prstGeom prst="rect">
            <a:avLst/>
          </a:prstGeom>
          <a:noFill/>
        </p:spPr>
        <p:txBody>
          <a:bodyPr wrap="square" rtlCol="0">
            <a:spAutoFit/>
          </a:bodyPr>
          <a:lstStyle/>
          <a:p>
            <a:r>
              <a:rPr lang="en-GB" dirty="0"/>
              <a:t>If writing in the second person, talk to the reader directly.</a:t>
            </a:r>
          </a:p>
          <a:p>
            <a:endParaRPr lang="en-GB" dirty="0"/>
          </a:p>
        </p:txBody>
      </p:sp>
      <p:sp>
        <p:nvSpPr>
          <p:cNvPr id="4" name="TextBox 3"/>
          <p:cNvSpPr txBox="1"/>
          <p:nvPr/>
        </p:nvSpPr>
        <p:spPr>
          <a:xfrm>
            <a:off x="595619" y="2534016"/>
            <a:ext cx="5620622" cy="646331"/>
          </a:xfrm>
          <a:prstGeom prst="rect">
            <a:avLst/>
          </a:prstGeom>
          <a:noFill/>
        </p:spPr>
        <p:txBody>
          <a:bodyPr wrap="square" rtlCol="0">
            <a:spAutoFit/>
          </a:bodyPr>
          <a:lstStyle/>
          <a:p>
            <a:r>
              <a:rPr lang="en-GB" dirty="0"/>
              <a:t>Use the pronoun ‘</a:t>
            </a:r>
            <a:r>
              <a:rPr lang="en-GB" dirty="0">
                <a:solidFill>
                  <a:srgbClr val="D44151"/>
                </a:solidFill>
              </a:rPr>
              <a:t>you</a:t>
            </a:r>
            <a:r>
              <a:rPr lang="en-GB" dirty="0"/>
              <a:t>’.</a:t>
            </a:r>
          </a:p>
          <a:p>
            <a:endParaRPr lang="en-GB" dirty="0"/>
          </a:p>
        </p:txBody>
      </p:sp>
      <p:sp>
        <p:nvSpPr>
          <p:cNvPr id="5" name="TextBox 4"/>
          <p:cNvSpPr txBox="1"/>
          <p:nvPr/>
        </p:nvSpPr>
        <p:spPr>
          <a:xfrm>
            <a:off x="595619" y="3248479"/>
            <a:ext cx="5620622" cy="646331"/>
          </a:xfrm>
          <a:prstGeom prst="rect">
            <a:avLst/>
          </a:prstGeom>
          <a:noFill/>
        </p:spPr>
        <p:txBody>
          <a:bodyPr wrap="square" rtlCol="0">
            <a:spAutoFit/>
          </a:bodyPr>
          <a:lstStyle/>
          <a:p>
            <a:r>
              <a:rPr lang="en-GB" dirty="0"/>
              <a:t>The second person is used a lot non-fiction as well as in fiction texts.</a:t>
            </a:r>
          </a:p>
        </p:txBody>
      </p:sp>
      <p:sp>
        <p:nvSpPr>
          <p:cNvPr id="6" name="TextBox 5"/>
          <p:cNvSpPr txBox="1"/>
          <p:nvPr/>
        </p:nvSpPr>
        <p:spPr>
          <a:xfrm>
            <a:off x="595619" y="4370775"/>
            <a:ext cx="5620622" cy="923330"/>
          </a:xfrm>
          <a:prstGeom prst="rect">
            <a:avLst/>
          </a:prstGeom>
          <a:noFill/>
        </p:spPr>
        <p:txBody>
          <a:bodyPr wrap="square" rtlCol="0">
            <a:spAutoFit/>
          </a:bodyPr>
          <a:lstStyle/>
          <a:p>
            <a:r>
              <a:rPr lang="en-GB" dirty="0"/>
              <a:t>For example: </a:t>
            </a:r>
          </a:p>
          <a:p>
            <a:r>
              <a:rPr lang="en-GB" dirty="0"/>
              <a:t>Before </a:t>
            </a:r>
            <a:r>
              <a:rPr lang="en-GB" dirty="0">
                <a:solidFill>
                  <a:srgbClr val="D44151"/>
                </a:solidFill>
              </a:rPr>
              <a:t>you</a:t>
            </a:r>
            <a:r>
              <a:rPr lang="en-GB" dirty="0"/>
              <a:t> begin, make sure that </a:t>
            </a:r>
            <a:r>
              <a:rPr lang="en-GB" dirty="0">
                <a:solidFill>
                  <a:srgbClr val="D44151"/>
                </a:solidFill>
              </a:rPr>
              <a:t>you</a:t>
            </a:r>
            <a:r>
              <a:rPr lang="en-GB" dirty="0"/>
              <a:t> have all of the tools listed above.</a:t>
            </a:r>
          </a:p>
        </p:txBody>
      </p:sp>
      <p:sp>
        <p:nvSpPr>
          <p:cNvPr id="8" name="Rectangle 7"/>
          <p:cNvSpPr/>
          <p:nvPr/>
        </p:nvSpPr>
        <p:spPr>
          <a:xfrm>
            <a:off x="6573323" y="1634015"/>
            <a:ext cx="1975060" cy="1754326"/>
          </a:xfrm>
          <a:prstGeom prst="rect">
            <a:avLst/>
          </a:prstGeom>
        </p:spPr>
        <p:txBody>
          <a:bodyPr wrap="square">
            <a:spAutoFit/>
          </a:bodyPr>
          <a:lstStyle/>
          <a:p>
            <a:r>
              <a:rPr lang="en-GB" dirty="0"/>
              <a:t>Other pronouns used in the second person:</a:t>
            </a:r>
          </a:p>
          <a:p>
            <a:endParaRPr lang="en-GB" dirty="0">
              <a:solidFill>
                <a:srgbClr val="D44151"/>
              </a:solidFill>
            </a:endParaRPr>
          </a:p>
          <a:p>
            <a:pPr lvl="0"/>
            <a:r>
              <a:rPr lang="en-GB" dirty="0">
                <a:solidFill>
                  <a:srgbClr val="D44151"/>
                </a:solidFill>
              </a:rPr>
              <a:t>your</a:t>
            </a:r>
          </a:p>
          <a:p>
            <a:pPr lvl="0"/>
            <a:r>
              <a:rPr lang="en-GB" dirty="0">
                <a:solidFill>
                  <a:srgbClr val="D44151"/>
                </a:solidFill>
              </a:rPr>
              <a:t>yours</a:t>
            </a:r>
          </a:p>
        </p:txBody>
      </p:sp>
      <p:sp>
        <p:nvSpPr>
          <p:cNvPr id="10" name="Rectangle 9"/>
          <p:cNvSpPr/>
          <p:nvPr/>
        </p:nvSpPr>
        <p:spPr>
          <a:xfrm>
            <a:off x="6560191" y="1610686"/>
            <a:ext cx="1988192" cy="1853967"/>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6882" y="3532785"/>
            <a:ext cx="2850391" cy="3133855"/>
          </a:xfrm>
          <a:prstGeom prst="rect">
            <a:avLst/>
          </a:prstGeom>
        </p:spPr>
      </p:pic>
    </p:spTree>
    <p:extLst>
      <p:ext uri="{BB962C8B-B14F-4D97-AF65-F5344CB8AC3E}">
        <p14:creationId xmlns:p14="http://schemas.microsoft.com/office/powerpoint/2010/main" val="18566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95619" y="3576739"/>
            <a:ext cx="5620623" cy="153286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rgbClr val="D44151"/>
                </a:solidFill>
              </a:rPr>
              <a:t>Third Person</a:t>
            </a:r>
          </a:p>
        </p:txBody>
      </p:sp>
      <p:sp>
        <p:nvSpPr>
          <p:cNvPr id="3" name="TextBox 2"/>
          <p:cNvSpPr txBox="1"/>
          <p:nvPr/>
        </p:nvSpPr>
        <p:spPr>
          <a:xfrm>
            <a:off x="595619" y="1610686"/>
            <a:ext cx="5620623" cy="646331"/>
          </a:xfrm>
          <a:prstGeom prst="rect">
            <a:avLst/>
          </a:prstGeom>
          <a:noFill/>
        </p:spPr>
        <p:txBody>
          <a:bodyPr wrap="square" rtlCol="0">
            <a:spAutoFit/>
          </a:bodyPr>
          <a:lstStyle/>
          <a:p>
            <a:r>
              <a:rPr lang="en-GB" dirty="0"/>
              <a:t>If you are writing in the third person, you write about other people or characters.</a:t>
            </a:r>
          </a:p>
        </p:txBody>
      </p:sp>
      <p:sp>
        <p:nvSpPr>
          <p:cNvPr id="4" name="TextBox 3"/>
          <p:cNvSpPr txBox="1"/>
          <p:nvPr/>
        </p:nvSpPr>
        <p:spPr>
          <a:xfrm>
            <a:off x="595619" y="2534016"/>
            <a:ext cx="5620622" cy="646331"/>
          </a:xfrm>
          <a:prstGeom prst="rect">
            <a:avLst/>
          </a:prstGeom>
          <a:noFill/>
        </p:spPr>
        <p:txBody>
          <a:bodyPr wrap="square" rtlCol="0">
            <a:spAutoFit/>
          </a:bodyPr>
          <a:lstStyle/>
          <a:p>
            <a:r>
              <a:rPr lang="en-GB" dirty="0"/>
              <a:t>You use the </a:t>
            </a:r>
            <a:r>
              <a:rPr lang="en-GB" dirty="0">
                <a:solidFill>
                  <a:srgbClr val="D44151"/>
                </a:solidFill>
              </a:rPr>
              <a:t>character’s name </a:t>
            </a:r>
            <a:r>
              <a:rPr lang="en-GB" dirty="0"/>
              <a:t>or pronouns such as ‘</a:t>
            </a:r>
            <a:r>
              <a:rPr lang="en-GB" dirty="0">
                <a:solidFill>
                  <a:srgbClr val="D44151"/>
                </a:solidFill>
              </a:rPr>
              <a:t>he</a:t>
            </a:r>
            <a:r>
              <a:rPr lang="en-GB" dirty="0"/>
              <a:t>’, ‘</a:t>
            </a:r>
            <a:r>
              <a:rPr lang="en-GB" dirty="0">
                <a:solidFill>
                  <a:srgbClr val="D44151"/>
                </a:solidFill>
              </a:rPr>
              <a:t>she</a:t>
            </a:r>
            <a:r>
              <a:rPr lang="en-GB" dirty="0"/>
              <a:t>’ and ‘</a:t>
            </a:r>
            <a:r>
              <a:rPr lang="en-GB" dirty="0">
                <a:solidFill>
                  <a:srgbClr val="D44151"/>
                </a:solidFill>
              </a:rPr>
              <a:t>they</a:t>
            </a:r>
            <a:r>
              <a:rPr lang="en-GB" dirty="0"/>
              <a:t>’.</a:t>
            </a:r>
          </a:p>
        </p:txBody>
      </p:sp>
      <p:sp>
        <p:nvSpPr>
          <p:cNvPr id="6" name="TextBox 5"/>
          <p:cNvSpPr txBox="1"/>
          <p:nvPr/>
        </p:nvSpPr>
        <p:spPr>
          <a:xfrm>
            <a:off x="595619" y="3743169"/>
            <a:ext cx="5385731" cy="1200329"/>
          </a:xfrm>
          <a:prstGeom prst="rect">
            <a:avLst/>
          </a:prstGeom>
          <a:noFill/>
        </p:spPr>
        <p:txBody>
          <a:bodyPr wrap="square" rtlCol="0">
            <a:spAutoFit/>
          </a:bodyPr>
          <a:lstStyle/>
          <a:p>
            <a:r>
              <a:rPr lang="en-GB" dirty="0"/>
              <a:t>For example: </a:t>
            </a:r>
          </a:p>
          <a:p>
            <a:r>
              <a:rPr lang="en-GB" dirty="0">
                <a:solidFill>
                  <a:srgbClr val="D44151"/>
                </a:solidFill>
              </a:rPr>
              <a:t>Michelle</a:t>
            </a:r>
            <a:r>
              <a:rPr lang="en-GB" dirty="0"/>
              <a:t> sped off at top speed and was soon in first place. </a:t>
            </a:r>
            <a:r>
              <a:rPr lang="en-GB" dirty="0">
                <a:solidFill>
                  <a:srgbClr val="D44151"/>
                </a:solidFill>
              </a:rPr>
              <a:t>She</a:t>
            </a:r>
            <a:r>
              <a:rPr lang="en-GB" dirty="0"/>
              <a:t> couldn’t believe that </a:t>
            </a:r>
            <a:r>
              <a:rPr lang="en-GB" dirty="0">
                <a:solidFill>
                  <a:srgbClr val="D44151"/>
                </a:solidFill>
              </a:rPr>
              <a:t>she</a:t>
            </a:r>
            <a:r>
              <a:rPr lang="en-GB" dirty="0"/>
              <a:t> was going to win!</a:t>
            </a:r>
          </a:p>
        </p:txBody>
      </p:sp>
      <p:sp>
        <p:nvSpPr>
          <p:cNvPr id="8" name="Rectangle 7"/>
          <p:cNvSpPr/>
          <p:nvPr/>
        </p:nvSpPr>
        <p:spPr>
          <a:xfrm>
            <a:off x="6573323" y="1634015"/>
            <a:ext cx="1975060" cy="2031325"/>
          </a:xfrm>
          <a:prstGeom prst="rect">
            <a:avLst/>
          </a:prstGeom>
        </p:spPr>
        <p:txBody>
          <a:bodyPr wrap="square">
            <a:spAutoFit/>
          </a:bodyPr>
          <a:lstStyle/>
          <a:p>
            <a:r>
              <a:rPr lang="en-GB" dirty="0"/>
              <a:t>Other pronouns used in the third person:</a:t>
            </a:r>
          </a:p>
          <a:p>
            <a:endParaRPr lang="en-GB" dirty="0"/>
          </a:p>
          <a:p>
            <a:pPr lvl="0"/>
            <a:r>
              <a:rPr lang="en-GB" dirty="0">
                <a:solidFill>
                  <a:srgbClr val="D44151"/>
                </a:solidFill>
              </a:rPr>
              <a:t>her/hers</a:t>
            </a:r>
          </a:p>
          <a:p>
            <a:pPr lvl="0"/>
            <a:r>
              <a:rPr lang="en-GB" dirty="0">
                <a:solidFill>
                  <a:srgbClr val="D44151"/>
                </a:solidFill>
              </a:rPr>
              <a:t>his</a:t>
            </a:r>
          </a:p>
          <a:p>
            <a:pPr lvl="0"/>
            <a:r>
              <a:rPr lang="en-GB" dirty="0">
                <a:solidFill>
                  <a:srgbClr val="D44151"/>
                </a:solidFill>
              </a:rPr>
              <a:t>theirs</a:t>
            </a:r>
          </a:p>
        </p:txBody>
      </p:sp>
      <p:sp>
        <p:nvSpPr>
          <p:cNvPr id="10" name="Rectangle 9"/>
          <p:cNvSpPr/>
          <p:nvPr/>
        </p:nvSpPr>
        <p:spPr>
          <a:xfrm>
            <a:off x="6560191" y="1610686"/>
            <a:ext cx="1988192" cy="2054654"/>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4041" y="3942339"/>
            <a:ext cx="3810901" cy="2463347"/>
          </a:xfrm>
          <a:prstGeom prst="rect">
            <a:avLst/>
          </a:prstGeom>
        </p:spPr>
      </p:pic>
    </p:spTree>
    <p:extLst>
      <p:ext uri="{BB962C8B-B14F-4D97-AF65-F5344CB8AC3E}">
        <p14:creationId xmlns:p14="http://schemas.microsoft.com/office/powerpoint/2010/main" val="10775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95619" y="2833132"/>
            <a:ext cx="7960552" cy="369332"/>
            <a:chOff x="595619" y="2833132"/>
            <a:chExt cx="7960552" cy="369332"/>
          </a:xfrm>
        </p:grpSpPr>
        <p:sp>
          <p:nvSpPr>
            <p:cNvPr id="19" name="Rectangle 18"/>
            <p:cNvSpPr/>
            <p:nvPr/>
          </p:nvSpPr>
          <p:spPr>
            <a:xfrm>
              <a:off x="595619" y="2833132"/>
              <a:ext cx="7960552" cy="36933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95619" y="2846194"/>
              <a:ext cx="5620622" cy="338554"/>
            </a:xfrm>
            <a:prstGeom prst="rect">
              <a:avLst/>
            </a:prstGeom>
            <a:noFill/>
          </p:spPr>
          <p:txBody>
            <a:bodyPr wrap="square" rtlCol="0">
              <a:spAutoFit/>
            </a:bodyPr>
            <a:lstStyle/>
            <a:p>
              <a:r>
                <a:rPr lang="en-GB" sz="1600" dirty="0"/>
                <a:t>I couldn’t believe what I was seeing – it was incredible!</a:t>
              </a:r>
            </a:p>
          </p:txBody>
        </p:sp>
      </p:grpSp>
      <p:grpSp>
        <p:nvGrpSpPr>
          <p:cNvPr id="27" name="Group 26"/>
          <p:cNvGrpSpPr/>
          <p:nvPr/>
        </p:nvGrpSpPr>
        <p:grpSpPr>
          <a:xfrm>
            <a:off x="595619" y="5508228"/>
            <a:ext cx="7960552" cy="340556"/>
            <a:chOff x="595619" y="5508228"/>
            <a:chExt cx="7960552" cy="340556"/>
          </a:xfrm>
        </p:grpSpPr>
        <p:sp>
          <p:nvSpPr>
            <p:cNvPr id="23" name="Rectangle 22"/>
            <p:cNvSpPr/>
            <p:nvPr/>
          </p:nvSpPr>
          <p:spPr>
            <a:xfrm>
              <a:off x="595619" y="5508228"/>
              <a:ext cx="7960552" cy="340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95619" y="5510230"/>
              <a:ext cx="5620622" cy="338554"/>
            </a:xfrm>
            <a:prstGeom prst="rect">
              <a:avLst/>
            </a:prstGeom>
          </p:spPr>
          <p:txBody>
            <a:bodyPr wrap="square">
              <a:spAutoFit/>
            </a:bodyPr>
            <a:lstStyle/>
            <a:p>
              <a:r>
                <a:rPr lang="en-GB" sz="1600" dirty="0"/>
                <a:t>Are you an early bird or are you a night owl?	</a:t>
              </a:r>
            </a:p>
          </p:txBody>
        </p:sp>
      </p:grpSp>
      <p:sp>
        <p:nvSpPr>
          <p:cNvPr id="2" name="Title 1"/>
          <p:cNvSpPr>
            <a:spLocks noGrp="1"/>
          </p:cNvSpPr>
          <p:nvPr>
            <p:ph type="title"/>
          </p:nvPr>
        </p:nvSpPr>
        <p:spPr/>
        <p:txBody>
          <a:bodyPr/>
          <a:lstStyle/>
          <a:p>
            <a:r>
              <a:rPr lang="en-GB" dirty="0">
                <a:solidFill>
                  <a:srgbClr val="D44151"/>
                </a:solidFill>
              </a:rPr>
              <a:t>First, Second or Third Person?</a:t>
            </a:r>
          </a:p>
        </p:txBody>
      </p:sp>
      <p:sp>
        <p:nvSpPr>
          <p:cNvPr id="3" name="TextBox 2"/>
          <p:cNvSpPr txBox="1"/>
          <p:nvPr/>
        </p:nvSpPr>
        <p:spPr>
          <a:xfrm>
            <a:off x="595619" y="1610686"/>
            <a:ext cx="5620623" cy="584775"/>
          </a:xfrm>
          <a:prstGeom prst="rect">
            <a:avLst/>
          </a:prstGeom>
          <a:noFill/>
        </p:spPr>
        <p:txBody>
          <a:bodyPr wrap="square" rtlCol="0">
            <a:spAutoFit/>
          </a:bodyPr>
          <a:lstStyle/>
          <a:p>
            <a:r>
              <a:rPr lang="en-GB" sz="1600" dirty="0"/>
              <a:t>Decide if the following sentences are in the first, second or third person.</a:t>
            </a:r>
          </a:p>
        </p:txBody>
      </p:sp>
      <p:grpSp>
        <p:nvGrpSpPr>
          <p:cNvPr id="9" name="Group 8"/>
          <p:cNvGrpSpPr/>
          <p:nvPr/>
        </p:nvGrpSpPr>
        <p:grpSpPr>
          <a:xfrm>
            <a:off x="595618" y="2314162"/>
            <a:ext cx="7960553" cy="369332"/>
            <a:chOff x="595618" y="2314162"/>
            <a:chExt cx="7960553" cy="369332"/>
          </a:xfrm>
        </p:grpSpPr>
        <p:sp>
          <p:nvSpPr>
            <p:cNvPr id="6" name="Rectangle 5"/>
            <p:cNvSpPr/>
            <p:nvPr/>
          </p:nvSpPr>
          <p:spPr>
            <a:xfrm>
              <a:off x="595619" y="2314162"/>
              <a:ext cx="7960552" cy="369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595618" y="2332946"/>
              <a:ext cx="5002749" cy="338554"/>
            </a:xfrm>
            <a:prstGeom prst="rect">
              <a:avLst/>
            </a:prstGeom>
            <a:noFill/>
          </p:spPr>
          <p:txBody>
            <a:bodyPr wrap="square" rtlCol="0">
              <a:spAutoFit/>
            </a:bodyPr>
            <a:lstStyle/>
            <a:p>
              <a:r>
                <a:rPr lang="en-GB" sz="1600" dirty="0"/>
                <a:t>Sophie was going to the cinema to meet her friends.</a:t>
              </a:r>
            </a:p>
          </p:txBody>
        </p:sp>
      </p:grpSp>
      <p:sp>
        <p:nvSpPr>
          <p:cNvPr id="8" name="Rectangle 7"/>
          <p:cNvSpPr/>
          <p:nvPr/>
        </p:nvSpPr>
        <p:spPr>
          <a:xfrm>
            <a:off x="7046163" y="2314162"/>
            <a:ext cx="1510008" cy="369332"/>
          </a:xfrm>
          <a:prstGeom prst="rect">
            <a:avLst/>
          </a:prstGeom>
          <a:ln>
            <a:noFill/>
          </a:ln>
        </p:spPr>
        <p:txBody>
          <a:bodyPr wrap="square">
            <a:spAutoFit/>
          </a:bodyPr>
          <a:lstStyle/>
          <a:p>
            <a:pPr lvl="0"/>
            <a:r>
              <a:rPr lang="en-GB" dirty="0">
                <a:solidFill>
                  <a:srgbClr val="D44151"/>
                </a:solidFill>
              </a:rPr>
              <a:t>Third person</a:t>
            </a:r>
          </a:p>
        </p:txBody>
      </p:sp>
      <p:sp>
        <p:nvSpPr>
          <p:cNvPr id="11" name="Rectangle 10"/>
          <p:cNvSpPr/>
          <p:nvPr/>
        </p:nvSpPr>
        <p:spPr>
          <a:xfrm>
            <a:off x="7111674" y="2831622"/>
            <a:ext cx="1444497" cy="369332"/>
          </a:xfrm>
          <a:prstGeom prst="rect">
            <a:avLst/>
          </a:prstGeom>
          <a:ln>
            <a:noFill/>
          </a:ln>
        </p:spPr>
        <p:txBody>
          <a:bodyPr wrap="square">
            <a:spAutoFit/>
          </a:bodyPr>
          <a:lstStyle/>
          <a:p>
            <a:pPr lvl="0"/>
            <a:r>
              <a:rPr lang="en-GB" dirty="0">
                <a:solidFill>
                  <a:srgbClr val="D44151"/>
                </a:solidFill>
              </a:rPr>
              <a:t>First person</a:t>
            </a:r>
          </a:p>
        </p:txBody>
      </p:sp>
      <p:sp>
        <p:nvSpPr>
          <p:cNvPr id="12" name="Rectangle 11"/>
          <p:cNvSpPr/>
          <p:nvPr/>
        </p:nvSpPr>
        <p:spPr>
          <a:xfrm>
            <a:off x="6906205" y="5508228"/>
            <a:ext cx="1631110" cy="369332"/>
          </a:xfrm>
          <a:prstGeom prst="rect">
            <a:avLst/>
          </a:prstGeom>
          <a:ln>
            <a:noFill/>
          </a:ln>
        </p:spPr>
        <p:txBody>
          <a:bodyPr wrap="square">
            <a:spAutoFit/>
          </a:bodyPr>
          <a:lstStyle/>
          <a:p>
            <a:pPr lvl="0"/>
            <a:r>
              <a:rPr lang="en-GB" dirty="0">
                <a:solidFill>
                  <a:srgbClr val="D44151"/>
                </a:solidFill>
              </a:rPr>
              <a:t>Second person</a:t>
            </a:r>
          </a:p>
        </p:txBody>
      </p:sp>
      <p:grpSp>
        <p:nvGrpSpPr>
          <p:cNvPr id="24" name="Group 23"/>
          <p:cNvGrpSpPr/>
          <p:nvPr/>
        </p:nvGrpSpPr>
        <p:grpSpPr>
          <a:xfrm>
            <a:off x="595619" y="3336172"/>
            <a:ext cx="7960552" cy="615553"/>
            <a:chOff x="595619" y="3336172"/>
            <a:chExt cx="7960552" cy="615553"/>
          </a:xfrm>
        </p:grpSpPr>
        <p:sp>
          <p:nvSpPr>
            <p:cNvPr id="20" name="Rectangle 19"/>
            <p:cNvSpPr/>
            <p:nvPr/>
          </p:nvSpPr>
          <p:spPr>
            <a:xfrm>
              <a:off x="595619" y="3344557"/>
              <a:ext cx="7960552" cy="5698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95619" y="3336172"/>
              <a:ext cx="5620622" cy="615553"/>
            </a:xfrm>
            <a:prstGeom prst="rect">
              <a:avLst/>
            </a:prstGeom>
          </p:spPr>
          <p:txBody>
            <a:bodyPr wrap="square">
              <a:spAutoFit/>
            </a:bodyPr>
            <a:lstStyle/>
            <a:p>
              <a:r>
                <a:rPr lang="en-GB" sz="1600" dirty="0"/>
                <a:t>“Where shall we go now?” wondered Tim and Holly as they sat in their car.</a:t>
              </a:r>
              <a:r>
                <a:rPr lang="en-GB" dirty="0"/>
                <a:t>	</a:t>
              </a:r>
            </a:p>
          </p:txBody>
        </p:sp>
      </p:grpSp>
      <p:grpSp>
        <p:nvGrpSpPr>
          <p:cNvPr id="25" name="Group 24"/>
          <p:cNvGrpSpPr/>
          <p:nvPr/>
        </p:nvGrpSpPr>
        <p:grpSpPr>
          <a:xfrm>
            <a:off x="595619" y="4063959"/>
            <a:ext cx="7960552" cy="586641"/>
            <a:chOff x="595619" y="4063959"/>
            <a:chExt cx="7960552" cy="586641"/>
          </a:xfrm>
        </p:grpSpPr>
        <p:sp>
          <p:nvSpPr>
            <p:cNvPr id="21" name="Rectangle 20"/>
            <p:cNvSpPr/>
            <p:nvPr/>
          </p:nvSpPr>
          <p:spPr>
            <a:xfrm>
              <a:off x="595619" y="4063959"/>
              <a:ext cx="7960552" cy="5698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5619" y="4065825"/>
              <a:ext cx="5620622" cy="584775"/>
            </a:xfrm>
            <a:prstGeom prst="rect">
              <a:avLst/>
            </a:prstGeom>
          </p:spPr>
          <p:txBody>
            <a:bodyPr wrap="square">
              <a:spAutoFit/>
            </a:bodyPr>
            <a:lstStyle/>
            <a:p>
              <a:r>
                <a:rPr lang="en-GB" sz="1600" dirty="0"/>
                <a:t>Do you believe in ghosts? Well after reading this story, you will!</a:t>
              </a:r>
            </a:p>
          </p:txBody>
        </p:sp>
      </p:grpSp>
      <p:grpSp>
        <p:nvGrpSpPr>
          <p:cNvPr id="26" name="Group 25"/>
          <p:cNvGrpSpPr/>
          <p:nvPr/>
        </p:nvGrpSpPr>
        <p:grpSpPr>
          <a:xfrm>
            <a:off x="595619" y="4800295"/>
            <a:ext cx="7960552" cy="586504"/>
            <a:chOff x="595619" y="4800295"/>
            <a:chExt cx="7960552" cy="586504"/>
          </a:xfrm>
        </p:grpSpPr>
        <p:sp>
          <p:nvSpPr>
            <p:cNvPr id="22" name="Rectangle 21"/>
            <p:cNvSpPr/>
            <p:nvPr/>
          </p:nvSpPr>
          <p:spPr>
            <a:xfrm>
              <a:off x="600185" y="4800295"/>
              <a:ext cx="7955986" cy="56984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95619" y="4802024"/>
              <a:ext cx="5620622" cy="584775"/>
            </a:xfrm>
            <a:prstGeom prst="rect">
              <a:avLst/>
            </a:prstGeom>
          </p:spPr>
          <p:txBody>
            <a:bodyPr wrap="square">
              <a:spAutoFit/>
            </a:bodyPr>
            <a:lstStyle/>
            <a:p>
              <a:r>
                <a:rPr lang="en-GB" sz="1600" dirty="0"/>
                <a:t>As I walked into my new school, my stomach churned and my hands began to shake.</a:t>
              </a:r>
            </a:p>
          </p:txBody>
        </p:sp>
      </p:grpSp>
      <p:sp>
        <p:nvSpPr>
          <p:cNvPr id="16" name="Rectangle 15"/>
          <p:cNvSpPr/>
          <p:nvPr/>
        </p:nvSpPr>
        <p:spPr>
          <a:xfrm>
            <a:off x="7046163" y="3450917"/>
            <a:ext cx="1510008" cy="369332"/>
          </a:xfrm>
          <a:prstGeom prst="rect">
            <a:avLst/>
          </a:prstGeom>
          <a:ln>
            <a:noFill/>
          </a:ln>
        </p:spPr>
        <p:txBody>
          <a:bodyPr wrap="square">
            <a:spAutoFit/>
          </a:bodyPr>
          <a:lstStyle/>
          <a:p>
            <a:pPr lvl="0"/>
            <a:r>
              <a:rPr lang="en-GB" dirty="0">
                <a:solidFill>
                  <a:srgbClr val="D44151"/>
                </a:solidFill>
              </a:rPr>
              <a:t>Third person</a:t>
            </a:r>
          </a:p>
        </p:txBody>
      </p:sp>
      <p:sp>
        <p:nvSpPr>
          <p:cNvPr id="17" name="Rectangle 16"/>
          <p:cNvSpPr/>
          <p:nvPr/>
        </p:nvSpPr>
        <p:spPr>
          <a:xfrm>
            <a:off x="7130143" y="4904102"/>
            <a:ext cx="1426028" cy="369332"/>
          </a:xfrm>
          <a:prstGeom prst="rect">
            <a:avLst/>
          </a:prstGeom>
          <a:ln>
            <a:noFill/>
          </a:ln>
        </p:spPr>
        <p:txBody>
          <a:bodyPr wrap="square">
            <a:spAutoFit/>
          </a:bodyPr>
          <a:lstStyle/>
          <a:p>
            <a:pPr lvl="0"/>
            <a:r>
              <a:rPr lang="en-GB" dirty="0">
                <a:solidFill>
                  <a:srgbClr val="D44151"/>
                </a:solidFill>
              </a:rPr>
              <a:t>First person</a:t>
            </a:r>
          </a:p>
        </p:txBody>
      </p:sp>
      <p:sp>
        <p:nvSpPr>
          <p:cNvPr id="18" name="Rectangle 17"/>
          <p:cNvSpPr/>
          <p:nvPr/>
        </p:nvSpPr>
        <p:spPr>
          <a:xfrm>
            <a:off x="6906205" y="4163051"/>
            <a:ext cx="1631110" cy="369332"/>
          </a:xfrm>
          <a:prstGeom prst="rect">
            <a:avLst/>
          </a:prstGeom>
          <a:ln>
            <a:noFill/>
          </a:ln>
        </p:spPr>
        <p:txBody>
          <a:bodyPr wrap="square">
            <a:spAutoFit/>
          </a:bodyPr>
          <a:lstStyle/>
          <a:p>
            <a:pPr lvl="0"/>
            <a:r>
              <a:rPr lang="en-GB" dirty="0">
                <a:solidFill>
                  <a:srgbClr val="D44151"/>
                </a:solidFill>
              </a:rPr>
              <a:t>Second person</a:t>
            </a:r>
          </a:p>
        </p:txBody>
      </p:sp>
    </p:spTree>
    <p:extLst>
      <p:ext uri="{BB962C8B-B14F-4D97-AF65-F5344CB8AC3E}">
        <p14:creationId xmlns:p14="http://schemas.microsoft.com/office/powerpoint/2010/main" val="379521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C9B0FB-0966-4B58-B101-E2BE17829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46" y="1771829"/>
            <a:ext cx="7701707" cy="3357563"/>
          </a:xfrm>
          <a:prstGeom prst="rect">
            <a:avLst/>
          </a:prstGeom>
        </p:spPr>
      </p:pic>
      <p:sp>
        <p:nvSpPr>
          <p:cNvPr id="4" name="TextBox 3">
            <a:extLst>
              <a:ext uri="{FF2B5EF4-FFF2-40B4-BE49-F238E27FC236}">
                <a16:creationId xmlns:a16="http://schemas.microsoft.com/office/drawing/2014/main" id="{936DB591-C571-46F5-B5A9-31E94FEA0E1A}"/>
              </a:ext>
            </a:extLst>
          </p:cNvPr>
          <p:cNvSpPr txBox="1"/>
          <p:nvPr/>
        </p:nvSpPr>
        <p:spPr>
          <a:xfrm>
            <a:off x="721145" y="485865"/>
            <a:ext cx="7994229" cy="1200329"/>
          </a:xfrm>
          <a:prstGeom prst="rect">
            <a:avLst/>
          </a:prstGeom>
          <a:noFill/>
        </p:spPr>
        <p:txBody>
          <a:bodyPr wrap="square" rtlCol="0">
            <a:spAutoFit/>
          </a:bodyPr>
          <a:lstStyle/>
          <a:p>
            <a:r>
              <a:rPr lang="en-GB" sz="2400" dirty="0"/>
              <a:t>A Diary is a good example of first person writing.</a:t>
            </a:r>
          </a:p>
          <a:p>
            <a:r>
              <a:rPr lang="en-GB" sz="2400" dirty="0"/>
              <a:t>This is part of Howard Carter’s Diary about the discovery of Tutankhamen’s tomb.</a:t>
            </a:r>
          </a:p>
        </p:txBody>
      </p:sp>
      <p:sp>
        <p:nvSpPr>
          <p:cNvPr id="5" name="TextBox 4">
            <a:extLst>
              <a:ext uri="{FF2B5EF4-FFF2-40B4-BE49-F238E27FC236}">
                <a16:creationId xmlns:a16="http://schemas.microsoft.com/office/drawing/2014/main" id="{C717B6FB-502B-4C8E-8F19-2BBBB0D21349}"/>
              </a:ext>
            </a:extLst>
          </p:cNvPr>
          <p:cNvSpPr txBox="1"/>
          <p:nvPr/>
        </p:nvSpPr>
        <p:spPr>
          <a:xfrm>
            <a:off x="946359" y="5300662"/>
            <a:ext cx="7251279" cy="830997"/>
          </a:xfrm>
          <a:prstGeom prst="rect">
            <a:avLst/>
          </a:prstGeom>
          <a:noFill/>
        </p:spPr>
        <p:txBody>
          <a:bodyPr wrap="square" rtlCol="0">
            <a:spAutoFit/>
          </a:bodyPr>
          <a:lstStyle/>
          <a:p>
            <a:r>
              <a:rPr lang="en-GB" sz="2400" dirty="0"/>
              <a:t>Can you find examples of first person sentences in the diary?</a:t>
            </a:r>
          </a:p>
        </p:txBody>
      </p:sp>
    </p:spTree>
    <p:extLst>
      <p:ext uri="{BB962C8B-B14F-4D97-AF65-F5344CB8AC3E}">
        <p14:creationId xmlns:p14="http://schemas.microsoft.com/office/powerpoint/2010/main" val="173618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95619" y="2332946"/>
            <a:ext cx="7927596" cy="386651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rgbClr val="D44151"/>
                </a:solidFill>
              </a:rPr>
              <a:t>First to Third</a:t>
            </a:r>
          </a:p>
        </p:txBody>
      </p:sp>
      <p:sp>
        <p:nvSpPr>
          <p:cNvPr id="3" name="TextBox 2"/>
          <p:cNvSpPr txBox="1"/>
          <p:nvPr/>
        </p:nvSpPr>
        <p:spPr>
          <a:xfrm>
            <a:off x="595619" y="1610686"/>
            <a:ext cx="5620623" cy="584775"/>
          </a:xfrm>
          <a:prstGeom prst="rect">
            <a:avLst/>
          </a:prstGeom>
          <a:noFill/>
        </p:spPr>
        <p:txBody>
          <a:bodyPr wrap="square" rtlCol="0">
            <a:spAutoFit/>
          </a:bodyPr>
          <a:lstStyle/>
          <a:p>
            <a:r>
              <a:rPr lang="en-GB" sz="1600" dirty="0"/>
              <a:t>Change this passage from the first to the third person by changing the pronouns. </a:t>
            </a:r>
          </a:p>
        </p:txBody>
      </p:sp>
      <p:sp>
        <p:nvSpPr>
          <p:cNvPr id="6" name="Rectangle 5"/>
          <p:cNvSpPr/>
          <p:nvPr/>
        </p:nvSpPr>
        <p:spPr>
          <a:xfrm>
            <a:off x="805343" y="2908996"/>
            <a:ext cx="7499758" cy="2585323"/>
          </a:xfrm>
          <a:prstGeom prst="rect">
            <a:avLst/>
          </a:prstGeom>
        </p:spPr>
        <p:txBody>
          <a:bodyPr wrap="square">
            <a:spAutoFit/>
          </a:bodyPr>
          <a:lstStyle/>
          <a:p>
            <a:r>
              <a:rPr lang="en-GB" dirty="0"/>
              <a:t>Mr Craver looked at me and said, “Who’s picking you up from school Sarah?”</a:t>
            </a:r>
          </a:p>
          <a:p>
            <a:r>
              <a:rPr lang="en-GB" dirty="0"/>
              <a:t>“I’m not sure,” I replied nervously. I was worried that mum would be late and that I would have to stay behind with HIM. “But if my mum is late, she said I can just walk home instead.” I tried to not look into Mr Craver’s eyes in case he could tell that I was lying.</a:t>
            </a:r>
          </a:p>
          <a:p>
            <a:r>
              <a:rPr lang="en-GB" dirty="0"/>
              <a:t>“I think it would be best if you stay here with me,” Mr Craver replied. I knew that he was mentally preparing a list of work for me to do; I had to get out of school. But how? I needed a plan and fast.</a:t>
            </a:r>
          </a:p>
        </p:txBody>
      </p:sp>
      <p:sp>
        <p:nvSpPr>
          <p:cNvPr id="21" name="Rounded Rectangle 20"/>
          <p:cNvSpPr/>
          <p:nvPr/>
        </p:nvSpPr>
        <p:spPr>
          <a:xfrm>
            <a:off x="595619" y="2332946"/>
            <a:ext cx="7927596" cy="386651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805343" y="2908996"/>
            <a:ext cx="7499758" cy="2585323"/>
          </a:xfrm>
          <a:prstGeom prst="rect">
            <a:avLst/>
          </a:prstGeom>
        </p:spPr>
        <p:txBody>
          <a:bodyPr wrap="square">
            <a:spAutoFit/>
          </a:bodyPr>
          <a:lstStyle/>
          <a:p>
            <a:pPr lvl="0"/>
            <a:r>
              <a:rPr lang="en-GB" dirty="0">
                <a:solidFill>
                  <a:prstClr val="black"/>
                </a:solidFill>
              </a:rPr>
              <a:t>Mr Craver looked at </a:t>
            </a:r>
            <a:r>
              <a:rPr lang="en-GB" dirty="0">
                <a:solidFill>
                  <a:srgbClr val="D44151"/>
                </a:solidFill>
              </a:rPr>
              <a:t>Sarah</a:t>
            </a:r>
            <a:r>
              <a:rPr lang="en-GB" dirty="0">
                <a:solidFill>
                  <a:prstClr val="black"/>
                </a:solidFill>
              </a:rPr>
              <a:t> and said, “Who’s picking you up from school Sarah?”</a:t>
            </a:r>
          </a:p>
          <a:p>
            <a:pPr lvl="0"/>
            <a:r>
              <a:rPr lang="en-GB" dirty="0">
                <a:solidFill>
                  <a:prstClr val="black"/>
                </a:solidFill>
              </a:rPr>
              <a:t>“I’m not sure,” </a:t>
            </a:r>
            <a:r>
              <a:rPr lang="en-GB" dirty="0">
                <a:solidFill>
                  <a:srgbClr val="D44151"/>
                </a:solidFill>
              </a:rPr>
              <a:t>Sarah</a:t>
            </a:r>
            <a:r>
              <a:rPr lang="en-GB" dirty="0">
                <a:solidFill>
                  <a:prstClr val="black"/>
                </a:solidFill>
              </a:rPr>
              <a:t> replied nervously. </a:t>
            </a:r>
            <a:r>
              <a:rPr lang="en-GB" dirty="0">
                <a:solidFill>
                  <a:srgbClr val="D44151"/>
                </a:solidFill>
              </a:rPr>
              <a:t>She </a:t>
            </a:r>
            <a:r>
              <a:rPr lang="en-GB" dirty="0">
                <a:solidFill>
                  <a:prstClr val="black"/>
                </a:solidFill>
              </a:rPr>
              <a:t>was worried that </a:t>
            </a:r>
            <a:r>
              <a:rPr lang="en-GB" dirty="0">
                <a:solidFill>
                  <a:srgbClr val="D44151"/>
                </a:solidFill>
              </a:rPr>
              <a:t>her</a:t>
            </a:r>
            <a:r>
              <a:rPr lang="en-GB" dirty="0">
                <a:solidFill>
                  <a:prstClr val="black"/>
                </a:solidFill>
              </a:rPr>
              <a:t> mum would be late and that </a:t>
            </a:r>
            <a:r>
              <a:rPr lang="en-GB" dirty="0">
                <a:solidFill>
                  <a:srgbClr val="D44151"/>
                </a:solidFill>
              </a:rPr>
              <a:t>she</a:t>
            </a:r>
            <a:r>
              <a:rPr lang="en-GB" dirty="0">
                <a:solidFill>
                  <a:prstClr val="black"/>
                </a:solidFill>
              </a:rPr>
              <a:t> would have to stay behind with HIM. “But if my mum is late, she said I can just walk home instead.” </a:t>
            </a:r>
            <a:r>
              <a:rPr lang="en-GB" dirty="0">
                <a:solidFill>
                  <a:srgbClr val="D44151"/>
                </a:solidFill>
              </a:rPr>
              <a:t>Sarah</a:t>
            </a:r>
            <a:r>
              <a:rPr lang="en-GB" dirty="0">
                <a:solidFill>
                  <a:prstClr val="black"/>
                </a:solidFill>
              </a:rPr>
              <a:t> tried to not look into Mr Craver’s eyes in case he could tell that </a:t>
            </a:r>
            <a:r>
              <a:rPr lang="en-GB" dirty="0">
                <a:solidFill>
                  <a:srgbClr val="D44151"/>
                </a:solidFill>
              </a:rPr>
              <a:t>she</a:t>
            </a:r>
            <a:r>
              <a:rPr lang="en-GB" dirty="0">
                <a:solidFill>
                  <a:prstClr val="black"/>
                </a:solidFill>
              </a:rPr>
              <a:t> was lying.</a:t>
            </a:r>
          </a:p>
          <a:p>
            <a:pPr lvl="0"/>
            <a:r>
              <a:rPr lang="en-GB" dirty="0">
                <a:solidFill>
                  <a:prstClr val="black"/>
                </a:solidFill>
              </a:rPr>
              <a:t>“I think it would be best if you stay here with me,” Mr Craver replied. </a:t>
            </a:r>
            <a:r>
              <a:rPr lang="en-GB" dirty="0">
                <a:solidFill>
                  <a:srgbClr val="D44151"/>
                </a:solidFill>
              </a:rPr>
              <a:t>Sarah</a:t>
            </a:r>
            <a:r>
              <a:rPr lang="en-GB" dirty="0">
                <a:solidFill>
                  <a:prstClr val="black"/>
                </a:solidFill>
              </a:rPr>
              <a:t> knew that he was mentally preparing a list of work for </a:t>
            </a:r>
            <a:r>
              <a:rPr lang="en-GB" dirty="0">
                <a:solidFill>
                  <a:srgbClr val="D44151"/>
                </a:solidFill>
              </a:rPr>
              <a:t>her</a:t>
            </a:r>
            <a:r>
              <a:rPr lang="en-GB" dirty="0">
                <a:solidFill>
                  <a:prstClr val="black"/>
                </a:solidFill>
              </a:rPr>
              <a:t> to do; </a:t>
            </a:r>
            <a:r>
              <a:rPr lang="en-GB" dirty="0">
                <a:solidFill>
                  <a:srgbClr val="D44151"/>
                </a:solidFill>
              </a:rPr>
              <a:t>she</a:t>
            </a:r>
            <a:r>
              <a:rPr lang="en-GB" dirty="0">
                <a:solidFill>
                  <a:prstClr val="black"/>
                </a:solidFill>
              </a:rPr>
              <a:t> had to get out of school. But how? </a:t>
            </a:r>
            <a:r>
              <a:rPr lang="en-GB" dirty="0">
                <a:solidFill>
                  <a:srgbClr val="D44151"/>
                </a:solidFill>
              </a:rPr>
              <a:t>She</a:t>
            </a:r>
            <a:r>
              <a:rPr lang="en-GB" dirty="0">
                <a:solidFill>
                  <a:prstClr val="black"/>
                </a:solidFill>
              </a:rPr>
              <a:t> needed a plan and fast.</a:t>
            </a:r>
          </a:p>
        </p:txBody>
      </p:sp>
    </p:spTree>
    <p:extLst>
      <p:ext uri="{BB962C8B-B14F-4D97-AF65-F5344CB8AC3E}">
        <p14:creationId xmlns:p14="http://schemas.microsoft.com/office/powerpoint/2010/main" val="19893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95619" y="2332946"/>
            <a:ext cx="7927596" cy="386651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rgbClr val="D44151"/>
                </a:solidFill>
              </a:rPr>
              <a:t>Third to First</a:t>
            </a:r>
          </a:p>
        </p:txBody>
      </p:sp>
      <p:sp>
        <p:nvSpPr>
          <p:cNvPr id="3" name="TextBox 2"/>
          <p:cNvSpPr txBox="1"/>
          <p:nvPr/>
        </p:nvSpPr>
        <p:spPr>
          <a:xfrm>
            <a:off x="595619" y="1610686"/>
            <a:ext cx="5620623" cy="584775"/>
          </a:xfrm>
          <a:prstGeom prst="rect">
            <a:avLst/>
          </a:prstGeom>
          <a:noFill/>
        </p:spPr>
        <p:txBody>
          <a:bodyPr wrap="square" rtlCol="0">
            <a:spAutoFit/>
          </a:bodyPr>
          <a:lstStyle/>
          <a:p>
            <a:pPr lvl="0"/>
            <a:r>
              <a:rPr lang="en-GB" sz="1600" dirty="0">
                <a:solidFill>
                  <a:prstClr val="black"/>
                </a:solidFill>
              </a:rPr>
              <a:t>Change this passage from the third to the first person by changing the pronouns.</a:t>
            </a:r>
          </a:p>
        </p:txBody>
      </p:sp>
      <p:sp>
        <p:nvSpPr>
          <p:cNvPr id="6" name="Rectangle 5"/>
          <p:cNvSpPr/>
          <p:nvPr/>
        </p:nvSpPr>
        <p:spPr>
          <a:xfrm>
            <a:off x="805343" y="2908996"/>
            <a:ext cx="7499758" cy="2585323"/>
          </a:xfrm>
          <a:prstGeom prst="rect">
            <a:avLst/>
          </a:prstGeom>
        </p:spPr>
        <p:txBody>
          <a:bodyPr wrap="square">
            <a:spAutoFit/>
          </a:bodyPr>
          <a:lstStyle/>
          <a:p>
            <a:pPr lvl="0"/>
            <a:r>
              <a:rPr lang="en-GB" dirty="0">
                <a:solidFill>
                  <a:prstClr val="black"/>
                </a:solidFill>
              </a:rPr>
              <a:t>Rupert and his friends decided to go to the park after school. As soon as the bell went, they grabbed their bags, sped out of school and sprinted to the football pitches at St John’s park. Rupert scored a goal and celebrated by cartwheeling five times and finishing with a roly-poly. He knew his gymnastics lessons would pay off one day! As the boys were playing, three older boys from </a:t>
            </a:r>
            <a:r>
              <a:rPr lang="en-GB" dirty="0" err="1">
                <a:solidFill>
                  <a:prstClr val="black"/>
                </a:solidFill>
              </a:rPr>
              <a:t>Merryfield’s</a:t>
            </a:r>
            <a:r>
              <a:rPr lang="en-GB" dirty="0">
                <a:solidFill>
                  <a:prstClr val="black"/>
                </a:solidFill>
              </a:rPr>
              <a:t> Academy walked on to the pitch. Rupert’s heart sank as he knew who the boys were and he knew that they didn’t want to play football. Rupert and his friends were in big trouble.</a:t>
            </a:r>
          </a:p>
        </p:txBody>
      </p:sp>
      <p:sp>
        <p:nvSpPr>
          <p:cNvPr id="7" name="Rounded Rectangle 6"/>
          <p:cNvSpPr/>
          <p:nvPr/>
        </p:nvSpPr>
        <p:spPr>
          <a:xfrm>
            <a:off x="595619" y="2332946"/>
            <a:ext cx="7927596" cy="386651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05343" y="3047495"/>
            <a:ext cx="7499758" cy="2308324"/>
          </a:xfrm>
          <a:prstGeom prst="rect">
            <a:avLst/>
          </a:prstGeom>
        </p:spPr>
        <p:txBody>
          <a:bodyPr wrap="square">
            <a:spAutoFit/>
          </a:bodyPr>
          <a:lstStyle/>
          <a:p>
            <a:pPr lvl="0"/>
            <a:r>
              <a:rPr lang="en-GB" dirty="0">
                <a:solidFill>
                  <a:srgbClr val="D44151"/>
                </a:solidFill>
              </a:rPr>
              <a:t>My</a:t>
            </a:r>
            <a:r>
              <a:rPr lang="en-GB" dirty="0">
                <a:solidFill>
                  <a:prstClr val="black"/>
                </a:solidFill>
              </a:rPr>
              <a:t> friends and </a:t>
            </a:r>
            <a:r>
              <a:rPr lang="en-GB" dirty="0">
                <a:solidFill>
                  <a:srgbClr val="D44151"/>
                </a:solidFill>
              </a:rPr>
              <a:t>I</a:t>
            </a:r>
            <a:r>
              <a:rPr lang="en-GB" dirty="0">
                <a:solidFill>
                  <a:prstClr val="black"/>
                </a:solidFill>
              </a:rPr>
              <a:t> decided to go to the park after school. As soon as the bell went, </a:t>
            </a:r>
            <a:r>
              <a:rPr lang="en-GB" dirty="0">
                <a:solidFill>
                  <a:srgbClr val="D44151"/>
                </a:solidFill>
              </a:rPr>
              <a:t>we</a:t>
            </a:r>
            <a:r>
              <a:rPr lang="en-GB" dirty="0">
                <a:solidFill>
                  <a:prstClr val="black"/>
                </a:solidFill>
              </a:rPr>
              <a:t> grabbed </a:t>
            </a:r>
            <a:r>
              <a:rPr lang="en-GB" dirty="0">
                <a:solidFill>
                  <a:srgbClr val="D44151"/>
                </a:solidFill>
              </a:rPr>
              <a:t>our</a:t>
            </a:r>
            <a:r>
              <a:rPr lang="en-GB" dirty="0">
                <a:solidFill>
                  <a:prstClr val="black"/>
                </a:solidFill>
              </a:rPr>
              <a:t> bags, sped out of school and sprinted to the football pitches at St John’s park. </a:t>
            </a:r>
            <a:r>
              <a:rPr lang="en-GB" dirty="0">
                <a:solidFill>
                  <a:srgbClr val="D44151"/>
                </a:solidFill>
              </a:rPr>
              <a:t>I</a:t>
            </a:r>
            <a:r>
              <a:rPr lang="en-GB" dirty="0">
                <a:solidFill>
                  <a:prstClr val="black"/>
                </a:solidFill>
              </a:rPr>
              <a:t> scored a goal and celebrated by cartwheeling five times and finishing with a roly-poly. </a:t>
            </a:r>
            <a:r>
              <a:rPr lang="en-GB" dirty="0">
                <a:solidFill>
                  <a:srgbClr val="D44151"/>
                </a:solidFill>
              </a:rPr>
              <a:t>I</a:t>
            </a:r>
            <a:r>
              <a:rPr lang="en-GB" dirty="0">
                <a:solidFill>
                  <a:prstClr val="black"/>
                </a:solidFill>
              </a:rPr>
              <a:t> knew </a:t>
            </a:r>
            <a:r>
              <a:rPr lang="en-GB" dirty="0">
                <a:solidFill>
                  <a:srgbClr val="D44151"/>
                </a:solidFill>
              </a:rPr>
              <a:t>my </a:t>
            </a:r>
            <a:r>
              <a:rPr lang="en-GB" dirty="0">
                <a:solidFill>
                  <a:prstClr val="black"/>
                </a:solidFill>
              </a:rPr>
              <a:t>gymnastics lessons would pay off one day! As </a:t>
            </a:r>
            <a:r>
              <a:rPr lang="en-GB" dirty="0">
                <a:solidFill>
                  <a:srgbClr val="D44151"/>
                </a:solidFill>
              </a:rPr>
              <a:t>we</a:t>
            </a:r>
            <a:r>
              <a:rPr lang="en-GB" dirty="0">
                <a:solidFill>
                  <a:prstClr val="black"/>
                </a:solidFill>
              </a:rPr>
              <a:t> were playing, three older boys from </a:t>
            </a:r>
            <a:r>
              <a:rPr lang="en-GB" dirty="0" err="1">
                <a:solidFill>
                  <a:prstClr val="black"/>
                </a:solidFill>
              </a:rPr>
              <a:t>Merryfield’s</a:t>
            </a:r>
            <a:r>
              <a:rPr lang="en-GB" dirty="0">
                <a:solidFill>
                  <a:prstClr val="black"/>
                </a:solidFill>
              </a:rPr>
              <a:t> Academy walked on to the pitch. </a:t>
            </a:r>
            <a:r>
              <a:rPr lang="en-GB" dirty="0">
                <a:solidFill>
                  <a:srgbClr val="D44151"/>
                </a:solidFill>
              </a:rPr>
              <a:t>My</a:t>
            </a:r>
            <a:r>
              <a:rPr lang="en-GB" dirty="0">
                <a:solidFill>
                  <a:prstClr val="black"/>
                </a:solidFill>
              </a:rPr>
              <a:t> heart sank as </a:t>
            </a:r>
            <a:r>
              <a:rPr lang="en-GB" dirty="0">
                <a:solidFill>
                  <a:srgbClr val="D44151"/>
                </a:solidFill>
              </a:rPr>
              <a:t>I</a:t>
            </a:r>
            <a:r>
              <a:rPr lang="en-GB" dirty="0">
                <a:solidFill>
                  <a:prstClr val="black"/>
                </a:solidFill>
              </a:rPr>
              <a:t> knew who the boys were and </a:t>
            </a:r>
            <a:r>
              <a:rPr lang="en-GB" dirty="0">
                <a:solidFill>
                  <a:schemeClr val="accent1"/>
                </a:solidFill>
              </a:rPr>
              <a:t>I</a:t>
            </a:r>
            <a:r>
              <a:rPr lang="en-GB" dirty="0">
                <a:solidFill>
                  <a:prstClr val="black"/>
                </a:solidFill>
              </a:rPr>
              <a:t> knew that they didn’t want to play football. </a:t>
            </a:r>
            <a:r>
              <a:rPr lang="en-GB" dirty="0">
                <a:solidFill>
                  <a:srgbClr val="D44151"/>
                </a:solidFill>
              </a:rPr>
              <a:t>My</a:t>
            </a:r>
            <a:r>
              <a:rPr lang="en-GB" dirty="0">
                <a:solidFill>
                  <a:prstClr val="black"/>
                </a:solidFill>
              </a:rPr>
              <a:t> friends and </a:t>
            </a:r>
            <a:r>
              <a:rPr lang="en-GB" dirty="0">
                <a:solidFill>
                  <a:srgbClr val="D44151"/>
                </a:solidFill>
              </a:rPr>
              <a:t>I</a:t>
            </a:r>
            <a:r>
              <a:rPr lang="en-GB" dirty="0">
                <a:solidFill>
                  <a:prstClr val="black"/>
                </a:solidFill>
              </a:rPr>
              <a:t> were in big trouble.</a:t>
            </a:r>
          </a:p>
        </p:txBody>
      </p:sp>
    </p:spTree>
    <p:extLst>
      <p:ext uri="{BB962C8B-B14F-4D97-AF65-F5344CB8AC3E}">
        <p14:creationId xmlns:p14="http://schemas.microsoft.com/office/powerpoint/2010/main" val="5930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183</TotalTime>
  <Words>972</Words>
  <Application>Microsoft Office PowerPoint</Application>
  <PresentationFormat>On-screen Show (4:3)</PresentationFormat>
  <Paragraphs>70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Twinkl</vt:lpstr>
      <vt:lpstr>Office Theme</vt:lpstr>
      <vt:lpstr>PowerPoint Presentation</vt:lpstr>
      <vt:lpstr>Point of View</vt:lpstr>
      <vt:lpstr>First Person</vt:lpstr>
      <vt:lpstr>Second Person</vt:lpstr>
      <vt:lpstr>Third Person</vt:lpstr>
      <vt:lpstr>First, Second or Third Person?</vt:lpstr>
      <vt:lpstr>PowerPoint Presentation</vt:lpstr>
      <vt:lpstr>First to Third</vt:lpstr>
      <vt:lpstr>Third to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Massey</dc:creator>
  <cp:lastModifiedBy>SHazelby</cp:lastModifiedBy>
  <cp:revision>16</cp:revision>
  <dcterms:created xsi:type="dcterms:W3CDTF">2019-10-02T11:37:11Z</dcterms:created>
  <dcterms:modified xsi:type="dcterms:W3CDTF">2021-02-07T18:17:00Z</dcterms:modified>
</cp:coreProperties>
</file>