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3"/>
  </p:notesMasterIdLst>
  <p:handoutMasterIdLst>
    <p:handoutMasterId r:id="rId14"/>
  </p:handoutMasterIdLst>
  <p:sldIdLst>
    <p:sldId id="258" r:id="rId2"/>
    <p:sldId id="263" r:id="rId3"/>
    <p:sldId id="430" r:id="rId4"/>
    <p:sldId id="457" r:id="rId5"/>
    <p:sldId id="456" r:id="rId6"/>
    <p:sldId id="458" r:id="rId7"/>
    <p:sldId id="459" r:id="rId8"/>
    <p:sldId id="460" r:id="rId9"/>
    <p:sldId id="462" r:id="rId10"/>
    <p:sldId id="461" r:id="rId11"/>
    <p:sldId id="350" r:id="rId12"/>
  </p:sldIdLst>
  <p:sldSz cx="9144000" cy="6858000" type="screen4x3"/>
  <p:notesSz cx="6858000" cy="9144000"/>
  <p:embeddedFontLst>
    <p:embeddedFont>
      <p:font typeface="BPreplay" panose="02000503000000020004" charset="0"/>
      <p:regular r:id="rId15"/>
      <p:bold r:id="rId16"/>
      <p:italic r:id="rId17"/>
      <p:boldItalic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Sassoon Infant Md" panose="02000603050000020003" charset="0"/>
      <p:regular r:id="rId23"/>
    </p:embeddedFont>
    <p:embeddedFont>
      <p:font typeface="Sassoon Infant Rg" panose="02000503030000020003" charset="0"/>
      <p:regular r:id="rId24"/>
      <p:bold r:id="rId25"/>
    </p:embeddedFont>
    <p:embeddedFont>
      <p:font typeface="Twinkl" panose="020B0604020202020204" charset="0"/>
      <p:regular r:id="rId26"/>
      <p:bold r:id="rId27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itchFamily="50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itchFamily="50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itchFamily="50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itchFamily="50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itchFamily="50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Sassoon Infant Rg" pitchFamily="50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Sassoon Infant Rg" pitchFamily="50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Sassoon Infant Rg" pitchFamily="50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Sassoon Infant Rg" pitchFamily="50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>
          <p15:clr>
            <a:srgbClr val="A4A3A4"/>
          </p15:clr>
        </p15:guide>
        <p15:guide id="2" pos="2880">
          <p15:clr>
            <a:srgbClr val="A4A3A4"/>
          </p15:clr>
        </p15:guide>
        <p15:guide id="3" pos="5307" userDrawn="1">
          <p15:clr>
            <a:srgbClr val="A4A3A4"/>
          </p15:clr>
        </p15:guide>
        <p15:guide id="4" orient="horz" pos="3997">
          <p15:clr>
            <a:srgbClr val="A4A3A4"/>
          </p15:clr>
        </p15:guide>
        <p15:guide id="5" pos="521">
          <p15:clr>
            <a:srgbClr val="A4A3A4"/>
          </p15:clr>
        </p15:guide>
        <p15:guide id="6" orient="horz" pos="1502">
          <p15:clr>
            <a:srgbClr val="A4A3A4"/>
          </p15:clr>
        </p15:guide>
        <p15:guide id="7" orient="horz" pos="459">
          <p15:clr>
            <a:srgbClr val="A4A3A4"/>
          </p15:clr>
        </p15:guide>
        <p15:guide id="8" orient="horz" pos="3884">
          <p15:clr>
            <a:srgbClr val="A4A3A4"/>
          </p15:clr>
        </p15:guide>
        <p15:guide id="9" pos="521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6F4E"/>
    <a:srgbClr val="FDAF9D"/>
    <a:srgbClr val="FFC24A"/>
    <a:srgbClr val="FDEFEA"/>
    <a:srgbClr val="FFD550"/>
    <a:srgbClr val="FEF5ED"/>
    <a:srgbClr val="FF9641"/>
    <a:srgbClr val="E7BB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1320" y="66"/>
      </p:cViewPr>
      <p:guideLst>
        <p:guide orient="horz" pos="2183"/>
        <p:guide pos="2880"/>
        <p:guide pos="5307"/>
        <p:guide orient="horz" pos="3997"/>
        <p:guide pos="521"/>
        <p:guide orient="horz" pos="1502"/>
        <p:guide orient="horz" pos="459"/>
        <p:guide orient="horz" pos="3884"/>
        <p:guide pos="521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6" d="100"/>
          <a:sy n="86" d="100"/>
        </p:scale>
        <p:origin x="292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FF38E25-244A-4531-AD8B-04E2CBB6DE7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71DAC1-93E3-4B55-88FB-B2694A5484B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94D38DA-F2F5-4400-AF47-FBB5C2359C8C}" type="datetimeFigureOut">
              <a:rPr lang="en-GB"/>
              <a:pPr>
                <a:defRPr/>
              </a:pPr>
              <a:t>11/02/2021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3A1955-114B-4400-AB43-413B2128173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FE7694-8A2E-4785-B5F4-1EE9F0705A4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5FA7DAA-9450-42B8-B839-E075EB37455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5550DCD-7C81-4F57-9284-116961F4C92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69AC32-F44A-4ADA-A0AC-9B727A4AACA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4EA23CE-26FE-4AEF-AE1F-A29194319B08}" type="datetimeFigureOut">
              <a:rPr lang="en-GB"/>
              <a:pPr>
                <a:defRPr/>
              </a:pPr>
              <a:t>11/02/2021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0AD83CD7-D7D5-4CB9-917D-FADD876C10B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454B43B1-020F-4737-A78D-D8ED41729A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AA4F0A-C4CC-41F9-8BC7-790B10D9A0F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85B8C5-E4B5-452C-9686-959B2001B2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889E688-D380-417E-BE63-32AF68D73F6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>
            <a:extLst>
              <a:ext uri="{FF2B5EF4-FFF2-40B4-BE49-F238E27FC236}">
                <a16:creationId xmlns:a16="http://schemas.microsoft.com/office/drawing/2014/main" id="{9F2810A0-8BD5-4CF0-AA32-CAFE26BDD8B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>
            <a:extLst>
              <a:ext uri="{FF2B5EF4-FFF2-40B4-BE49-F238E27FC236}">
                <a16:creationId xmlns:a16="http://schemas.microsoft.com/office/drawing/2014/main" id="{6F10EC3A-A636-4268-8A2E-8F637CE6A57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11268" name="Slide Number Placeholder 3">
            <a:extLst>
              <a:ext uri="{FF2B5EF4-FFF2-40B4-BE49-F238E27FC236}">
                <a16:creationId xmlns:a16="http://schemas.microsoft.com/office/drawing/2014/main" id="{0933626F-5E07-4C33-A587-FBE6623680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Sassoon Infant Rg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9pPr>
          </a:lstStyle>
          <a:p>
            <a:fld id="{EB91C53A-EA52-48F1-881E-F3F680E2E45B}" type="slidenum">
              <a:rPr lang="en-GB" altLang="en-US">
                <a:latin typeface="Calibri" panose="020F0502020204030204" pitchFamily="34" charset="0"/>
              </a:rPr>
              <a:pPr/>
              <a:t>3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id="{279C84FF-4F70-4CD6-93C9-ED7D82684E8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id="{D38C25EB-1760-4006-A306-4FA5A5D8D43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D58E7D74-E1DE-4494-87BB-55B4D9752D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Sassoon Infant Rg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9pPr>
          </a:lstStyle>
          <a:p>
            <a:fld id="{8A5E804C-E141-4054-8873-91386394028E}" type="slidenum">
              <a:rPr lang="en-GB" altLang="en-US">
                <a:latin typeface="Calibri" panose="020F0502020204030204" pitchFamily="34" charset="0"/>
              </a:rPr>
              <a:pPr/>
              <a:t>4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>
            <a:extLst>
              <a:ext uri="{FF2B5EF4-FFF2-40B4-BE49-F238E27FC236}">
                <a16:creationId xmlns:a16="http://schemas.microsoft.com/office/drawing/2014/main" id="{93414B9D-C50E-49C9-A4C5-7718B155A05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>
            <a:extLst>
              <a:ext uri="{FF2B5EF4-FFF2-40B4-BE49-F238E27FC236}">
                <a16:creationId xmlns:a16="http://schemas.microsoft.com/office/drawing/2014/main" id="{BA3AA7A4-8D12-41F6-8C21-123CE17D3FD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13316" name="Slide Number Placeholder 3">
            <a:extLst>
              <a:ext uri="{FF2B5EF4-FFF2-40B4-BE49-F238E27FC236}">
                <a16:creationId xmlns:a16="http://schemas.microsoft.com/office/drawing/2014/main" id="{3220AE45-DC4A-4661-B513-2DBEC8B5A1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Sassoon Infant Rg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9pPr>
          </a:lstStyle>
          <a:p>
            <a:fld id="{AA387F92-7E97-46D7-B792-3F93133FAB08}" type="slidenum">
              <a:rPr lang="en-GB" altLang="en-US">
                <a:latin typeface="Calibri" panose="020F0502020204030204" pitchFamily="34" charset="0"/>
              </a:rPr>
              <a:pPr/>
              <a:t>5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>
            <a:extLst>
              <a:ext uri="{FF2B5EF4-FFF2-40B4-BE49-F238E27FC236}">
                <a16:creationId xmlns:a16="http://schemas.microsoft.com/office/drawing/2014/main" id="{001D5A0C-E5D2-496C-8306-CDDA29A6AE2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>
            <a:extLst>
              <a:ext uri="{FF2B5EF4-FFF2-40B4-BE49-F238E27FC236}">
                <a16:creationId xmlns:a16="http://schemas.microsoft.com/office/drawing/2014/main" id="{BE814246-9E77-4073-A0AE-9F9DF845500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id="{E09E549C-B95A-4073-BF05-D4D78E0EDA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Sassoon Infant Rg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9pPr>
          </a:lstStyle>
          <a:p>
            <a:fld id="{85755FA5-82F7-4772-9D94-C7F81FF395AC}" type="slidenum">
              <a:rPr lang="en-GB" altLang="en-US">
                <a:latin typeface="Calibri" panose="020F0502020204030204" pitchFamily="34" charset="0"/>
              </a:rPr>
              <a:pPr/>
              <a:t>6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>
            <a:extLst>
              <a:ext uri="{FF2B5EF4-FFF2-40B4-BE49-F238E27FC236}">
                <a16:creationId xmlns:a16="http://schemas.microsoft.com/office/drawing/2014/main" id="{DB4ACE76-10F1-4C2C-971C-1A599F24A8D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>
            <a:extLst>
              <a:ext uri="{FF2B5EF4-FFF2-40B4-BE49-F238E27FC236}">
                <a16:creationId xmlns:a16="http://schemas.microsoft.com/office/drawing/2014/main" id="{03C2831B-B78C-43BE-A0AB-AA168961004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19460" name="Slide Number Placeholder 3">
            <a:extLst>
              <a:ext uri="{FF2B5EF4-FFF2-40B4-BE49-F238E27FC236}">
                <a16:creationId xmlns:a16="http://schemas.microsoft.com/office/drawing/2014/main" id="{7F8DD58F-2C7D-4E4F-A5AA-7C3E2D961F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Sassoon Infant Rg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9pPr>
          </a:lstStyle>
          <a:p>
            <a:fld id="{E29AA783-6A9F-4C50-9C10-F9939C509B7E}" type="slidenum">
              <a:rPr lang="en-GB" altLang="en-US">
                <a:latin typeface="Calibri" panose="020F0502020204030204" pitchFamily="34" charset="0"/>
              </a:rPr>
              <a:pPr/>
              <a:t>7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>
            <a:extLst>
              <a:ext uri="{FF2B5EF4-FFF2-40B4-BE49-F238E27FC236}">
                <a16:creationId xmlns:a16="http://schemas.microsoft.com/office/drawing/2014/main" id="{9517ABAA-9CD8-4AFF-A037-AAA9EE69E03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>
            <a:extLst>
              <a:ext uri="{FF2B5EF4-FFF2-40B4-BE49-F238E27FC236}">
                <a16:creationId xmlns:a16="http://schemas.microsoft.com/office/drawing/2014/main" id="{453C565E-AEEE-4783-8C8E-1904397D584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21508" name="Slide Number Placeholder 3">
            <a:extLst>
              <a:ext uri="{FF2B5EF4-FFF2-40B4-BE49-F238E27FC236}">
                <a16:creationId xmlns:a16="http://schemas.microsoft.com/office/drawing/2014/main" id="{F3B35A7B-98BA-4DCA-8785-903E957802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Sassoon Infant Rg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9pPr>
          </a:lstStyle>
          <a:p>
            <a:fld id="{AC373117-FBC0-49F8-95F4-1C6998AA3D77}" type="slidenum">
              <a:rPr lang="en-GB" altLang="en-US">
                <a:latin typeface="Calibri" panose="020F0502020204030204" pitchFamily="34" charset="0"/>
              </a:rPr>
              <a:pPr/>
              <a:t>8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>
            <a:extLst>
              <a:ext uri="{FF2B5EF4-FFF2-40B4-BE49-F238E27FC236}">
                <a16:creationId xmlns:a16="http://schemas.microsoft.com/office/drawing/2014/main" id="{89FA4F4F-213A-4826-A74C-18CE96EE76A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>
            <a:extLst>
              <a:ext uri="{FF2B5EF4-FFF2-40B4-BE49-F238E27FC236}">
                <a16:creationId xmlns:a16="http://schemas.microsoft.com/office/drawing/2014/main" id="{0F736BE6-199E-4719-B90E-189F80B67EC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23556" name="Slide Number Placeholder 3">
            <a:extLst>
              <a:ext uri="{FF2B5EF4-FFF2-40B4-BE49-F238E27FC236}">
                <a16:creationId xmlns:a16="http://schemas.microsoft.com/office/drawing/2014/main" id="{797ADF81-D82D-44C9-981B-FC00C16F19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Sassoon Infant Rg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9pPr>
          </a:lstStyle>
          <a:p>
            <a:fld id="{DFDE67D7-1158-413C-A6F8-6129DBFA25B7}" type="slidenum">
              <a:rPr lang="en-GB" altLang="en-US">
                <a:latin typeface="Calibri" panose="020F0502020204030204" pitchFamily="34" charset="0"/>
              </a:rPr>
              <a:pPr/>
              <a:t>9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43A0A44-05B0-4DD2-B349-1A04986DAFB1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>
            <a:normAutofit/>
          </a:bodyPr>
          <a:lstStyle>
            <a:lvl1pPr algn="ctr">
              <a:defRPr sz="4000">
                <a:latin typeface="Sassoon Infant Md" panose="02000603050000020003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725" y="3602038"/>
            <a:ext cx="8201025" cy="1655762"/>
          </a:xfrm>
        </p:spPr>
        <p:txBody>
          <a:bodyPr/>
          <a:lstStyle>
            <a:lvl1pPr marL="0" indent="0" algn="ctr">
              <a:buNone/>
              <a:defRPr sz="24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72193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DFF4565-5AF1-4E1F-9ED8-1C49D077862D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4000" b="1">
                <a:latin typeface="Sassoon Infant Md" panose="02000603050000020003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73217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49" y="549275"/>
            <a:ext cx="8181975" cy="1325563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4000" b="1">
                <a:latin typeface="Sassoon Infant Md" panose="02000603050000020003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" y="2014537"/>
            <a:ext cx="8181975" cy="4351338"/>
          </a:xfrm>
          <a:noFill/>
          <a:ln>
            <a:noFill/>
          </a:ln>
        </p:spPr>
        <p:txBody>
          <a:bodyPr/>
          <a:lstStyle>
            <a:lvl1pPr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64102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BPreplay" panose="02000503000000020004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BPreplay" panose="02000503000000020004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9365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9A37BA-265F-4466-B280-865D073F3D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144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5CDA6F-EFE6-4EEF-94FC-4845895B86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79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8714E892-6A76-494B-B3DB-9898AC3F60E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43A0BEC0-D085-4FEF-9978-ADCF4F724F8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1" r:id="rId4"/>
    <p:sldLayoutId id="2147483812" r:id="rId5"/>
    <p:sldLayoutId id="2147483816" r:id="rId6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kern="1200">
          <a:solidFill>
            <a:srgbClr val="1C1C1C"/>
          </a:solidFill>
          <a:latin typeface="Sassoon Infant Md" panose="02000603050000020003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bbc.co.uk/education/clips/z8hxpv4" TargetMode="Externa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6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D66761B8-FA51-43B8-B65F-BE09258B8A30}"/>
              </a:ext>
            </a:extLst>
          </p:cNvPr>
          <p:cNvSpPr/>
          <p:nvPr/>
        </p:nvSpPr>
        <p:spPr bwMode="auto">
          <a:xfrm>
            <a:off x="503238" y="2927350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DD5C873C-8E13-42E8-8807-00C8860B16A2}"/>
              </a:ext>
            </a:extLst>
          </p:cNvPr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24580" name="Title 1">
            <a:extLst>
              <a:ext uri="{FF2B5EF4-FFF2-40B4-BE49-F238E27FC236}">
                <a16:creationId xmlns:a16="http://schemas.microsoft.com/office/drawing/2014/main" id="{39207C4C-B6FF-4A8D-BB8A-6BB099BABE8E}"/>
              </a:ext>
            </a:extLst>
          </p:cNvPr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tx1"/>
                </a:solidFill>
                <a:latin typeface="Twinkl" pitchFamily="2" charset="0"/>
              </a:rPr>
              <a:t>Success Criteria</a:t>
            </a:r>
          </a:p>
        </p:txBody>
      </p:sp>
      <p:sp>
        <p:nvSpPr>
          <p:cNvPr id="24581" name="Title 1">
            <a:extLst>
              <a:ext uri="{FF2B5EF4-FFF2-40B4-BE49-F238E27FC236}">
                <a16:creationId xmlns:a16="http://schemas.microsoft.com/office/drawing/2014/main" id="{49F53030-30BE-43A8-9110-1F6224B3FBE6}"/>
              </a:ext>
            </a:extLst>
          </p:cNvPr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tx1"/>
                </a:solidFill>
                <a:latin typeface="Twinkl" pitchFamily="2" charset="0"/>
              </a:rPr>
              <a:t>Aim</a:t>
            </a:r>
          </a:p>
        </p:txBody>
      </p:sp>
      <p:sp>
        <p:nvSpPr>
          <p:cNvPr id="24582" name="Content Placeholder 15">
            <a:extLst>
              <a:ext uri="{FF2B5EF4-FFF2-40B4-BE49-F238E27FC236}">
                <a16:creationId xmlns:a16="http://schemas.microsoft.com/office/drawing/2014/main" id="{70B9F609-F1CC-4084-ACC5-A66FC893AA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/>
          <a:lstStyle/>
          <a:p>
            <a:pPr eaLnBrk="1" hangingPunct="1"/>
            <a:r>
              <a:rPr lang="en-GB" altLang="en-US">
                <a:latin typeface="Twinkl" pitchFamily="2" charset="0"/>
              </a:rPr>
              <a:t>I can construct and interpret food chains</a:t>
            </a:r>
          </a:p>
        </p:txBody>
      </p:sp>
      <p:sp>
        <p:nvSpPr>
          <p:cNvPr id="24583" name="Content Placeholder 15">
            <a:extLst>
              <a:ext uri="{FF2B5EF4-FFF2-40B4-BE49-F238E27FC236}">
                <a16:creationId xmlns:a16="http://schemas.microsoft.com/office/drawing/2014/main" id="{65C36A82-1906-4989-8C7C-9943B6AA2879}"/>
              </a:ext>
            </a:extLst>
          </p:cNvPr>
          <p:cNvSpPr txBox="1">
            <a:spLocks/>
          </p:cNvSpPr>
          <p:nvPr/>
        </p:nvSpPr>
        <p:spPr bwMode="auto">
          <a:xfrm>
            <a:off x="628650" y="3614738"/>
            <a:ext cx="7886700" cy="243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9pPr>
          </a:lstStyle>
          <a:p>
            <a:r>
              <a:rPr lang="en-GB" altLang="en-US">
                <a:latin typeface="Twinkl" pitchFamily="2" charset="0"/>
              </a:rPr>
              <a:t>I can order a simple food chain.</a:t>
            </a:r>
          </a:p>
          <a:p>
            <a:r>
              <a:rPr lang="en-GB" altLang="en-US">
                <a:latin typeface="Twinkl" pitchFamily="2" charset="0"/>
              </a:rPr>
              <a:t>I can identify the producer, predator and prey.</a:t>
            </a:r>
          </a:p>
          <a:p>
            <a:r>
              <a:rPr lang="en-GB" altLang="en-US">
                <a:latin typeface="Twinkl" pitchFamily="2" charset="0"/>
              </a:rPr>
              <a:t>I can interpret a variety of food chains.</a:t>
            </a:r>
          </a:p>
        </p:txBody>
      </p:sp>
      <p:pic>
        <p:nvPicPr>
          <p:cNvPr id="24584" name="Picture 7">
            <a:extLst>
              <a:ext uri="{FF2B5EF4-FFF2-40B4-BE49-F238E27FC236}">
                <a16:creationId xmlns:a16="http://schemas.microsoft.com/office/drawing/2014/main" id="{B543D03A-9131-487A-92BD-BB12CC93C8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595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592A31FB-E060-41C4-B193-A9A6BB7E2BDE}"/>
              </a:ext>
            </a:extLst>
          </p:cNvPr>
          <p:cNvSpPr/>
          <p:nvPr/>
        </p:nvSpPr>
        <p:spPr bwMode="auto">
          <a:xfrm>
            <a:off x="503238" y="2927350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185A6529-3071-43A2-8FFA-7A089C5DCE9A}"/>
              </a:ext>
            </a:extLst>
          </p:cNvPr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9220" name="Title 1">
            <a:extLst>
              <a:ext uri="{FF2B5EF4-FFF2-40B4-BE49-F238E27FC236}">
                <a16:creationId xmlns:a16="http://schemas.microsoft.com/office/drawing/2014/main" id="{1BC858DE-4212-4F08-BED5-4ED274E63223}"/>
              </a:ext>
            </a:extLst>
          </p:cNvPr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tx1"/>
                </a:solidFill>
                <a:latin typeface="Twinkl" pitchFamily="2" charset="0"/>
              </a:rPr>
              <a:t>Success Criteria</a:t>
            </a:r>
          </a:p>
        </p:txBody>
      </p:sp>
      <p:sp>
        <p:nvSpPr>
          <p:cNvPr id="9221" name="Title 1">
            <a:extLst>
              <a:ext uri="{FF2B5EF4-FFF2-40B4-BE49-F238E27FC236}">
                <a16:creationId xmlns:a16="http://schemas.microsoft.com/office/drawing/2014/main" id="{F883ECDE-C117-4E12-90A5-B14F98FC4F50}"/>
              </a:ext>
            </a:extLst>
          </p:cNvPr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tx1"/>
                </a:solidFill>
                <a:latin typeface="Twinkl" pitchFamily="2" charset="0"/>
              </a:rPr>
              <a:t>Aim</a:t>
            </a:r>
          </a:p>
        </p:txBody>
      </p:sp>
      <p:sp>
        <p:nvSpPr>
          <p:cNvPr id="9222" name="Content Placeholder 15">
            <a:extLst>
              <a:ext uri="{FF2B5EF4-FFF2-40B4-BE49-F238E27FC236}">
                <a16:creationId xmlns:a16="http://schemas.microsoft.com/office/drawing/2014/main" id="{FF5A3A39-98D7-4068-9ECE-926F4CC3A5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/>
          <a:lstStyle/>
          <a:p>
            <a:pPr eaLnBrk="1" hangingPunct="1"/>
            <a:r>
              <a:rPr lang="en-GB" altLang="en-US">
                <a:latin typeface="Twinkl" pitchFamily="2" charset="0"/>
              </a:rPr>
              <a:t>I can construct and interpret food chains</a:t>
            </a:r>
          </a:p>
        </p:txBody>
      </p:sp>
      <p:sp>
        <p:nvSpPr>
          <p:cNvPr id="9223" name="Content Placeholder 15">
            <a:extLst>
              <a:ext uri="{FF2B5EF4-FFF2-40B4-BE49-F238E27FC236}">
                <a16:creationId xmlns:a16="http://schemas.microsoft.com/office/drawing/2014/main" id="{B7D8203D-F651-4EA9-A26C-71B377349FFB}"/>
              </a:ext>
            </a:extLst>
          </p:cNvPr>
          <p:cNvSpPr txBox="1">
            <a:spLocks/>
          </p:cNvSpPr>
          <p:nvPr/>
        </p:nvSpPr>
        <p:spPr bwMode="auto">
          <a:xfrm>
            <a:off x="628650" y="3614738"/>
            <a:ext cx="7886700" cy="243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9pPr>
          </a:lstStyle>
          <a:p>
            <a:r>
              <a:rPr lang="en-GB" altLang="en-US">
                <a:latin typeface="Twinkl" pitchFamily="2" charset="0"/>
              </a:rPr>
              <a:t>I can order a simple food chain.</a:t>
            </a:r>
          </a:p>
          <a:p>
            <a:r>
              <a:rPr lang="en-GB" altLang="en-US">
                <a:latin typeface="Twinkl" pitchFamily="2" charset="0"/>
              </a:rPr>
              <a:t>I can identify the producer, predator and prey.</a:t>
            </a:r>
          </a:p>
          <a:p>
            <a:r>
              <a:rPr lang="en-GB" altLang="en-US">
                <a:latin typeface="Twinkl" pitchFamily="2" charset="0"/>
              </a:rPr>
              <a:t>I can interpret a variety of food chains.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3A9068-A436-49EE-8984-AA8B264058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2441" t="14978" r="2824" b="15001"/>
          <a:stretch/>
        </p:blipFill>
        <p:spPr>
          <a:xfrm>
            <a:off x="827088" y="1597115"/>
            <a:ext cx="7453312" cy="3894666"/>
          </a:xfrm>
          <a:prstGeom prst="rect">
            <a:avLst/>
          </a:prstGeom>
        </p:spPr>
      </p:pic>
      <p:sp>
        <p:nvSpPr>
          <p:cNvPr id="11269" name="Title 5">
            <a:extLst>
              <a:ext uri="{FF2B5EF4-FFF2-40B4-BE49-F238E27FC236}">
                <a16:creationId xmlns:a16="http://schemas.microsoft.com/office/drawing/2014/main" id="{6D509D94-F95E-4563-AF9E-841526EAF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188" y="677863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altLang="en-US" dirty="0">
                <a:latin typeface="Twinkl" pitchFamily="2" charset="0"/>
              </a:rPr>
              <a:t>Food Chains</a:t>
            </a:r>
          </a:p>
        </p:txBody>
      </p:sp>
      <p:sp>
        <p:nvSpPr>
          <p:cNvPr id="10244" name="Rectangle 1">
            <a:extLst>
              <a:ext uri="{FF2B5EF4-FFF2-40B4-BE49-F238E27FC236}">
                <a16:creationId xmlns:a16="http://schemas.microsoft.com/office/drawing/2014/main" id="{4EEE11E6-823B-4CEE-A769-7E3CE4D3A5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3186094"/>
            <a:ext cx="7453312" cy="716707"/>
          </a:xfrm>
          <a:prstGeom prst="rect">
            <a:avLst/>
          </a:prstGeom>
          <a:solidFill>
            <a:srgbClr val="FC6F4E"/>
          </a:solidFill>
          <a:ln>
            <a:noFill/>
          </a:ln>
        </p:spPr>
        <p:txBody>
          <a:bodyPr wrap="square" lIns="108000" tIns="108000" rIns="10800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en-GB" altLang="en-US" sz="3600" b="1" dirty="0">
                <a:ln w="76200">
                  <a:noFill/>
                </a:ln>
                <a:solidFill>
                  <a:srgbClr val="FEF5ED"/>
                </a:solidFill>
                <a:latin typeface="Twinkl" pitchFamily="2" charset="0"/>
              </a:rPr>
              <a:t>What is a food chain?</a:t>
            </a:r>
          </a:p>
        </p:txBody>
      </p:sp>
      <p:pic>
        <p:nvPicPr>
          <p:cNvPr id="10245" name="Whole Class">
            <a:extLst>
              <a:ext uri="{FF2B5EF4-FFF2-40B4-BE49-F238E27FC236}">
                <a16:creationId xmlns:a16="http://schemas.microsoft.com/office/drawing/2014/main" id="{B4263C67-8A3C-496E-887D-3739A16E41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Rectangle 1">
            <a:extLst>
              <a:ext uri="{FF2B5EF4-FFF2-40B4-BE49-F238E27FC236}">
                <a16:creationId xmlns:a16="http://schemas.microsoft.com/office/drawing/2014/main" id="{2950ADCA-F500-4456-89AB-B43E633ABD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5612522"/>
            <a:ext cx="745331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Now watch 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  <a:hlinkClick r:id="rId5"/>
              </a:rPr>
              <a:t>the following video clip</a:t>
            </a: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 and see if we can add to or refine our ideas.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Title 5">
            <a:extLst>
              <a:ext uri="{FF2B5EF4-FFF2-40B4-BE49-F238E27FC236}">
                <a16:creationId xmlns:a16="http://schemas.microsoft.com/office/drawing/2014/main" id="{7DF2C5B6-C72A-4C3C-BA68-40B44CA42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188" y="677863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>
                <a:latin typeface="Twinkl" pitchFamily="2" charset="0"/>
              </a:rPr>
              <a:t>Interpreting Food Chains</a:t>
            </a:r>
            <a:endParaRPr lang="en-GB" altLang="en-US" dirty="0">
              <a:latin typeface="Twinkl" pitchFamily="2" charset="0"/>
            </a:endParaRP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6F130E7A-F0C3-4F07-911E-103EABAA21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8213499"/>
              </p:ext>
            </p:extLst>
          </p:nvPr>
        </p:nvGraphicFramePr>
        <p:xfrm>
          <a:off x="827088" y="1716088"/>
          <a:ext cx="7453312" cy="448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060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472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4755">
                <a:tc>
                  <a:txBody>
                    <a:bodyPr/>
                    <a:lstStyle/>
                    <a:p>
                      <a:pPr algn="l"/>
                      <a:r>
                        <a:rPr lang="en-GB" sz="1400" dirty="0">
                          <a:latin typeface="Twinkl" pitchFamily="2" charset="0"/>
                        </a:rPr>
                        <a:t>Words</a:t>
                      </a:r>
                    </a:p>
                  </a:txBody>
                  <a:tcPr marL="91433" marR="91433" marT="45700" marB="457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dirty="0"/>
                        <a:t>Meanings</a:t>
                      </a:r>
                    </a:p>
                  </a:txBody>
                  <a:tcPr marL="91433" marR="91433" marT="45700" marB="4570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75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kern="1200" dirty="0">
                          <a:solidFill>
                            <a:schemeClr val="tx1"/>
                          </a:solidFill>
                          <a:effectLst/>
                          <a:latin typeface="Twinkl" pitchFamily="2" charset="0"/>
                          <a:ea typeface="+mn-ea"/>
                          <a:cs typeface="+mn-cs"/>
                        </a:rPr>
                        <a:t>Herbivores</a:t>
                      </a:r>
                    </a:p>
                  </a:txBody>
                  <a:tcPr marL="91433" marR="91433" marT="45700" marB="457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dirty="0"/>
                        <a:t>An</a:t>
                      </a:r>
                      <a:r>
                        <a:rPr lang="en-GB" sz="1400" baseline="0" dirty="0"/>
                        <a:t> animal that eats plants.</a:t>
                      </a:r>
                      <a:endParaRPr lang="en-GB" sz="1400" dirty="0"/>
                    </a:p>
                  </a:txBody>
                  <a:tcPr marL="91433" marR="91433" marT="45700" marB="4570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755">
                <a:tc>
                  <a:txBody>
                    <a:bodyPr/>
                    <a:lstStyle/>
                    <a:p>
                      <a:pPr algn="l"/>
                      <a:r>
                        <a:rPr lang="en-GB" sz="1400" dirty="0">
                          <a:latin typeface="Twinkl" pitchFamily="2" charset="0"/>
                        </a:rPr>
                        <a:t>Carnivores</a:t>
                      </a:r>
                    </a:p>
                  </a:txBody>
                  <a:tcPr marL="91433" marR="91433" marT="45700" marB="457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dirty="0"/>
                        <a:t>An animal</a:t>
                      </a:r>
                      <a:r>
                        <a:rPr lang="en-GB" sz="1400" baseline="0" dirty="0"/>
                        <a:t> that eats other animals.</a:t>
                      </a:r>
                      <a:endParaRPr lang="en-GB" sz="1400" dirty="0"/>
                    </a:p>
                  </a:txBody>
                  <a:tcPr marL="91433" marR="91433" marT="45700" marB="4570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755">
                <a:tc>
                  <a:txBody>
                    <a:bodyPr/>
                    <a:lstStyle/>
                    <a:p>
                      <a:pPr algn="l"/>
                      <a:r>
                        <a:rPr lang="en-GB" sz="1400" dirty="0">
                          <a:latin typeface="Twinkl" pitchFamily="2" charset="0"/>
                        </a:rPr>
                        <a:t>Omnivores</a:t>
                      </a:r>
                    </a:p>
                  </a:txBody>
                  <a:tcPr marL="91433" marR="91433" marT="45700" marB="457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dirty="0"/>
                        <a:t>An</a:t>
                      </a:r>
                      <a:r>
                        <a:rPr lang="en-GB" sz="1400" baseline="0" dirty="0"/>
                        <a:t> animal that eats plants and animals.</a:t>
                      </a:r>
                      <a:endParaRPr lang="en-GB" sz="1400" dirty="0"/>
                    </a:p>
                  </a:txBody>
                  <a:tcPr marL="91433" marR="91433" marT="45700" marB="4570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755">
                <a:tc>
                  <a:txBody>
                    <a:bodyPr/>
                    <a:lstStyle/>
                    <a:p>
                      <a:pPr algn="l"/>
                      <a:r>
                        <a:rPr lang="en-GB" sz="1400" dirty="0">
                          <a:latin typeface="Twinkl" pitchFamily="2" charset="0"/>
                        </a:rPr>
                        <a:t>Detritivores</a:t>
                      </a:r>
                    </a:p>
                  </a:txBody>
                  <a:tcPr marL="91433" marR="91433" marT="45700" marB="457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dirty="0"/>
                        <a:t>An animal that eats decomposing plants and animals.</a:t>
                      </a:r>
                    </a:p>
                  </a:txBody>
                  <a:tcPr marL="91433" marR="91433" marT="45700" marB="4570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755">
                <a:tc>
                  <a:txBody>
                    <a:bodyPr/>
                    <a:lstStyle/>
                    <a:p>
                      <a:pPr algn="l"/>
                      <a:r>
                        <a:rPr lang="en-GB" sz="1400" dirty="0">
                          <a:latin typeface="Twinkl" pitchFamily="2" charset="0"/>
                        </a:rPr>
                        <a:t>Producers/Autotrophs</a:t>
                      </a:r>
                    </a:p>
                  </a:txBody>
                  <a:tcPr marL="91433" marR="91433" marT="45700" marB="457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dirty="0"/>
                        <a:t>Plants that produced their own food.</a:t>
                      </a:r>
                    </a:p>
                  </a:txBody>
                  <a:tcPr marL="91433" marR="91433" marT="45700" marB="4570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4755">
                <a:tc>
                  <a:txBody>
                    <a:bodyPr/>
                    <a:lstStyle/>
                    <a:p>
                      <a:pPr algn="l"/>
                      <a:r>
                        <a:rPr lang="en-GB" sz="1400" dirty="0">
                          <a:latin typeface="Twinkl" pitchFamily="2" charset="0"/>
                        </a:rPr>
                        <a:t>Consumers</a:t>
                      </a:r>
                    </a:p>
                  </a:txBody>
                  <a:tcPr marL="91433" marR="91433" marT="45700" marB="457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dirty="0"/>
                        <a:t>Animals that eat</a:t>
                      </a:r>
                      <a:r>
                        <a:rPr lang="en-GB" sz="1400" baseline="0" dirty="0"/>
                        <a:t> plant or other animals.</a:t>
                      </a:r>
                      <a:endParaRPr lang="en-GB" sz="1400" dirty="0"/>
                    </a:p>
                  </a:txBody>
                  <a:tcPr marL="91433" marR="91433" marT="45700" marB="4570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4755">
                <a:tc>
                  <a:txBody>
                    <a:bodyPr/>
                    <a:lstStyle/>
                    <a:p>
                      <a:pPr algn="l"/>
                      <a:r>
                        <a:rPr lang="en-GB" sz="1400" dirty="0">
                          <a:latin typeface="Twinkl" pitchFamily="2" charset="0"/>
                        </a:rPr>
                        <a:t>Primary Consumer</a:t>
                      </a:r>
                    </a:p>
                  </a:txBody>
                  <a:tcPr marL="91433" marR="91433" marT="45700" marB="457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dirty="0"/>
                        <a:t>An animal that eats plants.</a:t>
                      </a:r>
                    </a:p>
                  </a:txBody>
                  <a:tcPr marL="91433" marR="91433" marT="45700" marB="4570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4755">
                <a:tc>
                  <a:txBody>
                    <a:bodyPr/>
                    <a:lstStyle/>
                    <a:p>
                      <a:pPr algn="l"/>
                      <a:r>
                        <a:rPr lang="en-GB" sz="1400" dirty="0">
                          <a:latin typeface="Twinkl" pitchFamily="2" charset="0"/>
                        </a:rPr>
                        <a:t>Secondary Consumer</a:t>
                      </a:r>
                    </a:p>
                  </a:txBody>
                  <a:tcPr marL="91433" marR="91433" marT="45700" marB="457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dirty="0"/>
                        <a:t>An animal that eats the primary consumer.</a:t>
                      </a:r>
                    </a:p>
                  </a:txBody>
                  <a:tcPr marL="91433" marR="91433" marT="45700" marB="4570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4755">
                <a:tc>
                  <a:txBody>
                    <a:bodyPr/>
                    <a:lstStyle/>
                    <a:p>
                      <a:pPr algn="l"/>
                      <a:r>
                        <a:rPr lang="en-GB" sz="1400" dirty="0">
                          <a:latin typeface="Twinkl" pitchFamily="2" charset="0"/>
                        </a:rPr>
                        <a:t>Tertiary Consumer</a:t>
                      </a:r>
                    </a:p>
                  </a:txBody>
                  <a:tcPr marL="91433" marR="91433" marT="45700" marB="457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dirty="0"/>
                        <a:t>An animal that eats</a:t>
                      </a:r>
                      <a:r>
                        <a:rPr lang="en-GB" sz="1400" baseline="0" dirty="0"/>
                        <a:t> the secondary consumer.</a:t>
                      </a:r>
                      <a:endParaRPr lang="en-GB" sz="1400" dirty="0"/>
                    </a:p>
                  </a:txBody>
                  <a:tcPr marL="91433" marR="91433" marT="45700" marB="4570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4755">
                <a:tc>
                  <a:txBody>
                    <a:bodyPr/>
                    <a:lstStyle/>
                    <a:p>
                      <a:pPr algn="l"/>
                      <a:r>
                        <a:rPr lang="en-GB" sz="1400" dirty="0">
                          <a:latin typeface="Twinkl" pitchFamily="2" charset="0"/>
                        </a:rPr>
                        <a:t>Prey</a:t>
                      </a:r>
                    </a:p>
                  </a:txBody>
                  <a:tcPr marL="91433" marR="91433" marT="45700" marB="457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dirty="0"/>
                        <a:t>An animal</a:t>
                      </a:r>
                      <a:r>
                        <a:rPr lang="en-GB" sz="1400" baseline="0" dirty="0"/>
                        <a:t> that is hunted for food.</a:t>
                      </a:r>
                      <a:endParaRPr lang="en-GB" sz="1400" dirty="0"/>
                    </a:p>
                  </a:txBody>
                  <a:tcPr marL="91433" marR="91433" marT="45700" marB="4570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475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latin typeface="Twinkl" pitchFamily="2" charset="0"/>
                        </a:rPr>
                        <a:t>Scavenger</a:t>
                      </a:r>
                    </a:p>
                  </a:txBody>
                  <a:tcPr marL="91433" marR="91433" marT="45700" marB="457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An animal that eats dead</a:t>
                      </a:r>
                      <a:r>
                        <a:rPr lang="en-GB" sz="1400" baseline="0" dirty="0"/>
                        <a:t> animals.</a:t>
                      </a:r>
                      <a:endParaRPr lang="en-GB" sz="1400" dirty="0"/>
                    </a:p>
                  </a:txBody>
                  <a:tcPr marL="91433" marR="91433" marT="45700" marB="4570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475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latin typeface="Twinkl" pitchFamily="2" charset="0"/>
                        </a:rPr>
                        <a:t>Predators</a:t>
                      </a:r>
                    </a:p>
                  </a:txBody>
                  <a:tcPr marL="91433" marR="91433" marT="45700" marB="457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dirty="0"/>
                        <a:t>An animal that kills</a:t>
                      </a:r>
                      <a:r>
                        <a:rPr lang="en-GB" sz="1400" baseline="0" dirty="0"/>
                        <a:t> for food.</a:t>
                      </a:r>
                      <a:endParaRPr lang="en-GB" sz="1400" dirty="0"/>
                    </a:p>
                  </a:txBody>
                  <a:tcPr marL="91433" marR="91433" marT="45700" marB="4570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518110">
                <a:tc>
                  <a:txBody>
                    <a:bodyPr/>
                    <a:lstStyle/>
                    <a:p>
                      <a:pPr algn="l"/>
                      <a:r>
                        <a:rPr lang="en-GB" sz="1400" dirty="0">
                          <a:latin typeface="Twinkl" pitchFamily="2" charset="0"/>
                        </a:rPr>
                        <a:t>Decomposer</a:t>
                      </a:r>
                    </a:p>
                  </a:txBody>
                  <a:tcPr marL="91433" marR="91433" marT="45700" marB="457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dirty="0"/>
                        <a:t>An organism or bacteria</a:t>
                      </a:r>
                      <a:r>
                        <a:rPr lang="en-GB" sz="1400" baseline="0" dirty="0"/>
                        <a:t> that breaks down dead plants and animals into liquid for food.</a:t>
                      </a:r>
                      <a:endParaRPr lang="en-GB" sz="1400" dirty="0"/>
                    </a:p>
                  </a:txBody>
                  <a:tcPr marL="91433" marR="91433" marT="45700" marB="4570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14386" name="Rectangle 1">
            <a:extLst>
              <a:ext uri="{FF2B5EF4-FFF2-40B4-BE49-F238E27FC236}">
                <a16:creationId xmlns:a16="http://schemas.microsoft.com/office/drawing/2014/main" id="{15435CE6-2472-4C1F-8A2A-53ECA4C641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1309688"/>
            <a:ext cx="6070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Can you find the meanings of these words?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D822946-E572-42FE-9481-00FADB349CA9}"/>
              </a:ext>
            </a:extLst>
          </p:cNvPr>
          <p:cNvGrpSpPr>
            <a:grpSpLocks/>
          </p:cNvGrpSpPr>
          <p:nvPr/>
        </p:nvGrpSpPr>
        <p:grpSpPr bwMode="auto">
          <a:xfrm>
            <a:off x="3016250" y="1741488"/>
            <a:ext cx="5083175" cy="4430712"/>
            <a:chOff x="3015818" y="1741164"/>
            <a:chExt cx="5083614" cy="4431035"/>
          </a:xfrm>
          <a:solidFill>
            <a:schemeClr val="bg1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E2A124F-0E9B-4FE0-BBE7-7E30C5A69B1A}"/>
                </a:ext>
              </a:extLst>
            </p:cNvPr>
            <p:cNvSpPr/>
            <p:nvPr/>
          </p:nvSpPr>
          <p:spPr>
            <a:xfrm>
              <a:off x="3015818" y="1741164"/>
              <a:ext cx="5004232" cy="2524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55272CD-013F-49E0-BD76-071396092433}"/>
                </a:ext>
              </a:extLst>
            </p:cNvPr>
            <p:cNvSpPr/>
            <p:nvPr/>
          </p:nvSpPr>
          <p:spPr>
            <a:xfrm>
              <a:off x="3095200" y="2030110"/>
              <a:ext cx="5004232" cy="2540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AC2BE82-FCA0-4A56-BD94-B599676B1DCB}"/>
                </a:ext>
              </a:extLst>
            </p:cNvPr>
            <p:cNvSpPr/>
            <p:nvPr/>
          </p:nvSpPr>
          <p:spPr>
            <a:xfrm>
              <a:off x="3015818" y="2350808"/>
              <a:ext cx="5004232" cy="2524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D514D83-EC89-4EE5-B6EC-1A2D7D020FF9}"/>
                </a:ext>
              </a:extLst>
            </p:cNvPr>
            <p:cNvSpPr/>
            <p:nvPr/>
          </p:nvSpPr>
          <p:spPr>
            <a:xfrm>
              <a:off x="3015818" y="2650867"/>
              <a:ext cx="5004232" cy="2524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8BCF8B6-87FC-4BB1-815A-78B703B3B907}"/>
                </a:ext>
              </a:extLst>
            </p:cNvPr>
            <p:cNvSpPr/>
            <p:nvPr/>
          </p:nvSpPr>
          <p:spPr>
            <a:xfrm>
              <a:off x="3015818" y="2966803"/>
              <a:ext cx="5004232" cy="2524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30E1748-50D6-4150-BF43-26ACB382CA4B}"/>
                </a:ext>
              </a:extLst>
            </p:cNvPr>
            <p:cNvSpPr/>
            <p:nvPr/>
          </p:nvSpPr>
          <p:spPr>
            <a:xfrm>
              <a:off x="3015818" y="3260512"/>
              <a:ext cx="5004232" cy="2540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7717675-E745-46FE-8F24-B7EF9EAAA239}"/>
                </a:ext>
              </a:extLst>
            </p:cNvPr>
            <p:cNvSpPr/>
            <p:nvPr/>
          </p:nvSpPr>
          <p:spPr>
            <a:xfrm>
              <a:off x="3015818" y="3568509"/>
              <a:ext cx="5004232" cy="2540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0C704A6-CD12-4C7E-A3EB-378142ED5954}"/>
                </a:ext>
              </a:extLst>
            </p:cNvPr>
            <p:cNvSpPr/>
            <p:nvPr/>
          </p:nvSpPr>
          <p:spPr>
            <a:xfrm>
              <a:off x="3015818" y="3884445"/>
              <a:ext cx="5004232" cy="2524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8B299F2-99F8-475D-BA3D-E10CFD55D12E}"/>
                </a:ext>
              </a:extLst>
            </p:cNvPr>
            <p:cNvSpPr/>
            <p:nvPr/>
          </p:nvSpPr>
          <p:spPr>
            <a:xfrm>
              <a:off x="3015818" y="4179742"/>
              <a:ext cx="5004232" cy="2524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7A0C7C7-DCEE-4259-9C89-E779E0BD3F6B}"/>
                </a:ext>
              </a:extLst>
            </p:cNvPr>
            <p:cNvSpPr/>
            <p:nvPr/>
          </p:nvSpPr>
          <p:spPr>
            <a:xfrm>
              <a:off x="3015818" y="4482976"/>
              <a:ext cx="5004232" cy="2524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3A02E60-398A-4BDD-B634-84409C1D6512}"/>
                </a:ext>
              </a:extLst>
            </p:cNvPr>
            <p:cNvSpPr/>
            <p:nvPr/>
          </p:nvSpPr>
          <p:spPr>
            <a:xfrm>
              <a:off x="3015818" y="4797324"/>
              <a:ext cx="5004232" cy="2524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00DC131-58FF-461F-92B9-15F3C8A8AA8C}"/>
                </a:ext>
              </a:extLst>
            </p:cNvPr>
            <p:cNvSpPr/>
            <p:nvPr/>
          </p:nvSpPr>
          <p:spPr>
            <a:xfrm>
              <a:off x="3015818" y="5092620"/>
              <a:ext cx="5004232" cy="2524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1711460-DD0F-4DBF-9B40-553A45137751}"/>
                </a:ext>
              </a:extLst>
            </p:cNvPr>
            <p:cNvSpPr/>
            <p:nvPr/>
          </p:nvSpPr>
          <p:spPr>
            <a:xfrm>
              <a:off x="3015818" y="5397443"/>
              <a:ext cx="5004232" cy="2524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3E26EC7-A612-4949-9369-8DC611FE3909}"/>
                </a:ext>
              </a:extLst>
            </p:cNvPr>
            <p:cNvSpPr/>
            <p:nvPr/>
          </p:nvSpPr>
          <p:spPr>
            <a:xfrm>
              <a:off x="3015818" y="5702265"/>
              <a:ext cx="5004232" cy="46993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chemeClr val="tx1"/>
                </a:solidFill>
              </a:endParaRPr>
            </a:p>
          </p:txBody>
        </p:sp>
      </p:grpSp>
      <p:pic>
        <p:nvPicPr>
          <p:cNvPr id="14388" name="Group Work">
            <a:extLst>
              <a:ext uri="{FF2B5EF4-FFF2-40B4-BE49-F238E27FC236}">
                <a16:creationId xmlns:a16="http://schemas.microsoft.com/office/drawing/2014/main" id="{53630EEC-2415-4708-B4D3-6DE6EAA572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595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Title 5">
            <a:extLst>
              <a:ext uri="{FF2B5EF4-FFF2-40B4-BE49-F238E27FC236}">
                <a16:creationId xmlns:a16="http://schemas.microsoft.com/office/drawing/2014/main" id="{7C14625A-6728-4FFA-A9C2-D036237C6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188" y="677863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>
                <a:latin typeface="Twinkl" pitchFamily="2" charset="0"/>
              </a:rPr>
              <a:t>Interpreting Food Chains</a:t>
            </a:r>
            <a:endParaRPr lang="en-GB" altLang="en-US" dirty="0">
              <a:latin typeface="Twinkl" pitchFamily="2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E4F44DC-DEFB-4BCA-A110-C52B68A2D6E5}"/>
              </a:ext>
            </a:extLst>
          </p:cNvPr>
          <p:cNvSpPr/>
          <p:nvPr/>
        </p:nvSpPr>
        <p:spPr>
          <a:xfrm>
            <a:off x="827089" y="1622425"/>
            <a:ext cx="7453312" cy="3051175"/>
          </a:xfrm>
          <a:prstGeom prst="rect">
            <a:avLst/>
          </a:prstGeom>
          <a:solidFill>
            <a:srgbClr val="FFD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7265710C-4059-41D9-AF11-CA6D5C4310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025" y="4826000"/>
            <a:ext cx="7753350" cy="11811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buFont typeface="Arial" panose="020B0604020202020204" pitchFamily="34" charset="0"/>
              <a:buNone/>
              <a:defRPr/>
            </a:pPr>
            <a:r>
              <a:rPr lang="en-GB" dirty="0">
                <a:solidFill>
                  <a:schemeClr val="bg2">
                    <a:lumMod val="25000"/>
                  </a:schemeClr>
                </a:solidFill>
                <a:latin typeface="Twinkl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How is this food chain constructed? </a:t>
            </a:r>
          </a:p>
          <a:p>
            <a:pPr algn="ctr">
              <a:lnSpc>
                <a:spcPct val="100000"/>
              </a:lnSpc>
              <a:buFont typeface="Arial" panose="020B0604020202020204" pitchFamily="34" charset="0"/>
              <a:buNone/>
              <a:defRPr/>
            </a:pPr>
            <a:r>
              <a:rPr lang="en-GB" dirty="0">
                <a:solidFill>
                  <a:schemeClr val="bg2">
                    <a:lumMod val="25000"/>
                  </a:schemeClr>
                </a:solidFill>
                <a:latin typeface="Twinkl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What do the arrows represent? </a:t>
            </a:r>
          </a:p>
          <a:p>
            <a:pPr algn="ctr">
              <a:lnSpc>
                <a:spcPct val="100000"/>
              </a:lnSpc>
              <a:buFont typeface="Arial" panose="020B0604020202020204" pitchFamily="34" charset="0"/>
              <a:buNone/>
              <a:defRPr/>
            </a:pPr>
            <a:r>
              <a:rPr lang="en-GB" dirty="0">
                <a:solidFill>
                  <a:schemeClr val="bg2">
                    <a:lumMod val="25000"/>
                  </a:schemeClr>
                </a:solidFill>
                <a:latin typeface="Twinkl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How should we label the different parts of the food chain?</a:t>
            </a:r>
            <a:endParaRPr lang="en-GB" dirty="0">
              <a:solidFill>
                <a:schemeClr val="bg2">
                  <a:lumMod val="25000"/>
                </a:schemeClr>
              </a:solidFill>
              <a:latin typeface="Twinkl" pitchFamily="2" charset="0"/>
            </a:endParaRPr>
          </a:p>
        </p:txBody>
      </p:sp>
      <p:pic>
        <p:nvPicPr>
          <p:cNvPr id="12293" name="Talking Partners">
            <a:extLst>
              <a:ext uri="{FF2B5EF4-FFF2-40B4-BE49-F238E27FC236}">
                <a16:creationId xmlns:a16="http://schemas.microsoft.com/office/drawing/2014/main" id="{B60F36F3-4AA3-4685-9431-7AAFD5F79B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595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3">
            <a:extLst>
              <a:ext uri="{FF2B5EF4-FFF2-40B4-BE49-F238E27FC236}">
                <a16:creationId xmlns:a16="http://schemas.microsoft.com/office/drawing/2014/main" id="{11FC88EE-5E85-47F5-BE19-05CA356863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3" y="2767013"/>
            <a:ext cx="1557337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4">
            <a:extLst>
              <a:ext uri="{FF2B5EF4-FFF2-40B4-BE49-F238E27FC236}">
                <a16:creationId xmlns:a16="http://schemas.microsoft.com/office/drawing/2014/main" id="{79D344A9-CBA1-4649-96EF-DFA37674E6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963" y="2717800"/>
            <a:ext cx="1268412" cy="81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5">
            <a:extLst>
              <a:ext uri="{FF2B5EF4-FFF2-40B4-BE49-F238E27FC236}">
                <a16:creationId xmlns:a16="http://schemas.microsoft.com/office/drawing/2014/main" id="{B179870A-57EF-45AB-998E-A9AC739C8A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888" y="2628900"/>
            <a:ext cx="146685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9">
            <a:extLst>
              <a:ext uri="{FF2B5EF4-FFF2-40B4-BE49-F238E27FC236}">
                <a16:creationId xmlns:a16="http://schemas.microsoft.com/office/drawing/2014/main" id="{DC08102C-CA0B-448F-8533-383C6CE6C0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0" y="2332038"/>
            <a:ext cx="1255713" cy="158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ight Arrow 10">
            <a:extLst>
              <a:ext uri="{FF2B5EF4-FFF2-40B4-BE49-F238E27FC236}">
                <a16:creationId xmlns:a16="http://schemas.microsoft.com/office/drawing/2014/main" id="{E9FE805F-9C2F-46F4-8463-9584F18EAB44}"/>
              </a:ext>
            </a:extLst>
          </p:cNvPr>
          <p:cNvSpPr/>
          <p:nvPr/>
        </p:nvSpPr>
        <p:spPr>
          <a:xfrm>
            <a:off x="6642100" y="2962275"/>
            <a:ext cx="346075" cy="328613"/>
          </a:xfrm>
          <a:prstGeom prst="rightArrow">
            <a:avLst>
              <a:gd name="adj1" fmla="val 50000"/>
              <a:gd name="adj2" fmla="val 71621"/>
            </a:avLst>
          </a:prstGeom>
          <a:solidFill>
            <a:srgbClr val="FC6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50669D1D-9664-43C6-93B7-C8BE9E5860D2}"/>
              </a:ext>
            </a:extLst>
          </p:cNvPr>
          <p:cNvSpPr/>
          <p:nvPr/>
        </p:nvSpPr>
        <p:spPr>
          <a:xfrm>
            <a:off x="4468813" y="2962275"/>
            <a:ext cx="346075" cy="328613"/>
          </a:xfrm>
          <a:prstGeom prst="rightArrow">
            <a:avLst>
              <a:gd name="adj1" fmla="val 50000"/>
              <a:gd name="adj2" fmla="val 71621"/>
            </a:avLst>
          </a:prstGeom>
          <a:solidFill>
            <a:srgbClr val="FC6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9392AE1A-BD4F-4C95-BCCA-359BB7E05F43}"/>
              </a:ext>
            </a:extLst>
          </p:cNvPr>
          <p:cNvSpPr/>
          <p:nvPr/>
        </p:nvSpPr>
        <p:spPr>
          <a:xfrm>
            <a:off x="2555875" y="2962275"/>
            <a:ext cx="347663" cy="328613"/>
          </a:xfrm>
          <a:prstGeom prst="rightArrow">
            <a:avLst>
              <a:gd name="adj1" fmla="val 50000"/>
              <a:gd name="adj2" fmla="val 71621"/>
            </a:avLst>
          </a:prstGeom>
          <a:solidFill>
            <a:srgbClr val="FC6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Title 5">
            <a:extLst>
              <a:ext uri="{FF2B5EF4-FFF2-40B4-BE49-F238E27FC236}">
                <a16:creationId xmlns:a16="http://schemas.microsoft.com/office/drawing/2014/main" id="{056C1812-0E67-4355-9E01-C69272BC2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188" y="677863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>
                <a:latin typeface="Twinkl" pitchFamily="2" charset="0"/>
              </a:rPr>
              <a:t>Labelling Food Chains 1</a:t>
            </a:r>
            <a:endParaRPr lang="en-GB" altLang="en-US" dirty="0">
              <a:latin typeface="Twinkl" pitchFamily="2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98FC114-5328-4924-8E73-A072984AFAA6}"/>
              </a:ext>
            </a:extLst>
          </p:cNvPr>
          <p:cNvSpPr/>
          <p:nvPr/>
        </p:nvSpPr>
        <p:spPr>
          <a:xfrm>
            <a:off x="827088" y="1622425"/>
            <a:ext cx="7453312" cy="2238375"/>
          </a:xfrm>
          <a:prstGeom prst="rect">
            <a:avLst/>
          </a:prstGeom>
          <a:solidFill>
            <a:srgbClr val="FFD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16388" name="Picture 3">
            <a:extLst>
              <a:ext uri="{FF2B5EF4-FFF2-40B4-BE49-F238E27FC236}">
                <a16:creationId xmlns:a16="http://schemas.microsoft.com/office/drawing/2014/main" id="{3255EFCB-879A-434E-9F4A-6EC7163CB8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3" y="2322513"/>
            <a:ext cx="1557337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4">
            <a:extLst>
              <a:ext uri="{FF2B5EF4-FFF2-40B4-BE49-F238E27FC236}">
                <a16:creationId xmlns:a16="http://schemas.microsoft.com/office/drawing/2014/main" id="{CF83C488-9EA2-471C-AACD-3ECDCDA751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963" y="2273300"/>
            <a:ext cx="1268412" cy="81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5">
            <a:extLst>
              <a:ext uri="{FF2B5EF4-FFF2-40B4-BE49-F238E27FC236}">
                <a16:creationId xmlns:a16="http://schemas.microsoft.com/office/drawing/2014/main" id="{C2D76C13-D866-4A45-8E1A-289129D30D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888" y="2184400"/>
            <a:ext cx="146685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9">
            <a:extLst>
              <a:ext uri="{FF2B5EF4-FFF2-40B4-BE49-F238E27FC236}">
                <a16:creationId xmlns:a16="http://schemas.microsoft.com/office/drawing/2014/main" id="{B8D8F776-BA33-4984-867A-2287C6669A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0" y="1887538"/>
            <a:ext cx="1255713" cy="158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ight Arrow 10">
            <a:extLst>
              <a:ext uri="{FF2B5EF4-FFF2-40B4-BE49-F238E27FC236}">
                <a16:creationId xmlns:a16="http://schemas.microsoft.com/office/drawing/2014/main" id="{D38A1656-3A42-4CFB-BE8A-8DD14B25EA19}"/>
              </a:ext>
            </a:extLst>
          </p:cNvPr>
          <p:cNvSpPr/>
          <p:nvPr/>
        </p:nvSpPr>
        <p:spPr>
          <a:xfrm>
            <a:off x="6642100" y="2517775"/>
            <a:ext cx="346075" cy="328613"/>
          </a:xfrm>
          <a:prstGeom prst="rightArrow">
            <a:avLst>
              <a:gd name="adj1" fmla="val 50000"/>
              <a:gd name="adj2" fmla="val 71621"/>
            </a:avLst>
          </a:prstGeom>
          <a:solidFill>
            <a:srgbClr val="FC6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D1D4516E-EA61-4DE9-94D2-E5E3B21252FB}"/>
              </a:ext>
            </a:extLst>
          </p:cNvPr>
          <p:cNvSpPr/>
          <p:nvPr/>
        </p:nvSpPr>
        <p:spPr>
          <a:xfrm>
            <a:off x="4468813" y="2517775"/>
            <a:ext cx="346075" cy="328613"/>
          </a:xfrm>
          <a:prstGeom prst="rightArrow">
            <a:avLst>
              <a:gd name="adj1" fmla="val 50000"/>
              <a:gd name="adj2" fmla="val 71621"/>
            </a:avLst>
          </a:prstGeom>
          <a:solidFill>
            <a:srgbClr val="FC6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721AF7B6-485C-4364-B658-68DB1DC545D8}"/>
              </a:ext>
            </a:extLst>
          </p:cNvPr>
          <p:cNvSpPr/>
          <p:nvPr/>
        </p:nvSpPr>
        <p:spPr>
          <a:xfrm>
            <a:off x="2555875" y="2517775"/>
            <a:ext cx="347663" cy="328613"/>
          </a:xfrm>
          <a:prstGeom prst="rightArrow">
            <a:avLst>
              <a:gd name="adj1" fmla="val 50000"/>
              <a:gd name="adj2" fmla="val 71621"/>
            </a:avLst>
          </a:prstGeom>
          <a:solidFill>
            <a:srgbClr val="FC6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6395" name="TextBox 12">
            <a:extLst>
              <a:ext uri="{FF2B5EF4-FFF2-40B4-BE49-F238E27FC236}">
                <a16:creationId xmlns:a16="http://schemas.microsoft.com/office/drawing/2014/main" id="{51806725-7137-4462-8BE9-1BE2807FCF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346" y="3940175"/>
            <a:ext cx="217963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Producer/Autotroph</a:t>
            </a:r>
          </a:p>
        </p:txBody>
      </p:sp>
      <p:sp>
        <p:nvSpPr>
          <p:cNvPr id="16396" name="TextBox 13">
            <a:extLst>
              <a:ext uri="{FF2B5EF4-FFF2-40B4-BE49-F238E27FC236}">
                <a16:creationId xmlns:a16="http://schemas.microsoft.com/office/drawing/2014/main" id="{527503DA-5568-4940-8AE5-EF7A55B72C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2909" y="4435475"/>
            <a:ext cx="142557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  <a:latin typeface="Twinkl" pitchFamily="2" charset="0"/>
              </a:rPr>
              <a:t>Primary Consumer</a:t>
            </a:r>
          </a:p>
        </p:txBody>
      </p:sp>
      <p:sp>
        <p:nvSpPr>
          <p:cNvPr id="16397" name="TextBox 16">
            <a:extLst>
              <a:ext uri="{FF2B5EF4-FFF2-40B4-BE49-F238E27FC236}">
                <a16:creationId xmlns:a16="http://schemas.microsoft.com/office/drawing/2014/main" id="{A6C5FDCD-31CC-4BB5-A92F-67DF7601DF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8546" y="4435475"/>
            <a:ext cx="142716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  <a:latin typeface="Twinkl" pitchFamily="2" charset="0"/>
              </a:rPr>
              <a:t>Secondary Consumer</a:t>
            </a:r>
          </a:p>
        </p:txBody>
      </p:sp>
      <p:sp>
        <p:nvSpPr>
          <p:cNvPr id="16398" name="TextBox 17">
            <a:extLst>
              <a:ext uri="{FF2B5EF4-FFF2-40B4-BE49-F238E27FC236}">
                <a16:creationId xmlns:a16="http://schemas.microsoft.com/office/drawing/2014/main" id="{A2139A25-89C2-4CD0-9960-357331F503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4821" y="4435475"/>
            <a:ext cx="142716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  <a:latin typeface="Twinkl" pitchFamily="2" charset="0"/>
              </a:rPr>
              <a:t>Tertiary Consumer</a:t>
            </a:r>
          </a:p>
        </p:txBody>
      </p:sp>
      <p:sp>
        <p:nvSpPr>
          <p:cNvPr id="16399" name="TextBox 18">
            <a:extLst>
              <a:ext uri="{FF2B5EF4-FFF2-40B4-BE49-F238E27FC236}">
                <a16:creationId xmlns:a16="http://schemas.microsoft.com/office/drawing/2014/main" id="{8EF5488C-00FF-4477-B6E3-7885967529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2909" y="3940175"/>
            <a:ext cx="14255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  <a:latin typeface="Twinkl" pitchFamily="2" charset="0"/>
              </a:rPr>
              <a:t>Consumer</a:t>
            </a:r>
          </a:p>
        </p:txBody>
      </p:sp>
      <p:sp>
        <p:nvSpPr>
          <p:cNvPr id="16400" name="TextBox 19">
            <a:extLst>
              <a:ext uri="{FF2B5EF4-FFF2-40B4-BE49-F238E27FC236}">
                <a16:creationId xmlns:a16="http://schemas.microsoft.com/office/drawing/2014/main" id="{3DBE2656-FE27-46CB-B7FD-E50C1FC3CB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8546" y="3940175"/>
            <a:ext cx="14271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  <a:latin typeface="Twinkl" pitchFamily="2" charset="0"/>
              </a:rPr>
              <a:t>Consumer</a:t>
            </a:r>
          </a:p>
        </p:txBody>
      </p:sp>
      <p:sp>
        <p:nvSpPr>
          <p:cNvPr id="16401" name="TextBox 20">
            <a:extLst>
              <a:ext uri="{FF2B5EF4-FFF2-40B4-BE49-F238E27FC236}">
                <a16:creationId xmlns:a16="http://schemas.microsoft.com/office/drawing/2014/main" id="{B99BA3BC-3CF6-4E63-B418-C8B2755D04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4821" y="3921125"/>
            <a:ext cx="14271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  <a:latin typeface="Twinkl" pitchFamily="2" charset="0"/>
              </a:rPr>
              <a:t>Consumer</a:t>
            </a:r>
          </a:p>
        </p:txBody>
      </p:sp>
      <p:sp>
        <p:nvSpPr>
          <p:cNvPr id="16402" name="TextBox 21">
            <a:extLst>
              <a:ext uri="{FF2B5EF4-FFF2-40B4-BE49-F238E27FC236}">
                <a16:creationId xmlns:a16="http://schemas.microsoft.com/office/drawing/2014/main" id="{B277D54B-E720-46E2-92CA-FDF3D03D67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5609" y="5221288"/>
            <a:ext cx="14271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  <a:latin typeface="Twinkl" pitchFamily="2" charset="0"/>
              </a:rPr>
              <a:t>Prey</a:t>
            </a:r>
          </a:p>
        </p:txBody>
      </p:sp>
      <p:sp>
        <p:nvSpPr>
          <p:cNvPr id="16403" name="TextBox 22">
            <a:extLst>
              <a:ext uri="{FF2B5EF4-FFF2-40B4-BE49-F238E27FC236}">
                <a16:creationId xmlns:a16="http://schemas.microsoft.com/office/drawing/2014/main" id="{D440882F-7825-46B0-8047-50AB55370B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8546" y="5221288"/>
            <a:ext cx="163353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  <a:latin typeface="Twinkl" pitchFamily="2" charset="0"/>
              </a:rPr>
              <a:t>Predator/Prey</a:t>
            </a:r>
          </a:p>
        </p:txBody>
      </p:sp>
      <p:sp>
        <p:nvSpPr>
          <p:cNvPr id="16404" name="TextBox 23">
            <a:extLst>
              <a:ext uri="{FF2B5EF4-FFF2-40B4-BE49-F238E27FC236}">
                <a16:creationId xmlns:a16="http://schemas.microsoft.com/office/drawing/2014/main" id="{737B9F10-6F97-4A7B-AC79-EAA804D752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4821" y="5221288"/>
            <a:ext cx="14271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  <a:latin typeface="Twinkl" pitchFamily="2" charset="0"/>
              </a:rPr>
              <a:t>Predator</a:t>
            </a:r>
          </a:p>
        </p:txBody>
      </p:sp>
      <p:sp>
        <p:nvSpPr>
          <p:cNvPr id="16405" name="TextBox 24">
            <a:extLst>
              <a:ext uri="{FF2B5EF4-FFF2-40B4-BE49-F238E27FC236}">
                <a16:creationId xmlns:a16="http://schemas.microsoft.com/office/drawing/2014/main" id="{2FF52CE5-AF0A-4525-85C6-8BE3410121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5609" y="5749925"/>
            <a:ext cx="14271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  <a:latin typeface="Twinkl" pitchFamily="2" charset="0"/>
              </a:rPr>
              <a:t>Detritivore</a:t>
            </a:r>
          </a:p>
        </p:txBody>
      </p:sp>
      <p:sp>
        <p:nvSpPr>
          <p:cNvPr id="16406" name="TextBox 25">
            <a:extLst>
              <a:ext uri="{FF2B5EF4-FFF2-40B4-BE49-F238E27FC236}">
                <a16:creationId xmlns:a16="http://schemas.microsoft.com/office/drawing/2014/main" id="{973D26CD-66C2-4BF4-A272-3AF1710C0B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8546" y="5749925"/>
            <a:ext cx="14271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  <a:latin typeface="Twinkl" pitchFamily="2" charset="0"/>
              </a:rPr>
              <a:t>Omnivore</a:t>
            </a:r>
          </a:p>
        </p:txBody>
      </p:sp>
      <p:sp>
        <p:nvSpPr>
          <p:cNvPr id="16407" name="TextBox 26">
            <a:extLst>
              <a:ext uri="{FF2B5EF4-FFF2-40B4-BE49-F238E27FC236}">
                <a16:creationId xmlns:a16="http://schemas.microsoft.com/office/drawing/2014/main" id="{54EA48B5-F5EF-4D65-9119-FBF67F8895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4821" y="5749925"/>
            <a:ext cx="14271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  <a:latin typeface="Twinkl" pitchFamily="2" charset="0"/>
              </a:rPr>
              <a:t>Carnivore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Title 5">
            <a:extLst>
              <a:ext uri="{FF2B5EF4-FFF2-40B4-BE49-F238E27FC236}">
                <a16:creationId xmlns:a16="http://schemas.microsoft.com/office/drawing/2014/main" id="{DA874AD0-0099-4A24-B7D4-EE43A0080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188" y="677863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>
                <a:latin typeface="Twinkl" pitchFamily="2" charset="0"/>
              </a:rPr>
              <a:t>Labelling Food Chains 2</a:t>
            </a:r>
            <a:endParaRPr lang="en-GB" altLang="en-US" dirty="0">
              <a:latin typeface="Twinkl" pitchFamily="2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CC7B153-5DA5-47A1-A153-E635CFA8AE2B}"/>
              </a:ext>
            </a:extLst>
          </p:cNvPr>
          <p:cNvSpPr/>
          <p:nvPr/>
        </p:nvSpPr>
        <p:spPr>
          <a:xfrm>
            <a:off x="827088" y="1744663"/>
            <a:ext cx="7453312" cy="21748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EE3A0AD4-9B47-4707-9F11-C7EEF5C5C094}"/>
              </a:ext>
            </a:extLst>
          </p:cNvPr>
          <p:cNvSpPr/>
          <p:nvPr/>
        </p:nvSpPr>
        <p:spPr>
          <a:xfrm>
            <a:off x="6511925" y="2701925"/>
            <a:ext cx="346075" cy="327025"/>
          </a:xfrm>
          <a:prstGeom prst="rightArrow">
            <a:avLst>
              <a:gd name="adj1" fmla="val 50000"/>
              <a:gd name="adj2" fmla="val 71621"/>
            </a:avLst>
          </a:prstGeom>
          <a:solidFill>
            <a:srgbClr val="FC6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0D5DBC59-C373-42B5-9325-D6050F90FAA2}"/>
              </a:ext>
            </a:extLst>
          </p:cNvPr>
          <p:cNvSpPr/>
          <p:nvPr/>
        </p:nvSpPr>
        <p:spPr>
          <a:xfrm>
            <a:off x="4779963" y="2701925"/>
            <a:ext cx="346075" cy="327025"/>
          </a:xfrm>
          <a:prstGeom prst="rightArrow">
            <a:avLst>
              <a:gd name="adj1" fmla="val 50000"/>
              <a:gd name="adj2" fmla="val 71621"/>
            </a:avLst>
          </a:prstGeom>
          <a:solidFill>
            <a:srgbClr val="FC6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51BCD098-A1C9-4F69-B503-153A87EDF30B}"/>
              </a:ext>
            </a:extLst>
          </p:cNvPr>
          <p:cNvSpPr/>
          <p:nvPr/>
        </p:nvSpPr>
        <p:spPr>
          <a:xfrm>
            <a:off x="3138488" y="2701925"/>
            <a:ext cx="346075" cy="327025"/>
          </a:xfrm>
          <a:prstGeom prst="rightArrow">
            <a:avLst>
              <a:gd name="adj1" fmla="val 50000"/>
              <a:gd name="adj2" fmla="val 71621"/>
            </a:avLst>
          </a:prstGeom>
          <a:solidFill>
            <a:srgbClr val="FC6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8439" name="TextBox 27">
            <a:extLst>
              <a:ext uri="{FF2B5EF4-FFF2-40B4-BE49-F238E27FC236}">
                <a16:creationId xmlns:a16="http://schemas.microsoft.com/office/drawing/2014/main" id="{952A47B1-D472-4366-BBDA-2C031AFED1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7" y="1306513"/>
            <a:ext cx="7680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  <a:latin typeface="Twinkl" pitchFamily="2" charset="0"/>
              </a:rPr>
              <a:t>Here is a more complex example: </a:t>
            </a:r>
          </a:p>
        </p:txBody>
      </p:sp>
      <p:sp>
        <p:nvSpPr>
          <p:cNvPr id="18440" name="TextBox 28">
            <a:extLst>
              <a:ext uri="{FF2B5EF4-FFF2-40B4-BE49-F238E27FC236}">
                <a16:creationId xmlns:a16="http://schemas.microsoft.com/office/drawing/2014/main" id="{A7548124-7056-471D-914E-B351595A8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0888" y="4413250"/>
            <a:ext cx="14271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  <a:latin typeface="Twinkl" pitchFamily="2" charset="0"/>
              </a:rPr>
              <a:t>Primary Consumer</a:t>
            </a:r>
          </a:p>
        </p:txBody>
      </p:sp>
      <p:sp>
        <p:nvSpPr>
          <p:cNvPr id="18441" name="TextBox 29">
            <a:extLst>
              <a:ext uri="{FF2B5EF4-FFF2-40B4-BE49-F238E27FC236}">
                <a16:creationId xmlns:a16="http://schemas.microsoft.com/office/drawing/2014/main" id="{B761A388-54E3-4D4C-8363-FD81654F5E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5838" y="4413250"/>
            <a:ext cx="14255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  <a:latin typeface="Twinkl" pitchFamily="2" charset="0"/>
              </a:rPr>
              <a:t>Secondary Consumer</a:t>
            </a:r>
          </a:p>
        </p:txBody>
      </p:sp>
      <p:sp>
        <p:nvSpPr>
          <p:cNvPr id="18442" name="TextBox 30">
            <a:extLst>
              <a:ext uri="{FF2B5EF4-FFF2-40B4-BE49-F238E27FC236}">
                <a16:creationId xmlns:a16="http://schemas.microsoft.com/office/drawing/2014/main" id="{3C514697-4AF8-400F-B031-F42E0D6940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4938" y="4413250"/>
            <a:ext cx="14271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  <a:latin typeface="Twinkl" pitchFamily="2" charset="0"/>
              </a:rPr>
              <a:t>Tertiary Consumer</a:t>
            </a:r>
          </a:p>
        </p:txBody>
      </p:sp>
      <p:sp>
        <p:nvSpPr>
          <p:cNvPr id="18443" name="TextBox 31">
            <a:extLst>
              <a:ext uri="{FF2B5EF4-FFF2-40B4-BE49-F238E27FC236}">
                <a16:creationId xmlns:a16="http://schemas.microsoft.com/office/drawing/2014/main" id="{61D4F391-6CAE-4983-971E-CD215B197C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0888" y="5232400"/>
            <a:ext cx="142716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  <a:latin typeface="Twinkl" pitchFamily="2" charset="0"/>
              </a:rPr>
              <a:t>Prey</a:t>
            </a:r>
          </a:p>
        </p:txBody>
      </p:sp>
      <p:sp>
        <p:nvSpPr>
          <p:cNvPr id="18444" name="TextBox 32">
            <a:extLst>
              <a:ext uri="{FF2B5EF4-FFF2-40B4-BE49-F238E27FC236}">
                <a16:creationId xmlns:a16="http://schemas.microsoft.com/office/drawing/2014/main" id="{FA94AEB5-88B5-4F27-9351-7E409D7FCE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4725" y="5232400"/>
            <a:ext cx="16351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  <a:latin typeface="Twinkl" pitchFamily="2" charset="0"/>
              </a:rPr>
              <a:t>Predator/Prey</a:t>
            </a:r>
          </a:p>
        </p:txBody>
      </p:sp>
      <p:sp>
        <p:nvSpPr>
          <p:cNvPr id="18445" name="TextBox 33">
            <a:extLst>
              <a:ext uri="{FF2B5EF4-FFF2-40B4-BE49-F238E27FC236}">
                <a16:creationId xmlns:a16="http://schemas.microsoft.com/office/drawing/2014/main" id="{3DA408C8-2043-42E0-A10C-D049E0285E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6263" y="5110163"/>
            <a:ext cx="11541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  <a:latin typeface="Twinkl" pitchFamily="2" charset="0"/>
              </a:rPr>
              <a:t>Predator/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  <a:latin typeface="Twinkl" pitchFamily="2" charset="0"/>
              </a:rPr>
              <a:t>Scavenger</a:t>
            </a:r>
          </a:p>
        </p:txBody>
      </p:sp>
      <p:sp>
        <p:nvSpPr>
          <p:cNvPr id="18446" name="TextBox 34">
            <a:extLst>
              <a:ext uri="{FF2B5EF4-FFF2-40B4-BE49-F238E27FC236}">
                <a16:creationId xmlns:a16="http://schemas.microsoft.com/office/drawing/2014/main" id="{BFD29575-798C-4AC6-959F-29C23AADF3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6263" y="4413250"/>
            <a:ext cx="14255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  <a:latin typeface="Twinkl" pitchFamily="2" charset="0"/>
              </a:rPr>
              <a:t>Quaternary Consumer</a:t>
            </a:r>
          </a:p>
        </p:txBody>
      </p:sp>
      <p:sp>
        <p:nvSpPr>
          <p:cNvPr id="18447" name="TextBox 35">
            <a:extLst>
              <a:ext uri="{FF2B5EF4-FFF2-40B4-BE49-F238E27FC236}">
                <a16:creationId xmlns:a16="http://schemas.microsoft.com/office/drawing/2014/main" id="{D5D091A0-7F1E-42BE-B515-25E1AF6615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4938" y="5232400"/>
            <a:ext cx="16351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  <a:latin typeface="Twinkl" pitchFamily="2" charset="0"/>
              </a:rPr>
              <a:t>Predator/Prey</a:t>
            </a:r>
          </a:p>
        </p:txBody>
      </p:sp>
      <p:sp>
        <p:nvSpPr>
          <p:cNvPr id="18448" name="TextBox 36">
            <a:extLst>
              <a:ext uri="{FF2B5EF4-FFF2-40B4-BE49-F238E27FC236}">
                <a16:creationId xmlns:a16="http://schemas.microsoft.com/office/drawing/2014/main" id="{B8C1DF93-8905-4D9D-AEAD-7EB774B4D1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713" y="4005263"/>
            <a:ext cx="142716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 dirty="0">
                <a:solidFill>
                  <a:schemeClr val="tx1"/>
                </a:solidFill>
                <a:latin typeface="Twinkl" pitchFamily="2" charset="0"/>
              </a:rPr>
              <a:t>Producer/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 dirty="0">
                <a:solidFill>
                  <a:schemeClr val="tx1"/>
                </a:solidFill>
                <a:latin typeface="Twinkl" pitchFamily="2" charset="0"/>
              </a:rPr>
              <a:t>Autotroph</a:t>
            </a:r>
          </a:p>
        </p:txBody>
      </p:sp>
      <p:sp>
        <p:nvSpPr>
          <p:cNvPr id="18449" name="TextBox 37">
            <a:extLst>
              <a:ext uri="{FF2B5EF4-FFF2-40B4-BE49-F238E27FC236}">
                <a16:creationId xmlns:a16="http://schemas.microsoft.com/office/drawing/2014/main" id="{77E6FFF3-DAF7-4E93-B403-FD4F51C732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0888" y="4005263"/>
            <a:ext cx="142716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  <a:latin typeface="Twinkl" pitchFamily="2" charset="0"/>
              </a:rPr>
              <a:t>Consumer</a:t>
            </a:r>
          </a:p>
        </p:txBody>
      </p:sp>
      <p:sp>
        <p:nvSpPr>
          <p:cNvPr id="18450" name="TextBox 38">
            <a:extLst>
              <a:ext uri="{FF2B5EF4-FFF2-40B4-BE49-F238E27FC236}">
                <a16:creationId xmlns:a16="http://schemas.microsoft.com/office/drawing/2014/main" id="{ED0C1830-15B2-4D45-98A8-1FDC96F4D0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5838" y="4017963"/>
            <a:ext cx="14255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  <a:latin typeface="Twinkl" pitchFamily="2" charset="0"/>
              </a:rPr>
              <a:t>Consumer</a:t>
            </a:r>
          </a:p>
        </p:txBody>
      </p:sp>
      <p:sp>
        <p:nvSpPr>
          <p:cNvPr id="18451" name="TextBox 39">
            <a:extLst>
              <a:ext uri="{FF2B5EF4-FFF2-40B4-BE49-F238E27FC236}">
                <a16:creationId xmlns:a16="http://schemas.microsoft.com/office/drawing/2014/main" id="{8F0F3C10-D9E2-4893-B37A-93455308DA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6263" y="3986213"/>
            <a:ext cx="14255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  <a:latin typeface="Twinkl" pitchFamily="2" charset="0"/>
              </a:rPr>
              <a:t>Consumer</a:t>
            </a:r>
          </a:p>
        </p:txBody>
      </p:sp>
      <p:sp>
        <p:nvSpPr>
          <p:cNvPr id="18452" name="TextBox 40">
            <a:extLst>
              <a:ext uri="{FF2B5EF4-FFF2-40B4-BE49-F238E27FC236}">
                <a16:creationId xmlns:a16="http://schemas.microsoft.com/office/drawing/2014/main" id="{BC0F29D1-A947-4240-9732-FFC2ECCF6D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4938" y="3986213"/>
            <a:ext cx="14271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  <a:latin typeface="Twinkl" pitchFamily="2" charset="0"/>
              </a:rPr>
              <a:t>Consumer</a:t>
            </a:r>
          </a:p>
        </p:txBody>
      </p:sp>
      <p:sp>
        <p:nvSpPr>
          <p:cNvPr id="18453" name="TextBox 41">
            <a:extLst>
              <a:ext uri="{FF2B5EF4-FFF2-40B4-BE49-F238E27FC236}">
                <a16:creationId xmlns:a16="http://schemas.microsoft.com/office/drawing/2014/main" id="{6B256D94-6391-40E2-BA7C-A90F585231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0888" y="5846763"/>
            <a:ext cx="14271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  <a:latin typeface="Twinkl" pitchFamily="2" charset="0"/>
              </a:rPr>
              <a:t>Herbivore</a:t>
            </a:r>
          </a:p>
        </p:txBody>
      </p:sp>
      <p:sp>
        <p:nvSpPr>
          <p:cNvPr id="18454" name="TextBox 42">
            <a:extLst>
              <a:ext uri="{FF2B5EF4-FFF2-40B4-BE49-F238E27FC236}">
                <a16:creationId xmlns:a16="http://schemas.microsoft.com/office/drawing/2014/main" id="{C21D696D-8CE1-4325-AA32-03A55970D8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5838" y="5846763"/>
            <a:ext cx="14255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  <a:latin typeface="Twinkl" pitchFamily="2" charset="0"/>
              </a:rPr>
              <a:t>Carnivore</a:t>
            </a:r>
          </a:p>
        </p:txBody>
      </p:sp>
      <p:sp>
        <p:nvSpPr>
          <p:cNvPr id="18455" name="TextBox 43">
            <a:extLst>
              <a:ext uri="{FF2B5EF4-FFF2-40B4-BE49-F238E27FC236}">
                <a16:creationId xmlns:a16="http://schemas.microsoft.com/office/drawing/2014/main" id="{D012FB23-4D3E-4393-8104-21D8F1B889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4938" y="5846763"/>
            <a:ext cx="14271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  <a:latin typeface="Twinkl" pitchFamily="2" charset="0"/>
              </a:rPr>
              <a:t>Carnivore</a:t>
            </a:r>
          </a:p>
        </p:txBody>
      </p:sp>
      <p:sp>
        <p:nvSpPr>
          <p:cNvPr id="18456" name="TextBox 44">
            <a:extLst>
              <a:ext uri="{FF2B5EF4-FFF2-40B4-BE49-F238E27FC236}">
                <a16:creationId xmlns:a16="http://schemas.microsoft.com/office/drawing/2014/main" id="{2A2EFE1D-EF1D-41B4-8ABC-67F20AC07E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6263" y="5846763"/>
            <a:ext cx="14255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  <a:latin typeface="Twinkl" pitchFamily="2" charset="0"/>
              </a:rPr>
              <a:t>Carnivore</a:t>
            </a:r>
          </a:p>
        </p:txBody>
      </p:sp>
      <p:sp>
        <p:nvSpPr>
          <p:cNvPr id="46" name="Right Arrow 45">
            <a:extLst>
              <a:ext uri="{FF2B5EF4-FFF2-40B4-BE49-F238E27FC236}">
                <a16:creationId xmlns:a16="http://schemas.microsoft.com/office/drawing/2014/main" id="{89D5A2A0-A232-4581-B0F2-C7D9659DE381}"/>
              </a:ext>
            </a:extLst>
          </p:cNvPr>
          <p:cNvSpPr/>
          <p:nvPr/>
        </p:nvSpPr>
        <p:spPr>
          <a:xfrm>
            <a:off x="1582738" y="2701925"/>
            <a:ext cx="346075" cy="327025"/>
          </a:xfrm>
          <a:prstGeom prst="rightArrow">
            <a:avLst>
              <a:gd name="adj1" fmla="val 50000"/>
              <a:gd name="adj2" fmla="val 71621"/>
            </a:avLst>
          </a:prstGeom>
          <a:solidFill>
            <a:srgbClr val="FC6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18458" name="Picture 1">
            <a:extLst>
              <a:ext uri="{FF2B5EF4-FFF2-40B4-BE49-F238E27FC236}">
                <a16:creationId xmlns:a16="http://schemas.microsoft.com/office/drawing/2014/main" id="{120BFF65-F317-439E-B69B-D7E7DEFC92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8466">
            <a:off x="6733456" y="2646873"/>
            <a:ext cx="1463451" cy="639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9" name="Picture 2">
            <a:extLst>
              <a:ext uri="{FF2B5EF4-FFF2-40B4-BE49-F238E27FC236}">
                <a16:creationId xmlns:a16="http://schemas.microsoft.com/office/drawing/2014/main" id="{B98AE187-1978-4605-A8ED-90ADA4E1A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013" y="2619375"/>
            <a:ext cx="121602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60" name="Picture 4">
            <a:extLst>
              <a:ext uri="{FF2B5EF4-FFF2-40B4-BE49-F238E27FC236}">
                <a16:creationId xmlns:a16="http://schemas.microsoft.com/office/drawing/2014/main" id="{F462E8AE-4BE2-4B32-A1D8-8929CB518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788" y="2711450"/>
            <a:ext cx="973137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61" name="Picture 7">
            <a:extLst>
              <a:ext uri="{FF2B5EF4-FFF2-40B4-BE49-F238E27FC236}">
                <a16:creationId xmlns:a16="http://schemas.microsoft.com/office/drawing/2014/main" id="{DE9E1392-84B5-44A2-9D24-560F0EB58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138" y="2701925"/>
            <a:ext cx="80645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62" name="Picture 9">
            <a:extLst>
              <a:ext uri="{FF2B5EF4-FFF2-40B4-BE49-F238E27FC236}">
                <a16:creationId xmlns:a16="http://schemas.microsoft.com/office/drawing/2014/main" id="{30B2E31F-C6EB-48C1-9C7A-AB46F28B9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763" y="2746375"/>
            <a:ext cx="5683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Title 5">
            <a:extLst>
              <a:ext uri="{FF2B5EF4-FFF2-40B4-BE49-F238E27FC236}">
                <a16:creationId xmlns:a16="http://schemas.microsoft.com/office/drawing/2014/main" id="{198804A5-3913-4203-A136-E1777E117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188" y="677863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>
                <a:latin typeface="Twinkl" pitchFamily="2" charset="0"/>
              </a:rPr>
              <a:t>Food Chains Activity</a:t>
            </a:r>
            <a:endParaRPr lang="en-GB" altLang="en-US" dirty="0">
              <a:latin typeface="Twinkl" pitchFamily="2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75D3B8EC-1751-4706-8AAB-B3D59F9908E8}"/>
              </a:ext>
            </a:extLst>
          </p:cNvPr>
          <p:cNvSpPr/>
          <p:nvPr/>
        </p:nvSpPr>
        <p:spPr>
          <a:xfrm>
            <a:off x="698500" y="1622425"/>
            <a:ext cx="7743825" cy="4521200"/>
          </a:xfrm>
          <a:prstGeom prst="roundRect">
            <a:avLst>
              <a:gd name="adj" fmla="val 2464"/>
            </a:avLst>
          </a:prstGeom>
          <a:solidFill>
            <a:srgbClr val="FFD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20484" name="Whole Class">
            <a:extLst>
              <a:ext uri="{FF2B5EF4-FFF2-40B4-BE49-F238E27FC236}">
                <a16:creationId xmlns:a16="http://schemas.microsoft.com/office/drawing/2014/main" id="{65F78E81-5444-4EA9-AD6F-E2A0C3473A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2">
            <a:extLst>
              <a:ext uri="{FF2B5EF4-FFF2-40B4-BE49-F238E27FC236}">
                <a16:creationId xmlns:a16="http://schemas.microsoft.com/office/drawing/2014/main" id="{B184B406-1C13-4684-BE7C-D524E393C16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333140">
            <a:off x="2079625" y="1920875"/>
            <a:ext cx="2755900" cy="3898900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52E3E7D-1946-4F5A-BA0E-810B609AD7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900" y="2044700"/>
            <a:ext cx="2755900" cy="38989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C80AA1-D230-4031-82EA-11D860E07D8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67" t="2061" r="51389" b="52450"/>
          <a:stretch/>
        </p:blipFill>
        <p:spPr>
          <a:xfrm rot="242718">
            <a:off x="5200650" y="2122488"/>
            <a:ext cx="2773363" cy="189865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48C3E5-388B-4B32-BF78-31B26118803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67" t="2061" r="51389" b="52450"/>
          <a:stretch/>
        </p:blipFill>
        <p:spPr>
          <a:xfrm rot="20902570">
            <a:off x="5286375" y="2122488"/>
            <a:ext cx="2773363" cy="189865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D74B3B-7264-44BD-9D50-320B24F7AA9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67" t="2061" r="51389" b="52450"/>
          <a:stretch/>
        </p:blipFill>
        <p:spPr>
          <a:xfrm>
            <a:off x="5149850" y="3859213"/>
            <a:ext cx="2773363" cy="189865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B638F431-A9DC-4DDE-B4CA-B2560B98A350}"/>
              </a:ext>
            </a:extLst>
          </p:cNvPr>
          <p:cNvSpPr/>
          <p:nvPr/>
        </p:nvSpPr>
        <p:spPr>
          <a:xfrm>
            <a:off x="5054600" y="1622425"/>
            <a:ext cx="3370263" cy="1655763"/>
          </a:xfrm>
          <a:prstGeom prst="roundRect">
            <a:avLst>
              <a:gd name="adj" fmla="val 2464"/>
            </a:avLst>
          </a:prstGeom>
          <a:solidFill>
            <a:srgbClr val="FDAF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11D6A190-7EC9-4B63-91FF-AFF9CF7BE09C}"/>
              </a:ext>
            </a:extLst>
          </p:cNvPr>
          <p:cNvSpPr/>
          <p:nvPr/>
        </p:nvSpPr>
        <p:spPr>
          <a:xfrm>
            <a:off x="5054600" y="3429000"/>
            <a:ext cx="3370263" cy="2714625"/>
          </a:xfrm>
          <a:prstGeom prst="roundRect">
            <a:avLst>
              <a:gd name="adj" fmla="val 2464"/>
            </a:avLst>
          </a:prstGeom>
          <a:solidFill>
            <a:srgbClr val="FC6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269" name="Title 5">
            <a:extLst>
              <a:ext uri="{FF2B5EF4-FFF2-40B4-BE49-F238E27FC236}">
                <a16:creationId xmlns:a16="http://schemas.microsoft.com/office/drawing/2014/main" id="{322045F9-593A-4211-A162-C3A982C6D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188" y="677863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>
                <a:latin typeface="Twinkl" pitchFamily="2" charset="0"/>
              </a:rPr>
              <a:t>Interpreting Food Webs</a:t>
            </a:r>
            <a:endParaRPr lang="en-GB" altLang="en-US" dirty="0">
              <a:latin typeface="Twinkl" pitchFamily="2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F58CBDA-07A7-4420-8B25-72C724CBF79D}"/>
              </a:ext>
            </a:extLst>
          </p:cNvPr>
          <p:cNvSpPr/>
          <p:nvPr/>
        </p:nvSpPr>
        <p:spPr>
          <a:xfrm>
            <a:off x="698500" y="1622425"/>
            <a:ext cx="4183063" cy="4521200"/>
          </a:xfrm>
          <a:prstGeom prst="roundRect">
            <a:avLst>
              <a:gd name="adj" fmla="val 2464"/>
            </a:avLst>
          </a:prstGeom>
          <a:solidFill>
            <a:srgbClr val="FFD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22534" name="Whole Class">
            <a:extLst>
              <a:ext uri="{FF2B5EF4-FFF2-40B4-BE49-F238E27FC236}">
                <a16:creationId xmlns:a16="http://schemas.microsoft.com/office/drawing/2014/main" id="{1751D2B7-DD48-4707-AD01-2705B5E252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3">
            <a:extLst>
              <a:ext uri="{FF2B5EF4-FFF2-40B4-BE49-F238E27FC236}">
                <a16:creationId xmlns:a16="http://schemas.microsoft.com/office/drawing/2014/main" id="{00D85AAC-F9F4-4A93-9817-A549E06C84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2062163"/>
            <a:ext cx="3897313" cy="350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6" name="Rectangle 4">
            <a:extLst>
              <a:ext uri="{FF2B5EF4-FFF2-40B4-BE49-F238E27FC236}">
                <a16:creationId xmlns:a16="http://schemas.microsoft.com/office/drawing/2014/main" id="{CF60CC28-D084-42AA-9395-B0BD8D9649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4600" y="3640138"/>
            <a:ext cx="3390899" cy="2339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How are food webs similar/different to </a:t>
            </a:r>
            <a:br>
              <a:rPr lang="en-GB" altLang="en-US" dirty="0">
                <a:solidFill>
                  <a:schemeClr val="tx1"/>
                </a:solidFill>
                <a:latin typeface="Twinkl" pitchFamily="2" charset="0"/>
              </a:rPr>
            </a:b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food chains?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When would it be better to </a:t>
            </a:r>
            <a:br>
              <a:rPr lang="en-GB" altLang="en-US" dirty="0">
                <a:solidFill>
                  <a:schemeClr val="tx1"/>
                </a:solidFill>
                <a:latin typeface="Twinkl" pitchFamily="2" charset="0"/>
              </a:rPr>
            </a:b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use a food chain?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When would a food </a:t>
            </a:r>
            <a:br>
              <a:rPr lang="en-GB" altLang="en-US" dirty="0">
                <a:solidFill>
                  <a:schemeClr val="tx1"/>
                </a:solidFill>
                <a:latin typeface="Twinkl" pitchFamily="2" charset="0"/>
              </a:rPr>
            </a:b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web be better?</a:t>
            </a:r>
          </a:p>
        </p:txBody>
      </p:sp>
      <p:grpSp>
        <p:nvGrpSpPr>
          <p:cNvPr id="22537" name="Group 5">
            <a:extLst>
              <a:ext uri="{FF2B5EF4-FFF2-40B4-BE49-F238E27FC236}">
                <a16:creationId xmlns:a16="http://schemas.microsoft.com/office/drawing/2014/main" id="{723E1C12-521D-4C6D-86A1-4DDA24EFA5AD}"/>
              </a:ext>
            </a:extLst>
          </p:cNvPr>
          <p:cNvGrpSpPr>
            <a:grpSpLocks/>
          </p:cNvGrpSpPr>
          <p:nvPr/>
        </p:nvGrpSpPr>
        <p:grpSpPr bwMode="auto">
          <a:xfrm>
            <a:off x="5265738" y="2136775"/>
            <a:ext cx="2879725" cy="631825"/>
            <a:chOff x="919163" y="1887538"/>
            <a:chExt cx="7226300" cy="1589087"/>
          </a:xfrm>
        </p:grpSpPr>
        <p:pic>
          <p:nvPicPr>
            <p:cNvPr id="22538" name="Picture 3">
              <a:extLst>
                <a:ext uri="{FF2B5EF4-FFF2-40B4-BE49-F238E27FC236}">
                  <a16:creationId xmlns:a16="http://schemas.microsoft.com/office/drawing/2014/main" id="{C406DFC5-8EE4-4EC2-8CF0-2435B3AF13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9163" y="2322513"/>
              <a:ext cx="1557337" cy="719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9" name="Picture 4">
              <a:extLst>
                <a:ext uri="{FF2B5EF4-FFF2-40B4-BE49-F238E27FC236}">
                  <a16:creationId xmlns:a16="http://schemas.microsoft.com/office/drawing/2014/main" id="{7BE7B806-7940-4120-A4CC-C89F352EBE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1963" y="2273300"/>
              <a:ext cx="1268412" cy="817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40" name="Picture 5">
              <a:extLst>
                <a:ext uri="{FF2B5EF4-FFF2-40B4-BE49-F238E27FC236}">
                  <a16:creationId xmlns:a16="http://schemas.microsoft.com/office/drawing/2014/main" id="{AA234F3D-3AD1-4583-ADE2-8A283A76A4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4888" y="2184400"/>
              <a:ext cx="1466850" cy="993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41" name="Picture 9">
              <a:extLst>
                <a:ext uri="{FF2B5EF4-FFF2-40B4-BE49-F238E27FC236}">
                  <a16:creationId xmlns:a16="http://schemas.microsoft.com/office/drawing/2014/main" id="{178CFDC1-71E6-490C-91BF-DC9CCC6E4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9750" y="1887538"/>
              <a:ext cx="1255713" cy="1589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Right Arrow 15">
              <a:extLst>
                <a:ext uri="{FF2B5EF4-FFF2-40B4-BE49-F238E27FC236}">
                  <a16:creationId xmlns:a16="http://schemas.microsoft.com/office/drawing/2014/main" id="{9771B26C-993E-4B40-987E-67AED88E6C8B}"/>
                </a:ext>
              </a:extLst>
            </p:cNvPr>
            <p:cNvSpPr/>
            <p:nvPr/>
          </p:nvSpPr>
          <p:spPr>
            <a:xfrm>
              <a:off x="6643634" y="2518382"/>
              <a:ext cx="342592" cy="327400"/>
            </a:xfrm>
            <a:prstGeom prst="rightArrow">
              <a:avLst>
                <a:gd name="adj1" fmla="val 50000"/>
                <a:gd name="adj2" fmla="val 71621"/>
              </a:avLst>
            </a:prstGeom>
            <a:solidFill>
              <a:srgbClr val="FC6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7" name="Right Arrow 16">
              <a:extLst>
                <a:ext uri="{FF2B5EF4-FFF2-40B4-BE49-F238E27FC236}">
                  <a16:creationId xmlns:a16="http://schemas.microsoft.com/office/drawing/2014/main" id="{2C8ECCA1-E9BA-4CCE-B990-3D93FD7DE0C7}"/>
                </a:ext>
              </a:extLst>
            </p:cNvPr>
            <p:cNvSpPr/>
            <p:nvPr/>
          </p:nvSpPr>
          <p:spPr>
            <a:xfrm>
              <a:off x="4468574" y="2518382"/>
              <a:ext cx="346577" cy="327400"/>
            </a:xfrm>
            <a:prstGeom prst="rightArrow">
              <a:avLst>
                <a:gd name="adj1" fmla="val 50000"/>
                <a:gd name="adj2" fmla="val 71621"/>
              </a:avLst>
            </a:prstGeom>
            <a:solidFill>
              <a:srgbClr val="FC6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8" name="Right Arrow 17">
              <a:extLst>
                <a:ext uri="{FF2B5EF4-FFF2-40B4-BE49-F238E27FC236}">
                  <a16:creationId xmlns:a16="http://schemas.microsoft.com/office/drawing/2014/main" id="{CB046972-935A-476C-A46A-0E2FABE0CCD6}"/>
                </a:ext>
              </a:extLst>
            </p:cNvPr>
            <p:cNvSpPr/>
            <p:nvPr/>
          </p:nvSpPr>
          <p:spPr>
            <a:xfrm>
              <a:off x="2556433" y="2518382"/>
              <a:ext cx="346577" cy="327400"/>
            </a:xfrm>
            <a:prstGeom prst="rightArrow">
              <a:avLst>
                <a:gd name="adj1" fmla="val 50000"/>
                <a:gd name="adj2" fmla="val 71621"/>
              </a:avLst>
            </a:prstGeom>
            <a:solidFill>
              <a:srgbClr val="FC6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Planit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4B4E4"/>
      </a:hlink>
      <a:folHlink>
        <a:srgbClr val="86CEFA"/>
      </a:folHlink>
    </a:clrScheme>
    <a:fontScheme name="Twinkl Planit">
      <a:majorFont>
        <a:latin typeface="Sassoon Infant Md"/>
        <a:ea typeface=""/>
        <a:cs typeface=""/>
      </a:majorFont>
      <a:minorFont>
        <a:latin typeface="Sassoon Infant Rg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4424</TotalTime>
  <Words>379</Words>
  <Application>Microsoft Office PowerPoint</Application>
  <PresentationFormat>On-screen Show (4:3)</PresentationFormat>
  <Paragraphs>100</Paragraphs>
  <Slides>11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Sassoon Infant Rg</vt:lpstr>
      <vt:lpstr>BPreplay</vt:lpstr>
      <vt:lpstr>Twinkl</vt:lpstr>
      <vt:lpstr>Arial</vt:lpstr>
      <vt:lpstr>Sassoon Infant Md</vt:lpstr>
      <vt:lpstr>Times New Roman</vt:lpstr>
      <vt:lpstr>Calibri</vt:lpstr>
      <vt:lpstr>Office Theme</vt:lpstr>
      <vt:lpstr>PowerPoint Presentation</vt:lpstr>
      <vt:lpstr>PowerPoint Presentation</vt:lpstr>
      <vt:lpstr>Food Chains</vt:lpstr>
      <vt:lpstr>Interpreting Food Chains</vt:lpstr>
      <vt:lpstr>Interpreting Food Chains</vt:lpstr>
      <vt:lpstr>Labelling Food Chains 1</vt:lpstr>
      <vt:lpstr>Labelling Food Chains 2</vt:lpstr>
      <vt:lpstr>Food Chains Activity</vt:lpstr>
      <vt:lpstr>Interpreting Food Webs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Geography</dc:title>
  <dc:creator>Twinkl</dc:creator>
  <cp:lastModifiedBy>A Irvine</cp:lastModifiedBy>
  <cp:revision>344</cp:revision>
  <dcterms:created xsi:type="dcterms:W3CDTF">2014-10-01T16:09:27Z</dcterms:created>
  <dcterms:modified xsi:type="dcterms:W3CDTF">2021-02-11T15:11:47Z</dcterms:modified>
</cp:coreProperties>
</file>