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274" r:id="rId2"/>
    <p:sldId id="263" r:id="rId3"/>
    <p:sldId id="264" r:id="rId4"/>
    <p:sldId id="312" r:id="rId5"/>
    <p:sldId id="328" r:id="rId6"/>
    <p:sldId id="308" r:id="rId7"/>
    <p:sldId id="329" r:id="rId8"/>
    <p:sldId id="330" r:id="rId9"/>
    <p:sldId id="306" r:id="rId10"/>
    <p:sldId id="327" r:id="rId11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Tuffy" panose="020B0603060100000000" charset="0"/>
      <p:regular r:id="rId18"/>
      <p:bold r:id="rId19"/>
      <p:italic r:id="rId20"/>
      <p:boldItalic r:id="rId21"/>
    </p:embeddedFont>
    <p:embeddedFont>
      <p:font typeface="Twinkl" panose="020B0604020202020204" charset="0"/>
      <p:regular r:id="rId22"/>
      <p:bold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63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B3A2"/>
    <a:srgbClr val="80C1EB"/>
    <a:srgbClr val="ACDDFC"/>
    <a:srgbClr val="4DB1E3"/>
    <a:srgbClr val="DE1E5A"/>
    <a:srgbClr val="50819E"/>
    <a:srgbClr val="4AA1D9"/>
    <a:srgbClr val="18A0DB"/>
    <a:srgbClr val="BC010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1308" y="66"/>
      </p:cViewPr>
      <p:guideLst>
        <p:guide orient="horz" pos="2160"/>
        <p:guide pos="2880"/>
        <p:guide pos="363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7" d="100"/>
          <a:sy n="87" d="100"/>
        </p:scale>
        <p:origin x="384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10/07/2020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10/07/2020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12000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033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1759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77" r:id="rId5"/>
    <p:sldLayoutId id="2147483666" r:id="rId6"/>
    <p:sldLayoutId id="214748366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2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0.png"/><Relationship Id="rId5" Type="http://schemas.openxmlformats.org/officeDocument/2006/relationships/image" Target="../media/image8.png"/><Relationship Id="rId10" Type="http://schemas.openxmlformats.org/officeDocument/2006/relationships/image" Target="../media/image19.png"/><Relationship Id="rId4" Type="http://schemas.openxmlformats.org/officeDocument/2006/relationships/image" Target="../media/image7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6.jpeg"/><Relationship Id="rId5" Type="http://schemas.openxmlformats.org/officeDocument/2006/relationships/image" Target="../media/image8.png"/><Relationship Id="rId10" Type="http://schemas.openxmlformats.org/officeDocument/2006/relationships/image" Target="../media/image25.jpeg"/><Relationship Id="rId4" Type="http://schemas.openxmlformats.org/officeDocument/2006/relationships/image" Target="../media/image7.png"/><Relationship Id="rId9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1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3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9.jpeg"/><Relationship Id="rId5" Type="http://schemas.openxmlformats.org/officeDocument/2006/relationships/image" Target="../media/image8.png"/><Relationship Id="rId10" Type="http://schemas.openxmlformats.org/officeDocument/2006/relationships/image" Target="../media/image28.jpeg"/><Relationship Id="rId4" Type="http://schemas.openxmlformats.org/officeDocument/2006/relationships/image" Target="../media/image7.png"/><Relationship Id="rId9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34.jpeg"/><Relationship Id="rId5" Type="http://schemas.openxmlformats.org/officeDocument/2006/relationships/image" Target="../media/image7.png"/><Relationship Id="rId10" Type="http://schemas.openxmlformats.org/officeDocument/2006/relationships/image" Target="../media/image33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888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Success</a:t>
            </a:r>
            <a:r>
              <a:rPr lang="en-US" sz="3600" dirty="0">
                <a:latin typeface="+mn-lt"/>
              </a:rPr>
              <a:t> </a:t>
            </a:r>
            <a:r>
              <a:rPr lang="en-US" sz="3200" dirty="0">
                <a:latin typeface="+mn-lt"/>
              </a:rPr>
              <a:t>Criteria</a:t>
            </a:r>
            <a:endParaRPr lang="en-US" sz="3600" dirty="0">
              <a:latin typeface="+mn-lt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Aim</a:t>
            </a:r>
            <a:endParaRPr lang="en-US" sz="3600" dirty="0">
              <a:latin typeface="+mn-lt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Twinkl" pitchFamily="50" charset="0"/>
              </a:rPr>
              <a:t>I can describe and understand how the UK has changed over time.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2626022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I can explain some reasons a place may change.</a:t>
            </a:r>
          </a:p>
          <a:p>
            <a:r>
              <a:rPr lang="en-GB" dirty="0">
                <a:latin typeface="Twinkl" pitchFamily="50" charset="0"/>
              </a:rPr>
              <a:t>I can describe how the UK population has changed over time.</a:t>
            </a:r>
          </a:p>
          <a:p>
            <a:r>
              <a:rPr lang="en-GB" dirty="0">
                <a:latin typeface="Twinkl" pitchFamily="50" charset="0"/>
              </a:rPr>
              <a:t>I can tell you where some immigrants to the UK came from.</a:t>
            </a:r>
          </a:p>
          <a:p>
            <a:r>
              <a:rPr lang="en-GB" dirty="0">
                <a:latin typeface="Twinkl" pitchFamily="50" charset="0"/>
              </a:rPr>
              <a:t>I can identify similarities and differences between my daily routine and that of a child from another </a:t>
            </a:r>
            <a:r>
              <a:rPr lang="en-GB">
                <a:latin typeface="Twinkl" pitchFamily="50" charset="0"/>
              </a:rPr>
              <a:t>historical period.</a:t>
            </a:r>
            <a:endParaRPr lang="en-GB" dirty="0">
              <a:latin typeface="Twinkl" pitchFamily="50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21486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225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Success</a:t>
            </a:r>
            <a:r>
              <a:rPr lang="en-US" sz="3600" dirty="0">
                <a:latin typeface="+mn-lt"/>
              </a:rPr>
              <a:t> </a:t>
            </a:r>
            <a:r>
              <a:rPr lang="en-US" sz="3200" dirty="0">
                <a:latin typeface="+mn-lt"/>
              </a:rPr>
              <a:t>Criteria</a:t>
            </a:r>
            <a:endParaRPr lang="en-US" sz="3600" dirty="0">
              <a:latin typeface="+mn-lt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Aim</a:t>
            </a:r>
            <a:endParaRPr lang="en-US" sz="3600" dirty="0">
              <a:latin typeface="+mn-lt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Twinkl" pitchFamily="50" charset="0"/>
              </a:rPr>
              <a:t>I can describe and understand how the UK has changed over time.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2626022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I can explain some reasons a place may change.</a:t>
            </a:r>
          </a:p>
          <a:p>
            <a:r>
              <a:rPr lang="en-GB" dirty="0">
                <a:latin typeface="Twinkl" pitchFamily="50" charset="0"/>
              </a:rPr>
              <a:t>I can describe how the UK population has changed over time.</a:t>
            </a:r>
          </a:p>
          <a:p>
            <a:r>
              <a:rPr lang="en-GB" dirty="0">
                <a:latin typeface="Twinkl" pitchFamily="50" charset="0"/>
              </a:rPr>
              <a:t>I can tell you where some immigrants to the UK came from.</a:t>
            </a:r>
          </a:p>
          <a:p>
            <a:r>
              <a:rPr lang="en-GB" dirty="0">
                <a:latin typeface="Twinkl" pitchFamily="50" charset="0"/>
              </a:rPr>
              <a:t>I can identify similarities and differences between my daily routine and that of a child from another historical period.</a:t>
            </a:r>
          </a:p>
        </p:txBody>
      </p:sp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65175"/>
            <a:ext cx="7632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+mj-lt"/>
              </a:rPr>
              <a:t>What Can Change a Place?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23" name="Whole Class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800" y="612000"/>
            <a:ext cx="1238498" cy="8640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57664" y="1564681"/>
            <a:ext cx="5190129" cy="495108"/>
            <a:chOff x="883630" y="2247211"/>
            <a:chExt cx="5190129" cy="495108"/>
          </a:xfrm>
        </p:grpSpPr>
        <p:sp>
          <p:nvSpPr>
            <p:cNvPr id="25" name="Rectangle 24"/>
            <p:cNvSpPr/>
            <p:nvPr/>
          </p:nvSpPr>
          <p:spPr>
            <a:xfrm>
              <a:off x="1233824" y="2247211"/>
              <a:ext cx="4839935" cy="495108"/>
            </a:xfrm>
            <a:prstGeom prst="rect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r>
                <a:rPr lang="en-GB" dirty="0"/>
                <a:t>Why might a city, town, or village change?</a:t>
              </a:r>
            </a:p>
          </p:txBody>
        </p:sp>
        <p:sp>
          <p:nvSpPr>
            <p:cNvPr id="28" name="Oval 27"/>
            <p:cNvSpPr/>
            <p:nvPr/>
          </p:nvSpPr>
          <p:spPr>
            <a:xfrm>
              <a:off x="883630" y="2330016"/>
              <a:ext cx="412303" cy="412303"/>
            </a:xfrm>
            <a:prstGeom prst="ellipse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?</a:t>
              </a: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40"/>
          <a:stretch/>
        </p:blipFill>
        <p:spPr>
          <a:xfrm>
            <a:off x="4852669" y="1411506"/>
            <a:ext cx="3465376" cy="468131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97595" y="2312547"/>
            <a:ext cx="1475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Think about: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264853" y="2818701"/>
            <a:ext cx="1539232" cy="1470209"/>
          </a:xfrm>
          <a:prstGeom prst="rect">
            <a:avLst/>
          </a:prstGeom>
          <a:solidFill>
            <a:srgbClr val="32B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a large employer closing down;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879747" y="2818701"/>
            <a:ext cx="1539232" cy="1470209"/>
            <a:chOff x="879747" y="2818701"/>
            <a:chExt cx="1539232" cy="1470209"/>
          </a:xfrm>
        </p:grpSpPr>
        <p:sp>
          <p:nvSpPr>
            <p:cNvPr id="3" name="Rectangle 2"/>
            <p:cNvSpPr/>
            <p:nvPr/>
          </p:nvSpPr>
          <p:spPr>
            <a:xfrm>
              <a:off x="879747" y="2818701"/>
              <a:ext cx="1539232" cy="1470209"/>
            </a:xfrm>
            <a:prstGeom prst="rect">
              <a:avLst/>
            </a:prstGeom>
            <a:solidFill>
              <a:srgbClr val="32B3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GB" sz="1600" dirty="0"/>
                <a:t>natural disasters;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7680" y="2901081"/>
              <a:ext cx="522497" cy="831163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2572300" y="2535988"/>
            <a:ext cx="1539232" cy="1752922"/>
            <a:chOff x="2572300" y="2535988"/>
            <a:chExt cx="1539232" cy="1752922"/>
          </a:xfrm>
        </p:grpSpPr>
        <p:sp>
          <p:nvSpPr>
            <p:cNvPr id="30" name="Rectangle 29"/>
            <p:cNvSpPr/>
            <p:nvPr/>
          </p:nvSpPr>
          <p:spPr>
            <a:xfrm>
              <a:off x="2572300" y="2818701"/>
              <a:ext cx="1539232" cy="1470209"/>
            </a:xfrm>
            <a:prstGeom prst="rect">
              <a:avLst/>
            </a:prstGeom>
            <a:solidFill>
              <a:srgbClr val="32B3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GB" sz="1600" dirty="0"/>
                <a:t>new buildings;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0622" y="2535988"/>
              <a:ext cx="363558" cy="1413545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879747" y="4425732"/>
            <a:ext cx="1539232" cy="1470209"/>
            <a:chOff x="879747" y="4425732"/>
            <a:chExt cx="1539232" cy="1470209"/>
          </a:xfrm>
        </p:grpSpPr>
        <p:sp>
          <p:nvSpPr>
            <p:cNvPr id="32" name="Rectangle 31"/>
            <p:cNvSpPr/>
            <p:nvPr/>
          </p:nvSpPr>
          <p:spPr>
            <a:xfrm>
              <a:off x="879747" y="4425732"/>
              <a:ext cx="1539232" cy="1470209"/>
            </a:xfrm>
            <a:prstGeom prst="rect">
              <a:avLst/>
            </a:prstGeom>
            <a:solidFill>
              <a:srgbClr val="32B3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GB" sz="1600" dirty="0"/>
                <a:t>transport links;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379" y="4557116"/>
              <a:ext cx="1169967" cy="739931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2572300" y="4400565"/>
            <a:ext cx="1539232" cy="1495376"/>
            <a:chOff x="2572300" y="4400565"/>
            <a:chExt cx="1539232" cy="1495376"/>
          </a:xfrm>
        </p:grpSpPr>
        <p:sp>
          <p:nvSpPr>
            <p:cNvPr id="33" name="Rectangle 32"/>
            <p:cNvSpPr/>
            <p:nvPr/>
          </p:nvSpPr>
          <p:spPr>
            <a:xfrm>
              <a:off x="2572300" y="4425732"/>
              <a:ext cx="1539232" cy="1470209"/>
            </a:xfrm>
            <a:prstGeom prst="rect">
              <a:avLst/>
            </a:prstGeom>
            <a:solidFill>
              <a:srgbClr val="32B3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GB" sz="1600" dirty="0"/>
                <a:t>war.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9834" y="4400565"/>
              <a:ext cx="528356" cy="12008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65175"/>
            <a:ext cx="76326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+mj-lt"/>
              </a:rPr>
              <a:t>How Has the Population</a:t>
            </a:r>
          </a:p>
          <a:p>
            <a:pPr algn="ctr"/>
            <a:r>
              <a:rPr lang="en-GB" sz="3600" b="1" dirty="0">
                <a:latin typeface="+mj-lt"/>
              </a:rPr>
              <a:t>of the UK Changed?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2"/>
          <a:stretch/>
        </p:blipFill>
        <p:spPr>
          <a:xfrm>
            <a:off x="755650" y="2893779"/>
            <a:ext cx="5078246" cy="2032346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137973" y="2152235"/>
            <a:ext cx="2143385" cy="550053"/>
          </a:xfrm>
          <a:prstGeom prst="rect">
            <a:avLst/>
          </a:prstGeom>
          <a:solidFill>
            <a:srgbClr val="80C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tlCol="0" anchor="ctr"/>
          <a:lstStyle/>
          <a:p>
            <a:pPr algn="ctr"/>
            <a:r>
              <a:rPr lang="en-GB" sz="1400" b="1" dirty="0">
                <a:solidFill>
                  <a:schemeClr val="tx1"/>
                </a:solidFill>
              </a:rPr>
              <a:t>AD1642-9</a:t>
            </a:r>
          </a:p>
          <a:p>
            <a:pPr algn="ctr"/>
            <a:r>
              <a:rPr lang="en-GB" sz="1400" dirty="0">
                <a:solidFill>
                  <a:schemeClr val="tx1"/>
                </a:solidFill>
              </a:rPr>
              <a:t>The Black Death 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137973" y="2760232"/>
            <a:ext cx="2143385" cy="1056724"/>
          </a:xfrm>
          <a:prstGeom prst="rect">
            <a:avLst/>
          </a:prstGeom>
          <a:solidFill>
            <a:srgbClr val="80C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tx1"/>
                </a:solidFill>
              </a:rPr>
              <a:t>AD1801 – AD1901</a:t>
            </a:r>
          </a:p>
          <a:p>
            <a:pPr algn="ctr"/>
            <a:r>
              <a:rPr lang="en-GB" sz="1400" dirty="0">
                <a:solidFill>
                  <a:schemeClr val="tx1"/>
                </a:solidFill>
              </a:rPr>
              <a:t>Many people came to work in the UK from the growing British Empire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137973" y="3867290"/>
            <a:ext cx="2143385" cy="908903"/>
          </a:xfrm>
          <a:prstGeom prst="rect">
            <a:avLst/>
          </a:prstGeom>
          <a:solidFill>
            <a:srgbClr val="80C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tx1"/>
                </a:solidFill>
              </a:rPr>
              <a:t>AD1911 – AD1921</a:t>
            </a:r>
          </a:p>
          <a:p>
            <a:pPr algn="ctr"/>
            <a:r>
              <a:rPr lang="en-GB" sz="1400" dirty="0">
                <a:solidFill>
                  <a:schemeClr val="tx1"/>
                </a:solidFill>
              </a:rPr>
              <a:t>Many British soldiers died in the First World War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137972" y="4817359"/>
            <a:ext cx="2143385" cy="1215081"/>
          </a:xfrm>
          <a:prstGeom prst="rect">
            <a:avLst/>
          </a:prstGeom>
          <a:solidFill>
            <a:srgbClr val="80C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tx1"/>
                </a:solidFill>
              </a:rPr>
              <a:t>AD1921 – AD1970</a:t>
            </a:r>
          </a:p>
          <a:p>
            <a:pPr algn="ctr"/>
            <a:r>
              <a:rPr lang="en-GB" sz="1400" dirty="0">
                <a:solidFill>
                  <a:schemeClr val="tx1"/>
                </a:solidFill>
              </a:rPr>
              <a:t>People from different parts of the world came to the UK after the Second World War</a:t>
            </a:r>
          </a:p>
        </p:txBody>
      </p:sp>
      <p:pic>
        <p:nvPicPr>
          <p:cNvPr id="39" name="Talking Partner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753636" y="5172561"/>
            <a:ext cx="5051545" cy="772107"/>
            <a:chOff x="883630" y="2108712"/>
            <a:chExt cx="5051545" cy="772107"/>
          </a:xfrm>
        </p:grpSpPr>
        <p:sp>
          <p:nvSpPr>
            <p:cNvPr id="41" name="Rectangle 40"/>
            <p:cNvSpPr/>
            <p:nvPr/>
          </p:nvSpPr>
          <p:spPr>
            <a:xfrm>
              <a:off x="1233824" y="2108712"/>
              <a:ext cx="4701351" cy="772107"/>
            </a:xfrm>
            <a:prstGeom prst="rect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r>
                <a:rPr lang="en-GB" dirty="0"/>
                <a:t>Look at the dates. Do any of them fit with events you have learnt about?</a:t>
              </a:r>
            </a:p>
          </p:txBody>
        </p:sp>
        <p:sp>
          <p:nvSpPr>
            <p:cNvPr id="42" name="Oval 41"/>
            <p:cNvSpPr/>
            <p:nvPr/>
          </p:nvSpPr>
          <p:spPr>
            <a:xfrm>
              <a:off x="883630" y="2330016"/>
              <a:ext cx="412303" cy="412303"/>
            </a:xfrm>
            <a:prstGeom prst="ellipse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?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757664" y="2152235"/>
            <a:ext cx="5190129" cy="495108"/>
            <a:chOff x="883630" y="2247211"/>
            <a:chExt cx="5190129" cy="495108"/>
          </a:xfrm>
        </p:grpSpPr>
        <p:sp>
          <p:nvSpPr>
            <p:cNvPr id="44" name="Rectangle 43"/>
            <p:cNvSpPr/>
            <p:nvPr/>
          </p:nvSpPr>
          <p:spPr>
            <a:xfrm>
              <a:off x="1233824" y="2247211"/>
              <a:ext cx="4839935" cy="495108"/>
            </a:xfrm>
            <a:prstGeom prst="rect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r>
                <a:rPr lang="en-GB" dirty="0"/>
                <a:t>What story does the graph tell us?</a:t>
              </a:r>
            </a:p>
          </p:txBody>
        </p:sp>
        <p:sp>
          <p:nvSpPr>
            <p:cNvPr id="45" name="Oval 44"/>
            <p:cNvSpPr/>
            <p:nvPr/>
          </p:nvSpPr>
          <p:spPr>
            <a:xfrm>
              <a:off x="883630" y="2330016"/>
              <a:ext cx="412303" cy="412303"/>
            </a:xfrm>
            <a:prstGeom prst="ellipse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282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65175"/>
            <a:ext cx="7632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+mj-lt"/>
              </a:rPr>
              <a:t>What is Immigration?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23" name="Whole Class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800" y="612000"/>
            <a:ext cx="1238498" cy="8640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57664" y="1564681"/>
            <a:ext cx="7497103" cy="495108"/>
            <a:chOff x="883630" y="2247211"/>
            <a:chExt cx="7497103" cy="495108"/>
          </a:xfrm>
        </p:grpSpPr>
        <p:sp>
          <p:nvSpPr>
            <p:cNvPr id="25" name="Rectangle 24"/>
            <p:cNvSpPr/>
            <p:nvPr/>
          </p:nvSpPr>
          <p:spPr>
            <a:xfrm>
              <a:off x="1233824" y="2247211"/>
              <a:ext cx="7146909" cy="495108"/>
            </a:xfrm>
            <a:prstGeom prst="rect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r>
                <a:rPr lang="en-GB" dirty="0"/>
                <a:t>Have you heard of immigration before? What do you think it is?</a:t>
              </a:r>
            </a:p>
          </p:txBody>
        </p:sp>
        <p:sp>
          <p:nvSpPr>
            <p:cNvPr id="28" name="Oval 27"/>
            <p:cNvSpPr/>
            <p:nvPr/>
          </p:nvSpPr>
          <p:spPr>
            <a:xfrm>
              <a:off x="883630" y="2330016"/>
              <a:ext cx="412303" cy="412303"/>
            </a:xfrm>
            <a:prstGeom prst="ellipse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?</a:t>
              </a:r>
            </a:p>
          </p:txBody>
        </p:sp>
      </p:grpSp>
      <p:sp>
        <p:nvSpPr>
          <p:cNvPr id="35" name="Freeform 34"/>
          <p:cNvSpPr/>
          <p:nvPr/>
        </p:nvSpPr>
        <p:spPr>
          <a:xfrm rot="10800000" flipH="1">
            <a:off x="1105030" y="2142594"/>
            <a:ext cx="7149737" cy="1054820"/>
          </a:xfrm>
          <a:custGeom>
            <a:avLst/>
            <a:gdLst>
              <a:gd name="connsiteX0" fmla="*/ 139143 w 7149737"/>
              <a:gd name="connsiteY0" fmla="*/ 1054820 h 1054820"/>
              <a:gd name="connsiteX1" fmla="*/ 7010594 w 7149737"/>
              <a:gd name="connsiteY1" fmla="*/ 1054820 h 1054820"/>
              <a:gd name="connsiteX2" fmla="*/ 7149737 w 7149737"/>
              <a:gd name="connsiteY2" fmla="*/ 915677 h 1054820"/>
              <a:gd name="connsiteX3" fmla="*/ 7149737 w 7149737"/>
              <a:gd name="connsiteY3" fmla="*/ 359120 h 1054820"/>
              <a:gd name="connsiteX4" fmla="*/ 7010594 w 7149737"/>
              <a:gd name="connsiteY4" fmla="*/ 219977 h 1054820"/>
              <a:gd name="connsiteX5" fmla="*/ 683842 w 7149737"/>
              <a:gd name="connsiteY5" fmla="*/ 219977 h 1054820"/>
              <a:gd name="connsiteX6" fmla="*/ 453643 w 7149737"/>
              <a:gd name="connsiteY6" fmla="*/ 0 h 1054820"/>
              <a:gd name="connsiteX7" fmla="*/ 453643 w 7149737"/>
              <a:gd name="connsiteY7" fmla="*/ 219977 h 1054820"/>
              <a:gd name="connsiteX8" fmla="*/ 139143 w 7149737"/>
              <a:gd name="connsiteY8" fmla="*/ 219977 h 1054820"/>
              <a:gd name="connsiteX9" fmla="*/ 0 w 7149737"/>
              <a:gd name="connsiteY9" fmla="*/ 359120 h 1054820"/>
              <a:gd name="connsiteX10" fmla="*/ 0 w 7149737"/>
              <a:gd name="connsiteY10" fmla="*/ 915677 h 1054820"/>
              <a:gd name="connsiteX11" fmla="*/ 139143 w 7149737"/>
              <a:gd name="connsiteY11" fmla="*/ 1054820 h 105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149737" h="1054820">
                <a:moveTo>
                  <a:pt x="139143" y="1054820"/>
                </a:moveTo>
                <a:lnTo>
                  <a:pt x="7010594" y="1054820"/>
                </a:lnTo>
                <a:cubicBezTo>
                  <a:pt x="7087441" y="1054820"/>
                  <a:pt x="7149737" y="992524"/>
                  <a:pt x="7149737" y="915677"/>
                </a:cubicBezTo>
                <a:lnTo>
                  <a:pt x="7149737" y="359120"/>
                </a:lnTo>
                <a:cubicBezTo>
                  <a:pt x="7149737" y="282273"/>
                  <a:pt x="7087441" y="219977"/>
                  <a:pt x="7010594" y="219977"/>
                </a:cubicBezTo>
                <a:lnTo>
                  <a:pt x="683842" y="219977"/>
                </a:lnTo>
                <a:lnTo>
                  <a:pt x="453643" y="0"/>
                </a:lnTo>
                <a:lnTo>
                  <a:pt x="453643" y="219977"/>
                </a:lnTo>
                <a:lnTo>
                  <a:pt x="139143" y="219977"/>
                </a:lnTo>
                <a:cubicBezTo>
                  <a:pt x="62296" y="219977"/>
                  <a:pt x="0" y="282273"/>
                  <a:pt x="0" y="359120"/>
                </a:cubicBezTo>
                <a:lnTo>
                  <a:pt x="0" y="915677"/>
                </a:lnTo>
                <a:cubicBezTo>
                  <a:pt x="0" y="992524"/>
                  <a:pt x="62296" y="1054820"/>
                  <a:pt x="139143" y="1054820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1448039" y="2212964"/>
            <a:ext cx="64637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Immigration is when someone moves from one country to live </a:t>
            </a:r>
            <a:br>
              <a:rPr lang="en-GB" dirty="0"/>
            </a:br>
            <a:r>
              <a:rPr lang="en-GB" dirty="0"/>
              <a:t>permanently in a foreign country.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9943" y="2874380"/>
            <a:ext cx="2349946" cy="39836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147" y="4146175"/>
            <a:ext cx="628526" cy="1541483"/>
          </a:xfrm>
          <a:prstGeom prst="rect">
            <a:avLst/>
          </a:prstGeom>
        </p:spPr>
      </p:pic>
      <p:sp>
        <p:nvSpPr>
          <p:cNvPr id="37" name="Pentagon 36"/>
          <p:cNvSpPr/>
          <p:nvPr/>
        </p:nvSpPr>
        <p:spPr>
          <a:xfrm>
            <a:off x="2284429" y="3168115"/>
            <a:ext cx="6103921" cy="730116"/>
          </a:xfrm>
          <a:prstGeom prst="homePlate">
            <a:avLst>
              <a:gd name="adj" fmla="val 0"/>
            </a:avLst>
          </a:prstGeom>
          <a:solidFill>
            <a:srgbClr val="32B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72000" rIns="144000" bIns="72000" rtlCol="0" anchor="ctr"/>
          <a:lstStyle/>
          <a:p>
            <a:r>
              <a:rPr lang="en-GB" dirty="0">
                <a:solidFill>
                  <a:schemeClr val="bg1"/>
                </a:solidFill>
              </a:rPr>
              <a:t>People move to other countries for all kinds of reasons. Can you think of any?</a:t>
            </a:r>
          </a:p>
        </p:txBody>
      </p:sp>
      <p:sp>
        <p:nvSpPr>
          <p:cNvPr id="38" name="Pentagon 37"/>
          <p:cNvSpPr/>
          <p:nvPr/>
        </p:nvSpPr>
        <p:spPr>
          <a:xfrm>
            <a:off x="2287135" y="5684140"/>
            <a:ext cx="2039801" cy="477849"/>
          </a:xfrm>
          <a:prstGeom prst="homePlate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44000"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To be near family</a:t>
            </a:r>
          </a:p>
        </p:txBody>
      </p:sp>
      <p:sp>
        <p:nvSpPr>
          <p:cNvPr id="39" name="Pentagon 38"/>
          <p:cNvSpPr/>
          <p:nvPr/>
        </p:nvSpPr>
        <p:spPr>
          <a:xfrm>
            <a:off x="4282088" y="5687659"/>
            <a:ext cx="2039801" cy="477849"/>
          </a:xfrm>
          <a:prstGeom prst="homePlate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44000"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For work</a:t>
            </a:r>
          </a:p>
        </p:txBody>
      </p:sp>
      <p:sp>
        <p:nvSpPr>
          <p:cNvPr id="40" name="Pentagon 39"/>
          <p:cNvSpPr/>
          <p:nvPr/>
        </p:nvSpPr>
        <p:spPr>
          <a:xfrm>
            <a:off x="6029559" y="5660076"/>
            <a:ext cx="2486518" cy="477849"/>
          </a:xfrm>
          <a:prstGeom prst="homePlate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44000"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For a different lifestyle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2303968" y="4093475"/>
            <a:ext cx="2041273" cy="1475410"/>
            <a:chOff x="921270" y="3763554"/>
            <a:chExt cx="2280044" cy="1647991"/>
          </a:xfrm>
        </p:grpSpPr>
        <p:sp>
          <p:nvSpPr>
            <p:cNvPr id="42" name="Rectangle 41"/>
            <p:cNvSpPr/>
            <p:nvPr/>
          </p:nvSpPr>
          <p:spPr>
            <a:xfrm>
              <a:off x="921271" y="3763554"/>
              <a:ext cx="2280043" cy="1647991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270" y="3763554"/>
              <a:ext cx="2280043" cy="1647991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051" y="4093808"/>
            <a:ext cx="510646" cy="159802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8" r="7112"/>
          <a:stretch/>
        </p:blipFill>
        <p:spPr>
          <a:xfrm>
            <a:off x="6334569" y="4065575"/>
            <a:ext cx="1861271" cy="147952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05395" y="4653312"/>
            <a:ext cx="417411" cy="73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97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" grpId="0"/>
      <p:bldP spid="37" grpId="0" animBg="1"/>
      <p:bldP spid="38" grpId="0"/>
      <p:bldP spid="39" grpId="0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65175"/>
            <a:ext cx="76326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+mj-lt"/>
              </a:rPr>
              <a:t>Where Did Immigrants</a:t>
            </a:r>
          </a:p>
          <a:p>
            <a:pPr algn="ctr"/>
            <a:r>
              <a:rPr lang="en-GB" sz="3600" b="1" dirty="0">
                <a:latin typeface="+mj-lt"/>
              </a:rPr>
              <a:t>Come From?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23" name="Individual Work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37695" y="1965504"/>
            <a:ext cx="66686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Use your atlas to find and label the countries that immigrants travelled to the UK from.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422" y="2776756"/>
            <a:ext cx="4655035" cy="32909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154" y="2776756"/>
            <a:ext cx="4655035" cy="32909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86" y="2776756"/>
            <a:ext cx="4655035" cy="32909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9757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65175"/>
            <a:ext cx="76326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+mj-lt"/>
              </a:rPr>
              <a:t>How Has Daily Life Changed</a:t>
            </a:r>
          </a:p>
          <a:p>
            <a:pPr algn="ctr"/>
            <a:r>
              <a:rPr lang="en-GB" sz="3600" b="1" dirty="0">
                <a:latin typeface="+mj-lt"/>
              </a:rPr>
              <a:t>for People in Britain?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1237695" y="1965504"/>
            <a:ext cx="66686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Read through the description of your character’s daily life. Fill in the details about your daily life.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559" y="2841150"/>
            <a:ext cx="2298790" cy="32516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307" y="2841150"/>
            <a:ext cx="2298790" cy="32516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163" y="2841150"/>
            <a:ext cx="2298790" cy="32516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643" y="2841150"/>
            <a:ext cx="2298790" cy="32516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64" y="2841150"/>
            <a:ext cx="2298790" cy="32516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Pair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403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61"/>
          <a:stretch/>
        </p:blipFill>
        <p:spPr>
          <a:xfrm>
            <a:off x="755649" y="1929468"/>
            <a:ext cx="7632699" cy="416335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55650" y="765175"/>
            <a:ext cx="76326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+mj-lt"/>
              </a:rPr>
              <a:t>How Has Daily Life Changed</a:t>
            </a:r>
          </a:p>
          <a:p>
            <a:pPr algn="ctr"/>
            <a:r>
              <a:rPr lang="en-GB" sz="3600" b="1" dirty="0">
                <a:latin typeface="+mj-lt"/>
              </a:rPr>
              <a:t>for People in Britain?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25" name="Pairs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sp>
        <p:nvSpPr>
          <p:cNvPr id="21" name="Freeform 20"/>
          <p:cNvSpPr/>
          <p:nvPr/>
        </p:nvSpPr>
        <p:spPr>
          <a:xfrm rot="10800000" flipH="1">
            <a:off x="1616544" y="2099804"/>
            <a:ext cx="3209026" cy="1728135"/>
          </a:xfrm>
          <a:custGeom>
            <a:avLst/>
            <a:gdLst>
              <a:gd name="connsiteX0" fmla="*/ 185470 w 3209026"/>
              <a:gd name="connsiteY0" fmla="*/ 1728135 h 1728135"/>
              <a:gd name="connsiteX1" fmla="*/ 3023556 w 3209026"/>
              <a:gd name="connsiteY1" fmla="*/ 1728135 h 1728135"/>
              <a:gd name="connsiteX2" fmla="*/ 3209026 w 3209026"/>
              <a:gd name="connsiteY2" fmla="*/ 1542665 h 1728135"/>
              <a:gd name="connsiteX3" fmla="*/ 3209026 w 3209026"/>
              <a:gd name="connsiteY3" fmla="*/ 386730 h 1728135"/>
              <a:gd name="connsiteX4" fmla="*/ 3023556 w 3209026"/>
              <a:gd name="connsiteY4" fmla="*/ 201260 h 1728135"/>
              <a:gd name="connsiteX5" fmla="*/ 559826 w 3209026"/>
              <a:gd name="connsiteY5" fmla="*/ 201260 h 1728135"/>
              <a:gd name="connsiteX6" fmla="*/ 381076 w 3209026"/>
              <a:gd name="connsiteY6" fmla="*/ 0 h 1728135"/>
              <a:gd name="connsiteX7" fmla="*/ 381076 w 3209026"/>
              <a:gd name="connsiteY7" fmla="*/ 201260 h 1728135"/>
              <a:gd name="connsiteX8" fmla="*/ 185470 w 3209026"/>
              <a:gd name="connsiteY8" fmla="*/ 201260 h 1728135"/>
              <a:gd name="connsiteX9" fmla="*/ 0 w 3209026"/>
              <a:gd name="connsiteY9" fmla="*/ 386730 h 1728135"/>
              <a:gd name="connsiteX10" fmla="*/ 0 w 3209026"/>
              <a:gd name="connsiteY10" fmla="*/ 1542665 h 1728135"/>
              <a:gd name="connsiteX11" fmla="*/ 185470 w 3209026"/>
              <a:gd name="connsiteY11" fmla="*/ 1728135 h 1728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09026" h="1728135">
                <a:moveTo>
                  <a:pt x="185470" y="1728135"/>
                </a:moveTo>
                <a:lnTo>
                  <a:pt x="3023556" y="1728135"/>
                </a:lnTo>
                <a:cubicBezTo>
                  <a:pt x="3125988" y="1728135"/>
                  <a:pt x="3209026" y="1645097"/>
                  <a:pt x="3209026" y="1542665"/>
                </a:cubicBezTo>
                <a:lnTo>
                  <a:pt x="3209026" y="386730"/>
                </a:lnTo>
                <a:cubicBezTo>
                  <a:pt x="3209026" y="284298"/>
                  <a:pt x="3125988" y="201260"/>
                  <a:pt x="3023556" y="201260"/>
                </a:cubicBezTo>
                <a:lnTo>
                  <a:pt x="559826" y="201260"/>
                </a:lnTo>
                <a:lnTo>
                  <a:pt x="381076" y="0"/>
                </a:lnTo>
                <a:lnTo>
                  <a:pt x="381076" y="201260"/>
                </a:lnTo>
                <a:lnTo>
                  <a:pt x="185470" y="201260"/>
                </a:lnTo>
                <a:cubicBezTo>
                  <a:pt x="83038" y="201260"/>
                  <a:pt x="0" y="284298"/>
                  <a:pt x="0" y="386730"/>
                </a:cubicBezTo>
                <a:lnTo>
                  <a:pt x="0" y="1542665"/>
                </a:lnTo>
                <a:cubicBezTo>
                  <a:pt x="0" y="1645097"/>
                  <a:pt x="83038" y="1728135"/>
                  <a:pt x="185470" y="172813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Pentagon 22"/>
          <p:cNvSpPr/>
          <p:nvPr/>
        </p:nvSpPr>
        <p:spPr>
          <a:xfrm>
            <a:off x="1749757" y="2172096"/>
            <a:ext cx="2889849" cy="1330456"/>
          </a:xfrm>
          <a:prstGeom prst="homePlate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lang="en-GB" dirty="0">
                <a:solidFill>
                  <a:schemeClr val="tx1"/>
                </a:solidFill>
              </a:rPr>
              <a:t>Use the comparison table to note similarities and differences between you and the character from the past.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5372"/>
            <a:ext cx="2125855" cy="42226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963" y="2099804"/>
            <a:ext cx="2769837" cy="39179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042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65175"/>
            <a:ext cx="76326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+mj-lt"/>
              </a:rPr>
              <a:t>How Might the UK Change</a:t>
            </a:r>
          </a:p>
          <a:p>
            <a:pPr algn="ctr"/>
            <a:r>
              <a:rPr lang="en-GB" sz="3600" b="1" dirty="0">
                <a:latin typeface="+mj-lt"/>
              </a:rPr>
              <a:t>in the Future?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25" name="Rectangle 24"/>
          <p:cNvSpPr/>
          <p:nvPr/>
        </p:nvSpPr>
        <p:spPr>
          <a:xfrm>
            <a:off x="755651" y="2032616"/>
            <a:ext cx="7632700" cy="772107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Can you remember some of the events that changed the population of the UK?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671760" y="4758386"/>
            <a:ext cx="3640180" cy="1049106"/>
            <a:chOff x="881616" y="1387086"/>
            <a:chExt cx="3640180" cy="1049106"/>
          </a:xfrm>
        </p:grpSpPr>
        <p:sp>
          <p:nvSpPr>
            <p:cNvPr id="30" name="Rectangle 29"/>
            <p:cNvSpPr/>
            <p:nvPr/>
          </p:nvSpPr>
          <p:spPr>
            <a:xfrm>
              <a:off x="1233825" y="1387086"/>
              <a:ext cx="3287971" cy="1049106"/>
            </a:xfrm>
            <a:prstGeom prst="rect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pPr algn="ctr"/>
              <a:r>
                <a:rPr lang="en-GB" dirty="0"/>
                <a:t>Which events might happen again and what effect would they have on the population?</a:t>
              </a:r>
            </a:p>
          </p:txBody>
        </p:sp>
        <p:sp>
          <p:nvSpPr>
            <p:cNvPr id="31" name="Oval 30"/>
            <p:cNvSpPr/>
            <p:nvPr/>
          </p:nvSpPr>
          <p:spPr>
            <a:xfrm>
              <a:off x="881616" y="1705486"/>
              <a:ext cx="412303" cy="412303"/>
            </a:xfrm>
            <a:prstGeom prst="ellipse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?</a:t>
              </a: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0" r="2944"/>
          <a:stretch/>
        </p:blipFill>
        <p:spPr>
          <a:xfrm>
            <a:off x="4468651" y="3044666"/>
            <a:ext cx="3919699" cy="2877224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55650" y="6161833"/>
            <a:ext cx="76327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" dirty="0">
                <a:solidFill>
                  <a:schemeClr val="bg2">
                    <a:lumMod val="50000"/>
                  </a:schemeClr>
                </a:solidFill>
                <a:latin typeface="Tuffy" panose="020B0603060100000000" pitchFamily="34" charset="0"/>
                <a:ea typeface="Tuffy" panose="020B0603060100000000" pitchFamily="34" charset="0"/>
              </a:rPr>
              <a:t>Photo courtesy of Sam </a:t>
            </a:r>
            <a:r>
              <a:rPr lang="en-GB" sz="600" dirty="0" err="1">
                <a:solidFill>
                  <a:schemeClr val="bg2">
                    <a:lumMod val="50000"/>
                  </a:schemeClr>
                </a:solidFill>
                <a:latin typeface="Tuffy" panose="020B0603060100000000" pitchFamily="34" charset="0"/>
                <a:ea typeface="Tuffy" panose="020B0603060100000000" pitchFamily="34" charset="0"/>
              </a:rPr>
              <a:t>Howzit</a:t>
            </a:r>
            <a:r>
              <a:rPr lang="en-GB" sz="600" dirty="0">
                <a:solidFill>
                  <a:schemeClr val="bg2">
                    <a:lumMod val="50000"/>
                  </a:schemeClr>
                </a:solidFill>
                <a:latin typeface="Tuffy" panose="020B0603060100000000" pitchFamily="34" charset="0"/>
                <a:ea typeface="Tuffy" panose="020B0603060100000000" pitchFamily="34" charset="0"/>
              </a:rPr>
              <a:t> (@flickr.com) - granted under creative commons licence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55650" y="3034055"/>
            <a:ext cx="381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New links with other countries</a:t>
            </a:r>
          </a:p>
        </p:txBody>
      </p:sp>
      <p:sp>
        <p:nvSpPr>
          <p:cNvPr id="36" name="Rectangle 35"/>
          <p:cNvSpPr/>
          <p:nvPr/>
        </p:nvSpPr>
        <p:spPr>
          <a:xfrm>
            <a:off x="755649" y="3441209"/>
            <a:ext cx="36401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New jobs in growing industries</a:t>
            </a:r>
          </a:p>
        </p:txBody>
      </p:sp>
      <p:sp>
        <p:nvSpPr>
          <p:cNvPr id="37" name="Rectangle 36"/>
          <p:cNvSpPr/>
          <p:nvPr/>
        </p:nvSpPr>
        <p:spPr>
          <a:xfrm>
            <a:off x="755650" y="383883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Illness</a:t>
            </a:r>
          </a:p>
        </p:txBody>
      </p:sp>
      <p:sp>
        <p:nvSpPr>
          <p:cNvPr id="38" name="Rectangle 37"/>
          <p:cNvSpPr/>
          <p:nvPr/>
        </p:nvSpPr>
        <p:spPr>
          <a:xfrm>
            <a:off x="755650" y="4241018"/>
            <a:ext cx="861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War</a:t>
            </a:r>
          </a:p>
        </p:txBody>
      </p:sp>
      <p:pic>
        <p:nvPicPr>
          <p:cNvPr id="39" name="Whole Class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800" y="612000"/>
            <a:ext cx="1238498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45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lanIt Presentation Template" id="{BEDED276-412B-40EF-80C4-B9EA05171835}" vid="{91507CC3-387E-4930-BC11-8BF75DBA2AF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PlanIt Presentation Template</Template>
  <TotalTime>870</TotalTime>
  <Words>482</Words>
  <Application>Microsoft Office PowerPoint</Application>
  <PresentationFormat>On-screen Show (4:3)</PresentationFormat>
  <Paragraphs>68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Calibri</vt:lpstr>
      <vt:lpstr>Arial</vt:lpstr>
      <vt:lpstr>Tuffy</vt:lpstr>
      <vt:lpstr>Twinkl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Leather</dc:creator>
  <cp:lastModifiedBy>Linda Copley</cp:lastModifiedBy>
  <cp:revision>26</cp:revision>
  <dcterms:created xsi:type="dcterms:W3CDTF">2019-05-27T08:42:32Z</dcterms:created>
  <dcterms:modified xsi:type="dcterms:W3CDTF">2020-07-10T08:14:43Z</dcterms:modified>
</cp:coreProperties>
</file>