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6"/>
  </p:notesMasterIdLst>
  <p:handoutMasterIdLst>
    <p:handoutMasterId r:id="rId7"/>
  </p:handoutMasterIdLst>
  <p:sldIdLst>
    <p:sldId id="311" r:id="rId2"/>
    <p:sldId id="305" r:id="rId3"/>
    <p:sldId id="313" r:id="rId4"/>
    <p:sldId id="314" r:id="rId5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8"/>
      <p:bold r:id="rId9"/>
      <p:italic r:id="rId10"/>
      <p:boldItalic r:id="rId11"/>
    </p:embeddedFont>
    <p:embeddedFont>
      <p:font typeface="Tuffy" panose="020B0603060100000000" charset="0"/>
      <p:regular r:id="rId12"/>
      <p:bold r:id="rId13"/>
      <p:italic r:id="rId14"/>
      <p:boldItalic r:id="rId15"/>
    </p:embeddedFont>
    <p:embeddedFont>
      <p:font typeface="Twinkl" panose="020B0604020202020204" charset="0"/>
      <p:regular r:id="rId16"/>
      <p:bold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63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  <p15:guide id="6" pos="5420" userDrawn="1">
          <p15:clr>
            <a:srgbClr val="A4A3A4"/>
          </p15:clr>
        </p15:guide>
        <p15:guide id="7" orient="horz" pos="346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82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2B3A2"/>
    <a:srgbClr val="80C1EB"/>
    <a:srgbClr val="ACDDFC"/>
    <a:srgbClr val="4DB1E3"/>
    <a:srgbClr val="DE1E5A"/>
    <a:srgbClr val="50819E"/>
    <a:srgbClr val="4AA1D9"/>
    <a:srgbClr val="18A0DB"/>
    <a:srgbClr val="BC0105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44" d="100"/>
          <a:sy n="44" d="100"/>
        </p:scale>
        <p:origin x="1254" y="60"/>
      </p:cViewPr>
      <p:guideLst>
        <p:guide orient="horz" pos="2160"/>
        <p:guide pos="2880"/>
        <p:guide pos="363"/>
        <p:guide orient="horz" pos="3974"/>
        <p:guide pos="5420"/>
        <p:guide orient="horz" pos="346"/>
        <p:guide pos="476"/>
        <p:guide orient="horz" pos="482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87" d="100"/>
          <a:sy n="87" d="100"/>
        </p:scale>
        <p:origin x="3840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1.fntdata"/><Relationship Id="rId13" Type="http://schemas.openxmlformats.org/officeDocument/2006/relationships/font" Target="fonts/font6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handoutMaster" Target="handoutMasters/handoutMaster1.xml"/><Relationship Id="rId12" Type="http://schemas.openxmlformats.org/officeDocument/2006/relationships/font" Target="fonts/font5.fntdata"/><Relationship Id="rId17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font" Target="fonts/font9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font" Target="fonts/font8.fntdata"/><Relationship Id="rId10" Type="http://schemas.openxmlformats.org/officeDocument/2006/relationships/font" Target="fonts/font3.fntdata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font" Target="fonts/font2.fntdata"/><Relationship Id="rId14" Type="http://schemas.openxmlformats.org/officeDocument/2006/relationships/font" Target="fonts/font7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03/07/2020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t>03/07/2020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497" y="5734211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71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 b="1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 userDrawn="1"/>
        </p:nvSpPr>
        <p:spPr bwMode="auto">
          <a:xfrm>
            <a:off x="503239" y="2930434"/>
            <a:ext cx="8137524" cy="341480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Rounded Rectangle 7"/>
          <p:cNvSpPr/>
          <p:nvPr userDrawn="1"/>
        </p:nvSpPr>
        <p:spPr bwMode="auto">
          <a:xfrm>
            <a:off x="503239" y="512763"/>
            <a:ext cx="8137524" cy="2193019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9" name="Title 1"/>
          <p:cNvSpPr txBox="1">
            <a:spLocks/>
          </p:cNvSpPr>
          <p:nvPr userDrawn="1"/>
        </p:nvSpPr>
        <p:spPr>
          <a:xfrm>
            <a:off x="628650" y="3071286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b="1" dirty="0">
                <a:latin typeface="+mj-lt"/>
              </a:rPr>
              <a:t>Success Criteria</a:t>
            </a:r>
          </a:p>
        </p:txBody>
      </p:sp>
      <p:sp>
        <p:nvSpPr>
          <p:cNvPr id="10" name="Title 1"/>
          <p:cNvSpPr txBox="1">
            <a:spLocks/>
          </p:cNvSpPr>
          <p:nvPr userDrawn="1"/>
        </p:nvSpPr>
        <p:spPr>
          <a:xfrm>
            <a:off x="628648" y="734785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b="1" dirty="0">
                <a:latin typeface="+mj-lt"/>
              </a:rPr>
              <a:t>Aim</a:t>
            </a:r>
          </a:p>
        </p:txBody>
      </p:sp>
      <p:sp>
        <p:nvSpPr>
          <p:cNvPr id="11" name="Content Placeholder 15"/>
          <p:cNvSpPr>
            <a:spLocks noGrp="1"/>
          </p:cNvSpPr>
          <p:nvPr>
            <p:ph idx="1"/>
          </p:nvPr>
        </p:nvSpPr>
        <p:spPr>
          <a:xfrm>
            <a:off x="628650" y="1127760"/>
            <a:ext cx="7886700" cy="1409700"/>
          </a:xfrm>
        </p:spPr>
        <p:txBody>
          <a:bodyPr>
            <a:normAutofit fontScale="92500" lnSpcReduction="10000"/>
          </a:bodyPr>
          <a:lstStyle>
            <a:lvl1pPr>
              <a:defRPr>
                <a:latin typeface="Twinkl" pitchFamily="50" charset="0"/>
              </a:defRPr>
            </a:lvl1pPr>
            <a:lvl2pPr>
              <a:defRPr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Content Placeholder 15"/>
          <p:cNvSpPr txBox="1">
            <a:spLocks/>
          </p:cNvSpPr>
          <p:nvPr userDrawn="1"/>
        </p:nvSpPr>
        <p:spPr>
          <a:xfrm>
            <a:off x="628650" y="3466803"/>
            <a:ext cx="7886700" cy="1409700"/>
          </a:xfrm>
          <a:prstGeom prst="rect">
            <a:avLst/>
          </a:prstGeom>
          <a:noFill/>
          <a:ln w="25400">
            <a:noFill/>
          </a:ln>
        </p:spPr>
        <p:txBody>
          <a:bodyPr vert="horz" lIns="180000" tIns="252000" rIns="252000" bIns="18000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latin typeface="Twinkl" pitchFamily="50" charset="0"/>
              </a:rPr>
              <a:t>Statement 1 Lorem ipsum </a:t>
            </a:r>
            <a:r>
              <a:rPr lang="en-GB" dirty="0" err="1">
                <a:latin typeface="Twinkl" pitchFamily="50" charset="0"/>
              </a:rPr>
              <a:t>dolor</a:t>
            </a:r>
            <a:r>
              <a:rPr lang="en-GB" dirty="0">
                <a:latin typeface="Twinkl" pitchFamily="50" charset="0"/>
              </a:rPr>
              <a:t> sit </a:t>
            </a:r>
            <a:r>
              <a:rPr lang="en-GB" dirty="0" err="1">
                <a:latin typeface="Twinkl" pitchFamily="50" charset="0"/>
              </a:rPr>
              <a:t>amet</a:t>
            </a:r>
            <a:r>
              <a:rPr lang="en-GB" dirty="0">
                <a:latin typeface="Twinkl" pitchFamily="50" charset="0"/>
              </a:rPr>
              <a:t>, </a:t>
            </a:r>
            <a:r>
              <a:rPr lang="en-GB" dirty="0" err="1">
                <a:latin typeface="Twinkl" pitchFamily="50" charset="0"/>
              </a:rPr>
              <a:t>consectetur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adipiscing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elit</a:t>
            </a:r>
            <a:r>
              <a:rPr lang="en-GB" dirty="0">
                <a:latin typeface="Twinkl" pitchFamily="50" charset="0"/>
              </a:rPr>
              <a:t>.</a:t>
            </a:r>
          </a:p>
          <a:p>
            <a:r>
              <a:rPr lang="en-GB" dirty="0">
                <a:latin typeface="Twinkl" pitchFamily="50" charset="0"/>
              </a:rPr>
              <a:t>Statement 2</a:t>
            </a:r>
          </a:p>
          <a:p>
            <a:pPr lvl="1"/>
            <a:r>
              <a:rPr lang="en-GB" dirty="0">
                <a:latin typeface="Twinkl" pitchFamily="50" charset="0"/>
              </a:rPr>
              <a:t>Sub statement</a:t>
            </a:r>
          </a:p>
        </p:txBody>
      </p:sp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 userDrawn="1"/>
        </p:nvSpPr>
        <p:spPr bwMode="auto">
          <a:xfrm>
            <a:off x="503239" y="2930434"/>
            <a:ext cx="8137524" cy="341480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Rounded Rectangle 7"/>
          <p:cNvSpPr/>
          <p:nvPr userDrawn="1"/>
        </p:nvSpPr>
        <p:spPr bwMode="auto">
          <a:xfrm>
            <a:off x="503239" y="512763"/>
            <a:ext cx="8137524" cy="2193019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9" name="Title 1"/>
          <p:cNvSpPr txBox="1">
            <a:spLocks/>
          </p:cNvSpPr>
          <p:nvPr userDrawn="1"/>
        </p:nvSpPr>
        <p:spPr>
          <a:xfrm>
            <a:off x="628650" y="3071286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b="1" dirty="0">
                <a:latin typeface="+mj-lt"/>
              </a:rPr>
              <a:t>Success Criteria</a:t>
            </a:r>
          </a:p>
        </p:txBody>
      </p:sp>
      <p:sp>
        <p:nvSpPr>
          <p:cNvPr id="10" name="Title 1"/>
          <p:cNvSpPr txBox="1">
            <a:spLocks/>
          </p:cNvSpPr>
          <p:nvPr userDrawn="1"/>
        </p:nvSpPr>
        <p:spPr>
          <a:xfrm>
            <a:off x="628648" y="734785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b="1" dirty="0">
                <a:latin typeface="+mj-lt"/>
              </a:rPr>
              <a:t>Aim</a:t>
            </a:r>
          </a:p>
        </p:txBody>
      </p:sp>
      <p:sp>
        <p:nvSpPr>
          <p:cNvPr id="11" name="Content Placeholder 15"/>
          <p:cNvSpPr>
            <a:spLocks noGrp="1"/>
          </p:cNvSpPr>
          <p:nvPr>
            <p:ph idx="1"/>
          </p:nvPr>
        </p:nvSpPr>
        <p:spPr>
          <a:xfrm>
            <a:off x="628650" y="1127760"/>
            <a:ext cx="7886700" cy="1409700"/>
          </a:xfrm>
        </p:spPr>
        <p:txBody>
          <a:bodyPr>
            <a:normAutofit fontScale="92500" lnSpcReduction="10000"/>
          </a:bodyPr>
          <a:lstStyle>
            <a:lvl1pPr>
              <a:defRPr>
                <a:latin typeface="Twinkl" pitchFamily="50" charset="0"/>
              </a:defRPr>
            </a:lvl1pPr>
            <a:lvl2pPr>
              <a:defRPr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Content Placeholder 15"/>
          <p:cNvSpPr txBox="1">
            <a:spLocks/>
          </p:cNvSpPr>
          <p:nvPr userDrawn="1"/>
        </p:nvSpPr>
        <p:spPr>
          <a:xfrm>
            <a:off x="628650" y="3466803"/>
            <a:ext cx="7886700" cy="1409700"/>
          </a:xfrm>
          <a:prstGeom prst="rect">
            <a:avLst/>
          </a:prstGeom>
          <a:noFill/>
          <a:ln w="25400">
            <a:noFill/>
          </a:ln>
        </p:spPr>
        <p:txBody>
          <a:bodyPr vert="horz" lIns="180000" tIns="252000" rIns="252000" bIns="18000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latin typeface="Twinkl" pitchFamily="50" charset="0"/>
              </a:rPr>
              <a:t>Statement 1 Lorem ipsum </a:t>
            </a:r>
            <a:r>
              <a:rPr lang="en-GB" dirty="0" err="1">
                <a:latin typeface="Twinkl" pitchFamily="50" charset="0"/>
              </a:rPr>
              <a:t>dolor</a:t>
            </a:r>
            <a:r>
              <a:rPr lang="en-GB" dirty="0">
                <a:latin typeface="Twinkl" pitchFamily="50" charset="0"/>
              </a:rPr>
              <a:t> sit </a:t>
            </a:r>
            <a:r>
              <a:rPr lang="en-GB" dirty="0" err="1">
                <a:latin typeface="Twinkl" pitchFamily="50" charset="0"/>
              </a:rPr>
              <a:t>amet</a:t>
            </a:r>
            <a:r>
              <a:rPr lang="en-GB" dirty="0">
                <a:latin typeface="Twinkl" pitchFamily="50" charset="0"/>
              </a:rPr>
              <a:t>, </a:t>
            </a:r>
            <a:r>
              <a:rPr lang="en-GB" dirty="0" err="1">
                <a:latin typeface="Twinkl" pitchFamily="50" charset="0"/>
              </a:rPr>
              <a:t>consectetur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adipiscing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elit</a:t>
            </a:r>
            <a:r>
              <a:rPr lang="en-GB" dirty="0">
                <a:latin typeface="Twinkl" pitchFamily="50" charset="0"/>
              </a:rPr>
              <a:t>.</a:t>
            </a:r>
          </a:p>
          <a:p>
            <a:r>
              <a:rPr lang="en-GB" dirty="0">
                <a:latin typeface="Twinkl" pitchFamily="50" charset="0"/>
              </a:rPr>
              <a:t>Statement 2</a:t>
            </a:r>
          </a:p>
          <a:p>
            <a:pPr lvl="1"/>
            <a:r>
              <a:rPr lang="en-GB" dirty="0">
                <a:latin typeface="Twinkl" pitchFamily="50" charset="0"/>
              </a:rPr>
              <a:t>Sub statement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000" y="612000"/>
            <a:ext cx="864000" cy="8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0332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 bwMode="auto">
          <a:xfrm>
            <a:off x="457199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717595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2" r:id="rId3"/>
    <p:sldLayoutId id="2147483663" r:id="rId4"/>
    <p:sldLayoutId id="2147483677" r:id="rId5"/>
    <p:sldLayoutId id="2147483666" r:id="rId6"/>
    <p:sldLayoutId id="2147483669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4.png"/><Relationship Id="rId7" Type="http://schemas.openxmlformats.org/officeDocument/2006/relationships/image" Target="../media/image1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7.png"/><Relationship Id="rId5" Type="http://schemas.openxmlformats.org/officeDocument/2006/relationships/image" Target="../media/image9.png"/><Relationship Id="rId10" Type="http://schemas.openxmlformats.org/officeDocument/2006/relationships/image" Target="../media/image16.png"/><Relationship Id="rId4" Type="http://schemas.openxmlformats.org/officeDocument/2006/relationships/image" Target="../media/image8.pn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3321050"/>
            <a:ext cx="7670800" cy="277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755650" y="765175"/>
            <a:ext cx="76326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b="1" dirty="0">
                <a:latin typeface="+mj-lt"/>
              </a:rPr>
              <a:t>Who Built London?</a:t>
            </a:r>
          </a:p>
        </p:txBody>
      </p:sp>
      <p:grpSp>
        <p:nvGrpSpPr>
          <p:cNvPr id="18" name="ICONS"/>
          <p:cNvGrpSpPr/>
          <p:nvPr/>
        </p:nvGrpSpPr>
        <p:grpSpPr>
          <a:xfrm>
            <a:off x="7480751" y="621486"/>
            <a:ext cx="1238498" cy="864000"/>
            <a:chOff x="7480751" y="621486"/>
            <a:chExt cx="1238498" cy="864000"/>
          </a:xfrm>
        </p:grpSpPr>
        <p:pic>
          <p:nvPicPr>
            <p:cNvPr id="24" name="Assessment" hidden="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2" name="Mental and Oral Starter" hidden="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Group Work" hidden="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9" name="Talking Partners" hidden="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7" name="Pairs" hidden="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5" name="Individual Work" hidden="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4" name="Whole Class" hidden="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0751" y="621486"/>
              <a:ext cx="1238498" cy="864000"/>
            </a:xfrm>
            <a:prstGeom prst="rect">
              <a:avLst/>
            </a:prstGeom>
          </p:spPr>
        </p:pic>
      </p:grpSp>
      <p:grpSp>
        <p:nvGrpSpPr>
          <p:cNvPr id="47" name="Group 46"/>
          <p:cNvGrpSpPr/>
          <p:nvPr/>
        </p:nvGrpSpPr>
        <p:grpSpPr>
          <a:xfrm>
            <a:off x="757664" y="1564681"/>
            <a:ext cx="4191709" cy="495108"/>
            <a:chOff x="883630" y="2247211"/>
            <a:chExt cx="4191709" cy="495108"/>
          </a:xfrm>
        </p:grpSpPr>
        <p:sp>
          <p:nvSpPr>
            <p:cNvPr id="48" name="Rectangle 47"/>
            <p:cNvSpPr/>
            <p:nvPr/>
          </p:nvSpPr>
          <p:spPr>
            <a:xfrm>
              <a:off x="1233825" y="2247211"/>
              <a:ext cx="3841514" cy="495108"/>
            </a:xfrm>
            <a:prstGeom prst="rect">
              <a:avLst/>
            </a:prstGeom>
            <a:solidFill>
              <a:srgbClr val="4DB1E3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08000" tIns="108000" rIns="108000" bIns="108000" rtlCol="0" anchor="ctr">
              <a:spAutoFit/>
            </a:bodyPr>
            <a:lstStyle/>
            <a:p>
              <a:r>
                <a:rPr lang="en-GB" dirty="0"/>
                <a:t>How old do you think London is?</a:t>
              </a:r>
            </a:p>
          </p:txBody>
        </p:sp>
        <p:sp>
          <p:nvSpPr>
            <p:cNvPr id="49" name="Oval 48"/>
            <p:cNvSpPr/>
            <p:nvPr/>
          </p:nvSpPr>
          <p:spPr>
            <a:xfrm>
              <a:off x="883630" y="2330016"/>
              <a:ext cx="412303" cy="412303"/>
            </a:xfrm>
            <a:prstGeom prst="ellipse">
              <a:avLst/>
            </a:prstGeom>
            <a:solidFill>
              <a:srgbClr val="4DB1E3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?</a:t>
              </a: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755650" y="6144310"/>
            <a:ext cx="7632700" cy="1857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600" dirty="0">
                <a:solidFill>
                  <a:schemeClr val="bg2">
                    <a:lumMod val="50000"/>
                  </a:schemeClr>
                </a:solidFill>
                <a:latin typeface="Tuffy" panose="020B0603060100000000" pitchFamily="34" charset="0"/>
                <a:ea typeface="Tuffy" panose="020B0603060100000000" pitchFamily="34" charset="0"/>
              </a:rPr>
              <a:t>Photo courtesy of </a:t>
            </a:r>
            <a:r>
              <a:rPr lang="en-GB" sz="600" dirty="0" err="1">
                <a:solidFill>
                  <a:schemeClr val="bg2">
                    <a:lumMod val="50000"/>
                  </a:schemeClr>
                </a:solidFill>
                <a:latin typeface="Tuffy" panose="020B0603060100000000" pitchFamily="34" charset="0"/>
                <a:ea typeface="Tuffy" panose="020B0603060100000000" pitchFamily="34" charset="0"/>
              </a:rPr>
              <a:t>Davide</a:t>
            </a:r>
            <a:r>
              <a:rPr lang="en-GB" sz="600" dirty="0">
                <a:solidFill>
                  <a:schemeClr val="bg2">
                    <a:lumMod val="50000"/>
                  </a:schemeClr>
                </a:solidFill>
                <a:latin typeface="Tuffy" panose="020B0603060100000000" pitchFamily="34" charset="0"/>
                <a:ea typeface="Tuffy" panose="020B0603060100000000" pitchFamily="34" charset="0"/>
              </a:rPr>
              <a:t> D’Amico (@flickr.com) - granted under creative commons licence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755650" y="2166019"/>
            <a:ext cx="4191709" cy="495108"/>
            <a:chOff x="883630" y="2247211"/>
            <a:chExt cx="4191709" cy="495108"/>
          </a:xfrm>
        </p:grpSpPr>
        <p:sp>
          <p:nvSpPr>
            <p:cNvPr id="27" name="Rectangle 26"/>
            <p:cNvSpPr/>
            <p:nvPr/>
          </p:nvSpPr>
          <p:spPr>
            <a:xfrm>
              <a:off x="1233825" y="2247211"/>
              <a:ext cx="3841514" cy="495108"/>
            </a:xfrm>
            <a:prstGeom prst="rect">
              <a:avLst/>
            </a:prstGeom>
            <a:solidFill>
              <a:srgbClr val="4DB1E3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08000" tIns="108000" rIns="108000" bIns="108000" rtlCol="0" anchor="ctr">
              <a:spAutoFit/>
            </a:bodyPr>
            <a:lstStyle/>
            <a:p>
              <a:r>
                <a:rPr lang="en-GB" dirty="0"/>
                <a:t>Has it always looked like this?</a:t>
              </a:r>
            </a:p>
          </p:txBody>
        </p:sp>
        <p:sp>
          <p:nvSpPr>
            <p:cNvPr id="28" name="Oval 27"/>
            <p:cNvSpPr/>
            <p:nvPr/>
          </p:nvSpPr>
          <p:spPr>
            <a:xfrm>
              <a:off x="883630" y="2330016"/>
              <a:ext cx="412303" cy="412303"/>
            </a:xfrm>
            <a:prstGeom prst="ellipse">
              <a:avLst/>
            </a:prstGeom>
            <a:solidFill>
              <a:srgbClr val="4DB1E3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?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753636" y="2767357"/>
            <a:ext cx="5051545" cy="495108"/>
            <a:chOff x="883630" y="2247211"/>
            <a:chExt cx="5051545" cy="495108"/>
          </a:xfrm>
        </p:grpSpPr>
        <p:sp>
          <p:nvSpPr>
            <p:cNvPr id="30" name="Rectangle 29"/>
            <p:cNvSpPr/>
            <p:nvPr/>
          </p:nvSpPr>
          <p:spPr>
            <a:xfrm>
              <a:off x="1233824" y="2247211"/>
              <a:ext cx="4701351" cy="495108"/>
            </a:xfrm>
            <a:prstGeom prst="rect">
              <a:avLst/>
            </a:prstGeom>
            <a:solidFill>
              <a:srgbClr val="4DB1E3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08000" tIns="108000" rIns="108000" bIns="108000" rtlCol="0" anchor="ctr">
              <a:spAutoFit/>
            </a:bodyPr>
            <a:lstStyle/>
            <a:p>
              <a:r>
                <a:rPr lang="en-GB" dirty="0"/>
                <a:t>Who were the first people to live in London?</a:t>
              </a:r>
            </a:p>
          </p:txBody>
        </p:sp>
        <p:sp>
          <p:nvSpPr>
            <p:cNvPr id="31" name="Oval 30"/>
            <p:cNvSpPr/>
            <p:nvPr/>
          </p:nvSpPr>
          <p:spPr>
            <a:xfrm>
              <a:off x="883630" y="2330016"/>
              <a:ext cx="412303" cy="412303"/>
            </a:xfrm>
            <a:prstGeom prst="ellipse">
              <a:avLst/>
            </a:prstGeom>
            <a:solidFill>
              <a:srgbClr val="4DB1E3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?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740"/>
          <a:stretch/>
        </p:blipFill>
        <p:spPr>
          <a:xfrm>
            <a:off x="4852669" y="1411506"/>
            <a:ext cx="3465376" cy="4681319"/>
          </a:xfrm>
          <a:prstGeom prst="rect">
            <a:avLst/>
          </a:prstGeom>
        </p:spPr>
      </p:pic>
      <p:pic>
        <p:nvPicPr>
          <p:cNvPr id="32" name="Talking Partners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800" y="612000"/>
            <a:ext cx="864000" cy="8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293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755650" y="765175"/>
            <a:ext cx="76326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b="1" dirty="0">
                <a:latin typeface="+mj-lt"/>
              </a:rPr>
              <a:t>Who Built London?</a:t>
            </a:r>
          </a:p>
        </p:txBody>
      </p:sp>
      <p:grpSp>
        <p:nvGrpSpPr>
          <p:cNvPr id="18" name="ICONS"/>
          <p:cNvGrpSpPr/>
          <p:nvPr/>
        </p:nvGrpSpPr>
        <p:grpSpPr>
          <a:xfrm>
            <a:off x="7480751" y="621486"/>
            <a:ext cx="1238498" cy="864000"/>
            <a:chOff x="7480751" y="621486"/>
            <a:chExt cx="1238498" cy="864000"/>
          </a:xfrm>
        </p:grpSpPr>
        <p:pic>
          <p:nvPicPr>
            <p:cNvPr id="24" name="Assessment" hidden="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2" name="Mental and Oral Starter" hidden="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Group Work" hidden="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9" name="Talking Partners" hidden="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7" name="Pairs" hidden="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5" name="Individual Work" hidden="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4" name="Whole Class" hidden="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0751" y="621486"/>
              <a:ext cx="1238498" cy="864000"/>
            </a:xfrm>
            <a:prstGeom prst="rect">
              <a:avLst/>
            </a:prstGeom>
          </p:spPr>
        </p:pic>
      </p:grpSp>
      <p:sp>
        <p:nvSpPr>
          <p:cNvPr id="2" name="Rectangle 1"/>
          <p:cNvSpPr/>
          <p:nvPr/>
        </p:nvSpPr>
        <p:spPr>
          <a:xfrm>
            <a:off x="1180799" y="1410588"/>
            <a:ext cx="6782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/>
              <a:t>The Romans invaded Britain in AD 43 and built a settlement called </a:t>
            </a:r>
            <a:r>
              <a:rPr lang="en-GB" dirty="0" err="1"/>
              <a:t>Londinium</a:t>
            </a:r>
            <a:r>
              <a:rPr lang="en-GB" dirty="0"/>
              <a:t> on the banks of the River Thames.</a:t>
            </a:r>
          </a:p>
        </p:txBody>
      </p:sp>
      <p:pic>
        <p:nvPicPr>
          <p:cNvPr id="23" name="Talking Partners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800" y="612000"/>
            <a:ext cx="864000" cy="8640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3200400"/>
            <a:ext cx="5454650" cy="289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Pentagon 31"/>
          <p:cNvSpPr/>
          <p:nvPr/>
        </p:nvSpPr>
        <p:spPr>
          <a:xfrm>
            <a:off x="6308521" y="3200400"/>
            <a:ext cx="2079829" cy="2892425"/>
          </a:xfrm>
          <a:prstGeom prst="homePlate">
            <a:avLst>
              <a:gd name="adj" fmla="val 0"/>
            </a:avLst>
          </a:prstGeom>
          <a:solidFill>
            <a:srgbClr val="80C1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chemeClr val="tx1"/>
                </a:solidFill>
              </a:rPr>
              <a:t>This model from the Museum of London shows what the north side of the river might have looked like in around AD60.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55650" y="6161088"/>
            <a:ext cx="7632700" cy="1857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600" dirty="0">
                <a:solidFill>
                  <a:schemeClr val="bg2">
                    <a:lumMod val="50000"/>
                  </a:schemeClr>
                </a:solidFill>
                <a:latin typeface="Tuffy" panose="020B0603060100000000" pitchFamily="34" charset="0"/>
                <a:ea typeface="Tuffy" panose="020B0603060100000000" pitchFamily="34" charset="0"/>
              </a:rPr>
              <a:t>Photo courtesy of Dick Penn (@flickr.com) - granted under creative commons licence</a:t>
            </a:r>
          </a:p>
        </p:txBody>
      </p:sp>
      <p:sp>
        <p:nvSpPr>
          <p:cNvPr id="4" name="Rectangle 3"/>
          <p:cNvSpPr/>
          <p:nvPr/>
        </p:nvSpPr>
        <p:spPr>
          <a:xfrm>
            <a:off x="755650" y="2172749"/>
            <a:ext cx="7632699" cy="813732"/>
          </a:xfrm>
          <a:prstGeom prst="rect">
            <a:avLst/>
          </a:prstGeom>
          <a:solidFill>
            <a:srgbClr val="32B3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By AD100, </a:t>
            </a:r>
            <a:r>
              <a:rPr lang="en-GB" dirty="0" err="1"/>
              <a:t>Londinium</a:t>
            </a:r>
            <a:r>
              <a:rPr lang="en-GB" dirty="0"/>
              <a:t> was the new capital city of Britain and had a population of around 60 000 people!</a:t>
            </a:r>
          </a:p>
        </p:txBody>
      </p:sp>
    </p:spTree>
    <p:extLst>
      <p:ext uri="{BB962C8B-B14F-4D97-AF65-F5344CB8AC3E}">
        <p14:creationId xmlns:p14="http://schemas.microsoft.com/office/powerpoint/2010/main" val="3885087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755650" y="765175"/>
            <a:ext cx="76326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b="1" dirty="0">
                <a:latin typeface="+mj-lt"/>
              </a:rPr>
              <a:t>How Did London Change?</a:t>
            </a:r>
          </a:p>
        </p:txBody>
      </p:sp>
      <p:grpSp>
        <p:nvGrpSpPr>
          <p:cNvPr id="18" name="ICONS"/>
          <p:cNvGrpSpPr/>
          <p:nvPr/>
        </p:nvGrpSpPr>
        <p:grpSpPr>
          <a:xfrm>
            <a:off x="7480751" y="621486"/>
            <a:ext cx="1238498" cy="864000"/>
            <a:chOff x="7480751" y="621486"/>
            <a:chExt cx="1238498" cy="864000"/>
          </a:xfrm>
        </p:grpSpPr>
        <p:pic>
          <p:nvPicPr>
            <p:cNvPr id="24" name="Assessment" hidden="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2" name="Mental and Oral Starter" hidden="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Group Work" hidden="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9" name="Talking Partners" hidden="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7" name="Pairs" hidden="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5" name="Individual Work" hidden="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4" name="Whole Class" hidden="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0751" y="621486"/>
              <a:ext cx="1238498" cy="864000"/>
            </a:xfrm>
            <a:prstGeom prst="rect">
              <a:avLst/>
            </a:prstGeom>
          </p:spPr>
        </p:pic>
      </p:grpSp>
      <p:sp>
        <p:nvSpPr>
          <p:cNvPr id="2" name="Rectangle 1"/>
          <p:cNvSpPr/>
          <p:nvPr/>
        </p:nvSpPr>
        <p:spPr>
          <a:xfrm>
            <a:off x="1116055" y="1410588"/>
            <a:ext cx="691188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/>
              <a:t>After the Romans left in AD 410, an Anglo-Saxon settlement called Lundenwic was built west of the Roman settlement, outside the Roman city walls.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50" y="2433620"/>
            <a:ext cx="5212556" cy="3659205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6049103" y="2433619"/>
            <a:ext cx="2339246" cy="3659205"/>
          </a:xfrm>
          <a:prstGeom prst="rect">
            <a:avLst/>
          </a:prstGeom>
          <a:solidFill>
            <a:srgbClr val="32B3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700" dirty="0">
                <a:solidFill>
                  <a:schemeClr val="bg1"/>
                </a:solidFill>
              </a:rPr>
              <a:t>In AD 800, Lundenwic was attacked by Vikings and renamed Lundenburgh.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700" dirty="0">
              <a:solidFill>
                <a:schemeClr val="bg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700" dirty="0">
                <a:solidFill>
                  <a:schemeClr val="bg1"/>
                </a:solidFill>
              </a:rPr>
              <a:t>The population was around 15 000.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2597" y="4840448"/>
            <a:ext cx="1832258" cy="1124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92" b="23333"/>
          <a:stretch/>
        </p:blipFill>
        <p:spPr>
          <a:xfrm>
            <a:off x="0" y="2666809"/>
            <a:ext cx="3657599" cy="4191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2019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755650" y="765175"/>
            <a:ext cx="76326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b="1" dirty="0">
                <a:latin typeface="+mj-lt"/>
              </a:rPr>
              <a:t>How Did London Change?</a:t>
            </a:r>
          </a:p>
        </p:txBody>
      </p:sp>
      <p:grpSp>
        <p:nvGrpSpPr>
          <p:cNvPr id="18" name="ICONS"/>
          <p:cNvGrpSpPr/>
          <p:nvPr/>
        </p:nvGrpSpPr>
        <p:grpSpPr>
          <a:xfrm>
            <a:off x="7480751" y="621486"/>
            <a:ext cx="1238498" cy="864000"/>
            <a:chOff x="7480751" y="621486"/>
            <a:chExt cx="1238498" cy="864000"/>
          </a:xfrm>
        </p:grpSpPr>
        <p:pic>
          <p:nvPicPr>
            <p:cNvPr id="24" name="Assessment" hidden="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2" name="Mental and Oral Starter" hidden="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Group Work" hidden="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9" name="Talking Partners" hidden="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7" name="Pairs" hidden="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5" name="Individual Work" hidden="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4" name="Whole Class" hidden="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0751" y="621486"/>
              <a:ext cx="1238498" cy="864000"/>
            </a:xfrm>
            <a:prstGeom prst="rect">
              <a:avLst/>
            </a:prstGeom>
          </p:spPr>
        </p:pic>
      </p:grpSp>
      <p:sp>
        <p:nvSpPr>
          <p:cNvPr id="2" name="Rectangle 1"/>
          <p:cNvSpPr/>
          <p:nvPr/>
        </p:nvSpPr>
        <p:spPr>
          <a:xfrm>
            <a:off x="1116055" y="1410588"/>
            <a:ext cx="69118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/>
              <a:t>After the Norman Invasion of AD 1066, many forts were built, including the Tower of London.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86" b="6916"/>
          <a:stretch/>
        </p:blipFill>
        <p:spPr>
          <a:xfrm>
            <a:off x="0" y="1550869"/>
            <a:ext cx="4261606" cy="5307132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4446164" y="2553698"/>
            <a:ext cx="3740847" cy="2790090"/>
          </a:xfrm>
          <a:prstGeom prst="rect">
            <a:avLst/>
          </a:prstGeom>
          <a:solidFill>
            <a:srgbClr val="32B3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anchor="ctr"/>
          <a:lstStyle/>
          <a:p>
            <a:pPr algn="ctr">
              <a:defRPr/>
            </a:pPr>
            <a:r>
              <a:rPr lang="en-GB" sz="1700" dirty="0">
                <a:solidFill>
                  <a:schemeClr val="bg1"/>
                </a:solidFill>
              </a:rPr>
              <a:t>In AD 1209, London Bridge was built to replace many smaller wooden bridges. It was the only bridge crossing the River Thames until AD 1739!</a:t>
            </a:r>
          </a:p>
          <a:p>
            <a:pPr algn="ctr">
              <a:defRPr/>
            </a:pPr>
            <a:endParaRPr lang="en-GB" sz="1700" dirty="0">
              <a:solidFill>
                <a:schemeClr val="bg1"/>
              </a:solidFill>
            </a:endParaRPr>
          </a:p>
          <a:p>
            <a:pPr algn="ctr">
              <a:defRPr/>
            </a:pPr>
            <a:r>
              <a:rPr lang="en-GB" sz="1700" dirty="0">
                <a:solidFill>
                  <a:schemeClr val="bg1"/>
                </a:solidFill>
              </a:rPr>
              <a:t>The population was around</a:t>
            </a:r>
            <a:br>
              <a:rPr lang="en-GB" sz="1700" dirty="0">
                <a:solidFill>
                  <a:schemeClr val="bg1"/>
                </a:solidFill>
              </a:rPr>
            </a:br>
            <a:r>
              <a:rPr lang="en-GB" sz="1700" dirty="0">
                <a:solidFill>
                  <a:schemeClr val="bg1"/>
                </a:solidFill>
              </a:rPr>
              <a:t>80 000.</a:t>
            </a:r>
          </a:p>
        </p:txBody>
      </p:sp>
    </p:spTree>
    <p:extLst>
      <p:ext uri="{BB962C8B-B14F-4D97-AF65-F5344CB8AC3E}">
        <p14:creationId xmlns:p14="http://schemas.microsoft.com/office/powerpoint/2010/main" val="11832229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lanIt Presentation Template" id="{BEDED276-412B-40EF-80C4-B9EA05171835}" vid="{91507CC3-387E-4930-BC11-8BF75DBA2AF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PlanIt Presentation Template</Template>
  <TotalTime>855</TotalTime>
  <Words>245</Words>
  <Application>Microsoft Office PowerPoint</Application>
  <PresentationFormat>On-screen Show (4:3)</PresentationFormat>
  <Paragraphs>23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9" baseType="lpstr">
      <vt:lpstr>Twinkl</vt:lpstr>
      <vt:lpstr>Arial</vt:lpstr>
      <vt:lpstr>Tuffy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Leather</dc:creator>
  <cp:lastModifiedBy>Linda Copley</cp:lastModifiedBy>
  <cp:revision>25</cp:revision>
  <dcterms:created xsi:type="dcterms:W3CDTF">2019-05-27T08:42:32Z</dcterms:created>
  <dcterms:modified xsi:type="dcterms:W3CDTF">2020-07-03T13:47:15Z</dcterms:modified>
</cp:coreProperties>
</file>