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
  </p:notesMasterIdLst>
  <p:handoutMasterIdLst>
    <p:handoutMasterId r:id="rId8"/>
  </p:handoutMasterIdLst>
  <p:sldIdLst>
    <p:sldId id="320" r:id="rId2"/>
    <p:sldId id="321" r:id="rId3"/>
    <p:sldId id="322" r:id="rId4"/>
    <p:sldId id="323" r:id="rId5"/>
    <p:sldId id="324" r:id="rId6"/>
  </p:sldIdLst>
  <p:sldSz cx="9144000" cy="6858000" type="screen4x3"/>
  <p:notesSz cx="6858000" cy="9144000"/>
  <p:embeddedFontLst>
    <p:embeddedFont>
      <p:font typeface="Calibri" panose="020F0502020204030204" pitchFamily="34" charset="0"/>
      <p:regular r:id="rId9"/>
      <p:bold r:id="rId10"/>
      <p:italic r:id="rId11"/>
      <p:boldItalic r:id="rId12"/>
    </p:embeddedFont>
    <p:embeddedFont>
      <p:font typeface="Tuffy" panose="020B0603060100000000" charset="0"/>
      <p:regular r:id="rId13"/>
      <p:bold r:id="rId14"/>
      <p:italic r:id="rId15"/>
      <p:boldItalic r:id="rId16"/>
    </p:embeddedFont>
    <p:embeddedFont>
      <p:font typeface="Twinkl" panose="020B060402020202020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B3A2"/>
    <a:srgbClr val="80C1EB"/>
    <a:srgbClr val="ACDDFC"/>
    <a:srgbClr val="4DB1E3"/>
    <a:srgbClr val="DE1E5A"/>
    <a:srgbClr val="50819E"/>
    <a:srgbClr val="4AA1D9"/>
    <a:srgbClr val="18A0DB"/>
    <a:srgbClr val="BC010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44" d="100"/>
          <a:sy n="44" d="100"/>
        </p:scale>
        <p:origin x="1254" y="60"/>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b="1">
                <a:latin typeface="+mj-lt"/>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68000" y="612000"/>
            <a:ext cx="864000" cy="864000"/>
          </a:xfrm>
          <a:prstGeom prst="rect">
            <a:avLst/>
          </a:prstGeom>
        </p:spPr>
      </p:pic>
    </p:spTree>
    <p:extLst>
      <p:ext uri="{BB962C8B-B14F-4D97-AF65-F5344CB8AC3E}">
        <p14:creationId xmlns:p14="http://schemas.microsoft.com/office/powerpoint/2010/main" val="4260033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ounded Rectangle 1"/>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77"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9.jpeg"/><Relationship Id="rId4" Type="http://schemas.openxmlformats.org/officeDocument/2006/relationships/image" Target="../media/image8.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38550" b="19026"/>
          <a:stretch/>
        </p:blipFill>
        <p:spPr>
          <a:xfrm>
            <a:off x="764346" y="3800817"/>
            <a:ext cx="7624003" cy="2287078"/>
          </a:xfrm>
          <a:prstGeom prst="rect">
            <a:avLst/>
          </a:prstGeom>
        </p:spPr>
      </p:pic>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6" name="Rectangle 25"/>
          <p:cNvSpPr/>
          <p:nvPr/>
        </p:nvSpPr>
        <p:spPr>
          <a:xfrm>
            <a:off x="910365" y="1410588"/>
            <a:ext cx="7189046" cy="369332"/>
          </a:xfrm>
          <a:prstGeom prst="rect">
            <a:avLst/>
          </a:prstGeom>
        </p:spPr>
        <p:txBody>
          <a:bodyPr wrap="square">
            <a:spAutoFit/>
          </a:bodyPr>
          <a:lstStyle/>
          <a:p>
            <a:pPr algn="ctr"/>
            <a:r>
              <a:rPr lang="en-GB" dirty="0"/>
              <a:t>Immigrants moved to London and the population rose to 6.7 million.</a:t>
            </a:r>
          </a:p>
        </p:txBody>
      </p:sp>
      <p:sp>
        <p:nvSpPr>
          <p:cNvPr id="28" name="Rectangle 27"/>
          <p:cNvSpPr/>
          <p:nvPr/>
        </p:nvSpPr>
        <p:spPr>
          <a:xfrm>
            <a:off x="764346" y="1922695"/>
            <a:ext cx="3740542" cy="87369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eaLnBrk="1" fontAlgn="auto" hangingPunct="1">
              <a:spcBef>
                <a:spcPts val="0"/>
              </a:spcBef>
              <a:spcAft>
                <a:spcPts val="0"/>
              </a:spcAft>
              <a:defRPr/>
            </a:pPr>
            <a:endParaRPr lang="en-GB" dirty="0">
              <a:solidFill>
                <a:schemeClr val="tx1"/>
              </a:solidFill>
            </a:endParaRPr>
          </a:p>
        </p:txBody>
      </p:sp>
      <p:sp>
        <p:nvSpPr>
          <p:cNvPr id="31" name="Rectangle 30"/>
          <p:cNvSpPr/>
          <p:nvPr/>
        </p:nvSpPr>
        <p:spPr>
          <a:xfrm>
            <a:off x="764346" y="2898029"/>
            <a:ext cx="7624004" cy="819102"/>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eaLnBrk="1" fontAlgn="auto" hangingPunct="1">
              <a:spcBef>
                <a:spcPts val="0"/>
              </a:spcBef>
              <a:spcAft>
                <a:spcPts val="0"/>
              </a:spcAft>
              <a:defRPr/>
            </a:pPr>
            <a:endParaRPr lang="en-GB" dirty="0">
              <a:solidFill>
                <a:schemeClr val="bg1"/>
              </a:solidFill>
            </a:endParaRPr>
          </a:p>
        </p:txBody>
      </p:sp>
      <p:sp>
        <p:nvSpPr>
          <p:cNvPr id="32" name="Rectangle 31"/>
          <p:cNvSpPr/>
          <p:nvPr/>
        </p:nvSpPr>
        <p:spPr>
          <a:xfrm>
            <a:off x="4571999" y="1922695"/>
            <a:ext cx="3740542" cy="873696"/>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defRPr/>
            </a:pPr>
            <a:r>
              <a:rPr lang="en-GB" dirty="0">
                <a:solidFill>
                  <a:schemeClr val="tx1"/>
                </a:solidFill>
              </a:rPr>
              <a:t>Railways linked London to other parts of the UK.</a:t>
            </a: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26934"/>
          <a:stretch/>
        </p:blipFill>
        <p:spPr>
          <a:xfrm>
            <a:off x="0" y="637563"/>
            <a:ext cx="1651442" cy="6220436"/>
          </a:xfrm>
          <a:prstGeom prst="rect">
            <a:avLst/>
          </a:prstGeom>
        </p:spPr>
      </p:pic>
      <p:sp>
        <p:nvSpPr>
          <p:cNvPr id="7" name="Rectangle 6"/>
          <p:cNvSpPr/>
          <p:nvPr/>
        </p:nvSpPr>
        <p:spPr>
          <a:xfrm>
            <a:off x="1651442" y="2984414"/>
            <a:ext cx="5918433" cy="646331"/>
          </a:xfrm>
          <a:prstGeom prst="rect">
            <a:avLst/>
          </a:prstGeom>
        </p:spPr>
        <p:txBody>
          <a:bodyPr wrap="square">
            <a:spAutoFit/>
          </a:bodyPr>
          <a:lstStyle/>
          <a:p>
            <a:r>
              <a:rPr lang="en-GB" dirty="0">
                <a:solidFill>
                  <a:schemeClr val="bg1"/>
                </a:solidFill>
              </a:rPr>
              <a:t>Landmarks such as Trafalgar Square, Big Ben, the Royal Albert Hall and Tower Bridge were built.</a:t>
            </a:r>
          </a:p>
        </p:txBody>
      </p:sp>
      <p:sp>
        <p:nvSpPr>
          <p:cNvPr id="8" name="Rectangle 7"/>
          <p:cNvSpPr/>
          <p:nvPr/>
        </p:nvSpPr>
        <p:spPr>
          <a:xfrm>
            <a:off x="1170264" y="2036377"/>
            <a:ext cx="3208789" cy="646331"/>
          </a:xfrm>
          <a:prstGeom prst="rect">
            <a:avLst/>
          </a:prstGeom>
        </p:spPr>
        <p:txBody>
          <a:bodyPr wrap="square">
            <a:spAutoFit/>
          </a:bodyPr>
          <a:lstStyle/>
          <a:p>
            <a:r>
              <a:rPr lang="en-GB" dirty="0"/>
              <a:t>London grew bigger as new areas of housing were built.</a:t>
            </a:r>
          </a:p>
        </p:txBody>
      </p:sp>
    </p:spTree>
    <p:extLst>
      <p:ext uri="{BB962C8B-B14F-4D97-AF65-F5344CB8AC3E}">
        <p14:creationId xmlns:p14="http://schemas.microsoft.com/office/powerpoint/2010/main" val="1022226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6" name="Rectangle 25"/>
          <p:cNvSpPr/>
          <p:nvPr/>
        </p:nvSpPr>
        <p:spPr>
          <a:xfrm>
            <a:off x="910365" y="1410588"/>
            <a:ext cx="7189046" cy="369332"/>
          </a:xfrm>
          <a:prstGeom prst="rect">
            <a:avLst/>
          </a:prstGeom>
        </p:spPr>
        <p:txBody>
          <a:bodyPr wrap="square">
            <a:spAutoFit/>
          </a:bodyPr>
          <a:lstStyle/>
          <a:p>
            <a:pPr algn="ctr"/>
            <a:r>
              <a:rPr lang="en-GB" dirty="0"/>
              <a:t>In the early 20th Century, London continued to grow. </a:t>
            </a:r>
          </a:p>
        </p:txBody>
      </p:sp>
      <p:sp>
        <p:nvSpPr>
          <p:cNvPr id="7" name="Rectangle 6"/>
          <p:cNvSpPr/>
          <p:nvPr/>
        </p:nvSpPr>
        <p:spPr>
          <a:xfrm>
            <a:off x="1651442" y="2984414"/>
            <a:ext cx="5918433" cy="646331"/>
          </a:xfrm>
          <a:prstGeom prst="rect">
            <a:avLst/>
          </a:prstGeom>
        </p:spPr>
        <p:txBody>
          <a:bodyPr wrap="square">
            <a:spAutoFit/>
          </a:bodyPr>
          <a:lstStyle/>
          <a:p>
            <a:r>
              <a:rPr lang="en-GB" dirty="0">
                <a:solidFill>
                  <a:schemeClr val="bg1"/>
                </a:solidFill>
              </a:rPr>
              <a:t>Landmarks such as Trafalgar Square, Big Ben, the Royal Albert Hall and Tower Bridge were built.</a:t>
            </a:r>
          </a:p>
        </p:txBody>
      </p:sp>
      <p:grpSp>
        <p:nvGrpSpPr>
          <p:cNvPr id="4" name="Group 3"/>
          <p:cNvGrpSpPr/>
          <p:nvPr/>
        </p:nvGrpSpPr>
        <p:grpSpPr>
          <a:xfrm>
            <a:off x="1953766" y="2921420"/>
            <a:ext cx="5236468" cy="3111583"/>
            <a:chOff x="1621532" y="0"/>
            <a:chExt cx="11541293" cy="6858000"/>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1532" y="0"/>
              <a:ext cx="5900936" cy="685800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4643" y="0"/>
              <a:ext cx="6108182" cy="6858000"/>
            </a:xfrm>
            <a:prstGeom prst="rect">
              <a:avLst/>
            </a:prstGeom>
          </p:spPr>
        </p:pic>
      </p:grpSp>
      <p:sp>
        <p:nvSpPr>
          <p:cNvPr id="25" name="Rectangle 24"/>
          <p:cNvSpPr/>
          <p:nvPr/>
        </p:nvSpPr>
        <p:spPr>
          <a:xfrm>
            <a:off x="764346" y="1823443"/>
            <a:ext cx="7624004" cy="953939"/>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a:solidFill>
                  <a:schemeClr val="bg1"/>
                </a:solidFill>
              </a:rPr>
              <a:t>People wanted bigger, more spacious homes. Semi-detached houses were built in new suburban areas outside London, leading the population to be  nearly 9 million.</a:t>
            </a:r>
            <a:endParaRPr lang="en-GB" dirty="0">
              <a:solidFill>
                <a:schemeClr val="bg1"/>
              </a:solidFill>
            </a:endParaRPr>
          </a:p>
        </p:txBody>
      </p:sp>
    </p:spTree>
    <p:extLst>
      <p:ext uri="{BB962C8B-B14F-4D97-AF65-F5344CB8AC3E}">
        <p14:creationId xmlns:p14="http://schemas.microsoft.com/office/powerpoint/2010/main" val="236919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r="34386"/>
          <a:stretch/>
        </p:blipFill>
        <p:spPr>
          <a:xfrm>
            <a:off x="755651" y="1632247"/>
            <a:ext cx="4158182" cy="4460578"/>
          </a:xfrm>
          <a:prstGeom prst="rect">
            <a:avLst/>
          </a:prstGeom>
        </p:spPr>
      </p:pic>
      <p:sp>
        <p:nvSpPr>
          <p:cNvPr id="21" name="Rectangle 20"/>
          <p:cNvSpPr/>
          <p:nvPr/>
        </p:nvSpPr>
        <p:spPr>
          <a:xfrm>
            <a:off x="649480" y="3692275"/>
            <a:ext cx="3761987" cy="1290637"/>
          </a:xfrm>
          <a:prstGeom prst="rect">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eaLnBrk="1" fontAlgn="auto" hangingPunct="1">
              <a:spcBef>
                <a:spcPts val="0"/>
              </a:spcBef>
              <a:spcAft>
                <a:spcPts val="0"/>
              </a:spcAft>
              <a:defRPr/>
            </a:pPr>
            <a:r>
              <a:rPr lang="en-GB" dirty="0">
                <a:solidFill>
                  <a:schemeClr val="tx1"/>
                </a:solidFill>
              </a:rPr>
              <a:t>During the Second World War, areas of London were bombed and many houses and other buildings were destroyed.</a:t>
            </a:r>
          </a:p>
        </p:txBody>
      </p:sp>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34140" r="38369" b="50000"/>
          <a:stretch/>
        </p:blipFill>
        <p:spPr>
          <a:xfrm>
            <a:off x="4572000" y="1388937"/>
            <a:ext cx="1828800" cy="4703888"/>
          </a:xfrm>
          <a:prstGeom prst="rect">
            <a:avLst/>
          </a:prstGeom>
        </p:spPr>
      </p:pic>
      <p:sp>
        <p:nvSpPr>
          <p:cNvPr id="8" name="Oval 7"/>
          <p:cNvSpPr/>
          <p:nvPr/>
        </p:nvSpPr>
        <p:spPr>
          <a:xfrm>
            <a:off x="5742774" y="2580831"/>
            <a:ext cx="2546646" cy="2546646"/>
          </a:xfrm>
          <a:prstGeom prst="ellipse">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After the war ended, high-rise flats were built to replace the destroyed houses.</a:t>
            </a:r>
          </a:p>
        </p:txBody>
      </p:sp>
    </p:spTree>
    <p:extLst>
      <p:ext uri="{BB962C8B-B14F-4D97-AF65-F5344CB8AC3E}">
        <p14:creationId xmlns:p14="http://schemas.microsoft.com/office/powerpoint/2010/main" val="35938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Did London Change?</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sp>
        <p:nvSpPr>
          <p:cNvPr id="26" name="Rectangle 25"/>
          <p:cNvSpPr/>
          <p:nvPr/>
        </p:nvSpPr>
        <p:spPr>
          <a:xfrm>
            <a:off x="910365" y="1410588"/>
            <a:ext cx="7189046" cy="923330"/>
          </a:xfrm>
          <a:prstGeom prst="rect">
            <a:avLst/>
          </a:prstGeom>
        </p:spPr>
        <p:txBody>
          <a:bodyPr wrap="square">
            <a:spAutoFit/>
          </a:bodyPr>
          <a:lstStyle/>
          <a:p>
            <a:pPr algn="ctr"/>
            <a:r>
              <a:rPr lang="en-GB" dirty="0"/>
              <a:t>In the 1970s and 1980s, the docks that had once been a vital part of London’s trading links with other countries finally closed. Many of the Docklands buildings were converted into housing.</a:t>
            </a:r>
          </a:p>
        </p:txBody>
      </p:sp>
      <p:sp>
        <p:nvSpPr>
          <p:cNvPr id="25" name="Rectangle 24"/>
          <p:cNvSpPr/>
          <p:nvPr/>
        </p:nvSpPr>
        <p:spPr>
          <a:xfrm>
            <a:off x="764346" y="2333918"/>
            <a:ext cx="3748931" cy="953939"/>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dirty="0">
                <a:solidFill>
                  <a:schemeClr val="bg1"/>
                </a:solidFill>
              </a:rPr>
              <a:t>The Thames Barrier was built to protect London from tidal surges travelling up the River Thames.</a:t>
            </a:r>
          </a:p>
        </p:txBody>
      </p:sp>
      <p:sp>
        <p:nvSpPr>
          <p:cNvPr id="21" name="Rectangle 20"/>
          <p:cNvSpPr/>
          <p:nvPr/>
        </p:nvSpPr>
        <p:spPr>
          <a:xfrm>
            <a:off x="4572000" y="2333918"/>
            <a:ext cx="3816350" cy="2098381"/>
          </a:xfrm>
          <a:prstGeom prst="rect">
            <a:avLst/>
          </a:prstGeom>
          <a:solidFill>
            <a:srgbClr val="32B3A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lstStyle/>
          <a:p>
            <a:pPr algn="ctr">
              <a:defRPr/>
            </a:pPr>
            <a:r>
              <a:rPr lang="en-GB" dirty="0">
                <a:solidFill>
                  <a:schemeClr val="bg1"/>
                </a:solidFill>
              </a:rPr>
              <a:t>The new millennium saw many building projects, including the Millennium Dome (now known as the O2 Arena), the Millennium Wheel (The London Eye) and the Queen Elizabeth Olympic Park for the London 2012 Olympic Games.</a:t>
            </a:r>
          </a:p>
        </p:txBody>
      </p:sp>
      <p:sp>
        <p:nvSpPr>
          <p:cNvPr id="23" name="TextBox 22"/>
          <p:cNvSpPr txBox="1"/>
          <p:nvPr/>
        </p:nvSpPr>
        <p:spPr>
          <a:xfrm>
            <a:off x="755650" y="6161088"/>
            <a:ext cx="7632700" cy="185737"/>
          </a:xfrm>
          <a:prstGeom prst="rect">
            <a:avLst/>
          </a:prstGeom>
          <a:noFill/>
        </p:spPr>
        <p:txBody>
          <a:bodyPr>
            <a:spAutoFit/>
          </a:bodyPr>
          <a:lstStyle/>
          <a:p>
            <a:pPr algn="ctr" eaLnBrk="1" fontAlgn="auto" hangingPunct="1">
              <a:spcBef>
                <a:spcPts val="0"/>
              </a:spcBef>
              <a:spcAft>
                <a:spcPts val="0"/>
              </a:spcAft>
              <a:defRPr/>
            </a:pPr>
            <a:r>
              <a:rPr lang="en-GB" sz="600" dirty="0">
                <a:solidFill>
                  <a:schemeClr val="bg2">
                    <a:lumMod val="50000"/>
                  </a:schemeClr>
                </a:solidFill>
                <a:latin typeface="Tuffy" panose="020B0603060100000000" pitchFamily="34" charset="0"/>
                <a:ea typeface="Tuffy" panose="020B0603060100000000" pitchFamily="34" charset="0"/>
              </a:rPr>
              <a:t>Photo courtesy of Dave Hamster, and The Department for Culture, Media and Sport (@flickr.com) - granted under creative commons licence</a:t>
            </a:r>
          </a:p>
        </p:txBody>
      </p:sp>
      <p:pic>
        <p:nvPicPr>
          <p:cNvPr id="27" name="Picture 3"/>
          <p:cNvPicPr>
            <a:picLocks noChangeAspect="1"/>
          </p:cNvPicPr>
          <p:nvPr/>
        </p:nvPicPr>
        <p:blipFill rotWithShape="1">
          <a:blip r:embed="rId9" cstate="print">
            <a:extLst>
              <a:ext uri="{28A0092B-C50C-407E-A947-70E740481C1C}">
                <a14:useLocalDpi xmlns:a14="http://schemas.microsoft.com/office/drawing/2010/main" val="0"/>
              </a:ext>
            </a:extLst>
          </a:blip>
          <a:srcRect l="4527" t="2606" b="31586"/>
          <a:stretch/>
        </p:blipFill>
        <p:spPr bwMode="auto">
          <a:xfrm>
            <a:off x="4572000" y="4500562"/>
            <a:ext cx="381635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p:cNvPicPr>
            <a:picLocks noChangeAspect="1"/>
          </p:cNvPicPr>
          <p:nvPr/>
        </p:nvPicPr>
        <p:blipFill rotWithShape="1">
          <a:blip r:embed="rId10">
            <a:extLst>
              <a:ext uri="{28A0092B-C50C-407E-A947-70E740481C1C}">
                <a14:useLocalDpi xmlns:a14="http://schemas.microsoft.com/office/drawing/2010/main" val="0"/>
              </a:ext>
            </a:extLst>
          </a:blip>
          <a:srcRect r="8692"/>
          <a:stretch/>
        </p:blipFill>
        <p:spPr bwMode="auto">
          <a:xfrm>
            <a:off x="755650" y="3356120"/>
            <a:ext cx="3757627" cy="273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341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765175"/>
            <a:ext cx="7632699" cy="646331"/>
          </a:xfrm>
          <a:prstGeom prst="rect">
            <a:avLst/>
          </a:prstGeom>
        </p:spPr>
        <p:txBody>
          <a:bodyPr wrap="square">
            <a:spAutoFit/>
          </a:bodyPr>
          <a:lstStyle/>
          <a:p>
            <a:pPr algn="ctr"/>
            <a:r>
              <a:rPr lang="en-GB" sz="3600" b="1" dirty="0">
                <a:latin typeface="+mj-lt"/>
              </a:rPr>
              <a:t>How Has London Grown?</a:t>
            </a:r>
          </a:p>
        </p:txBody>
      </p:sp>
      <p:grpSp>
        <p:nvGrpSpPr>
          <p:cNvPr id="18" name="ICONS"/>
          <p:cNvGrpSpPr/>
          <p:nvPr/>
        </p:nvGrpSpPr>
        <p:grpSpPr>
          <a:xfrm>
            <a:off x="7480751" y="621486"/>
            <a:ext cx="1238498" cy="864000"/>
            <a:chOff x="7480751" y="621486"/>
            <a:chExt cx="1238498" cy="864000"/>
          </a:xfrm>
        </p:grpSpPr>
        <p:pic>
          <p:nvPicPr>
            <p:cNvPr id="24" name="Assessment"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22" name="Mental and Oral Starter"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oup Work"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9" name="Talking Partners"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7" name="Pairs"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5" name="Individual Work"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8000" y="621486"/>
              <a:ext cx="864000" cy="864000"/>
            </a:xfrm>
            <a:prstGeom prst="rect">
              <a:avLst/>
            </a:prstGeom>
          </p:spPr>
        </p:pic>
        <p:pic>
          <p:nvPicPr>
            <p:cNvPr id="14" name="Whole Class"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0751" y="621486"/>
              <a:ext cx="1238498" cy="864000"/>
            </a:xfrm>
            <a:prstGeom prst="rect">
              <a:avLst/>
            </a:prstGeom>
          </p:spPr>
        </p:pic>
      </p:grpSp>
      <p:pic>
        <p:nvPicPr>
          <p:cNvPr id="23" name="Individual 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85300746"/>
              </p:ext>
            </p:extLst>
          </p:nvPr>
        </p:nvGraphicFramePr>
        <p:xfrm>
          <a:off x="755650" y="1524447"/>
          <a:ext cx="7632702" cy="4591684"/>
        </p:xfrm>
        <a:graphic>
          <a:graphicData uri="http://schemas.openxmlformats.org/drawingml/2006/table">
            <a:tbl>
              <a:tblPr firstRow="1" bandRow="1">
                <a:tableStyleId>{5C22544A-7EE6-4342-B048-85BDC9FD1C3A}</a:tableStyleId>
              </a:tblPr>
              <a:tblGrid>
                <a:gridCol w="1090386">
                  <a:extLst>
                    <a:ext uri="{9D8B030D-6E8A-4147-A177-3AD203B41FA5}">
                      <a16:colId xmlns:a16="http://schemas.microsoft.com/office/drawing/2014/main" val="1822261079"/>
                    </a:ext>
                  </a:extLst>
                </a:gridCol>
                <a:gridCol w="1090386">
                  <a:extLst>
                    <a:ext uri="{9D8B030D-6E8A-4147-A177-3AD203B41FA5}">
                      <a16:colId xmlns:a16="http://schemas.microsoft.com/office/drawing/2014/main" val="3556503923"/>
                    </a:ext>
                  </a:extLst>
                </a:gridCol>
                <a:gridCol w="1090386">
                  <a:extLst>
                    <a:ext uri="{9D8B030D-6E8A-4147-A177-3AD203B41FA5}">
                      <a16:colId xmlns:a16="http://schemas.microsoft.com/office/drawing/2014/main" val="3594207094"/>
                    </a:ext>
                  </a:extLst>
                </a:gridCol>
                <a:gridCol w="1090386">
                  <a:extLst>
                    <a:ext uri="{9D8B030D-6E8A-4147-A177-3AD203B41FA5}">
                      <a16:colId xmlns:a16="http://schemas.microsoft.com/office/drawing/2014/main" val="2872566193"/>
                    </a:ext>
                  </a:extLst>
                </a:gridCol>
                <a:gridCol w="1090386">
                  <a:extLst>
                    <a:ext uri="{9D8B030D-6E8A-4147-A177-3AD203B41FA5}">
                      <a16:colId xmlns:a16="http://schemas.microsoft.com/office/drawing/2014/main" val="409062256"/>
                    </a:ext>
                  </a:extLst>
                </a:gridCol>
                <a:gridCol w="1090386">
                  <a:extLst>
                    <a:ext uri="{9D8B030D-6E8A-4147-A177-3AD203B41FA5}">
                      <a16:colId xmlns:a16="http://schemas.microsoft.com/office/drawing/2014/main" val="2181857129"/>
                    </a:ext>
                  </a:extLst>
                </a:gridCol>
                <a:gridCol w="1090386">
                  <a:extLst>
                    <a:ext uri="{9D8B030D-6E8A-4147-A177-3AD203B41FA5}">
                      <a16:colId xmlns:a16="http://schemas.microsoft.com/office/drawing/2014/main" val="2594019096"/>
                    </a:ext>
                  </a:extLst>
                </a:gridCol>
              </a:tblGrid>
              <a:tr h="259510">
                <a:tc>
                  <a:txBody>
                    <a:bodyPr/>
                    <a:lstStyle/>
                    <a:p>
                      <a:pPr algn="ctr"/>
                      <a:r>
                        <a:rPr lang="en-GB" sz="1400" dirty="0"/>
                        <a:t>AD 60</a:t>
                      </a:r>
                    </a:p>
                  </a:txBody>
                  <a:tcPr>
                    <a:solidFill>
                      <a:srgbClr val="32B3A2"/>
                    </a:solidFill>
                  </a:tcPr>
                </a:tc>
                <a:tc>
                  <a:txBody>
                    <a:bodyPr/>
                    <a:lstStyle/>
                    <a:p>
                      <a:pPr algn="ctr"/>
                      <a:r>
                        <a:rPr lang="en-GB" sz="1400" dirty="0"/>
                        <a:t>AD 800</a:t>
                      </a:r>
                    </a:p>
                  </a:txBody>
                  <a:tcPr>
                    <a:solidFill>
                      <a:srgbClr val="32B3A2"/>
                    </a:solidFill>
                  </a:tcPr>
                </a:tc>
                <a:tc>
                  <a:txBody>
                    <a:bodyPr/>
                    <a:lstStyle/>
                    <a:p>
                      <a:pPr algn="ctr"/>
                      <a:r>
                        <a:rPr lang="en-GB" sz="1400" dirty="0"/>
                        <a:t>AD 1200</a:t>
                      </a:r>
                    </a:p>
                  </a:txBody>
                  <a:tcPr>
                    <a:solidFill>
                      <a:srgbClr val="32B3A2"/>
                    </a:solidFill>
                  </a:tcPr>
                </a:tc>
                <a:tc>
                  <a:txBody>
                    <a:bodyPr/>
                    <a:lstStyle/>
                    <a:p>
                      <a:pPr algn="ctr"/>
                      <a:r>
                        <a:rPr lang="en-GB" sz="1400" dirty="0"/>
                        <a:t>AD 1666</a:t>
                      </a:r>
                    </a:p>
                  </a:txBody>
                  <a:tcPr>
                    <a:solidFill>
                      <a:srgbClr val="32B3A2"/>
                    </a:solidFill>
                  </a:tcPr>
                </a:tc>
                <a:tc>
                  <a:txBody>
                    <a:bodyPr/>
                    <a:lstStyle/>
                    <a:p>
                      <a:pPr algn="ctr"/>
                      <a:r>
                        <a:rPr lang="en-GB" sz="1400" dirty="0"/>
                        <a:t>AD 1900</a:t>
                      </a:r>
                    </a:p>
                  </a:txBody>
                  <a:tcPr>
                    <a:solidFill>
                      <a:srgbClr val="32B3A2"/>
                    </a:solidFill>
                  </a:tcPr>
                </a:tc>
                <a:tc>
                  <a:txBody>
                    <a:bodyPr/>
                    <a:lstStyle/>
                    <a:p>
                      <a:pPr algn="ctr"/>
                      <a:r>
                        <a:rPr lang="en-GB" sz="1400" dirty="0"/>
                        <a:t>AD 1945</a:t>
                      </a:r>
                    </a:p>
                  </a:txBody>
                  <a:tcPr>
                    <a:solidFill>
                      <a:srgbClr val="32B3A2"/>
                    </a:solidFill>
                  </a:tcPr>
                </a:tc>
                <a:tc>
                  <a:txBody>
                    <a:bodyPr/>
                    <a:lstStyle/>
                    <a:p>
                      <a:pPr algn="ctr"/>
                      <a:r>
                        <a:rPr lang="en-GB" sz="1400" dirty="0"/>
                        <a:t>AD 2012</a:t>
                      </a:r>
                    </a:p>
                  </a:txBody>
                  <a:tcPr>
                    <a:solidFill>
                      <a:srgbClr val="32B3A2"/>
                    </a:solidFill>
                  </a:tcPr>
                </a:tc>
                <a:extLst>
                  <a:ext uri="{0D108BD9-81ED-4DB2-BD59-A6C34878D82A}">
                    <a16:rowId xmlns:a16="http://schemas.microsoft.com/office/drawing/2014/main" val="1372584562"/>
                  </a:ext>
                </a:extLst>
              </a:tr>
              <a:tr h="1046162">
                <a:tc>
                  <a:txBody>
                    <a:bodyPr/>
                    <a:lstStyle/>
                    <a:p>
                      <a:r>
                        <a:rPr lang="en-GB" sz="1100" dirty="0">
                          <a:solidFill>
                            <a:schemeClr val="tx1"/>
                          </a:solidFill>
                        </a:rPr>
                        <a:t>The settlement is called </a:t>
                      </a:r>
                      <a:r>
                        <a:rPr lang="en-GB" sz="1100" dirty="0" err="1">
                          <a:solidFill>
                            <a:schemeClr val="tx1"/>
                          </a:solidFill>
                        </a:rPr>
                        <a:t>Londinium</a:t>
                      </a:r>
                      <a:r>
                        <a:rPr lang="en-GB" sz="1100" dirty="0">
                          <a:solidFill>
                            <a:schemeClr val="tx1"/>
                          </a:solidFill>
                        </a:rPr>
                        <a:t>.</a:t>
                      </a:r>
                    </a:p>
                  </a:txBody>
                  <a:tcPr>
                    <a:solidFill>
                      <a:srgbClr val="ACDDFC"/>
                    </a:solidFill>
                  </a:tcPr>
                </a:tc>
                <a:tc>
                  <a:txBody>
                    <a:bodyPr/>
                    <a:lstStyle/>
                    <a:p>
                      <a:r>
                        <a:rPr lang="en-GB" sz="1100" dirty="0">
                          <a:solidFill>
                            <a:schemeClr val="tx1"/>
                          </a:solidFill>
                        </a:rPr>
                        <a:t>The city of Lundenwic is attacked by Vikings.</a:t>
                      </a:r>
                    </a:p>
                  </a:txBody>
                  <a:tcPr>
                    <a:solidFill>
                      <a:srgbClr val="ACDDFC"/>
                    </a:solidFill>
                  </a:tcPr>
                </a:tc>
                <a:tc>
                  <a:txBody>
                    <a:bodyPr/>
                    <a:lstStyle/>
                    <a:p>
                      <a:r>
                        <a:rPr lang="en-GB" sz="1100" dirty="0">
                          <a:solidFill>
                            <a:schemeClr val="tx1"/>
                          </a:solidFill>
                        </a:rPr>
                        <a:t>The Tower of London is built.</a:t>
                      </a:r>
                    </a:p>
                  </a:txBody>
                  <a:tcPr>
                    <a:solidFill>
                      <a:srgbClr val="ACDDFC"/>
                    </a:solidFill>
                  </a:tcPr>
                </a:tc>
                <a:tc>
                  <a:txBody>
                    <a:bodyPr/>
                    <a:lstStyle/>
                    <a:p>
                      <a:r>
                        <a:rPr lang="en-GB" sz="1100" dirty="0">
                          <a:solidFill>
                            <a:schemeClr val="tx1"/>
                          </a:solidFill>
                        </a:rPr>
                        <a:t>Over 60 000 people died because</a:t>
                      </a:r>
                      <a:r>
                        <a:rPr lang="en-GB" sz="1100" baseline="0" dirty="0">
                          <a:solidFill>
                            <a:schemeClr val="tx1"/>
                          </a:solidFill>
                        </a:rPr>
                        <a:t> of the Great Plague.</a:t>
                      </a:r>
                      <a:endParaRPr lang="en-GB" sz="1100" dirty="0">
                        <a:solidFill>
                          <a:schemeClr val="tx1"/>
                        </a:solidFill>
                      </a:endParaRPr>
                    </a:p>
                  </a:txBody>
                  <a:tcPr>
                    <a:solidFill>
                      <a:srgbClr val="ACDDFC"/>
                    </a:solidFill>
                  </a:tcPr>
                </a:tc>
                <a:tc>
                  <a:txBody>
                    <a:bodyPr/>
                    <a:lstStyle/>
                    <a:p>
                      <a:r>
                        <a:rPr lang="en-GB" sz="1100" dirty="0">
                          <a:solidFill>
                            <a:schemeClr val="tx1"/>
                          </a:solidFill>
                        </a:rPr>
                        <a:t>The population is over 6 million.</a:t>
                      </a:r>
                    </a:p>
                  </a:txBody>
                  <a:tcPr>
                    <a:solidFill>
                      <a:srgbClr val="ACDDFC"/>
                    </a:solidFill>
                  </a:tcPr>
                </a:tc>
                <a:tc>
                  <a:txBody>
                    <a:bodyPr/>
                    <a:lstStyle/>
                    <a:p>
                      <a:r>
                        <a:rPr lang="en-GB" sz="1100" dirty="0">
                          <a:solidFill>
                            <a:schemeClr val="tx1"/>
                          </a:solidFill>
                        </a:rPr>
                        <a:t>The population is almost 9 million.</a:t>
                      </a:r>
                    </a:p>
                  </a:txBody>
                  <a:tcPr>
                    <a:solidFill>
                      <a:srgbClr val="ACDD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London hosts the Summer Olympic Games.</a:t>
                      </a:r>
                    </a:p>
                  </a:txBody>
                  <a:tcPr>
                    <a:solidFill>
                      <a:srgbClr val="ACDDFC"/>
                    </a:solidFill>
                  </a:tcPr>
                </a:tc>
                <a:extLst>
                  <a:ext uri="{0D108BD9-81ED-4DB2-BD59-A6C34878D82A}">
                    <a16:rowId xmlns:a16="http://schemas.microsoft.com/office/drawing/2014/main" val="1372044931"/>
                  </a:ext>
                </a:extLst>
              </a:tr>
              <a:tr h="1046162">
                <a:tc>
                  <a:txBody>
                    <a:bodyPr/>
                    <a:lstStyle/>
                    <a:p>
                      <a:r>
                        <a:rPr lang="en-GB" sz="1100" dirty="0">
                          <a:solidFill>
                            <a:schemeClr val="tx1"/>
                          </a:solidFill>
                        </a:rPr>
                        <a:t>The city has replaced</a:t>
                      </a:r>
                      <a:r>
                        <a:rPr lang="en-GB" sz="1100" baseline="0" dirty="0">
                          <a:solidFill>
                            <a:schemeClr val="tx1"/>
                          </a:solidFill>
                        </a:rPr>
                        <a:t> Colchester as the capital of Britain.</a:t>
                      </a:r>
                      <a:endParaRPr lang="en-GB" sz="1100" dirty="0">
                        <a:solidFill>
                          <a:schemeClr val="tx1"/>
                        </a:solidFill>
                      </a:endParaRPr>
                    </a:p>
                  </a:txBody>
                  <a:tcPr>
                    <a:solidFill>
                      <a:srgbClr val="ACDDFC"/>
                    </a:solidFill>
                  </a:tcPr>
                </a:tc>
                <a:tc>
                  <a:txBody>
                    <a:bodyPr/>
                    <a:lstStyle/>
                    <a:p>
                      <a:r>
                        <a:rPr lang="en-GB" sz="1100" dirty="0">
                          <a:solidFill>
                            <a:schemeClr val="tx1"/>
                          </a:solidFill>
                        </a:rPr>
                        <a:t>The city is to the west of the old walled city.</a:t>
                      </a:r>
                    </a:p>
                  </a:txBody>
                  <a:tcPr>
                    <a:solidFill>
                      <a:srgbClr val="ACDDFC"/>
                    </a:solidFill>
                  </a:tcPr>
                </a:tc>
                <a:tc>
                  <a:txBody>
                    <a:bodyPr/>
                    <a:lstStyle/>
                    <a:p>
                      <a:r>
                        <a:rPr lang="en-GB" sz="1100" dirty="0">
                          <a:solidFill>
                            <a:schemeClr val="tx1"/>
                          </a:solidFill>
                        </a:rPr>
                        <a:t>London Bridge is built.</a:t>
                      </a:r>
                    </a:p>
                  </a:txBody>
                  <a:tcPr>
                    <a:solidFill>
                      <a:srgbClr val="ACDDFC"/>
                    </a:solidFill>
                  </a:tcPr>
                </a:tc>
                <a:tc>
                  <a:txBody>
                    <a:bodyPr/>
                    <a:lstStyle/>
                    <a:p>
                      <a:r>
                        <a:rPr lang="en-GB" sz="1100" dirty="0">
                          <a:solidFill>
                            <a:schemeClr val="tx1"/>
                          </a:solidFill>
                        </a:rPr>
                        <a:t>The city is renamed Lundenwic.</a:t>
                      </a:r>
                    </a:p>
                  </a:txBody>
                  <a:tcPr>
                    <a:solidFill>
                      <a:srgbClr val="ACDDFC"/>
                    </a:solidFill>
                  </a:tcPr>
                </a:tc>
                <a:tc>
                  <a:txBody>
                    <a:bodyPr/>
                    <a:lstStyle/>
                    <a:p>
                      <a:r>
                        <a:rPr lang="en-GB" sz="1100" dirty="0">
                          <a:solidFill>
                            <a:schemeClr val="tx1"/>
                          </a:solidFill>
                        </a:rPr>
                        <a:t>London is the capital of the British Empire.</a:t>
                      </a:r>
                    </a:p>
                  </a:txBody>
                  <a:tcPr>
                    <a:solidFill>
                      <a:srgbClr val="ACDDFC"/>
                    </a:solidFill>
                  </a:tcPr>
                </a:tc>
                <a:tc>
                  <a:txBody>
                    <a:bodyPr/>
                    <a:lstStyle/>
                    <a:p>
                      <a:r>
                        <a:rPr lang="en-GB" sz="1100" dirty="0">
                          <a:solidFill>
                            <a:schemeClr val="tx1"/>
                          </a:solidFill>
                        </a:rPr>
                        <a:t>Children have been evacuated</a:t>
                      </a:r>
                      <a:r>
                        <a:rPr lang="en-GB" sz="1100" baseline="0" dirty="0">
                          <a:solidFill>
                            <a:schemeClr val="tx1"/>
                          </a:solidFill>
                        </a:rPr>
                        <a:t> to the countryside.</a:t>
                      </a:r>
                      <a:endParaRPr lang="en-GB" sz="1100" dirty="0">
                        <a:solidFill>
                          <a:schemeClr val="tx1"/>
                        </a:solidFill>
                      </a:endParaRPr>
                    </a:p>
                  </a:txBody>
                  <a:tcPr>
                    <a:solidFill>
                      <a:srgbClr val="ACDDFC"/>
                    </a:solidFill>
                  </a:tcPr>
                </a:tc>
                <a:tc>
                  <a:txBody>
                    <a:bodyPr/>
                    <a:lstStyle/>
                    <a:p>
                      <a:r>
                        <a:rPr lang="en-GB" sz="1100" dirty="0">
                          <a:solidFill>
                            <a:schemeClr val="tx1"/>
                          </a:solidFill>
                        </a:rPr>
                        <a:t>The Thames Barrier protects London from flooding.</a:t>
                      </a:r>
                    </a:p>
                  </a:txBody>
                  <a:tcPr>
                    <a:solidFill>
                      <a:srgbClr val="ACDDFC"/>
                    </a:solidFill>
                  </a:tcPr>
                </a:tc>
                <a:extLst>
                  <a:ext uri="{0D108BD9-81ED-4DB2-BD59-A6C34878D82A}">
                    <a16:rowId xmlns:a16="http://schemas.microsoft.com/office/drawing/2014/main" val="136622597"/>
                  </a:ext>
                </a:extLst>
              </a:tr>
              <a:tr h="1046162">
                <a:tc>
                  <a:txBody>
                    <a:bodyPr/>
                    <a:lstStyle/>
                    <a:p>
                      <a:r>
                        <a:rPr lang="en-GB" sz="1100" dirty="0">
                          <a:solidFill>
                            <a:schemeClr val="tx1"/>
                          </a:solidFill>
                        </a:rPr>
                        <a:t>The population is around 60 000.</a:t>
                      </a:r>
                    </a:p>
                  </a:txBody>
                  <a:tcPr>
                    <a:solidFill>
                      <a:srgbClr val="ACDDFC"/>
                    </a:solidFill>
                  </a:tcPr>
                </a:tc>
                <a:tc>
                  <a:txBody>
                    <a:bodyPr/>
                    <a:lstStyle/>
                    <a:p>
                      <a:r>
                        <a:rPr lang="en-GB" sz="1100" dirty="0">
                          <a:solidFill>
                            <a:schemeClr val="tx1"/>
                          </a:solidFill>
                        </a:rPr>
                        <a:t>The population is around 15 000.</a:t>
                      </a:r>
                    </a:p>
                  </a:txBody>
                  <a:tcPr>
                    <a:solidFill>
                      <a:srgbClr val="ACDDFC"/>
                    </a:solidFill>
                  </a:tcPr>
                </a:tc>
                <a:tc>
                  <a:txBody>
                    <a:bodyPr/>
                    <a:lstStyle/>
                    <a:p>
                      <a:r>
                        <a:rPr lang="en-GB" sz="1100" dirty="0">
                          <a:solidFill>
                            <a:schemeClr val="tx1"/>
                          </a:solidFill>
                        </a:rPr>
                        <a:t>The population is around 80 000.</a:t>
                      </a:r>
                    </a:p>
                  </a:txBody>
                  <a:tcPr>
                    <a:solidFill>
                      <a:srgbClr val="ACDDFC"/>
                    </a:solidFill>
                  </a:tcPr>
                </a:tc>
                <a:tc>
                  <a:txBody>
                    <a:bodyPr/>
                    <a:lstStyle/>
                    <a:p>
                      <a:r>
                        <a:rPr lang="en-GB" sz="1100" dirty="0">
                          <a:solidFill>
                            <a:schemeClr val="tx1"/>
                          </a:solidFill>
                        </a:rPr>
                        <a:t>60% of</a:t>
                      </a:r>
                      <a:r>
                        <a:rPr lang="en-GB" sz="1100" baseline="0" dirty="0">
                          <a:solidFill>
                            <a:schemeClr val="tx1"/>
                          </a:solidFill>
                        </a:rPr>
                        <a:t> the city has been destroyed by fire.</a:t>
                      </a:r>
                      <a:endParaRPr lang="en-GB" sz="1100" dirty="0">
                        <a:solidFill>
                          <a:schemeClr val="tx1"/>
                        </a:solidFill>
                      </a:endParaRPr>
                    </a:p>
                  </a:txBody>
                  <a:tcPr>
                    <a:solidFill>
                      <a:srgbClr val="ACDD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a:solidFill>
                            <a:schemeClr val="tx1"/>
                          </a:solidFill>
                        </a:rPr>
                        <a:t>Trafalgar Square, Big Ben and Tower Bridge are built.</a:t>
                      </a:r>
                    </a:p>
                  </a:txBody>
                  <a:tcPr>
                    <a:solidFill>
                      <a:srgbClr val="ACDDFC"/>
                    </a:solidFill>
                  </a:tcPr>
                </a:tc>
                <a:tc>
                  <a:txBody>
                    <a:bodyPr/>
                    <a:lstStyle/>
                    <a:p>
                      <a:r>
                        <a:rPr lang="en-GB" sz="1100" dirty="0">
                          <a:solidFill>
                            <a:schemeClr val="tx1"/>
                          </a:solidFill>
                        </a:rPr>
                        <a:t>Many houses have been destroyed</a:t>
                      </a:r>
                      <a:r>
                        <a:rPr lang="en-GB" sz="1100" baseline="0" dirty="0">
                          <a:solidFill>
                            <a:schemeClr val="tx1"/>
                          </a:solidFill>
                        </a:rPr>
                        <a:t> by the bombing in the Blitz.</a:t>
                      </a:r>
                      <a:endParaRPr lang="en-GB" sz="1100" dirty="0">
                        <a:solidFill>
                          <a:schemeClr val="tx1"/>
                        </a:solidFill>
                      </a:endParaRPr>
                    </a:p>
                  </a:txBody>
                  <a:tcPr>
                    <a:solidFill>
                      <a:srgbClr val="ACDDFC"/>
                    </a:solidFill>
                  </a:tcPr>
                </a:tc>
                <a:tc>
                  <a:txBody>
                    <a:bodyPr/>
                    <a:lstStyle/>
                    <a:p>
                      <a:r>
                        <a:rPr lang="en-GB" sz="1100" dirty="0">
                          <a:solidFill>
                            <a:schemeClr val="tx1"/>
                          </a:solidFill>
                        </a:rPr>
                        <a:t>The London Eye and 02</a:t>
                      </a:r>
                      <a:r>
                        <a:rPr lang="en-GB" sz="1100" baseline="0" dirty="0">
                          <a:solidFill>
                            <a:schemeClr val="tx1"/>
                          </a:solidFill>
                        </a:rPr>
                        <a:t> Arena are popular tourist attractions.</a:t>
                      </a:r>
                      <a:endParaRPr lang="en-GB" sz="1100" dirty="0">
                        <a:solidFill>
                          <a:schemeClr val="tx1"/>
                        </a:solidFill>
                      </a:endParaRPr>
                    </a:p>
                  </a:txBody>
                  <a:tcPr>
                    <a:solidFill>
                      <a:srgbClr val="ACDDFC"/>
                    </a:solidFill>
                  </a:tcPr>
                </a:tc>
                <a:extLst>
                  <a:ext uri="{0D108BD9-81ED-4DB2-BD59-A6C34878D82A}">
                    <a16:rowId xmlns:a16="http://schemas.microsoft.com/office/drawing/2014/main" val="1003893430"/>
                  </a:ext>
                </a:extLst>
              </a:tr>
              <a:tr h="1046162">
                <a:tc>
                  <a:txBody>
                    <a:bodyPr/>
                    <a:lstStyle/>
                    <a:p>
                      <a:r>
                        <a:rPr lang="en-GB" sz="1100" dirty="0">
                          <a:solidFill>
                            <a:schemeClr val="tx1"/>
                          </a:solidFill>
                        </a:rPr>
                        <a:t>A wall has</a:t>
                      </a:r>
                      <a:r>
                        <a:rPr lang="en-GB" sz="1100" baseline="0" dirty="0">
                          <a:solidFill>
                            <a:schemeClr val="tx1"/>
                          </a:solidFill>
                        </a:rPr>
                        <a:t> been built around the city.</a:t>
                      </a:r>
                      <a:endParaRPr lang="en-GB" sz="1100" dirty="0">
                        <a:solidFill>
                          <a:schemeClr val="tx1"/>
                        </a:solidFill>
                      </a:endParaRPr>
                    </a:p>
                  </a:txBody>
                  <a:tcPr>
                    <a:solidFill>
                      <a:srgbClr val="ACDDFC"/>
                    </a:solidFill>
                  </a:tcPr>
                </a:tc>
                <a:tc>
                  <a:txBody>
                    <a:bodyPr/>
                    <a:lstStyle/>
                    <a:p>
                      <a:r>
                        <a:rPr lang="en-GB" sz="1100" dirty="0">
                          <a:solidFill>
                            <a:schemeClr val="tx1"/>
                          </a:solidFill>
                        </a:rPr>
                        <a:t>The city is renamed Lundenburgh.</a:t>
                      </a:r>
                    </a:p>
                  </a:txBody>
                  <a:tcPr>
                    <a:solidFill>
                      <a:srgbClr val="ACDDFC"/>
                    </a:solidFill>
                  </a:tcPr>
                </a:tc>
                <a:tc>
                  <a:txBody>
                    <a:bodyPr/>
                    <a:lstStyle/>
                    <a:p>
                      <a:r>
                        <a:rPr lang="en-GB" sz="1100" dirty="0">
                          <a:solidFill>
                            <a:schemeClr val="tx1"/>
                          </a:solidFill>
                        </a:rPr>
                        <a:t>Stone is used for more</a:t>
                      </a:r>
                      <a:r>
                        <a:rPr lang="en-GB" sz="1100" baseline="0" dirty="0">
                          <a:solidFill>
                            <a:schemeClr val="tx1"/>
                          </a:solidFill>
                        </a:rPr>
                        <a:t> buildings, including bridges.</a:t>
                      </a:r>
                      <a:endParaRPr lang="en-GB" sz="1100" dirty="0">
                        <a:solidFill>
                          <a:schemeClr val="tx1"/>
                        </a:solidFill>
                      </a:endParaRPr>
                    </a:p>
                  </a:txBody>
                  <a:tcPr>
                    <a:solidFill>
                      <a:srgbClr val="ACDDFC"/>
                    </a:solidFill>
                  </a:tcPr>
                </a:tc>
                <a:tc>
                  <a:txBody>
                    <a:bodyPr/>
                    <a:lstStyle/>
                    <a:p>
                      <a:r>
                        <a:rPr lang="en-GB" sz="1100" dirty="0">
                          <a:solidFill>
                            <a:schemeClr val="tx1"/>
                          </a:solidFill>
                        </a:rPr>
                        <a:t>The city of Lundenwic</a:t>
                      </a:r>
                      <a:r>
                        <a:rPr lang="en-GB" sz="1100" baseline="0" dirty="0">
                          <a:solidFill>
                            <a:schemeClr val="tx1"/>
                          </a:solidFill>
                        </a:rPr>
                        <a:t> is attacked by Vikings.</a:t>
                      </a:r>
                      <a:endParaRPr lang="en-GB" sz="1100" dirty="0">
                        <a:solidFill>
                          <a:schemeClr val="tx1"/>
                        </a:solidFill>
                      </a:endParaRPr>
                    </a:p>
                  </a:txBody>
                  <a:tcPr>
                    <a:solidFill>
                      <a:srgbClr val="ACDDFC"/>
                    </a:solidFill>
                  </a:tcPr>
                </a:tc>
                <a:tc>
                  <a:txBody>
                    <a:bodyPr/>
                    <a:lstStyle/>
                    <a:p>
                      <a:r>
                        <a:rPr lang="en-GB" sz="1100" dirty="0">
                          <a:solidFill>
                            <a:schemeClr val="tx1"/>
                          </a:solidFill>
                        </a:rPr>
                        <a:t>Railways bring more people to the city.</a:t>
                      </a:r>
                    </a:p>
                  </a:txBody>
                  <a:tcPr>
                    <a:solidFill>
                      <a:srgbClr val="ACDDFC"/>
                    </a:solidFill>
                  </a:tcPr>
                </a:tc>
                <a:tc>
                  <a:txBody>
                    <a:bodyPr/>
                    <a:lstStyle/>
                    <a:p>
                      <a:r>
                        <a:rPr lang="en-GB" sz="1100" dirty="0">
                          <a:solidFill>
                            <a:schemeClr val="tx1"/>
                          </a:solidFill>
                        </a:rPr>
                        <a:t>Semi-detached</a:t>
                      </a:r>
                      <a:r>
                        <a:rPr lang="en-GB" sz="1100" baseline="0" dirty="0">
                          <a:solidFill>
                            <a:schemeClr val="tx1"/>
                          </a:solidFill>
                        </a:rPr>
                        <a:t> houses are popular in the suburbs.</a:t>
                      </a:r>
                      <a:endParaRPr lang="en-GB" sz="1100" dirty="0">
                        <a:solidFill>
                          <a:schemeClr val="tx1"/>
                        </a:solidFill>
                      </a:endParaRPr>
                    </a:p>
                  </a:txBody>
                  <a:tcPr>
                    <a:solidFill>
                      <a:srgbClr val="ACDDFC"/>
                    </a:solidFill>
                  </a:tcPr>
                </a:tc>
                <a:tc>
                  <a:txBody>
                    <a:bodyPr/>
                    <a:lstStyle/>
                    <a:p>
                      <a:r>
                        <a:rPr lang="en-GB" sz="1100" dirty="0">
                          <a:solidFill>
                            <a:schemeClr val="tx1"/>
                          </a:solidFill>
                        </a:rPr>
                        <a:t>The Docks are no longer used for shipping, and are used for housing instead.</a:t>
                      </a:r>
                    </a:p>
                  </a:txBody>
                  <a:tcPr>
                    <a:solidFill>
                      <a:srgbClr val="ACDDFC"/>
                    </a:solidFill>
                  </a:tcPr>
                </a:tc>
                <a:extLst>
                  <a:ext uri="{0D108BD9-81ED-4DB2-BD59-A6C34878D82A}">
                    <a16:rowId xmlns:a16="http://schemas.microsoft.com/office/drawing/2014/main" val="1155199073"/>
                  </a:ext>
                </a:extLst>
              </a:tr>
            </a:tbl>
          </a:graphicData>
        </a:graphic>
      </p:graphicFrame>
    </p:spTree>
    <p:extLst>
      <p:ext uri="{BB962C8B-B14F-4D97-AF65-F5344CB8AC3E}">
        <p14:creationId xmlns:p14="http://schemas.microsoft.com/office/powerpoint/2010/main" val="12094045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id="{BEDED276-412B-40EF-80C4-B9EA05171835}" vid="{91507CC3-387E-4930-BC11-8BF75DBA2A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PlanIt Presentation Template</Template>
  <TotalTime>855</TotalTime>
  <Words>548</Words>
  <Application>Microsoft Office PowerPoint</Application>
  <PresentationFormat>On-screen Show (4:3)</PresentationFormat>
  <Paragraphs>53</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Tuffy</vt:lpstr>
      <vt:lpstr>Arial</vt:lpstr>
      <vt:lpstr>Twinkl</vt:lpstr>
      <vt:lpstr>Calibri</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Leather</dc:creator>
  <cp:lastModifiedBy>Linda Copley</cp:lastModifiedBy>
  <cp:revision>25</cp:revision>
  <dcterms:created xsi:type="dcterms:W3CDTF">2019-05-27T08:42:32Z</dcterms:created>
  <dcterms:modified xsi:type="dcterms:W3CDTF">2020-07-03T13:49:10Z</dcterms:modified>
</cp:coreProperties>
</file>