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6"/>
  </p:notesMasterIdLst>
  <p:handoutMasterIdLst>
    <p:handoutMasterId r:id="rId7"/>
  </p:handoutMasterIdLst>
  <p:sldIdLst>
    <p:sldId id="309" r:id="rId2"/>
    <p:sldId id="325" r:id="rId3"/>
    <p:sldId id="326" r:id="rId4"/>
    <p:sldId id="306" r:id="rId5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8"/>
      <p:bold r:id="rId9"/>
      <p:italic r:id="rId10"/>
      <p:boldItalic r:id="rId11"/>
    </p:embeddedFont>
    <p:embeddedFont>
      <p:font typeface="Tuffy" panose="020B0603060100000000" charset="0"/>
      <p:regular r:id="rId12"/>
      <p:bold r:id="rId13"/>
      <p:italic r:id="rId14"/>
      <p:boldItalic r:id="rId15"/>
    </p:embeddedFont>
    <p:embeddedFont>
      <p:font typeface="Twinkl" panose="020B0604020202020204" charset="0"/>
      <p:regular r:id="rId16"/>
      <p:bold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63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2B3A2"/>
    <a:srgbClr val="80C1EB"/>
    <a:srgbClr val="ACDDFC"/>
    <a:srgbClr val="4DB1E3"/>
    <a:srgbClr val="DE1E5A"/>
    <a:srgbClr val="50819E"/>
    <a:srgbClr val="4AA1D9"/>
    <a:srgbClr val="18A0DB"/>
    <a:srgbClr val="BC0105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44" d="100"/>
          <a:sy n="44" d="100"/>
        </p:scale>
        <p:origin x="1254" y="60"/>
      </p:cViewPr>
      <p:guideLst>
        <p:guide orient="horz" pos="2160"/>
        <p:guide pos="2880"/>
        <p:guide pos="363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87" d="100"/>
          <a:sy n="87" d="100"/>
        </p:scale>
        <p:origin x="3840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handoutMaster" Target="handoutMasters/handoutMaster1.xml"/><Relationship Id="rId12" Type="http://schemas.openxmlformats.org/officeDocument/2006/relationships/font" Target="fonts/font5.fntdata"/><Relationship Id="rId17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9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10" Type="http://schemas.openxmlformats.org/officeDocument/2006/relationships/font" Target="fonts/font3.fntdata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03/07/2020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03/07/2020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/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/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 b="1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 bwMode="auto">
          <a:xfrm>
            <a:off x="503239" y="2930434"/>
            <a:ext cx="8137524" cy="341480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Rounded Rectangle 7"/>
          <p:cNvSpPr/>
          <p:nvPr userDrawn="1"/>
        </p:nvSpPr>
        <p:spPr bwMode="auto">
          <a:xfrm>
            <a:off x="503239" y="512763"/>
            <a:ext cx="8137524" cy="2193019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9" name="Title 1"/>
          <p:cNvSpPr txBox="1">
            <a:spLocks/>
          </p:cNvSpPr>
          <p:nvPr userDrawn="1"/>
        </p:nvSpPr>
        <p:spPr>
          <a:xfrm>
            <a:off x="628650" y="3071286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b="1" dirty="0">
                <a:latin typeface="+mj-lt"/>
              </a:rPr>
              <a:t>Success Criteria</a:t>
            </a:r>
          </a:p>
        </p:txBody>
      </p:sp>
      <p:sp>
        <p:nvSpPr>
          <p:cNvPr id="10" name="Title 1"/>
          <p:cNvSpPr txBox="1">
            <a:spLocks/>
          </p:cNvSpPr>
          <p:nvPr userDrawn="1"/>
        </p:nvSpPr>
        <p:spPr>
          <a:xfrm>
            <a:off x="628648" y="734785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b="1" dirty="0">
                <a:latin typeface="+mj-lt"/>
              </a:rPr>
              <a:t>Aim</a:t>
            </a:r>
          </a:p>
        </p:txBody>
      </p:sp>
      <p:sp>
        <p:nvSpPr>
          <p:cNvPr id="11" name="Content Placeholder 15"/>
          <p:cNvSpPr>
            <a:spLocks noGrp="1"/>
          </p:cNvSpPr>
          <p:nvPr>
            <p:ph idx="1"/>
          </p:nvPr>
        </p:nvSpPr>
        <p:spPr>
          <a:xfrm>
            <a:off x="628650" y="1127760"/>
            <a:ext cx="7886700" cy="1409700"/>
          </a:xfrm>
        </p:spPr>
        <p:txBody>
          <a:bodyPr>
            <a:normAutofit fontScale="92500" lnSpcReduction="10000"/>
          </a:bodyPr>
          <a:lstStyle>
            <a:lvl1pPr>
              <a:defRPr>
                <a:latin typeface="Twinkl" pitchFamily="50" charset="0"/>
              </a:defRPr>
            </a:lvl1pPr>
            <a:lvl2pPr>
              <a:defRPr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2" name="Content Placeholder 15"/>
          <p:cNvSpPr txBox="1">
            <a:spLocks/>
          </p:cNvSpPr>
          <p:nvPr userDrawn="1"/>
        </p:nvSpPr>
        <p:spPr>
          <a:xfrm>
            <a:off x="628650" y="3466803"/>
            <a:ext cx="7886700" cy="1409700"/>
          </a:xfrm>
          <a:prstGeom prst="rect">
            <a:avLst/>
          </a:prstGeom>
          <a:noFill/>
          <a:ln w="25400">
            <a:noFill/>
          </a:ln>
        </p:spPr>
        <p:txBody>
          <a:bodyPr vert="horz" lIns="180000" tIns="252000" rIns="252000" bIns="18000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latin typeface="Twinkl" pitchFamily="50" charset="0"/>
              </a:rPr>
              <a:t>Statement 1 Lorem ipsum </a:t>
            </a:r>
            <a:r>
              <a:rPr lang="en-GB" dirty="0" err="1">
                <a:latin typeface="Twinkl" pitchFamily="50" charset="0"/>
              </a:rPr>
              <a:t>dolor</a:t>
            </a:r>
            <a:r>
              <a:rPr lang="en-GB" dirty="0">
                <a:latin typeface="Twinkl" pitchFamily="50" charset="0"/>
              </a:rPr>
              <a:t> sit </a:t>
            </a:r>
            <a:r>
              <a:rPr lang="en-GB" dirty="0" err="1">
                <a:latin typeface="Twinkl" pitchFamily="50" charset="0"/>
              </a:rPr>
              <a:t>amet</a:t>
            </a:r>
            <a:r>
              <a:rPr lang="en-GB" dirty="0">
                <a:latin typeface="Twinkl" pitchFamily="50" charset="0"/>
              </a:rPr>
              <a:t>, </a:t>
            </a:r>
            <a:r>
              <a:rPr lang="en-GB" dirty="0" err="1">
                <a:latin typeface="Twinkl" pitchFamily="50" charset="0"/>
              </a:rPr>
              <a:t>consectetur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adipiscing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elit</a:t>
            </a:r>
            <a:r>
              <a:rPr lang="en-GB" dirty="0">
                <a:latin typeface="Twinkl" pitchFamily="50" charset="0"/>
              </a:rPr>
              <a:t>.</a:t>
            </a:r>
          </a:p>
          <a:p>
            <a:r>
              <a:rPr lang="en-GB" dirty="0">
                <a:latin typeface="Twinkl" pitchFamily="50" charset="0"/>
              </a:rPr>
              <a:t>Statement 2</a:t>
            </a:r>
          </a:p>
          <a:p>
            <a:pPr lvl="1"/>
            <a:r>
              <a:rPr lang="en-GB" dirty="0">
                <a:latin typeface="Twinkl" pitchFamily="50" charset="0"/>
              </a:rPr>
              <a:t>Sub statement</a:t>
            </a:r>
          </a:p>
        </p:txBody>
      </p:sp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 bwMode="auto">
          <a:xfrm>
            <a:off x="503239" y="2930434"/>
            <a:ext cx="8137524" cy="341480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Rounded Rectangle 7"/>
          <p:cNvSpPr/>
          <p:nvPr userDrawn="1"/>
        </p:nvSpPr>
        <p:spPr bwMode="auto">
          <a:xfrm>
            <a:off x="503239" y="512763"/>
            <a:ext cx="8137524" cy="2193019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9" name="Title 1"/>
          <p:cNvSpPr txBox="1">
            <a:spLocks/>
          </p:cNvSpPr>
          <p:nvPr userDrawn="1"/>
        </p:nvSpPr>
        <p:spPr>
          <a:xfrm>
            <a:off x="628650" y="3071286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b="1" dirty="0">
                <a:latin typeface="+mj-lt"/>
              </a:rPr>
              <a:t>Success Criteria</a:t>
            </a:r>
          </a:p>
        </p:txBody>
      </p:sp>
      <p:sp>
        <p:nvSpPr>
          <p:cNvPr id="10" name="Title 1"/>
          <p:cNvSpPr txBox="1">
            <a:spLocks/>
          </p:cNvSpPr>
          <p:nvPr userDrawn="1"/>
        </p:nvSpPr>
        <p:spPr>
          <a:xfrm>
            <a:off x="628648" y="734785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b="1" dirty="0">
                <a:latin typeface="+mj-lt"/>
              </a:rPr>
              <a:t>Aim</a:t>
            </a:r>
          </a:p>
        </p:txBody>
      </p:sp>
      <p:sp>
        <p:nvSpPr>
          <p:cNvPr id="11" name="Content Placeholder 15"/>
          <p:cNvSpPr>
            <a:spLocks noGrp="1"/>
          </p:cNvSpPr>
          <p:nvPr>
            <p:ph idx="1"/>
          </p:nvPr>
        </p:nvSpPr>
        <p:spPr>
          <a:xfrm>
            <a:off x="628650" y="1127760"/>
            <a:ext cx="7886700" cy="1409700"/>
          </a:xfrm>
        </p:spPr>
        <p:txBody>
          <a:bodyPr>
            <a:normAutofit fontScale="92500" lnSpcReduction="10000"/>
          </a:bodyPr>
          <a:lstStyle>
            <a:lvl1pPr>
              <a:defRPr>
                <a:latin typeface="Twinkl" pitchFamily="50" charset="0"/>
              </a:defRPr>
            </a:lvl1pPr>
            <a:lvl2pPr>
              <a:defRPr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2" name="Content Placeholder 15"/>
          <p:cNvSpPr txBox="1">
            <a:spLocks/>
          </p:cNvSpPr>
          <p:nvPr userDrawn="1"/>
        </p:nvSpPr>
        <p:spPr>
          <a:xfrm>
            <a:off x="628650" y="3466803"/>
            <a:ext cx="7886700" cy="1409700"/>
          </a:xfrm>
          <a:prstGeom prst="rect">
            <a:avLst/>
          </a:prstGeom>
          <a:noFill/>
          <a:ln w="25400">
            <a:noFill/>
          </a:ln>
        </p:spPr>
        <p:txBody>
          <a:bodyPr vert="horz" lIns="180000" tIns="252000" rIns="252000" bIns="18000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latin typeface="Twinkl" pitchFamily="50" charset="0"/>
              </a:rPr>
              <a:t>Statement 1 Lorem ipsum </a:t>
            </a:r>
            <a:r>
              <a:rPr lang="en-GB" dirty="0" err="1">
                <a:latin typeface="Twinkl" pitchFamily="50" charset="0"/>
              </a:rPr>
              <a:t>dolor</a:t>
            </a:r>
            <a:r>
              <a:rPr lang="en-GB" dirty="0">
                <a:latin typeface="Twinkl" pitchFamily="50" charset="0"/>
              </a:rPr>
              <a:t> sit </a:t>
            </a:r>
            <a:r>
              <a:rPr lang="en-GB" dirty="0" err="1">
                <a:latin typeface="Twinkl" pitchFamily="50" charset="0"/>
              </a:rPr>
              <a:t>amet</a:t>
            </a:r>
            <a:r>
              <a:rPr lang="en-GB" dirty="0">
                <a:latin typeface="Twinkl" pitchFamily="50" charset="0"/>
              </a:rPr>
              <a:t>, </a:t>
            </a:r>
            <a:r>
              <a:rPr lang="en-GB" dirty="0" err="1">
                <a:latin typeface="Twinkl" pitchFamily="50" charset="0"/>
              </a:rPr>
              <a:t>consectetur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adipiscing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elit</a:t>
            </a:r>
            <a:r>
              <a:rPr lang="en-GB" dirty="0">
                <a:latin typeface="Twinkl" pitchFamily="50" charset="0"/>
              </a:rPr>
              <a:t>.</a:t>
            </a:r>
          </a:p>
          <a:p>
            <a:r>
              <a:rPr lang="en-GB" dirty="0">
                <a:latin typeface="Twinkl" pitchFamily="50" charset="0"/>
              </a:rPr>
              <a:t>Statement 2</a:t>
            </a:r>
          </a:p>
          <a:p>
            <a:pPr lvl="1"/>
            <a:r>
              <a:rPr lang="en-GB" dirty="0">
                <a:latin typeface="Twinkl" pitchFamily="50" charset="0"/>
              </a:rPr>
              <a:t>Sub statement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000" y="612000"/>
            <a:ext cx="864000" cy="8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0332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 userDrawn="1"/>
        </p:nvSpPr>
        <p:spPr bwMode="auto">
          <a:xfrm>
            <a:off x="457199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/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717595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77" r:id="rId5"/>
    <p:sldLayoutId id="2147483666" r:id="rId6"/>
    <p:sldLayoutId id="2147483669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14.png"/><Relationship Id="rId4" Type="http://schemas.openxmlformats.org/officeDocument/2006/relationships/image" Target="../media/image7.png"/><Relationship Id="rId9" Type="http://schemas.openxmlformats.org/officeDocument/2006/relationships/image" Target="../media/image13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755650" y="765175"/>
            <a:ext cx="763269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b="1" dirty="0">
                <a:latin typeface="+mj-lt"/>
              </a:rPr>
              <a:t>Why Was London So</a:t>
            </a:r>
          </a:p>
          <a:p>
            <a:pPr algn="ctr"/>
            <a:r>
              <a:rPr lang="en-GB" sz="3600" b="1" dirty="0">
                <a:latin typeface="+mj-lt"/>
              </a:rPr>
              <a:t>Important in the Past?</a:t>
            </a:r>
          </a:p>
        </p:txBody>
      </p:sp>
      <p:grpSp>
        <p:nvGrpSpPr>
          <p:cNvPr id="18" name="ICONS"/>
          <p:cNvGrpSpPr/>
          <p:nvPr/>
        </p:nvGrpSpPr>
        <p:grpSpPr>
          <a:xfrm>
            <a:off x="7480751" y="621486"/>
            <a:ext cx="1238498" cy="864000"/>
            <a:chOff x="7480751" y="621486"/>
            <a:chExt cx="1238498" cy="864000"/>
          </a:xfrm>
        </p:grpSpPr>
        <p:pic>
          <p:nvPicPr>
            <p:cNvPr id="24" name="Assessment" hidden="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8000" y="621486"/>
              <a:ext cx="864000" cy="864000"/>
            </a:xfrm>
            <a:prstGeom prst="rect">
              <a:avLst/>
            </a:prstGeom>
          </p:spPr>
        </p:pic>
        <p:pic>
          <p:nvPicPr>
            <p:cNvPr id="22" name="Mental and Oral Starter" hidden="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68200" y="621686"/>
              <a:ext cx="863600" cy="863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Group Work" hidden="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8000" y="621486"/>
              <a:ext cx="864000" cy="864000"/>
            </a:xfrm>
            <a:prstGeom prst="rect">
              <a:avLst/>
            </a:prstGeom>
          </p:spPr>
        </p:pic>
        <p:pic>
          <p:nvPicPr>
            <p:cNvPr id="19" name="Talking Partners" hidden="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8000" y="621486"/>
              <a:ext cx="864000" cy="864000"/>
            </a:xfrm>
            <a:prstGeom prst="rect">
              <a:avLst/>
            </a:prstGeom>
          </p:spPr>
        </p:pic>
        <p:pic>
          <p:nvPicPr>
            <p:cNvPr id="17" name="Pairs" hidden="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8000" y="621486"/>
              <a:ext cx="864000" cy="864000"/>
            </a:xfrm>
            <a:prstGeom prst="rect">
              <a:avLst/>
            </a:prstGeom>
          </p:spPr>
        </p:pic>
        <p:pic>
          <p:nvPicPr>
            <p:cNvPr id="15" name="Individual Work" hidden="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8000" y="621486"/>
              <a:ext cx="864000" cy="864000"/>
            </a:xfrm>
            <a:prstGeom prst="rect">
              <a:avLst/>
            </a:prstGeom>
          </p:spPr>
        </p:pic>
        <p:pic>
          <p:nvPicPr>
            <p:cNvPr id="14" name="Whole Class" hidden="1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80751" y="621486"/>
              <a:ext cx="1238498" cy="864000"/>
            </a:xfrm>
            <a:prstGeom prst="rect">
              <a:avLst/>
            </a:prstGeom>
          </p:spPr>
        </p:pic>
      </p:grpSp>
      <p:sp>
        <p:nvSpPr>
          <p:cNvPr id="2" name="Rectangle 1"/>
          <p:cNvSpPr/>
          <p:nvPr/>
        </p:nvSpPr>
        <p:spPr>
          <a:xfrm>
            <a:off x="1137028" y="1965504"/>
            <a:ext cx="686994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/>
              <a:t>Early settlers in </a:t>
            </a:r>
            <a:r>
              <a:rPr lang="en-GB" dirty="0" err="1"/>
              <a:t>Londinium</a:t>
            </a:r>
            <a:r>
              <a:rPr lang="en-GB" dirty="0"/>
              <a:t> and Lundenwic chose this site to build their homes as it was close to supplies of water, wood and food. The land was flat for farming.</a:t>
            </a: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66"/>
          <a:stretch/>
        </p:blipFill>
        <p:spPr bwMode="auto">
          <a:xfrm>
            <a:off x="4572000" y="3052762"/>
            <a:ext cx="3816350" cy="304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755650" y="6122988"/>
            <a:ext cx="7632700" cy="1857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600" dirty="0">
                <a:solidFill>
                  <a:schemeClr val="bg2">
                    <a:lumMod val="50000"/>
                  </a:schemeClr>
                </a:solidFill>
                <a:latin typeface="Tuffy" panose="020B0603060100000000" pitchFamily="34" charset="0"/>
                <a:ea typeface="Tuffy" panose="020B0603060100000000" pitchFamily="34" charset="0"/>
              </a:rPr>
              <a:t>Photo courtesy of Karen Roe (@flickr.com) - granted under creative commons licence</a:t>
            </a:r>
          </a:p>
        </p:txBody>
      </p:sp>
      <p:sp>
        <p:nvSpPr>
          <p:cNvPr id="30" name="Rectangle 29"/>
          <p:cNvSpPr/>
          <p:nvPr/>
        </p:nvSpPr>
        <p:spPr>
          <a:xfrm>
            <a:off x="755649" y="3052762"/>
            <a:ext cx="3724071" cy="1760538"/>
          </a:xfrm>
          <a:prstGeom prst="rect">
            <a:avLst/>
          </a:prstGeom>
          <a:solidFill>
            <a:srgbClr val="80C1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From AD1485 until early in the 1900s, London was an important shipping and trading port, with large trading companies forming in the Docklands area.</a:t>
            </a:r>
          </a:p>
        </p:txBody>
      </p:sp>
      <p:sp>
        <p:nvSpPr>
          <p:cNvPr id="31" name="Rectangle 30"/>
          <p:cNvSpPr/>
          <p:nvPr/>
        </p:nvSpPr>
        <p:spPr>
          <a:xfrm>
            <a:off x="755650" y="4889500"/>
            <a:ext cx="3724070" cy="1201737"/>
          </a:xfrm>
          <a:prstGeom prst="rect">
            <a:avLst/>
          </a:prstGeom>
          <a:solidFill>
            <a:srgbClr val="80C1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From AD1800, London became an important city for finance and investment, linked to its trading and Empire.</a:t>
            </a:r>
          </a:p>
        </p:txBody>
      </p:sp>
      <p:pic>
        <p:nvPicPr>
          <p:cNvPr id="32" name="Whole Class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0300" y="612775"/>
            <a:ext cx="123825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2041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755650" y="765175"/>
            <a:ext cx="763269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b="1" dirty="0">
                <a:latin typeface="+mj-lt"/>
              </a:rPr>
              <a:t>Why Was London So</a:t>
            </a:r>
          </a:p>
          <a:p>
            <a:pPr algn="ctr"/>
            <a:r>
              <a:rPr lang="en-GB" sz="3600" b="1" dirty="0">
                <a:latin typeface="+mj-lt"/>
              </a:rPr>
              <a:t>Important in the Past?</a:t>
            </a:r>
          </a:p>
        </p:txBody>
      </p:sp>
      <p:grpSp>
        <p:nvGrpSpPr>
          <p:cNvPr id="18" name="ICONS"/>
          <p:cNvGrpSpPr/>
          <p:nvPr/>
        </p:nvGrpSpPr>
        <p:grpSpPr>
          <a:xfrm>
            <a:off x="7480751" y="621486"/>
            <a:ext cx="1238498" cy="864000"/>
            <a:chOff x="7480751" y="621486"/>
            <a:chExt cx="1238498" cy="864000"/>
          </a:xfrm>
        </p:grpSpPr>
        <p:pic>
          <p:nvPicPr>
            <p:cNvPr id="24" name="Assessment" hidden="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8000" y="621486"/>
              <a:ext cx="864000" cy="864000"/>
            </a:xfrm>
            <a:prstGeom prst="rect">
              <a:avLst/>
            </a:prstGeom>
          </p:spPr>
        </p:pic>
        <p:pic>
          <p:nvPicPr>
            <p:cNvPr id="22" name="Mental and Oral Starter" hidden="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68200" y="621686"/>
              <a:ext cx="863600" cy="863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Group Work" hidden="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8000" y="621486"/>
              <a:ext cx="864000" cy="864000"/>
            </a:xfrm>
            <a:prstGeom prst="rect">
              <a:avLst/>
            </a:prstGeom>
          </p:spPr>
        </p:pic>
        <p:pic>
          <p:nvPicPr>
            <p:cNvPr id="19" name="Talking Partners" hidden="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8000" y="621486"/>
              <a:ext cx="864000" cy="864000"/>
            </a:xfrm>
            <a:prstGeom prst="rect">
              <a:avLst/>
            </a:prstGeom>
          </p:spPr>
        </p:pic>
        <p:pic>
          <p:nvPicPr>
            <p:cNvPr id="17" name="Pairs" hidden="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8000" y="621486"/>
              <a:ext cx="864000" cy="864000"/>
            </a:xfrm>
            <a:prstGeom prst="rect">
              <a:avLst/>
            </a:prstGeom>
          </p:spPr>
        </p:pic>
        <p:pic>
          <p:nvPicPr>
            <p:cNvPr id="15" name="Individual Work" hidden="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8000" y="621486"/>
              <a:ext cx="864000" cy="864000"/>
            </a:xfrm>
            <a:prstGeom prst="rect">
              <a:avLst/>
            </a:prstGeom>
          </p:spPr>
        </p:pic>
        <p:pic>
          <p:nvPicPr>
            <p:cNvPr id="14" name="Whole Class" hidden="1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80751" y="621486"/>
              <a:ext cx="1238498" cy="864000"/>
            </a:xfrm>
            <a:prstGeom prst="rect">
              <a:avLst/>
            </a:prstGeom>
          </p:spPr>
        </p:pic>
      </p:grpSp>
      <p:pic>
        <p:nvPicPr>
          <p:cNvPr id="32" name="Whole Class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0300" y="612775"/>
            <a:ext cx="123825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755650" y="6161088"/>
            <a:ext cx="7632700" cy="1857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600" dirty="0">
                <a:solidFill>
                  <a:schemeClr val="bg2">
                    <a:lumMod val="50000"/>
                  </a:schemeClr>
                </a:solidFill>
                <a:latin typeface="Tuffy" panose="020B0603060100000000" pitchFamily="34" charset="0"/>
                <a:ea typeface="Tuffy" panose="020B0603060100000000" pitchFamily="34" charset="0"/>
              </a:rPr>
              <a:t>Photo courtesy of </a:t>
            </a:r>
            <a:r>
              <a:rPr lang="en-GB" sz="600" dirty="0" err="1">
                <a:solidFill>
                  <a:schemeClr val="bg2">
                    <a:lumMod val="50000"/>
                  </a:schemeClr>
                </a:solidFill>
                <a:latin typeface="Tuffy" panose="020B0603060100000000" pitchFamily="34" charset="0"/>
                <a:ea typeface="Tuffy" panose="020B0603060100000000" pitchFamily="34" charset="0"/>
              </a:rPr>
              <a:t>llamnudds</a:t>
            </a:r>
            <a:r>
              <a:rPr lang="en-GB" sz="600" dirty="0">
                <a:solidFill>
                  <a:schemeClr val="bg2">
                    <a:lumMod val="50000"/>
                  </a:schemeClr>
                </a:solidFill>
                <a:latin typeface="Tuffy" panose="020B0603060100000000" pitchFamily="34" charset="0"/>
                <a:ea typeface="Tuffy" panose="020B0603060100000000" pitchFamily="34" charset="0"/>
              </a:rPr>
              <a:t> (@flickr.com) - granted under creative commons licence</a:t>
            </a:r>
          </a:p>
        </p:txBody>
      </p:sp>
      <p:sp>
        <p:nvSpPr>
          <p:cNvPr id="25" name="Rectangle 24"/>
          <p:cNvSpPr/>
          <p:nvPr/>
        </p:nvSpPr>
        <p:spPr>
          <a:xfrm>
            <a:off x="755649" y="2595519"/>
            <a:ext cx="4386801" cy="1406030"/>
          </a:xfrm>
          <a:prstGeom prst="rect">
            <a:avLst/>
          </a:prstGeom>
          <a:solidFill>
            <a:srgbClr val="80C1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In 1884, the International Meridian Conference chose to make the line at 0° longitude run through the Royal Observatory in Greenwich, England.  </a:t>
            </a:r>
          </a:p>
        </p:txBody>
      </p:sp>
      <p:sp>
        <p:nvSpPr>
          <p:cNvPr id="27" name="Rectangle 26"/>
          <p:cNvSpPr/>
          <p:nvPr/>
        </p:nvSpPr>
        <p:spPr>
          <a:xfrm>
            <a:off x="755650" y="4066418"/>
            <a:ext cx="4386800" cy="1042653"/>
          </a:xfrm>
          <a:prstGeom prst="rect">
            <a:avLst/>
          </a:prstGeom>
          <a:solidFill>
            <a:srgbClr val="80C1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The conference chose Greenwich because most of the world’s ships used this meridian already.</a:t>
            </a:r>
          </a:p>
        </p:txBody>
      </p:sp>
      <p:pic>
        <p:nvPicPr>
          <p:cNvPr id="29" name="Picture 2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70" t="15850" r="13068"/>
          <a:stretch/>
        </p:blipFill>
        <p:spPr bwMode="auto">
          <a:xfrm>
            <a:off x="5227638" y="2595519"/>
            <a:ext cx="3160712" cy="3497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755650" y="1884319"/>
            <a:ext cx="76327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/>
              <a:t>The Prime Meridian is an imaginary line which divides the Earth into two hemispheres: the eastern hemisphere and the western hemisphere. </a:t>
            </a: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1432" y="4731562"/>
            <a:ext cx="2261152" cy="1361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9061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755650" y="765175"/>
            <a:ext cx="763269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b="1" dirty="0">
                <a:latin typeface="+mj-lt"/>
              </a:rPr>
              <a:t>Why Was London So</a:t>
            </a:r>
          </a:p>
          <a:p>
            <a:pPr algn="ctr"/>
            <a:r>
              <a:rPr lang="en-GB" sz="3600" b="1" dirty="0">
                <a:latin typeface="+mj-lt"/>
              </a:rPr>
              <a:t>Important in the Past?</a:t>
            </a:r>
          </a:p>
        </p:txBody>
      </p:sp>
      <p:grpSp>
        <p:nvGrpSpPr>
          <p:cNvPr id="18" name="ICONS"/>
          <p:cNvGrpSpPr/>
          <p:nvPr/>
        </p:nvGrpSpPr>
        <p:grpSpPr>
          <a:xfrm>
            <a:off x="7480751" y="621486"/>
            <a:ext cx="1238498" cy="864000"/>
            <a:chOff x="7480751" y="621486"/>
            <a:chExt cx="1238498" cy="864000"/>
          </a:xfrm>
        </p:grpSpPr>
        <p:pic>
          <p:nvPicPr>
            <p:cNvPr id="24" name="Assessment" hidden="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8000" y="621486"/>
              <a:ext cx="864000" cy="864000"/>
            </a:xfrm>
            <a:prstGeom prst="rect">
              <a:avLst/>
            </a:prstGeom>
          </p:spPr>
        </p:pic>
        <p:pic>
          <p:nvPicPr>
            <p:cNvPr id="22" name="Mental and Oral Starter" hidden="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68200" y="621686"/>
              <a:ext cx="863600" cy="863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Group Work" hidden="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8000" y="621486"/>
              <a:ext cx="864000" cy="864000"/>
            </a:xfrm>
            <a:prstGeom prst="rect">
              <a:avLst/>
            </a:prstGeom>
          </p:spPr>
        </p:pic>
        <p:pic>
          <p:nvPicPr>
            <p:cNvPr id="19" name="Talking Partners" hidden="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8000" y="621486"/>
              <a:ext cx="864000" cy="864000"/>
            </a:xfrm>
            <a:prstGeom prst="rect">
              <a:avLst/>
            </a:prstGeom>
          </p:spPr>
        </p:pic>
        <p:pic>
          <p:nvPicPr>
            <p:cNvPr id="17" name="Pairs" hidden="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8000" y="621486"/>
              <a:ext cx="864000" cy="864000"/>
            </a:xfrm>
            <a:prstGeom prst="rect">
              <a:avLst/>
            </a:prstGeom>
          </p:spPr>
        </p:pic>
        <p:pic>
          <p:nvPicPr>
            <p:cNvPr id="15" name="Individual Work" hidden="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8000" y="621486"/>
              <a:ext cx="864000" cy="864000"/>
            </a:xfrm>
            <a:prstGeom prst="rect">
              <a:avLst/>
            </a:prstGeom>
          </p:spPr>
        </p:pic>
        <p:pic>
          <p:nvPicPr>
            <p:cNvPr id="14" name="Whole Class" hidden="1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80751" y="621486"/>
              <a:ext cx="1238498" cy="864000"/>
            </a:xfrm>
            <a:prstGeom prst="rect">
              <a:avLst/>
            </a:prstGeom>
          </p:spPr>
        </p:pic>
      </p:grpSp>
      <p:pic>
        <p:nvPicPr>
          <p:cNvPr id="32" name="Whole Class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0300" y="612775"/>
            <a:ext cx="123825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7163" y="1928813"/>
            <a:ext cx="6280150" cy="416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tangle 25"/>
          <p:cNvSpPr/>
          <p:nvPr/>
        </p:nvSpPr>
        <p:spPr>
          <a:xfrm>
            <a:off x="1427163" y="1928813"/>
            <a:ext cx="6280150" cy="409575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Can you use the meridian lines to help you find London? </a:t>
            </a:r>
          </a:p>
        </p:txBody>
      </p:sp>
    </p:spTree>
    <p:extLst>
      <p:ext uri="{BB962C8B-B14F-4D97-AF65-F5344CB8AC3E}">
        <p14:creationId xmlns:p14="http://schemas.microsoft.com/office/powerpoint/2010/main" val="1266330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6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755650" y="765175"/>
            <a:ext cx="763269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b="1" dirty="0">
                <a:latin typeface="+mj-lt"/>
              </a:rPr>
              <a:t>Is London Still</a:t>
            </a:r>
          </a:p>
          <a:p>
            <a:pPr algn="ctr"/>
            <a:r>
              <a:rPr lang="en-GB" sz="3600" b="1" dirty="0">
                <a:latin typeface="+mj-lt"/>
              </a:rPr>
              <a:t>Important Today?</a:t>
            </a:r>
          </a:p>
        </p:txBody>
      </p:sp>
      <p:grpSp>
        <p:nvGrpSpPr>
          <p:cNvPr id="18" name="ICONS"/>
          <p:cNvGrpSpPr/>
          <p:nvPr/>
        </p:nvGrpSpPr>
        <p:grpSpPr>
          <a:xfrm>
            <a:off x="7480751" y="621486"/>
            <a:ext cx="1238498" cy="864000"/>
            <a:chOff x="7480751" y="621486"/>
            <a:chExt cx="1238498" cy="864000"/>
          </a:xfrm>
        </p:grpSpPr>
        <p:pic>
          <p:nvPicPr>
            <p:cNvPr id="24" name="Assessment" hidden="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8000" y="621486"/>
              <a:ext cx="864000" cy="864000"/>
            </a:xfrm>
            <a:prstGeom prst="rect">
              <a:avLst/>
            </a:prstGeom>
          </p:spPr>
        </p:pic>
        <p:pic>
          <p:nvPicPr>
            <p:cNvPr id="22" name="Mental and Oral Starter" hidden="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68200" y="621686"/>
              <a:ext cx="863600" cy="863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Group Work" hidden="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8000" y="621486"/>
              <a:ext cx="864000" cy="864000"/>
            </a:xfrm>
            <a:prstGeom prst="rect">
              <a:avLst/>
            </a:prstGeom>
          </p:spPr>
        </p:pic>
        <p:pic>
          <p:nvPicPr>
            <p:cNvPr id="19" name="Talking Partners" hidden="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8000" y="621486"/>
              <a:ext cx="864000" cy="864000"/>
            </a:xfrm>
            <a:prstGeom prst="rect">
              <a:avLst/>
            </a:prstGeom>
          </p:spPr>
        </p:pic>
        <p:pic>
          <p:nvPicPr>
            <p:cNvPr id="17" name="Pairs" hidden="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8000" y="621486"/>
              <a:ext cx="864000" cy="864000"/>
            </a:xfrm>
            <a:prstGeom prst="rect">
              <a:avLst/>
            </a:prstGeom>
          </p:spPr>
        </p:pic>
        <p:pic>
          <p:nvPicPr>
            <p:cNvPr id="15" name="Individual Work" hidden="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8000" y="621486"/>
              <a:ext cx="864000" cy="864000"/>
            </a:xfrm>
            <a:prstGeom prst="rect">
              <a:avLst/>
            </a:prstGeom>
          </p:spPr>
        </p:pic>
        <p:pic>
          <p:nvPicPr>
            <p:cNvPr id="14" name="Whole Class" hidden="1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80751" y="621486"/>
              <a:ext cx="1238498" cy="864000"/>
            </a:xfrm>
            <a:prstGeom prst="rect">
              <a:avLst/>
            </a:prstGeom>
          </p:spPr>
        </p:pic>
      </p:grpSp>
      <p:pic>
        <p:nvPicPr>
          <p:cNvPr id="21" name="Talking Partners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800" y="612000"/>
            <a:ext cx="864000" cy="864000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755651" y="2032616"/>
            <a:ext cx="7632700" cy="772107"/>
          </a:xfrm>
          <a:prstGeom prst="rect">
            <a:avLst/>
          </a:prstGeom>
          <a:solidFill>
            <a:srgbClr val="4DB1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The FTSE Stock Exchange plays an important part in financial investments around the world.</a:t>
            </a:r>
          </a:p>
        </p:txBody>
      </p:sp>
      <p:pic>
        <p:nvPicPr>
          <p:cNvPr id="23" name="Picture 1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74" t="5307"/>
          <a:stretch/>
        </p:blipFill>
        <p:spPr bwMode="auto">
          <a:xfrm>
            <a:off x="4019550" y="2871835"/>
            <a:ext cx="4368800" cy="3230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755650" y="6161088"/>
            <a:ext cx="7632700" cy="1857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600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Photo courtesy of .Martin. (@flickr.com) - granted under </a:t>
            </a:r>
            <a:r>
              <a:rPr lang="en-GB" sz="600" dirty="0">
                <a:solidFill>
                  <a:schemeClr val="bg2">
                    <a:lumMod val="50000"/>
                  </a:schemeClr>
                </a:solidFill>
                <a:latin typeface="Tuffy" panose="020B0603060100000000" pitchFamily="34" charset="0"/>
                <a:ea typeface="Tuffy" panose="020B0603060100000000" pitchFamily="34" charset="0"/>
              </a:rPr>
              <a:t>creative</a:t>
            </a:r>
            <a:r>
              <a:rPr lang="en-GB" sz="600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 commons licence</a:t>
            </a:r>
          </a:p>
        </p:txBody>
      </p:sp>
      <p:sp>
        <p:nvSpPr>
          <p:cNvPr id="4" name="Rectangle 3"/>
          <p:cNvSpPr/>
          <p:nvPr/>
        </p:nvSpPr>
        <p:spPr>
          <a:xfrm>
            <a:off x="755650" y="2899674"/>
            <a:ext cx="32639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It is still a major transport interchange.  Heathrow Airport is used for passengers as well as freight.</a:t>
            </a:r>
          </a:p>
          <a:p>
            <a:endParaRPr lang="en-GB" dirty="0"/>
          </a:p>
          <a:p>
            <a:r>
              <a:rPr lang="en-GB" dirty="0"/>
              <a:t>Many global businesses are based in London.</a:t>
            </a:r>
          </a:p>
        </p:txBody>
      </p:sp>
      <p:grpSp>
        <p:nvGrpSpPr>
          <p:cNvPr id="29" name="Group 28"/>
          <p:cNvGrpSpPr/>
          <p:nvPr/>
        </p:nvGrpSpPr>
        <p:grpSpPr>
          <a:xfrm>
            <a:off x="755650" y="4975616"/>
            <a:ext cx="5569649" cy="495108"/>
            <a:chOff x="881616" y="1664084"/>
            <a:chExt cx="5569649" cy="495108"/>
          </a:xfrm>
        </p:grpSpPr>
        <p:sp>
          <p:nvSpPr>
            <p:cNvPr id="30" name="Rectangle 29"/>
            <p:cNvSpPr/>
            <p:nvPr/>
          </p:nvSpPr>
          <p:spPr>
            <a:xfrm>
              <a:off x="1233825" y="1664084"/>
              <a:ext cx="5217440" cy="495108"/>
            </a:xfrm>
            <a:prstGeom prst="rect">
              <a:avLst/>
            </a:prstGeom>
            <a:solidFill>
              <a:srgbClr val="4DB1E3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08000" tIns="108000" rIns="108000" bIns="108000" rtlCol="0" anchor="ctr">
              <a:spAutoFit/>
            </a:bodyPr>
            <a:lstStyle/>
            <a:p>
              <a:pPr algn="ctr"/>
              <a:r>
                <a:rPr lang="en-GB" dirty="0"/>
                <a:t>Do you think London is still important today?</a:t>
              </a:r>
            </a:p>
          </p:txBody>
        </p:sp>
        <p:sp>
          <p:nvSpPr>
            <p:cNvPr id="31" name="Oval 30"/>
            <p:cNvSpPr/>
            <p:nvPr/>
          </p:nvSpPr>
          <p:spPr>
            <a:xfrm>
              <a:off x="881616" y="1705486"/>
              <a:ext cx="412303" cy="412303"/>
            </a:xfrm>
            <a:prstGeom prst="ellipse">
              <a:avLst/>
            </a:prstGeom>
            <a:solidFill>
              <a:srgbClr val="4DB1E3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?</a:t>
              </a: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755650" y="5557104"/>
            <a:ext cx="3178787" cy="495108"/>
            <a:chOff x="881616" y="1664084"/>
            <a:chExt cx="3178787" cy="495108"/>
          </a:xfrm>
        </p:grpSpPr>
        <p:sp>
          <p:nvSpPr>
            <p:cNvPr id="33" name="Rectangle 32"/>
            <p:cNvSpPr/>
            <p:nvPr/>
          </p:nvSpPr>
          <p:spPr>
            <a:xfrm>
              <a:off x="1233825" y="1664084"/>
              <a:ext cx="2826578" cy="495108"/>
            </a:xfrm>
            <a:prstGeom prst="rect">
              <a:avLst/>
            </a:prstGeom>
            <a:solidFill>
              <a:srgbClr val="4DB1E3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08000" tIns="108000" rIns="108000" bIns="108000" rtlCol="0" anchor="ctr">
              <a:spAutoFit/>
            </a:bodyPr>
            <a:lstStyle/>
            <a:p>
              <a:pPr algn="ctr"/>
              <a:r>
                <a:rPr lang="en-GB" dirty="0"/>
                <a:t>What is it famous for?</a:t>
              </a:r>
            </a:p>
          </p:txBody>
        </p:sp>
        <p:sp>
          <p:nvSpPr>
            <p:cNvPr id="34" name="Oval 33"/>
            <p:cNvSpPr/>
            <p:nvPr/>
          </p:nvSpPr>
          <p:spPr>
            <a:xfrm>
              <a:off x="881616" y="1705486"/>
              <a:ext cx="412303" cy="412303"/>
            </a:xfrm>
            <a:prstGeom prst="ellipse">
              <a:avLst/>
            </a:prstGeom>
            <a:solidFill>
              <a:srgbClr val="4DB1E3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07457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lanIt Presentation Template" id="{BEDED276-412B-40EF-80C4-B9EA05171835}" vid="{91507CC3-387E-4930-BC11-8BF75DBA2AF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PlanIt Presentation Template</Template>
  <TotalTime>855</TotalTime>
  <Words>296</Words>
  <Application>Microsoft Office PowerPoint</Application>
  <PresentationFormat>On-screen Show (4:3)</PresentationFormat>
  <Paragraphs>26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Twinkl</vt:lpstr>
      <vt:lpstr>Tuffy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Rachel Leather</dc:creator>
  <cp:lastModifiedBy>Linda Copley</cp:lastModifiedBy>
  <cp:revision>25</cp:revision>
  <dcterms:created xsi:type="dcterms:W3CDTF">2019-05-27T08:42:32Z</dcterms:created>
  <dcterms:modified xsi:type="dcterms:W3CDTF">2020-07-03T13:49:42Z</dcterms:modified>
</cp:coreProperties>
</file>