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8ED45-7488-4466-99CC-9A2FE406C8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B39AB13-5349-4236-9334-89BA1B6E17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75ACCFE-3BE9-43D2-B108-4348C6B182B3}"/>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5" name="Footer Placeholder 4">
            <a:extLst>
              <a:ext uri="{FF2B5EF4-FFF2-40B4-BE49-F238E27FC236}">
                <a16:creationId xmlns:a16="http://schemas.microsoft.com/office/drawing/2014/main" id="{FE05EF60-4CC3-4498-97C1-B13A5C5BA8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608E73-FDD6-4EAC-88E7-5A0A21862A9A}"/>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1505737688"/>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7777D-BD87-4D97-9FC6-2B2066338A5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14083C8-C85F-4FFD-818B-1EF0E72E0A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635406-5CA4-4181-A0FD-04806B157A96}"/>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5" name="Footer Placeholder 4">
            <a:extLst>
              <a:ext uri="{FF2B5EF4-FFF2-40B4-BE49-F238E27FC236}">
                <a16:creationId xmlns:a16="http://schemas.microsoft.com/office/drawing/2014/main" id="{380ED312-1EA3-46AF-9322-573589B10E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B5B815-2537-405D-8653-3C740AA8EDF1}"/>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3356196501"/>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838A31-3D32-49BB-B001-A67E98A9088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A681BB-5B1B-414F-AE00-431FB213AA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D32A16-CC67-4A2B-97A9-1062423AB743}"/>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5" name="Footer Placeholder 4">
            <a:extLst>
              <a:ext uri="{FF2B5EF4-FFF2-40B4-BE49-F238E27FC236}">
                <a16:creationId xmlns:a16="http://schemas.microsoft.com/office/drawing/2014/main" id="{B5D050FD-B730-4242-A799-F22575E9CB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ABCB03-8FA4-4D0D-BAB7-C30C0347F9EA}"/>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3378889937"/>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104CC-DDA0-4CED-A41E-96510BFF37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DD09AC-013A-446A-A2DF-9487B82C93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9CF132-75E9-4219-A1B0-FB07141CAC3F}"/>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5" name="Footer Placeholder 4">
            <a:extLst>
              <a:ext uri="{FF2B5EF4-FFF2-40B4-BE49-F238E27FC236}">
                <a16:creationId xmlns:a16="http://schemas.microsoft.com/office/drawing/2014/main" id="{E722C296-5DCB-4A65-9417-881AE55DDF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737884-BC81-43B3-AFC1-9AEFD57CE28F}"/>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96316203"/>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3F16C-6512-404A-9ED4-CAF7F855AC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EB46822-22FE-41A6-A0E7-13249BCD9A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0B7EDB-DE70-4B75-ACCA-01F146466239}"/>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5" name="Footer Placeholder 4">
            <a:extLst>
              <a:ext uri="{FF2B5EF4-FFF2-40B4-BE49-F238E27FC236}">
                <a16:creationId xmlns:a16="http://schemas.microsoft.com/office/drawing/2014/main" id="{A4AD42E0-4B79-442A-88FC-EC151A78C9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BC2828-2CBC-400B-A225-83B97C5365A0}"/>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3350027220"/>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2AC84-8B9E-4E7B-807A-6520E6F262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1A3A23-4F42-4895-BA96-BC2086AE39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83BC16-510A-4826-92D0-5912281FDC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4199C3C-75FB-4E02-9417-889F72D7CCCC}"/>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6" name="Footer Placeholder 5">
            <a:extLst>
              <a:ext uri="{FF2B5EF4-FFF2-40B4-BE49-F238E27FC236}">
                <a16:creationId xmlns:a16="http://schemas.microsoft.com/office/drawing/2014/main" id="{2BD822C0-50C9-4342-A57D-F6C7B4F1CA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374A1C-2968-4D52-942F-D75A2D90A0C5}"/>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1702347812"/>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8D181-3D91-4DC8-88EF-1C489956CEE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20FB46D-719B-4504-898C-0D460A9659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C3FDAD-F101-469C-971A-43E81F536E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A9A03E4-877B-4AA8-BCDC-953E256C65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98ABB0-375C-4F08-BB47-62E37AC157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3B3340-CE13-439F-A6C8-2028A908F2CF}"/>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8" name="Footer Placeholder 7">
            <a:extLst>
              <a:ext uri="{FF2B5EF4-FFF2-40B4-BE49-F238E27FC236}">
                <a16:creationId xmlns:a16="http://schemas.microsoft.com/office/drawing/2014/main" id="{39798884-ABE7-4C97-A3D2-E4C2493AFAD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3F47B88-DFBD-44E0-924A-B85B57AC7817}"/>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3818647069"/>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28E6B-FEE7-4886-86DA-64B7FAE98FD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EC38D57-DA23-4DD1-8D7E-BB70EDE91FF0}"/>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4" name="Footer Placeholder 3">
            <a:extLst>
              <a:ext uri="{FF2B5EF4-FFF2-40B4-BE49-F238E27FC236}">
                <a16:creationId xmlns:a16="http://schemas.microsoft.com/office/drawing/2014/main" id="{8C2FFC49-E2A0-4297-8074-0B10F8D2D08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57E5E6E-0348-4B2B-B63A-F0CD27C9A7B1}"/>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3057073345"/>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775EF2-A0A1-4C0C-A076-E957FA42840A}"/>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3" name="Footer Placeholder 2">
            <a:extLst>
              <a:ext uri="{FF2B5EF4-FFF2-40B4-BE49-F238E27FC236}">
                <a16:creationId xmlns:a16="http://schemas.microsoft.com/office/drawing/2014/main" id="{C4B07CB1-E056-48F5-9F18-F84FB232B48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F242612-A03B-4166-B473-9F9BD79D22B6}"/>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2194513527"/>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98C66-1DC8-43D1-946E-6ED0BD1F7D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3FF0047-8BEE-48A6-81DB-DDF05B335C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25F485C-0379-49EA-8F70-313D34213D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24AA41-EE2F-4CB4-AC36-C1D50E42BC85}"/>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6" name="Footer Placeholder 5">
            <a:extLst>
              <a:ext uri="{FF2B5EF4-FFF2-40B4-BE49-F238E27FC236}">
                <a16:creationId xmlns:a16="http://schemas.microsoft.com/office/drawing/2014/main" id="{3D27F76C-5671-40BA-B30C-42A5BFC2F2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E448FB-506D-41F1-9991-37CEA73BBFFB}"/>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3301251687"/>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A362C-C26D-4F88-BAD0-44507692FA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513B82-1096-44D9-A1FA-389223BCD7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6E1F47F-FDB0-4B20-B040-11A2BC11B4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0A141B-2301-4AAD-80E2-BECB9B7BF7DA}"/>
              </a:ext>
            </a:extLst>
          </p:cNvPr>
          <p:cNvSpPr>
            <a:spLocks noGrp="1"/>
          </p:cNvSpPr>
          <p:nvPr>
            <p:ph type="dt" sz="half" idx="10"/>
          </p:nvPr>
        </p:nvSpPr>
        <p:spPr/>
        <p:txBody>
          <a:bodyPr/>
          <a:lstStyle/>
          <a:p>
            <a:fld id="{3B0716EA-E675-4BE3-8880-F252ADE85BCF}" type="datetimeFigureOut">
              <a:rPr lang="en-GB" smtClean="0"/>
              <a:t>20/01/2021</a:t>
            </a:fld>
            <a:endParaRPr lang="en-GB"/>
          </a:p>
        </p:txBody>
      </p:sp>
      <p:sp>
        <p:nvSpPr>
          <p:cNvPr id="6" name="Footer Placeholder 5">
            <a:extLst>
              <a:ext uri="{FF2B5EF4-FFF2-40B4-BE49-F238E27FC236}">
                <a16:creationId xmlns:a16="http://schemas.microsoft.com/office/drawing/2014/main" id="{4C34F367-7BFE-498B-A3B2-9E4A649FD0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DEAD22-C38E-4B8A-B4B3-355C5B625451}"/>
              </a:ext>
            </a:extLst>
          </p:cNvPr>
          <p:cNvSpPr>
            <a:spLocks noGrp="1"/>
          </p:cNvSpPr>
          <p:nvPr>
            <p:ph type="sldNum" sz="quarter" idx="12"/>
          </p:nvPr>
        </p:nvSpPr>
        <p:spPr/>
        <p:txBody>
          <a:bodyPr/>
          <a:lstStyle/>
          <a:p>
            <a:fld id="{D59277E8-2B70-4BC3-85EB-A1B03BBB939F}" type="slidenum">
              <a:rPr lang="en-GB" smtClean="0"/>
              <a:t>‹#›</a:t>
            </a:fld>
            <a:endParaRPr lang="en-GB"/>
          </a:p>
        </p:txBody>
      </p:sp>
    </p:spTree>
    <p:extLst>
      <p:ext uri="{BB962C8B-B14F-4D97-AF65-F5344CB8AC3E}">
        <p14:creationId xmlns:p14="http://schemas.microsoft.com/office/powerpoint/2010/main" val="1948476503"/>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40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5986E8-8AF6-45A8-A336-E34EC54A0F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A274B4-E758-4FF0-A54A-7907080EF5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3B5FF0-C310-46AB-B1BE-C8C9ED56A4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0716EA-E675-4BE3-8880-F252ADE85BCF}" type="datetimeFigureOut">
              <a:rPr lang="en-GB" smtClean="0"/>
              <a:t>20/01/2021</a:t>
            </a:fld>
            <a:endParaRPr lang="en-GB"/>
          </a:p>
        </p:txBody>
      </p:sp>
      <p:sp>
        <p:nvSpPr>
          <p:cNvPr id="5" name="Footer Placeholder 4">
            <a:extLst>
              <a:ext uri="{FF2B5EF4-FFF2-40B4-BE49-F238E27FC236}">
                <a16:creationId xmlns:a16="http://schemas.microsoft.com/office/drawing/2014/main" id="{7C40FC37-FD56-4D07-A98C-C781105695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3C64B06-8C38-4956-90E2-926075A719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9277E8-2B70-4BC3-85EB-A1B03BBB939F}" type="slidenum">
              <a:rPr lang="en-GB" smtClean="0"/>
              <a:t>‹#›</a:t>
            </a:fld>
            <a:endParaRPr lang="en-GB"/>
          </a:p>
        </p:txBody>
      </p:sp>
    </p:spTree>
    <p:extLst>
      <p:ext uri="{BB962C8B-B14F-4D97-AF65-F5344CB8AC3E}">
        <p14:creationId xmlns:p14="http://schemas.microsoft.com/office/powerpoint/2010/main" val="2018404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B6C54-EDDB-4A40-B3E5-E207A0D31CF6}"/>
              </a:ext>
            </a:extLst>
          </p:cNvPr>
          <p:cNvSpPr>
            <a:spLocks noGrp="1"/>
          </p:cNvSpPr>
          <p:nvPr>
            <p:ph type="ctrTitle"/>
          </p:nvPr>
        </p:nvSpPr>
        <p:spPr/>
        <p:txBody>
          <a:bodyPr/>
          <a:lstStyle/>
          <a:p>
            <a:r>
              <a:rPr lang="en-GB" dirty="0" err="1"/>
              <a:t>Heartsmart</a:t>
            </a:r>
            <a:endParaRPr lang="en-GB" dirty="0"/>
          </a:p>
        </p:txBody>
      </p:sp>
      <p:sp>
        <p:nvSpPr>
          <p:cNvPr id="3" name="Subtitle 2">
            <a:extLst>
              <a:ext uri="{FF2B5EF4-FFF2-40B4-BE49-F238E27FC236}">
                <a16:creationId xmlns:a16="http://schemas.microsoft.com/office/drawing/2014/main" id="{F87EC590-08B7-4C67-8846-2B80C9F4179D}"/>
              </a:ext>
            </a:extLst>
          </p:cNvPr>
          <p:cNvSpPr>
            <a:spLocks noGrp="1"/>
          </p:cNvSpPr>
          <p:nvPr>
            <p:ph type="subTitle" idx="1"/>
          </p:nvPr>
        </p:nvSpPr>
        <p:spPr/>
        <p:txBody>
          <a:bodyPr/>
          <a:lstStyle/>
          <a:p>
            <a:r>
              <a:rPr lang="en-GB" dirty="0"/>
              <a:t>Lesson 4: Watch what you watch</a:t>
            </a:r>
          </a:p>
        </p:txBody>
      </p:sp>
    </p:spTree>
    <p:extLst>
      <p:ext uri="{BB962C8B-B14F-4D97-AF65-F5344CB8AC3E}">
        <p14:creationId xmlns:p14="http://schemas.microsoft.com/office/powerpoint/2010/main" val="4048843319"/>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C460F-6AFB-48CC-9EA0-6C5A64F8CCBB}"/>
              </a:ext>
            </a:extLst>
          </p:cNvPr>
          <p:cNvSpPr>
            <a:spLocks noGrp="1"/>
          </p:cNvSpPr>
          <p:nvPr>
            <p:ph type="title"/>
          </p:nvPr>
        </p:nvSpPr>
        <p:spPr>
          <a:xfrm>
            <a:off x="838200" y="365125"/>
            <a:ext cx="10515600" cy="5677866"/>
          </a:xfrm>
        </p:spPr>
        <p:txBody>
          <a:bodyPr/>
          <a:lstStyle/>
          <a:p>
            <a:pPr marL="571500" indent="-571500">
              <a:buFont typeface="Arial" panose="020B0604020202020204" pitchFamily="34" charset="0"/>
              <a:buChar char="•"/>
            </a:pPr>
            <a:r>
              <a:rPr lang="en-GB" u="sng" dirty="0"/>
              <a:t>Consider</a:t>
            </a:r>
            <a:r>
              <a:rPr lang="en-GB" dirty="0"/>
              <a:t>:</a:t>
            </a:r>
            <a:br>
              <a:rPr lang="en-GB" dirty="0"/>
            </a:br>
            <a:br>
              <a:rPr lang="en-GB" dirty="0"/>
            </a:br>
            <a:r>
              <a:rPr lang="en-GB" dirty="0"/>
              <a:t>How many alerts do you think should be allowed everyday?</a:t>
            </a:r>
            <a:br>
              <a:rPr lang="en-GB" dirty="0"/>
            </a:br>
            <a:br>
              <a:rPr lang="en-GB" dirty="0"/>
            </a:br>
            <a:r>
              <a:rPr lang="en-GB" dirty="0"/>
              <a:t>What could your watch do if you did look at something it doesn’t like?</a:t>
            </a:r>
            <a:br>
              <a:rPr lang="en-GB" dirty="0"/>
            </a:br>
            <a:endParaRPr lang="en-GB" dirty="0"/>
          </a:p>
        </p:txBody>
      </p:sp>
    </p:spTree>
    <p:extLst>
      <p:ext uri="{BB962C8B-B14F-4D97-AF65-F5344CB8AC3E}">
        <p14:creationId xmlns:p14="http://schemas.microsoft.com/office/powerpoint/2010/main" val="51996832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FFB9D-59F3-4E3D-8BF0-39FC0190D937}"/>
              </a:ext>
            </a:extLst>
          </p:cNvPr>
          <p:cNvSpPr>
            <a:spLocks noGrp="1"/>
          </p:cNvSpPr>
          <p:nvPr>
            <p:ph type="ctrTitle"/>
          </p:nvPr>
        </p:nvSpPr>
        <p:spPr/>
        <p:txBody>
          <a:bodyPr>
            <a:normAutofit fontScale="90000"/>
          </a:bodyPr>
          <a:lstStyle/>
          <a:p>
            <a:r>
              <a:rPr lang="en-GB" dirty="0"/>
              <a:t>LI: to learn ways to know what we should and shouldn’t watch</a:t>
            </a:r>
          </a:p>
        </p:txBody>
      </p:sp>
    </p:spTree>
    <p:extLst>
      <p:ext uri="{BB962C8B-B14F-4D97-AF65-F5344CB8AC3E}">
        <p14:creationId xmlns:p14="http://schemas.microsoft.com/office/powerpoint/2010/main" val="2165749134"/>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495C1-201F-4A68-A829-B2EA4E9E5F1A}"/>
              </a:ext>
            </a:extLst>
          </p:cNvPr>
          <p:cNvSpPr>
            <a:spLocks noGrp="1"/>
          </p:cNvSpPr>
          <p:nvPr>
            <p:ph type="title"/>
          </p:nvPr>
        </p:nvSpPr>
        <p:spPr/>
        <p:txBody>
          <a:bodyPr/>
          <a:lstStyle/>
          <a:p>
            <a:r>
              <a:rPr lang="en-GB" dirty="0"/>
              <a:t>Our hearts are precious.  </a:t>
            </a:r>
            <a:br>
              <a:rPr lang="en-GB" dirty="0"/>
            </a:br>
            <a:r>
              <a:rPr lang="en-GB" dirty="0"/>
              <a:t>How can we protect them?</a:t>
            </a:r>
          </a:p>
        </p:txBody>
      </p:sp>
      <p:sp>
        <p:nvSpPr>
          <p:cNvPr id="3" name="Content Placeholder 2">
            <a:extLst>
              <a:ext uri="{FF2B5EF4-FFF2-40B4-BE49-F238E27FC236}">
                <a16:creationId xmlns:a16="http://schemas.microsoft.com/office/drawing/2014/main" id="{6634E363-A0DC-4C81-9D25-B1CC3576C920}"/>
              </a:ext>
            </a:extLst>
          </p:cNvPr>
          <p:cNvSpPr>
            <a:spLocks noGrp="1"/>
          </p:cNvSpPr>
          <p:nvPr>
            <p:ph sz="half" idx="1"/>
          </p:nvPr>
        </p:nvSpPr>
        <p:spPr/>
        <p:txBody>
          <a:bodyPr/>
          <a:lstStyle/>
          <a:p>
            <a:r>
              <a:rPr lang="en-GB" dirty="0"/>
              <a:t>Healthy eating</a:t>
            </a:r>
          </a:p>
          <a:p>
            <a:pPr marL="0" indent="0">
              <a:buNone/>
            </a:pPr>
            <a:endParaRPr lang="en-GB" dirty="0"/>
          </a:p>
          <a:p>
            <a:r>
              <a:rPr lang="en-GB" dirty="0"/>
              <a:t>Good diet choices</a:t>
            </a:r>
          </a:p>
          <a:p>
            <a:pPr marL="0" indent="0">
              <a:buNone/>
            </a:pPr>
            <a:endParaRPr lang="en-GB" dirty="0"/>
          </a:p>
          <a:p>
            <a:r>
              <a:rPr lang="en-GB" dirty="0"/>
              <a:t>Exercise</a:t>
            </a:r>
          </a:p>
          <a:p>
            <a:pPr marL="0" indent="0">
              <a:buNone/>
            </a:pPr>
            <a:endParaRPr lang="en-GB" dirty="0"/>
          </a:p>
          <a:p>
            <a:r>
              <a:rPr lang="en-GB" dirty="0"/>
              <a:t>Not smoking or taking drugs</a:t>
            </a:r>
          </a:p>
        </p:txBody>
      </p:sp>
      <p:sp>
        <p:nvSpPr>
          <p:cNvPr id="4" name="Content Placeholder 3">
            <a:extLst>
              <a:ext uri="{FF2B5EF4-FFF2-40B4-BE49-F238E27FC236}">
                <a16:creationId xmlns:a16="http://schemas.microsoft.com/office/drawing/2014/main" id="{A3EC7C2F-AD0F-432A-8F03-56A39265FE8F}"/>
              </a:ext>
            </a:extLst>
          </p:cNvPr>
          <p:cNvSpPr>
            <a:spLocks noGrp="1"/>
          </p:cNvSpPr>
          <p:nvPr>
            <p:ph sz="half" idx="2"/>
          </p:nvPr>
        </p:nvSpPr>
        <p:spPr/>
        <p:txBody>
          <a:bodyPr/>
          <a:lstStyle/>
          <a:p>
            <a:pPr marL="0" indent="0">
              <a:buNone/>
            </a:pPr>
            <a:r>
              <a:rPr lang="en-GB" dirty="0"/>
              <a:t>Did you think about:</a:t>
            </a:r>
          </a:p>
          <a:p>
            <a:pPr marL="0" indent="0">
              <a:buNone/>
            </a:pPr>
            <a:endParaRPr lang="en-GB" dirty="0"/>
          </a:p>
          <a:p>
            <a:r>
              <a:rPr lang="en-GB" dirty="0"/>
              <a:t> watching what you what on TV?</a:t>
            </a:r>
          </a:p>
          <a:p>
            <a:pPr marL="0" indent="0">
              <a:buNone/>
            </a:pPr>
            <a:endParaRPr lang="en-GB" dirty="0"/>
          </a:p>
          <a:p>
            <a:r>
              <a:rPr lang="en-GB" dirty="0"/>
              <a:t>Watching what you play on the games console?</a:t>
            </a:r>
          </a:p>
          <a:p>
            <a:endParaRPr lang="en-GB" dirty="0"/>
          </a:p>
          <a:p>
            <a:r>
              <a:rPr lang="en-GB" dirty="0"/>
              <a:t>Watching what you view on social media?</a:t>
            </a:r>
          </a:p>
          <a:p>
            <a:endParaRPr lang="en-GB" dirty="0"/>
          </a:p>
        </p:txBody>
      </p:sp>
    </p:spTree>
    <p:extLst>
      <p:ext uri="{BB962C8B-B14F-4D97-AF65-F5344CB8AC3E}">
        <p14:creationId xmlns:p14="http://schemas.microsoft.com/office/powerpoint/2010/main" val="34536586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1000"/>
                                        <p:tgtEl>
                                          <p:spTgt spid="3">
                                            <p:txEl>
                                              <p:pRg st="6" end="6"/>
                                            </p:txEl>
                                          </p:spTgt>
                                        </p:tgtEl>
                                      </p:cBhvr>
                                    </p:animEffect>
                                    <p:anim calcmode="lin" valueType="num">
                                      <p:cBhvr>
                                        <p:cTn id="2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 calcmode="lin" valueType="num">
                                      <p:cBhvr additive="base">
                                        <p:cTn id="2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0" end="0"/>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 calcmode="lin" valueType="num">
                                      <p:cBhvr additive="base">
                                        <p:cTn id="3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2" end="2"/>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 calcmode="lin" valueType="num">
                                      <p:cBhvr additive="base">
                                        <p:cTn id="4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10510-5553-481B-B3D1-A337331B6FEA}"/>
              </a:ext>
            </a:extLst>
          </p:cNvPr>
          <p:cNvSpPr>
            <a:spLocks noGrp="1"/>
          </p:cNvSpPr>
          <p:nvPr>
            <p:ph type="title"/>
          </p:nvPr>
        </p:nvSpPr>
        <p:spPr/>
        <p:txBody>
          <a:bodyPr/>
          <a:lstStyle/>
          <a:p>
            <a:r>
              <a:rPr lang="en-GB" dirty="0"/>
              <a:t>Being </a:t>
            </a:r>
            <a:r>
              <a:rPr lang="en-GB" dirty="0" err="1"/>
              <a:t>Heartsmart</a:t>
            </a:r>
            <a:r>
              <a:rPr lang="en-GB" dirty="0"/>
              <a:t> means we are careful about what we see and what we watch.</a:t>
            </a:r>
          </a:p>
        </p:txBody>
      </p:sp>
      <p:sp>
        <p:nvSpPr>
          <p:cNvPr id="3" name="Text Placeholder 2">
            <a:extLst>
              <a:ext uri="{FF2B5EF4-FFF2-40B4-BE49-F238E27FC236}">
                <a16:creationId xmlns:a16="http://schemas.microsoft.com/office/drawing/2014/main" id="{3C2C7123-8888-4D49-9302-7092C8587048}"/>
              </a:ext>
            </a:extLst>
          </p:cNvPr>
          <p:cNvSpPr>
            <a:spLocks noGrp="1"/>
          </p:cNvSpPr>
          <p:nvPr>
            <p:ph type="body" idx="1"/>
          </p:nvPr>
        </p:nvSpPr>
        <p:spPr/>
        <p:txBody>
          <a:bodyPr/>
          <a:lstStyle/>
          <a:p>
            <a:r>
              <a:rPr lang="en-GB" dirty="0"/>
              <a:t>Do you recognise these?</a:t>
            </a:r>
          </a:p>
        </p:txBody>
      </p:sp>
      <p:sp>
        <p:nvSpPr>
          <p:cNvPr id="5" name="Text Placeholder 4">
            <a:extLst>
              <a:ext uri="{FF2B5EF4-FFF2-40B4-BE49-F238E27FC236}">
                <a16:creationId xmlns:a16="http://schemas.microsoft.com/office/drawing/2014/main" id="{C8A58E09-D157-4F18-B0B6-AFF232F49BEE}"/>
              </a:ext>
            </a:extLst>
          </p:cNvPr>
          <p:cNvSpPr>
            <a:spLocks noGrp="1"/>
          </p:cNvSpPr>
          <p:nvPr>
            <p:ph type="body" sz="quarter" idx="3"/>
          </p:nvPr>
        </p:nvSpPr>
        <p:spPr/>
        <p:txBody>
          <a:bodyPr/>
          <a:lstStyle/>
          <a:p>
            <a:r>
              <a:rPr lang="en-GB" dirty="0"/>
              <a:t>Do you recognise these?</a:t>
            </a:r>
          </a:p>
        </p:txBody>
      </p:sp>
      <p:pic>
        <p:nvPicPr>
          <p:cNvPr id="8" name="Picture 7">
            <a:extLst>
              <a:ext uri="{FF2B5EF4-FFF2-40B4-BE49-F238E27FC236}">
                <a16:creationId xmlns:a16="http://schemas.microsoft.com/office/drawing/2014/main" id="{03DA0344-3F1F-4C25-B2A2-3A783202059E}"/>
              </a:ext>
            </a:extLst>
          </p:cNvPr>
          <p:cNvPicPr>
            <a:picLocks noChangeAspect="1"/>
          </p:cNvPicPr>
          <p:nvPr/>
        </p:nvPicPr>
        <p:blipFill>
          <a:blip r:embed="rId2"/>
          <a:stretch>
            <a:fillRect/>
          </a:stretch>
        </p:blipFill>
        <p:spPr>
          <a:xfrm>
            <a:off x="836612" y="2595172"/>
            <a:ext cx="3629371" cy="3515508"/>
          </a:xfrm>
          <a:prstGeom prst="rect">
            <a:avLst/>
          </a:prstGeom>
        </p:spPr>
      </p:pic>
      <p:pic>
        <p:nvPicPr>
          <p:cNvPr id="10" name="Picture 9">
            <a:extLst>
              <a:ext uri="{FF2B5EF4-FFF2-40B4-BE49-F238E27FC236}">
                <a16:creationId xmlns:a16="http://schemas.microsoft.com/office/drawing/2014/main" id="{CE5416B6-CAE4-4D7A-B462-95AF3CEE4A15}"/>
              </a:ext>
            </a:extLst>
          </p:cNvPr>
          <p:cNvPicPr>
            <a:picLocks noChangeAspect="1"/>
          </p:cNvPicPr>
          <p:nvPr/>
        </p:nvPicPr>
        <p:blipFill>
          <a:blip r:embed="rId3"/>
          <a:stretch>
            <a:fillRect/>
          </a:stretch>
        </p:blipFill>
        <p:spPr>
          <a:xfrm>
            <a:off x="5259388" y="2715662"/>
            <a:ext cx="6096000" cy="3438525"/>
          </a:xfrm>
          <a:prstGeom prst="rect">
            <a:avLst/>
          </a:prstGeom>
        </p:spPr>
      </p:pic>
    </p:spTree>
    <p:extLst>
      <p:ext uri="{BB962C8B-B14F-4D97-AF65-F5344CB8AC3E}">
        <p14:creationId xmlns:p14="http://schemas.microsoft.com/office/powerpoint/2010/main" val="263716008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9ABCA-3636-4FAE-A518-4AD943598B97}"/>
              </a:ext>
            </a:extLst>
          </p:cNvPr>
          <p:cNvSpPr>
            <a:spLocks noGrp="1"/>
          </p:cNvSpPr>
          <p:nvPr>
            <p:ph type="title"/>
          </p:nvPr>
        </p:nvSpPr>
        <p:spPr/>
        <p:txBody>
          <a:bodyPr/>
          <a:lstStyle/>
          <a:p>
            <a:pPr algn="ctr"/>
            <a:r>
              <a:rPr lang="en-GB" dirty="0"/>
              <a:t>All films have a rating guide</a:t>
            </a:r>
          </a:p>
        </p:txBody>
      </p:sp>
      <p:sp>
        <p:nvSpPr>
          <p:cNvPr id="5" name="Text Placeholder 4">
            <a:extLst>
              <a:ext uri="{FF2B5EF4-FFF2-40B4-BE49-F238E27FC236}">
                <a16:creationId xmlns:a16="http://schemas.microsoft.com/office/drawing/2014/main" id="{D9980A68-D9E6-4A43-9C55-22F74DB9B9B0}"/>
              </a:ext>
            </a:extLst>
          </p:cNvPr>
          <p:cNvSpPr>
            <a:spLocks noGrp="1"/>
          </p:cNvSpPr>
          <p:nvPr>
            <p:ph type="body" sz="quarter" idx="3"/>
          </p:nvPr>
        </p:nvSpPr>
        <p:spPr/>
        <p:txBody>
          <a:bodyPr/>
          <a:lstStyle/>
          <a:p>
            <a:r>
              <a:rPr lang="en-GB" dirty="0"/>
              <a:t>So what do they mean?</a:t>
            </a:r>
          </a:p>
        </p:txBody>
      </p:sp>
      <p:sp>
        <p:nvSpPr>
          <p:cNvPr id="6" name="Content Placeholder 5">
            <a:extLst>
              <a:ext uri="{FF2B5EF4-FFF2-40B4-BE49-F238E27FC236}">
                <a16:creationId xmlns:a16="http://schemas.microsoft.com/office/drawing/2014/main" id="{84680822-E657-453D-BDAC-1BC9F5881F5D}"/>
              </a:ext>
            </a:extLst>
          </p:cNvPr>
          <p:cNvSpPr>
            <a:spLocks noGrp="1"/>
          </p:cNvSpPr>
          <p:nvPr>
            <p:ph sz="quarter" idx="4"/>
          </p:nvPr>
        </p:nvSpPr>
        <p:spPr/>
        <p:txBody>
          <a:bodyPr/>
          <a:lstStyle/>
          <a:p>
            <a:r>
              <a:rPr lang="en-GB" dirty="0"/>
              <a:t>U films are suitable for all viewers</a:t>
            </a:r>
          </a:p>
          <a:p>
            <a:r>
              <a:rPr lang="en-GB" dirty="0"/>
              <a:t>PG film mean that a parent or guardian should agree to you viewing the film</a:t>
            </a:r>
          </a:p>
          <a:p>
            <a:r>
              <a:rPr lang="en-GB" dirty="0"/>
              <a:t>12, 15 and 18 and R18 films should not be viewed by persons under that age due to content</a:t>
            </a:r>
          </a:p>
        </p:txBody>
      </p:sp>
      <p:pic>
        <p:nvPicPr>
          <p:cNvPr id="7" name="Picture 6">
            <a:extLst>
              <a:ext uri="{FF2B5EF4-FFF2-40B4-BE49-F238E27FC236}">
                <a16:creationId xmlns:a16="http://schemas.microsoft.com/office/drawing/2014/main" id="{78F35B7D-2127-4F17-95B5-E5B3C0DF9343}"/>
              </a:ext>
            </a:extLst>
          </p:cNvPr>
          <p:cNvPicPr>
            <a:picLocks noChangeAspect="1"/>
          </p:cNvPicPr>
          <p:nvPr/>
        </p:nvPicPr>
        <p:blipFill>
          <a:blip r:embed="rId2"/>
          <a:stretch>
            <a:fillRect/>
          </a:stretch>
        </p:blipFill>
        <p:spPr>
          <a:xfrm>
            <a:off x="1206430" y="1945286"/>
            <a:ext cx="3629371" cy="3515508"/>
          </a:xfrm>
          <a:prstGeom prst="rect">
            <a:avLst/>
          </a:prstGeom>
        </p:spPr>
      </p:pic>
    </p:spTree>
    <p:extLst>
      <p:ext uri="{BB962C8B-B14F-4D97-AF65-F5344CB8AC3E}">
        <p14:creationId xmlns:p14="http://schemas.microsoft.com/office/powerpoint/2010/main" val="545979693"/>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9D064-5E10-4CC9-9E51-36C16A5A62CB}"/>
              </a:ext>
            </a:extLst>
          </p:cNvPr>
          <p:cNvSpPr>
            <a:spLocks noGrp="1"/>
          </p:cNvSpPr>
          <p:nvPr>
            <p:ph type="title"/>
          </p:nvPr>
        </p:nvSpPr>
        <p:spPr/>
        <p:txBody>
          <a:bodyPr/>
          <a:lstStyle/>
          <a:p>
            <a:r>
              <a:rPr lang="en-GB" dirty="0"/>
              <a:t>Computer games also have ratings too</a:t>
            </a:r>
          </a:p>
        </p:txBody>
      </p:sp>
      <p:pic>
        <p:nvPicPr>
          <p:cNvPr id="8" name="Content Placeholder 7">
            <a:extLst>
              <a:ext uri="{FF2B5EF4-FFF2-40B4-BE49-F238E27FC236}">
                <a16:creationId xmlns:a16="http://schemas.microsoft.com/office/drawing/2014/main" id="{C15B5BB4-7C30-4013-AF70-63EA872B53F6}"/>
              </a:ext>
            </a:extLst>
          </p:cNvPr>
          <p:cNvPicPr>
            <a:picLocks noGrp="1" noChangeAspect="1"/>
          </p:cNvPicPr>
          <p:nvPr>
            <p:ph sz="half" idx="2"/>
          </p:nvPr>
        </p:nvPicPr>
        <p:blipFill>
          <a:blip r:embed="rId2"/>
          <a:stretch>
            <a:fillRect/>
          </a:stretch>
        </p:blipFill>
        <p:spPr>
          <a:xfrm>
            <a:off x="839788" y="2892712"/>
            <a:ext cx="5157787" cy="2909314"/>
          </a:xfrm>
        </p:spPr>
      </p:pic>
      <p:sp>
        <p:nvSpPr>
          <p:cNvPr id="5" name="Text Placeholder 4">
            <a:extLst>
              <a:ext uri="{FF2B5EF4-FFF2-40B4-BE49-F238E27FC236}">
                <a16:creationId xmlns:a16="http://schemas.microsoft.com/office/drawing/2014/main" id="{D4742E66-A6C1-4A7E-B82E-82C03A6A0EBA}"/>
              </a:ext>
            </a:extLst>
          </p:cNvPr>
          <p:cNvSpPr>
            <a:spLocks noGrp="1"/>
          </p:cNvSpPr>
          <p:nvPr>
            <p:ph type="body" sz="quarter" idx="3"/>
          </p:nvPr>
        </p:nvSpPr>
        <p:spPr/>
        <p:txBody>
          <a:bodyPr/>
          <a:lstStyle/>
          <a:p>
            <a:r>
              <a:rPr lang="en-GB" dirty="0"/>
              <a:t>So what do they mean</a:t>
            </a:r>
          </a:p>
        </p:txBody>
      </p:sp>
      <p:sp>
        <p:nvSpPr>
          <p:cNvPr id="6" name="Content Placeholder 5">
            <a:extLst>
              <a:ext uri="{FF2B5EF4-FFF2-40B4-BE49-F238E27FC236}">
                <a16:creationId xmlns:a16="http://schemas.microsoft.com/office/drawing/2014/main" id="{9D00F5F8-EADE-4503-A31A-EFCDFF875218}"/>
              </a:ext>
            </a:extLst>
          </p:cNvPr>
          <p:cNvSpPr>
            <a:spLocks noGrp="1"/>
          </p:cNvSpPr>
          <p:nvPr>
            <p:ph sz="quarter" idx="4"/>
          </p:nvPr>
        </p:nvSpPr>
        <p:spPr/>
        <p:txBody>
          <a:bodyPr>
            <a:normAutofit fontScale="92500" lnSpcReduction="20000"/>
          </a:bodyPr>
          <a:lstStyle/>
          <a:p>
            <a:pPr marL="0" indent="0">
              <a:buNone/>
            </a:pPr>
            <a:r>
              <a:rPr lang="en-GB" dirty="0"/>
              <a:t>The number tells us how old the person should be </a:t>
            </a:r>
            <a:r>
              <a:rPr lang="en-GB" i="1" u="sng" dirty="0">
                <a:solidFill>
                  <a:srgbClr val="FF0000"/>
                </a:solidFill>
              </a:rPr>
              <a:t>before</a:t>
            </a:r>
            <a:r>
              <a:rPr lang="en-GB" dirty="0"/>
              <a:t> they have access to the game because of its content.</a:t>
            </a:r>
          </a:p>
          <a:p>
            <a:pPr marL="0" indent="0">
              <a:buNone/>
            </a:pPr>
            <a:endParaRPr lang="en-GB" dirty="0"/>
          </a:p>
          <a:p>
            <a:pPr marL="0" indent="0">
              <a:buNone/>
            </a:pPr>
            <a:r>
              <a:rPr lang="en-GB" dirty="0"/>
              <a:t>Young hearts and minds are precious and developing.  Some times things we watch can harm our development and give us false ideas about how to behave and the types of language to use.</a:t>
            </a:r>
          </a:p>
        </p:txBody>
      </p:sp>
    </p:spTree>
    <p:extLst>
      <p:ext uri="{BB962C8B-B14F-4D97-AF65-F5344CB8AC3E}">
        <p14:creationId xmlns:p14="http://schemas.microsoft.com/office/powerpoint/2010/main" val="912348978"/>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089E7-94D7-4106-B4A4-CA24D2354EC8}"/>
              </a:ext>
            </a:extLst>
          </p:cNvPr>
          <p:cNvSpPr>
            <a:spLocks noGrp="1"/>
          </p:cNvSpPr>
          <p:nvPr>
            <p:ph type="title"/>
          </p:nvPr>
        </p:nvSpPr>
        <p:spPr/>
        <p:txBody>
          <a:bodyPr/>
          <a:lstStyle/>
          <a:p>
            <a:r>
              <a:rPr lang="en-GB" dirty="0"/>
              <a:t>Social media is also given an age restriction</a:t>
            </a:r>
          </a:p>
        </p:txBody>
      </p:sp>
      <p:sp>
        <p:nvSpPr>
          <p:cNvPr id="3" name="Content Placeholder 2">
            <a:extLst>
              <a:ext uri="{FF2B5EF4-FFF2-40B4-BE49-F238E27FC236}">
                <a16:creationId xmlns:a16="http://schemas.microsoft.com/office/drawing/2014/main" id="{BAE74FF0-D0B0-4B06-8229-ABFD01CDAC8A}"/>
              </a:ext>
            </a:extLst>
          </p:cNvPr>
          <p:cNvSpPr>
            <a:spLocks noGrp="1"/>
          </p:cNvSpPr>
          <p:nvPr>
            <p:ph sz="half" idx="1"/>
          </p:nvPr>
        </p:nvSpPr>
        <p:spPr>
          <a:xfrm>
            <a:off x="838200" y="1825625"/>
            <a:ext cx="10964594" cy="4351338"/>
          </a:xfrm>
        </p:spPr>
        <p:txBody>
          <a:bodyPr/>
          <a:lstStyle/>
          <a:p>
            <a:pPr marL="0" indent="0">
              <a:buNone/>
            </a:pPr>
            <a:r>
              <a:rPr lang="en-GB" dirty="0"/>
              <a:t>You should be 13, 16, 17 or 18 to have any of the following accounts:</a:t>
            </a:r>
          </a:p>
          <a:p>
            <a:pPr marL="0" indent="0">
              <a:buNone/>
            </a:pPr>
            <a:endParaRPr lang="en-GB" dirty="0"/>
          </a:p>
        </p:txBody>
      </p:sp>
      <p:pic>
        <p:nvPicPr>
          <p:cNvPr id="6" name="Content Placeholder 5">
            <a:extLst>
              <a:ext uri="{FF2B5EF4-FFF2-40B4-BE49-F238E27FC236}">
                <a16:creationId xmlns:a16="http://schemas.microsoft.com/office/drawing/2014/main" id="{F41EF5F8-DA15-4B66-AFDA-40E3391DDE25}"/>
              </a:ext>
            </a:extLst>
          </p:cNvPr>
          <p:cNvPicPr>
            <a:picLocks noGrp="1" noChangeAspect="1"/>
          </p:cNvPicPr>
          <p:nvPr>
            <p:ph sz="half" idx="2"/>
          </p:nvPr>
        </p:nvPicPr>
        <p:blipFill>
          <a:blip r:embed="rId2"/>
          <a:stretch>
            <a:fillRect/>
          </a:stretch>
        </p:blipFill>
        <p:spPr>
          <a:xfrm>
            <a:off x="914400" y="2532855"/>
            <a:ext cx="5181600" cy="3644108"/>
          </a:xfrm>
        </p:spPr>
      </p:pic>
      <p:sp>
        <p:nvSpPr>
          <p:cNvPr id="7" name="Speech Bubble: Rectangle 6">
            <a:extLst>
              <a:ext uri="{FF2B5EF4-FFF2-40B4-BE49-F238E27FC236}">
                <a16:creationId xmlns:a16="http://schemas.microsoft.com/office/drawing/2014/main" id="{65894A2C-E8BD-456B-A28F-8120030838AC}"/>
              </a:ext>
            </a:extLst>
          </p:cNvPr>
          <p:cNvSpPr/>
          <p:nvPr/>
        </p:nvSpPr>
        <p:spPr>
          <a:xfrm>
            <a:off x="6771861" y="3074504"/>
            <a:ext cx="4505739" cy="1893053"/>
          </a:xfrm>
          <a:prstGeom prst="wedgeRectCallout">
            <a:avLst>
              <a:gd name="adj1" fmla="val 6226"/>
              <a:gd name="adj2" fmla="val 96802"/>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I wonder how many of them you have and if your parents know you have them?</a:t>
            </a:r>
          </a:p>
        </p:txBody>
      </p:sp>
    </p:spTree>
    <p:extLst>
      <p:ext uri="{BB962C8B-B14F-4D97-AF65-F5344CB8AC3E}">
        <p14:creationId xmlns:p14="http://schemas.microsoft.com/office/powerpoint/2010/main" val="4261934773"/>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8FE20-ED3E-486C-8501-D64F6D400615}"/>
              </a:ext>
            </a:extLst>
          </p:cNvPr>
          <p:cNvSpPr>
            <a:spLocks noGrp="1"/>
          </p:cNvSpPr>
          <p:nvPr>
            <p:ph type="title"/>
          </p:nvPr>
        </p:nvSpPr>
        <p:spPr/>
        <p:txBody>
          <a:bodyPr/>
          <a:lstStyle/>
          <a:p>
            <a:r>
              <a:rPr lang="en-GB" dirty="0"/>
              <a:t>CEOP</a:t>
            </a:r>
          </a:p>
        </p:txBody>
      </p:sp>
      <p:sp>
        <p:nvSpPr>
          <p:cNvPr id="3" name="Content Placeholder 2">
            <a:extLst>
              <a:ext uri="{FF2B5EF4-FFF2-40B4-BE49-F238E27FC236}">
                <a16:creationId xmlns:a16="http://schemas.microsoft.com/office/drawing/2014/main" id="{4A6994E4-3343-4A39-AD8D-6AE4085860D0}"/>
              </a:ext>
            </a:extLst>
          </p:cNvPr>
          <p:cNvSpPr>
            <a:spLocks noGrp="1"/>
          </p:cNvSpPr>
          <p:nvPr>
            <p:ph sz="half" idx="1"/>
          </p:nvPr>
        </p:nvSpPr>
        <p:spPr/>
        <p:txBody>
          <a:bodyPr/>
          <a:lstStyle/>
          <a:p>
            <a:r>
              <a:rPr lang="en-GB" dirty="0"/>
              <a:t>CEOP (Child Exploitation and Online Protection) are the internet police.  </a:t>
            </a:r>
          </a:p>
          <a:p>
            <a:r>
              <a:rPr lang="en-GB" dirty="0"/>
              <a:t>If you are on any social media platform and you see something you do not like please report it to CEOP.</a:t>
            </a:r>
          </a:p>
          <a:p>
            <a:r>
              <a:rPr lang="en-GB" dirty="0"/>
              <a:t>Their commonly used logos are here:</a:t>
            </a:r>
          </a:p>
          <a:p>
            <a:endParaRPr lang="en-GB" dirty="0"/>
          </a:p>
        </p:txBody>
      </p:sp>
      <p:pic>
        <p:nvPicPr>
          <p:cNvPr id="6" name="Picture 5">
            <a:extLst>
              <a:ext uri="{FF2B5EF4-FFF2-40B4-BE49-F238E27FC236}">
                <a16:creationId xmlns:a16="http://schemas.microsoft.com/office/drawing/2014/main" id="{319BA020-C50B-44A0-B979-BC08FF6355CF}"/>
              </a:ext>
            </a:extLst>
          </p:cNvPr>
          <p:cNvPicPr>
            <a:picLocks noChangeAspect="1"/>
          </p:cNvPicPr>
          <p:nvPr/>
        </p:nvPicPr>
        <p:blipFill>
          <a:blip r:embed="rId2"/>
          <a:stretch>
            <a:fillRect/>
          </a:stretch>
        </p:blipFill>
        <p:spPr>
          <a:xfrm>
            <a:off x="7271716" y="786848"/>
            <a:ext cx="3638550" cy="1600200"/>
          </a:xfrm>
          <a:prstGeom prst="rect">
            <a:avLst/>
          </a:prstGeom>
        </p:spPr>
      </p:pic>
      <p:pic>
        <p:nvPicPr>
          <p:cNvPr id="8" name="Picture 7">
            <a:extLst>
              <a:ext uri="{FF2B5EF4-FFF2-40B4-BE49-F238E27FC236}">
                <a16:creationId xmlns:a16="http://schemas.microsoft.com/office/drawing/2014/main" id="{479E4F0C-1462-47CC-99BF-38DBD735B253}"/>
              </a:ext>
            </a:extLst>
          </p:cNvPr>
          <p:cNvPicPr>
            <a:picLocks noChangeAspect="1"/>
          </p:cNvPicPr>
          <p:nvPr/>
        </p:nvPicPr>
        <p:blipFill>
          <a:blip r:embed="rId3"/>
          <a:stretch>
            <a:fillRect/>
          </a:stretch>
        </p:blipFill>
        <p:spPr>
          <a:xfrm>
            <a:off x="7797157" y="2554679"/>
            <a:ext cx="3089663" cy="2467488"/>
          </a:xfrm>
          <a:prstGeom prst="rect">
            <a:avLst/>
          </a:prstGeom>
        </p:spPr>
      </p:pic>
      <p:pic>
        <p:nvPicPr>
          <p:cNvPr id="10" name="Picture 9">
            <a:extLst>
              <a:ext uri="{FF2B5EF4-FFF2-40B4-BE49-F238E27FC236}">
                <a16:creationId xmlns:a16="http://schemas.microsoft.com/office/drawing/2014/main" id="{767BF8BE-79E4-47D8-8C66-69D5BD7F1075}"/>
              </a:ext>
            </a:extLst>
          </p:cNvPr>
          <p:cNvPicPr>
            <a:picLocks noChangeAspect="1"/>
          </p:cNvPicPr>
          <p:nvPr/>
        </p:nvPicPr>
        <p:blipFill>
          <a:blip r:embed="rId4"/>
          <a:stretch>
            <a:fillRect/>
          </a:stretch>
        </p:blipFill>
        <p:spPr>
          <a:xfrm>
            <a:off x="7271716" y="5022167"/>
            <a:ext cx="3771900" cy="1295400"/>
          </a:xfrm>
          <a:prstGeom prst="rect">
            <a:avLst/>
          </a:prstGeom>
        </p:spPr>
      </p:pic>
    </p:spTree>
    <p:extLst>
      <p:ext uri="{BB962C8B-B14F-4D97-AF65-F5344CB8AC3E}">
        <p14:creationId xmlns:p14="http://schemas.microsoft.com/office/powerpoint/2010/main" val="949114763"/>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97373-CC8C-4C42-8512-819B5B114259}"/>
              </a:ext>
            </a:extLst>
          </p:cNvPr>
          <p:cNvSpPr>
            <a:spLocks noGrp="1"/>
          </p:cNvSpPr>
          <p:nvPr>
            <p:ph type="title"/>
          </p:nvPr>
        </p:nvSpPr>
        <p:spPr>
          <a:xfrm>
            <a:off x="838200" y="365125"/>
            <a:ext cx="10515600" cy="6091946"/>
          </a:xfrm>
        </p:spPr>
        <p:txBody>
          <a:bodyPr/>
          <a:lstStyle/>
          <a:p>
            <a:r>
              <a:rPr lang="en-GB" b="1" u="sng" dirty="0"/>
              <a:t>Your task</a:t>
            </a:r>
            <a:r>
              <a:rPr lang="en-GB" dirty="0"/>
              <a:t>:</a:t>
            </a:r>
            <a:br>
              <a:rPr lang="en-GB" dirty="0"/>
            </a:br>
            <a:br>
              <a:rPr lang="en-GB" dirty="0"/>
            </a:br>
            <a:r>
              <a:rPr lang="en-GB" dirty="0"/>
              <a:t>Using the worksheet provided, design a smart watch for children to wear that will alert them every time they see or watch something that isn’t good for them.</a:t>
            </a:r>
          </a:p>
        </p:txBody>
      </p:sp>
    </p:spTree>
    <p:extLst>
      <p:ext uri="{BB962C8B-B14F-4D97-AF65-F5344CB8AC3E}">
        <p14:creationId xmlns:p14="http://schemas.microsoft.com/office/powerpoint/2010/main" val="800173005"/>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375</Words>
  <Application>Microsoft Office PowerPoint</Application>
  <PresentationFormat>Widescreen</PresentationFormat>
  <Paragraphs>40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Heartsmart</vt:lpstr>
      <vt:lpstr>LI: to learn ways to know what we should and shouldn’t watch</vt:lpstr>
      <vt:lpstr>Our hearts are precious.   How can we protect them?</vt:lpstr>
      <vt:lpstr>Being Heartsmart means we are careful about what we see and what we watch.</vt:lpstr>
      <vt:lpstr>All films have a rating guide</vt:lpstr>
      <vt:lpstr>Computer games also have ratings too</vt:lpstr>
      <vt:lpstr>Social media is also given an age restriction</vt:lpstr>
      <vt:lpstr>CEOP</vt:lpstr>
      <vt:lpstr>Your task:  Using the worksheet provided, design a smart watch for children to wear that will alert them every time they see or watch something that isn’t good for them.</vt:lpstr>
      <vt:lpstr>Consider:  How many alerts do you think should be allowed everyday?  What could your watch do if you did look at something it doesn’t like?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Heartsmart</dc:title>
  <dc:creator>L Copley</dc:creator>
  <cp:lastModifiedBy>L Copley</cp:lastModifiedBy>
  <cp:revision>5</cp:revision>
  <dcterms:created xsi:type="dcterms:W3CDTF">2021-01-20T11:35:09Z</dcterms:created>
  <dcterms:modified xsi:type="dcterms:W3CDTF">2021-01-20T12:15:08Z</dcterms:modified>
</cp:coreProperties>
</file>