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88" r:id="rId4"/>
    <p:sldId id="267" r:id="rId5"/>
    <p:sldId id="268" r:id="rId6"/>
    <p:sldId id="269" r:id="rId7"/>
    <p:sldId id="258" r:id="rId8"/>
    <p:sldId id="259" r:id="rId9"/>
    <p:sldId id="260" r:id="rId10"/>
    <p:sldId id="261" r:id="rId11"/>
    <p:sldId id="283" r:id="rId12"/>
    <p:sldId id="284" r:id="rId13"/>
    <p:sldId id="285" r:id="rId14"/>
    <p:sldId id="286" r:id="rId15"/>
    <p:sldId id="287" r:id="rId16"/>
    <p:sldId id="272" r:id="rId17"/>
    <p:sldId id="262" r:id="rId18"/>
    <p:sldId id="263" r:id="rId19"/>
    <p:sldId id="289" r:id="rId20"/>
    <p:sldId id="290" r:id="rId21"/>
    <p:sldId id="291" r:id="rId22"/>
    <p:sldId id="292" r:id="rId23"/>
    <p:sldId id="293" r:id="rId24"/>
    <p:sldId id="294" r:id="rId25"/>
    <p:sldId id="295" r:id="rId26"/>
    <p:sldId id="296" r:id="rId27"/>
    <p:sldId id="297" r:id="rId28"/>
    <p:sldId id="298" r:id="rId29"/>
    <p:sldId id="273" r:id="rId30"/>
    <p:sldId id="264" r:id="rId31"/>
    <p:sldId id="299" r:id="rId32"/>
    <p:sldId id="300" r:id="rId33"/>
    <p:sldId id="301" r:id="rId34"/>
    <p:sldId id="302" r:id="rId35"/>
    <p:sldId id="303" r:id="rId36"/>
    <p:sldId id="304" r:id="rId37"/>
    <p:sldId id="305" r:id="rId38"/>
    <p:sldId id="306" r:id="rId39"/>
    <p:sldId id="274" r:id="rId40"/>
    <p:sldId id="265" r:id="rId41"/>
    <p:sldId id="266" r:id="rId42"/>
    <p:sldId id="307" r:id="rId43"/>
    <p:sldId id="308" r:id="rId44"/>
    <p:sldId id="309" r:id="rId45"/>
    <p:sldId id="310" r:id="rId46"/>
    <p:sldId id="311" r:id="rId47"/>
    <p:sldId id="312" r:id="rId48"/>
    <p:sldId id="313" r:id="rId49"/>
    <p:sldId id="314" r:id="rId50"/>
    <p:sldId id="275" r:id="rId51"/>
    <p:sldId id="315" r:id="rId52"/>
    <p:sldId id="316" r:id="rId53"/>
    <p:sldId id="317" r:id="rId54"/>
    <p:sldId id="318" r:id="rId55"/>
    <p:sldId id="319" r:id="rId56"/>
    <p:sldId id="320" r:id="rId57"/>
    <p:sldId id="321" r:id="rId58"/>
    <p:sldId id="322" r:id="rId59"/>
    <p:sldId id="323" r:id="rId60"/>
    <p:sldId id="276" r:id="rId61"/>
    <p:sldId id="324" r:id="rId62"/>
    <p:sldId id="325" r:id="rId63"/>
    <p:sldId id="326" r:id="rId64"/>
    <p:sldId id="327" r:id="rId65"/>
    <p:sldId id="328" r:id="rId66"/>
    <p:sldId id="329" r:id="rId67"/>
    <p:sldId id="330" r:id="rId68"/>
    <p:sldId id="331" r:id="rId69"/>
    <p:sldId id="332" r:id="rId70"/>
    <p:sldId id="333" r:id="rId71"/>
    <p:sldId id="334" r:id="rId72"/>
    <p:sldId id="277" r:id="rId73"/>
    <p:sldId id="335" r:id="rId74"/>
    <p:sldId id="336" r:id="rId75"/>
    <p:sldId id="337" r:id="rId76"/>
    <p:sldId id="338" r:id="rId77"/>
    <p:sldId id="339" r:id="rId78"/>
    <p:sldId id="341" r:id="rId79"/>
    <p:sldId id="278" r:id="rId80"/>
    <p:sldId id="342" r:id="rId81"/>
    <p:sldId id="343" r:id="rId82"/>
    <p:sldId id="344" r:id="rId83"/>
    <p:sldId id="345" r:id="rId84"/>
    <p:sldId id="346" r:id="rId85"/>
    <p:sldId id="347" r:id="rId86"/>
    <p:sldId id="348" r:id="rId87"/>
    <p:sldId id="349" r:id="rId88"/>
    <p:sldId id="350" r:id="rId89"/>
    <p:sldId id="351" r:id="rId90"/>
    <p:sldId id="279" r:id="rId91"/>
    <p:sldId id="352" r:id="rId92"/>
    <p:sldId id="353" r:id="rId93"/>
    <p:sldId id="375" r:id="rId94"/>
    <p:sldId id="376" r:id="rId95"/>
    <p:sldId id="377" r:id="rId96"/>
    <p:sldId id="378" r:id="rId97"/>
    <p:sldId id="379" r:id="rId98"/>
    <p:sldId id="380" r:id="rId99"/>
    <p:sldId id="280" r:id="rId100"/>
    <p:sldId id="354" r:id="rId101"/>
    <p:sldId id="355" r:id="rId102"/>
    <p:sldId id="356" r:id="rId103"/>
    <p:sldId id="357" r:id="rId104"/>
    <p:sldId id="358" r:id="rId105"/>
    <p:sldId id="359" r:id="rId106"/>
    <p:sldId id="360" r:id="rId107"/>
    <p:sldId id="361" r:id="rId108"/>
    <p:sldId id="362" r:id="rId109"/>
    <p:sldId id="363" r:id="rId110"/>
    <p:sldId id="364" r:id="rId111"/>
    <p:sldId id="282" r:id="rId112"/>
    <p:sldId id="365" r:id="rId113"/>
    <p:sldId id="366" r:id="rId114"/>
    <p:sldId id="367" r:id="rId115"/>
    <p:sldId id="368" r:id="rId116"/>
    <p:sldId id="369" r:id="rId117"/>
    <p:sldId id="370" r:id="rId118"/>
    <p:sldId id="371" r:id="rId119"/>
    <p:sldId id="372" r:id="rId120"/>
    <p:sldId id="373" r:id="rId121"/>
    <p:sldId id="374" r:id="rId122"/>
    <p:sldId id="381" r:id="rId123"/>
    <p:sldId id="281" r:id="rId124"/>
    <p:sldId id="382" r:id="rId125"/>
    <p:sldId id="383" r:id="rId126"/>
    <p:sldId id="384" r:id="rId127"/>
    <p:sldId id="385" r:id="rId128"/>
    <p:sldId id="386" r:id="rId129"/>
    <p:sldId id="387" r:id="rId130"/>
    <p:sldId id="388" r:id="rId131"/>
    <p:sldId id="389" r:id="rId132"/>
    <p:sldId id="390" r:id="rId133"/>
    <p:sldId id="391" r:id="rId134"/>
    <p:sldId id="392" r:id="rId135"/>
    <p:sldId id="393" r:id="rId1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A35"/>
    <a:srgbClr val="1F4E79"/>
    <a:srgbClr val="239295"/>
    <a:srgbClr val="548235"/>
    <a:srgbClr val="00B050"/>
    <a:srgbClr val="F4B183"/>
    <a:srgbClr val="FFC000"/>
    <a:srgbClr val="2E75B6"/>
    <a:srgbClr val="C55A11"/>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716" autoAdjust="0"/>
    <p:restoredTop sz="94660"/>
  </p:normalViewPr>
  <p:slideViewPr>
    <p:cSldViewPr snapToGrid="0">
      <p:cViewPr varScale="1">
        <p:scale>
          <a:sx n="72" d="100"/>
          <a:sy n="72" d="100"/>
        </p:scale>
        <p:origin x="30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EFD6B73-053D-46EF-8FA6-3B32AECC8FC8}" type="datetimeFigureOut">
              <a:rPr lang="en-GB" smtClean="0"/>
              <a:t>14/01/2022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426474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FD6B73-053D-46EF-8FA6-3B32AECC8FC8}" type="datetimeFigureOut">
              <a:rPr lang="en-GB" smtClean="0"/>
              <a:t>14/01/2022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842625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FD6B73-053D-46EF-8FA6-3B32AECC8FC8}" type="datetimeFigureOut">
              <a:rPr lang="en-GB" smtClean="0"/>
              <a:t>14/01/2022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353273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EFD6B73-053D-46EF-8FA6-3B32AECC8FC8}" type="datetimeFigureOut">
              <a:rPr lang="en-GB" smtClean="0"/>
              <a:t>14/01/2022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421884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D6B73-053D-46EF-8FA6-3B32AECC8FC8}" type="datetimeFigureOut">
              <a:rPr lang="en-GB" smtClean="0"/>
              <a:t>14/01/2022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189027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EFD6B73-053D-46EF-8FA6-3B32AECC8FC8}" type="datetimeFigureOut">
              <a:rPr lang="en-GB" smtClean="0"/>
              <a:t>14/01/2022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997528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EFD6B73-053D-46EF-8FA6-3B32AECC8FC8}" type="datetimeFigureOut">
              <a:rPr lang="en-GB" smtClean="0"/>
              <a:t>14/01/2022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4215436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EFD6B73-053D-46EF-8FA6-3B32AECC8FC8}" type="datetimeFigureOut">
              <a:rPr lang="en-GB" smtClean="0"/>
              <a:t>14/01/2022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1853903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D6B73-053D-46EF-8FA6-3B32AECC8FC8}" type="datetimeFigureOut">
              <a:rPr lang="en-GB" smtClean="0"/>
              <a:t>14/01/2022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1221009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D6B73-053D-46EF-8FA6-3B32AECC8FC8}" type="datetimeFigureOut">
              <a:rPr lang="en-GB" smtClean="0"/>
              <a:t>14/01/2022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121383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D6B73-053D-46EF-8FA6-3B32AECC8FC8}" type="datetimeFigureOut">
              <a:rPr lang="en-GB" smtClean="0"/>
              <a:t>14/01/2022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DDBDD7-B2DA-4B2B-8579-C93315A1793C}" type="slidenum">
              <a:rPr lang="en-GB" smtClean="0"/>
              <a:t>‹#›</a:t>
            </a:fld>
            <a:endParaRPr lang="en-GB"/>
          </a:p>
        </p:txBody>
      </p:sp>
    </p:spTree>
    <p:extLst>
      <p:ext uri="{BB962C8B-B14F-4D97-AF65-F5344CB8AC3E}">
        <p14:creationId xmlns:p14="http://schemas.microsoft.com/office/powerpoint/2010/main" val="214672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FD6B73-053D-46EF-8FA6-3B32AECC8FC8}" type="datetimeFigureOut">
              <a:rPr lang="en-GB" smtClean="0"/>
              <a:t>14/01/2022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DDBDD7-B2DA-4B2B-8579-C93315A1793C}" type="slidenum">
              <a:rPr lang="en-GB" smtClean="0"/>
              <a:t>‹#›</a:t>
            </a:fld>
            <a:endParaRPr lang="en-GB"/>
          </a:p>
        </p:txBody>
      </p:sp>
    </p:spTree>
    <p:extLst>
      <p:ext uri="{BB962C8B-B14F-4D97-AF65-F5344CB8AC3E}">
        <p14:creationId xmlns:p14="http://schemas.microsoft.com/office/powerpoint/2010/main" val="3598197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90.xml"/><Relationship Id="rId13" Type="http://schemas.openxmlformats.org/officeDocument/2006/relationships/slide" Target="slide71.xml"/><Relationship Id="rId3" Type="http://schemas.openxmlformats.org/officeDocument/2006/relationships/slide" Target="slide16.xml"/><Relationship Id="rId7" Type="http://schemas.openxmlformats.org/officeDocument/2006/relationships/slide" Target="slide60.xml"/><Relationship Id="rId12" Type="http://schemas.openxmlformats.org/officeDocument/2006/relationships/slide" Target="slide110.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50.xml"/><Relationship Id="rId11" Type="http://schemas.openxmlformats.org/officeDocument/2006/relationships/slide" Target="slide99.xml"/><Relationship Id="rId5" Type="http://schemas.openxmlformats.org/officeDocument/2006/relationships/slide" Target="slide39.xml"/><Relationship Id="rId15" Type="http://schemas.openxmlformats.org/officeDocument/2006/relationships/image" Target="../media/image1.png"/><Relationship Id="rId10" Type="http://schemas.openxmlformats.org/officeDocument/2006/relationships/slide" Target="slide79.xml"/><Relationship Id="rId4" Type="http://schemas.openxmlformats.org/officeDocument/2006/relationships/slide" Target="slide29.xml"/><Relationship Id="rId9" Type="http://schemas.openxmlformats.org/officeDocument/2006/relationships/slide" Target="slide122.xml"/><Relationship Id="rId14" Type="http://schemas.openxmlformats.org/officeDocument/2006/relationships/hyperlink" Target="https://mrcarterrocks.wixsite.com/historyrocks" TargetMode="Externa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slide" Target="slide9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8" Type="http://schemas.openxmlformats.org/officeDocument/2006/relationships/slide" Target="slide117.xml"/><Relationship Id="rId3" Type="http://schemas.openxmlformats.org/officeDocument/2006/relationships/slide" Target="slide111.xml"/><Relationship Id="rId7" Type="http://schemas.openxmlformats.org/officeDocument/2006/relationships/slide" Target="slide116.xml"/><Relationship Id="rId12" Type="http://schemas.openxmlformats.org/officeDocument/2006/relationships/slide" Target="slide121.xml"/><Relationship Id="rId2" Type="http://schemas.openxmlformats.org/officeDocument/2006/relationships/slide" Target="slide112.xml"/><Relationship Id="rId1" Type="http://schemas.openxmlformats.org/officeDocument/2006/relationships/slideLayout" Target="../slideLayouts/slideLayout2.xml"/><Relationship Id="rId6" Type="http://schemas.openxmlformats.org/officeDocument/2006/relationships/slide" Target="slide115.xml"/><Relationship Id="rId11" Type="http://schemas.openxmlformats.org/officeDocument/2006/relationships/slide" Target="slide120.xml"/><Relationship Id="rId5" Type="http://schemas.openxmlformats.org/officeDocument/2006/relationships/slide" Target="slide114.xml"/><Relationship Id="rId10" Type="http://schemas.openxmlformats.org/officeDocument/2006/relationships/slide" Target="slide119.xml"/><Relationship Id="rId4" Type="http://schemas.openxmlformats.org/officeDocument/2006/relationships/slide" Target="slide113.xml"/><Relationship Id="rId9" Type="http://schemas.openxmlformats.org/officeDocument/2006/relationships/slide" Target="slide118.xml"/></Relationships>
</file>

<file path=ppt/slides/_rels/slide111.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8" Type="http://schemas.openxmlformats.org/officeDocument/2006/relationships/slide" Target="slide129.xml"/><Relationship Id="rId13" Type="http://schemas.openxmlformats.org/officeDocument/2006/relationships/slide" Target="slide135.xml"/><Relationship Id="rId3" Type="http://schemas.openxmlformats.org/officeDocument/2006/relationships/slide" Target="slide123.xml"/><Relationship Id="rId7" Type="http://schemas.openxmlformats.org/officeDocument/2006/relationships/slide" Target="slide128.xml"/><Relationship Id="rId12" Type="http://schemas.openxmlformats.org/officeDocument/2006/relationships/slide" Target="slide134.xml"/><Relationship Id="rId2" Type="http://schemas.openxmlformats.org/officeDocument/2006/relationships/slide" Target="slide124.xml"/><Relationship Id="rId1" Type="http://schemas.openxmlformats.org/officeDocument/2006/relationships/slideLayout" Target="../slideLayouts/slideLayout2.xml"/><Relationship Id="rId6" Type="http://schemas.openxmlformats.org/officeDocument/2006/relationships/slide" Target="slide127.xml"/><Relationship Id="rId11" Type="http://schemas.openxmlformats.org/officeDocument/2006/relationships/slide" Target="slide133.xml"/><Relationship Id="rId5" Type="http://schemas.openxmlformats.org/officeDocument/2006/relationships/slide" Target="slide126.xml"/><Relationship Id="rId10" Type="http://schemas.openxmlformats.org/officeDocument/2006/relationships/slide" Target="slide131.xml"/><Relationship Id="rId4" Type="http://schemas.openxmlformats.org/officeDocument/2006/relationships/slide" Target="slide125.xml"/><Relationship Id="rId9" Type="http://schemas.openxmlformats.org/officeDocument/2006/relationships/slide" Target="slide130.xml"/></Relationships>
</file>

<file path=ppt/slides/_rels/slide123.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3" Type="http://schemas.openxmlformats.org/officeDocument/2006/relationships/slide" Target="slide12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28.xml"/><Relationship Id="rId3" Type="http://schemas.openxmlformats.org/officeDocument/2006/relationships/slide" Target="slide17.xml"/><Relationship Id="rId7" Type="http://schemas.openxmlformats.org/officeDocument/2006/relationships/slide" Target="slide22.xml"/><Relationship Id="rId12" Type="http://schemas.openxmlformats.org/officeDocument/2006/relationships/slide" Target="slide27.xml"/><Relationship Id="rId2"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slide" Target="slide21.xml"/><Relationship Id="rId11" Type="http://schemas.openxmlformats.org/officeDocument/2006/relationships/slide" Target="slide26.xml"/><Relationship Id="rId5" Type="http://schemas.openxmlformats.org/officeDocument/2006/relationships/slide" Target="slide20.xml"/><Relationship Id="rId10" Type="http://schemas.openxmlformats.org/officeDocument/2006/relationships/slide" Target="slide25.xml"/><Relationship Id="rId4" Type="http://schemas.openxmlformats.org/officeDocument/2006/relationships/slide" Target="slide19.xml"/><Relationship Id="rId9" Type="http://schemas.openxmlformats.org/officeDocument/2006/relationships/slide" Target="slide2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slide" Target="slide3.xml"/><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slide" Target="slide30.xml"/><Relationship Id="rId7" Type="http://schemas.openxmlformats.org/officeDocument/2006/relationships/slide" Target="slide35.xml"/><Relationship Id="rId2" Type="http://schemas.openxmlformats.org/officeDocument/2006/relationships/slide" Target="slide31.xml"/><Relationship Id="rId1" Type="http://schemas.openxmlformats.org/officeDocument/2006/relationships/slideLayout" Target="../slideLayouts/slideLayout2.xml"/><Relationship Id="rId6" Type="http://schemas.openxmlformats.org/officeDocument/2006/relationships/slide" Target="slide34.xml"/><Relationship Id="rId5" Type="http://schemas.openxmlformats.org/officeDocument/2006/relationships/slide" Target="slide33.xml"/><Relationship Id="rId4" Type="http://schemas.openxmlformats.org/officeDocument/2006/relationships/slide" Target="slide32.xml"/><Relationship Id="rId9" Type="http://schemas.openxmlformats.org/officeDocument/2006/relationships/slide" Target="slide37.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slide" Target="slide47.xml"/><Relationship Id="rId3" Type="http://schemas.openxmlformats.org/officeDocument/2006/relationships/slide" Target="slide40.xml"/><Relationship Id="rId7" Type="http://schemas.openxmlformats.org/officeDocument/2006/relationships/slide" Target="slide45.xml"/><Relationship Id="rId2"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44.xml"/><Relationship Id="rId11" Type="http://schemas.openxmlformats.org/officeDocument/2006/relationships/slide" Target="slide49.xml"/><Relationship Id="rId5" Type="http://schemas.openxmlformats.org/officeDocument/2006/relationships/slide" Target="slide43.xml"/><Relationship Id="rId10" Type="http://schemas.openxmlformats.org/officeDocument/2006/relationships/slide" Target="slide48.xml"/><Relationship Id="rId4" Type="http://schemas.openxmlformats.org/officeDocument/2006/relationships/slide" Target="slide42.xml"/><Relationship Id="rId9" Type="http://schemas.openxmlformats.org/officeDocument/2006/relationships/slide" Target="slide46.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slide" Target="slide58.xml"/><Relationship Id="rId3" Type="http://schemas.openxmlformats.org/officeDocument/2006/relationships/slide" Target="slide51.xml"/><Relationship Id="rId7" Type="http://schemas.openxmlformats.org/officeDocument/2006/relationships/slide" Target="slide56.xml"/><Relationship Id="rId2" Type="http://schemas.openxmlformats.org/officeDocument/2006/relationships/slide" Target="slide52.xml"/><Relationship Id="rId1" Type="http://schemas.openxmlformats.org/officeDocument/2006/relationships/slideLayout" Target="../slideLayouts/slideLayout2.xml"/><Relationship Id="rId6" Type="http://schemas.openxmlformats.org/officeDocument/2006/relationships/slide" Target="slide55.xml"/><Relationship Id="rId5" Type="http://schemas.openxmlformats.org/officeDocument/2006/relationships/slide" Target="slide54.xml"/><Relationship Id="rId10" Type="http://schemas.openxmlformats.org/officeDocument/2006/relationships/slide" Target="slide59.xml"/><Relationship Id="rId4" Type="http://schemas.openxmlformats.org/officeDocument/2006/relationships/slide" Target="slide53.xml"/><Relationship Id="rId9" Type="http://schemas.openxmlformats.org/officeDocument/2006/relationships/slide" Target="slide57.xml"/></Relationships>
</file>

<file path=ppt/slides/_rels/slide51.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slide" Target="slide68.xml"/><Relationship Id="rId3" Type="http://schemas.openxmlformats.org/officeDocument/2006/relationships/slide" Target="slide61.xml"/><Relationship Id="rId7" Type="http://schemas.openxmlformats.org/officeDocument/2006/relationships/slide" Target="slide66.xml"/><Relationship Id="rId2" Type="http://schemas.openxmlformats.org/officeDocument/2006/relationships/slide" Target="slide62.xml"/><Relationship Id="rId1" Type="http://schemas.openxmlformats.org/officeDocument/2006/relationships/slideLayout" Target="../slideLayouts/slideLayout2.xml"/><Relationship Id="rId6" Type="http://schemas.openxmlformats.org/officeDocument/2006/relationships/slide" Target="slide65.xml"/><Relationship Id="rId11" Type="http://schemas.openxmlformats.org/officeDocument/2006/relationships/slide" Target="slide70.xml"/><Relationship Id="rId5" Type="http://schemas.openxmlformats.org/officeDocument/2006/relationships/slide" Target="slide64.xml"/><Relationship Id="rId10" Type="http://schemas.openxmlformats.org/officeDocument/2006/relationships/slide" Target="slide69.xml"/><Relationship Id="rId4" Type="http://schemas.openxmlformats.org/officeDocument/2006/relationships/slide" Target="slide63.xml"/><Relationship Id="rId9" Type="http://schemas.openxmlformats.org/officeDocument/2006/relationships/slide" Target="slide67.xml"/></Relationships>
</file>

<file path=ppt/slides/_rels/slide61.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8" Type="http://schemas.openxmlformats.org/officeDocument/2006/relationships/slide" Target="slide78.xml"/><Relationship Id="rId3" Type="http://schemas.openxmlformats.org/officeDocument/2006/relationships/slide" Target="slide72.xml"/><Relationship Id="rId7" Type="http://schemas.openxmlformats.org/officeDocument/2006/relationships/slide" Target="slide77.xml"/><Relationship Id="rId2" Type="http://schemas.openxmlformats.org/officeDocument/2006/relationships/slide" Target="slide73.xml"/><Relationship Id="rId1" Type="http://schemas.openxmlformats.org/officeDocument/2006/relationships/slideLayout" Target="../slideLayouts/slideLayout2.xml"/><Relationship Id="rId6" Type="http://schemas.openxmlformats.org/officeDocument/2006/relationships/slide" Target="slide76.xml"/><Relationship Id="rId5" Type="http://schemas.openxmlformats.org/officeDocument/2006/relationships/slide" Target="slide75.xml"/><Relationship Id="rId4" Type="http://schemas.openxmlformats.org/officeDocument/2006/relationships/slide" Target="slide74.xml"/></Relationships>
</file>

<file path=ppt/slides/_rels/slide72.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8" Type="http://schemas.openxmlformats.org/officeDocument/2006/relationships/slide" Target="slide86.xml"/><Relationship Id="rId3" Type="http://schemas.openxmlformats.org/officeDocument/2006/relationships/slide" Target="slide80.xml"/><Relationship Id="rId7" Type="http://schemas.openxmlformats.org/officeDocument/2006/relationships/slide" Target="slide85.xml"/><Relationship Id="rId2" Type="http://schemas.openxmlformats.org/officeDocument/2006/relationships/slide" Target="slide81.xml"/><Relationship Id="rId1" Type="http://schemas.openxmlformats.org/officeDocument/2006/relationships/slideLayout" Target="../slideLayouts/slideLayout2.xml"/><Relationship Id="rId6" Type="http://schemas.openxmlformats.org/officeDocument/2006/relationships/slide" Target="slide84.xml"/><Relationship Id="rId11" Type="http://schemas.openxmlformats.org/officeDocument/2006/relationships/slide" Target="slide89.xml"/><Relationship Id="rId5" Type="http://schemas.openxmlformats.org/officeDocument/2006/relationships/slide" Target="slide83.xml"/><Relationship Id="rId10" Type="http://schemas.openxmlformats.org/officeDocument/2006/relationships/slide" Target="slide88.xml"/><Relationship Id="rId4" Type="http://schemas.openxmlformats.org/officeDocument/2006/relationships/slide" Target="slide82.xml"/><Relationship Id="rId9" Type="http://schemas.openxmlformats.org/officeDocument/2006/relationships/slide" Target="slide87.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8" Type="http://schemas.openxmlformats.org/officeDocument/2006/relationships/slide" Target="slide97.xml"/><Relationship Id="rId3" Type="http://schemas.openxmlformats.org/officeDocument/2006/relationships/slide" Target="slide91.xml"/><Relationship Id="rId7" Type="http://schemas.openxmlformats.org/officeDocument/2006/relationships/slide" Target="slide96.xml"/><Relationship Id="rId2" Type="http://schemas.openxmlformats.org/officeDocument/2006/relationships/slide" Target="slide92.xml"/><Relationship Id="rId1" Type="http://schemas.openxmlformats.org/officeDocument/2006/relationships/slideLayout" Target="../slideLayouts/slideLayout2.xml"/><Relationship Id="rId6" Type="http://schemas.openxmlformats.org/officeDocument/2006/relationships/slide" Target="slide95.xml"/><Relationship Id="rId5" Type="http://schemas.openxmlformats.org/officeDocument/2006/relationships/slide" Target="slide94.xml"/><Relationship Id="rId4" Type="http://schemas.openxmlformats.org/officeDocument/2006/relationships/slide" Target="slide93.xml"/><Relationship Id="rId9" Type="http://schemas.openxmlformats.org/officeDocument/2006/relationships/slide" Target="slide98.xml"/></Relationships>
</file>

<file path=ppt/slides/_rels/slide91.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3" Type="http://schemas.openxmlformats.org/officeDocument/2006/relationships/slide" Target="slide90.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8" Type="http://schemas.openxmlformats.org/officeDocument/2006/relationships/slide" Target="slide106.xml"/><Relationship Id="rId3" Type="http://schemas.openxmlformats.org/officeDocument/2006/relationships/slide" Target="slide100.xml"/><Relationship Id="rId7" Type="http://schemas.openxmlformats.org/officeDocument/2006/relationships/slide" Target="slide105.xml"/><Relationship Id="rId2" Type="http://schemas.openxmlformats.org/officeDocument/2006/relationships/slide" Target="slide101.xml"/><Relationship Id="rId1" Type="http://schemas.openxmlformats.org/officeDocument/2006/relationships/slideLayout" Target="../slideLayouts/slideLayout2.xml"/><Relationship Id="rId6" Type="http://schemas.openxmlformats.org/officeDocument/2006/relationships/slide" Target="slide104.xml"/><Relationship Id="rId11" Type="http://schemas.openxmlformats.org/officeDocument/2006/relationships/slide" Target="slide109.xml"/><Relationship Id="rId5" Type="http://schemas.openxmlformats.org/officeDocument/2006/relationships/slide" Target="slide103.xml"/><Relationship Id="rId10" Type="http://schemas.openxmlformats.org/officeDocument/2006/relationships/slide" Target="slide108.xml"/><Relationship Id="rId4" Type="http://schemas.openxmlformats.org/officeDocument/2006/relationships/slide" Target="slide102.xml"/><Relationship Id="rId9" Type="http://schemas.openxmlformats.org/officeDocument/2006/relationships/slide" Target="slide10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816" y="3035229"/>
            <a:ext cx="10515600" cy="693910"/>
          </a:xfrm>
        </p:spPr>
        <p:txBody>
          <a:bodyPr>
            <a:normAutofit fontScale="90000"/>
          </a:bodyPr>
          <a:lstStyle/>
          <a:p>
            <a:pPr algn="ctr"/>
            <a:r>
              <a:rPr lang="en-GB" b="1" u="sng" dirty="0"/>
              <a:t>Choose your topic to begin</a:t>
            </a:r>
          </a:p>
        </p:txBody>
      </p:sp>
      <p:sp>
        <p:nvSpPr>
          <p:cNvPr id="4" name="Action Button: Custom 3">
            <a:hlinkClick r:id="rId2" action="ppaction://hlinksldjump" highlightClick="1"/>
          </p:cNvPr>
          <p:cNvSpPr/>
          <p:nvPr/>
        </p:nvSpPr>
        <p:spPr>
          <a:xfrm>
            <a:off x="124094" y="4154947"/>
            <a:ext cx="2452915" cy="711200"/>
          </a:xfrm>
          <a:prstGeom prst="actionButtonBlank">
            <a:avLst/>
          </a:prstGeom>
          <a:ln>
            <a:solidFill>
              <a:schemeClr val="bg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Stone Age to Iron Age</a:t>
            </a:r>
          </a:p>
        </p:txBody>
      </p:sp>
      <p:sp>
        <p:nvSpPr>
          <p:cNvPr id="5" name="Action Button: Custom 4">
            <a:hlinkClick r:id="rId3" action="ppaction://hlinksldjump" highlightClick="1"/>
          </p:cNvPr>
          <p:cNvSpPr/>
          <p:nvPr/>
        </p:nvSpPr>
        <p:spPr>
          <a:xfrm>
            <a:off x="3242884" y="4154947"/>
            <a:ext cx="2452915" cy="711200"/>
          </a:xfrm>
          <a:prstGeom prst="actionButtonBlank">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Ancient Romans</a:t>
            </a:r>
          </a:p>
        </p:txBody>
      </p:sp>
      <p:sp>
        <p:nvSpPr>
          <p:cNvPr id="6" name="Action Button: Custom 5">
            <a:hlinkClick r:id="rId4" action="ppaction://hlinksldjump" highlightClick="1"/>
          </p:cNvPr>
          <p:cNvSpPr/>
          <p:nvPr/>
        </p:nvSpPr>
        <p:spPr>
          <a:xfrm>
            <a:off x="6361674" y="4154947"/>
            <a:ext cx="2452915" cy="711200"/>
          </a:xfrm>
          <a:prstGeom prst="actionButtonBlank">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Anglo-Saxons</a:t>
            </a:r>
          </a:p>
        </p:txBody>
      </p:sp>
      <p:sp>
        <p:nvSpPr>
          <p:cNvPr id="7" name="Action Button: Custom 6">
            <a:hlinkClick r:id="rId5" action="ppaction://hlinksldjump" highlightClick="1"/>
          </p:cNvPr>
          <p:cNvSpPr/>
          <p:nvPr/>
        </p:nvSpPr>
        <p:spPr>
          <a:xfrm>
            <a:off x="9480463" y="4154947"/>
            <a:ext cx="2452915" cy="711200"/>
          </a:xfrm>
          <a:prstGeom prst="actionButtonBlank">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Vikings</a:t>
            </a:r>
          </a:p>
        </p:txBody>
      </p:sp>
      <p:sp>
        <p:nvSpPr>
          <p:cNvPr id="8" name="Action Button: Custom 7">
            <a:hlinkClick r:id="rId6" action="ppaction://hlinksldjump" highlightClick="1"/>
          </p:cNvPr>
          <p:cNvSpPr/>
          <p:nvPr/>
        </p:nvSpPr>
        <p:spPr>
          <a:xfrm>
            <a:off x="124094" y="5023853"/>
            <a:ext cx="2452915" cy="711200"/>
          </a:xfrm>
          <a:prstGeom prst="actionButtonBlank">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Ancient Greeks</a:t>
            </a:r>
          </a:p>
        </p:txBody>
      </p:sp>
      <p:sp>
        <p:nvSpPr>
          <p:cNvPr id="9" name="Action Button: Custom 8">
            <a:hlinkClick r:id="rId7" action="ppaction://hlinksldjump" highlightClick="1"/>
          </p:cNvPr>
          <p:cNvSpPr/>
          <p:nvPr/>
        </p:nvSpPr>
        <p:spPr>
          <a:xfrm>
            <a:off x="3242884" y="5023853"/>
            <a:ext cx="2452915" cy="711200"/>
          </a:xfrm>
          <a:prstGeom prst="actionButtonBlank">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Ancient Egypt</a:t>
            </a:r>
          </a:p>
        </p:txBody>
      </p:sp>
      <p:sp>
        <p:nvSpPr>
          <p:cNvPr id="10" name="Action Button: Custom 9">
            <a:hlinkClick r:id="rId8" action="ppaction://hlinksldjump" highlightClick="1"/>
          </p:cNvPr>
          <p:cNvSpPr/>
          <p:nvPr/>
        </p:nvSpPr>
        <p:spPr>
          <a:xfrm>
            <a:off x="6361674" y="5023853"/>
            <a:ext cx="2452915" cy="711200"/>
          </a:xfrm>
          <a:prstGeom prst="actionButtonBlank">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Ancient Maya</a:t>
            </a:r>
          </a:p>
        </p:txBody>
      </p:sp>
      <p:sp>
        <p:nvSpPr>
          <p:cNvPr id="11" name="Action Button: Custom 10">
            <a:hlinkClick r:id="rId9" action="ppaction://hlinksldjump" highlightClick="1"/>
          </p:cNvPr>
          <p:cNvSpPr/>
          <p:nvPr/>
        </p:nvSpPr>
        <p:spPr>
          <a:xfrm>
            <a:off x="9480463" y="5023853"/>
            <a:ext cx="2452915" cy="711200"/>
          </a:xfrm>
          <a:prstGeom prst="actionButtonBlank">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Miscellaneous</a:t>
            </a:r>
          </a:p>
        </p:txBody>
      </p:sp>
      <p:sp>
        <p:nvSpPr>
          <p:cNvPr id="12" name="Action Button: Custom 11">
            <a:hlinkClick r:id="rId10" action="ppaction://hlinksldjump" highlightClick="1"/>
          </p:cNvPr>
          <p:cNvSpPr/>
          <p:nvPr/>
        </p:nvSpPr>
        <p:spPr>
          <a:xfrm>
            <a:off x="3242884" y="5892758"/>
            <a:ext cx="2452915" cy="711200"/>
          </a:xfrm>
          <a:prstGeom prst="actionButtonBlank">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Early Islam</a:t>
            </a:r>
          </a:p>
        </p:txBody>
      </p:sp>
      <p:sp>
        <p:nvSpPr>
          <p:cNvPr id="13" name="Action Button: Custom 12">
            <a:hlinkClick r:id="rId11" action="ppaction://hlinksldjump" highlightClick="1"/>
          </p:cNvPr>
          <p:cNvSpPr/>
          <p:nvPr/>
        </p:nvSpPr>
        <p:spPr>
          <a:xfrm>
            <a:off x="6361674" y="5892758"/>
            <a:ext cx="2452915" cy="711200"/>
          </a:xfrm>
          <a:prstGeom prst="actionButtonBlank">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World War One</a:t>
            </a:r>
          </a:p>
        </p:txBody>
      </p:sp>
      <p:sp>
        <p:nvSpPr>
          <p:cNvPr id="14" name="Action Button: Custom 13">
            <a:hlinkClick r:id="rId12" action="ppaction://hlinksldjump" highlightClick="1"/>
          </p:cNvPr>
          <p:cNvSpPr/>
          <p:nvPr/>
        </p:nvSpPr>
        <p:spPr>
          <a:xfrm>
            <a:off x="9480463" y="5892758"/>
            <a:ext cx="2452915" cy="711200"/>
          </a:xfrm>
          <a:prstGeom prst="actionButtonBlank">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World War Two</a:t>
            </a:r>
          </a:p>
        </p:txBody>
      </p:sp>
      <p:sp>
        <p:nvSpPr>
          <p:cNvPr id="15" name="Action Button: Custom 14">
            <a:hlinkClick r:id="rId13" action="ppaction://hlinksldjump" highlightClick="1"/>
          </p:cNvPr>
          <p:cNvSpPr/>
          <p:nvPr/>
        </p:nvSpPr>
        <p:spPr>
          <a:xfrm>
            <a:off x="124094" y="5892758"/>
            <a:ext cx="2452915" cy="711200"/>
          </a:xfrm>
          <a:prstGeom prst="actionButtonBlank">
            <a:avLst/>
          </a:prstGeom>
          <a:solidFill>
            <a:schemeClr val="accent2">
              <a:lumMod val="60000"/>
              <a:lumOff val="40000"/>
            </a:schemeClr>
          </a:solidFill>
          <a:ln>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Shang Dynasty</a:t>
            </a:r>
          </a:p>
        </p:txBody>
      </p:sp>
      <p:pic>
        <p:nvPicPr>
          <p:cNvPr id="16" name="Picture 15">
            <a:hlinkClick r:id="rId14"/>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04547" y="416024"/>
            <a:ext cx="1548674" cy="905347"/>
          </a:xfrm>
          <a:prstGeom prst="rect">
            <a:avLst/>
          </a:prstGeom>
        </p:spPr>
      </p:pic>
      <p:sp>
        <p:nvSpPr>
          <p:cNvPr id="17" name="Subtitle 5"/>
          <p:cNvSpPr txBox="1">
            <a:spLocks/>
          </p:cNvSpPr>
          <p:nvPr/>
        </p:nvSpPr>
        <p:spPr>
          <a:xfrm>
            <a:off x="265674" y="686316"/>
            <a:ext cx="12191999" cy="26924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5000" u="sng" dirty="0"/>
              <a:t>Cause and Effect</a:t>
            </a:r>
          </a:p>
          <a:p>
            <a:pPr marL="0" indent="0" algn="ctr">
              <a:buNone/>
            </a:pPr>
            <a:r>
              <a:rPr lang="en-GB" sz="4000" dirty="0"/>
              <a:t>A variety of causes and effects for each period</a:t>
            </a:r>
          </a:p>
        </p:txBody>
      </p:sp>
      <p:sp>
        <p:nvSpPr>
          <p:cNvPr id="18" name="Subtitle 5"/>
          <p:cNvSpPr txBox="1">
            <a:spLocks/>
          </p:cNvSpPr>
          <p:nvPr/>
        </p:nvSpPr>
        <p:spPr>
          <a:xfrm>
            <a:off x="0" y="158979"/>
            <a:ext cx="1796862" cy="55201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000" b="1" dirty="0"/>
              <a:t>Created by</a:t>
            </a:r>
          </a:p>
        </p:txBody>
      </p:sp>
    </p:spTree>
    <p:extLst>
      <p:ext uri="{BB962C8B-B14F-4D97-AF65-F5344CB8AC3E}">
        <p14:creationId xmlns:p14="http://schemas.microsoft.com/office/powerpoint/2010/main" val="206293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A6A6A6"/>
          </a:solidFill>
          <a:ln>
            <a:solidFill>
              <a:srgbClr val="A6A6A6"/>
            </a:solidFill>
          </a:ln>
        </p:spPr>
        <p:txBody>
          <a:bodyPr/>
          <a:lstStyle/>
          <a:p>
            <a:r>
              <a:rPr lang="en-GB" dirty="0">
                <a:solidFill>
                  <a:schemeClr val="bg1"/>
                </a:solidFill>
              </a:rPr>
              <a:t>The Iron Age in Britain ended…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The Romans invaded Britain</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It brought about the start of Roman Britain</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14881988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lstStyle/>
          <a:p>
            <a:r>
              <a:rPr lang="en-GB" dirty="0">
                <a:solidFill>
                  <a:schemeClr val="bg1"/>
                </a:solidFill>
              </a:rPr>
              <a:t>World War One began…</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There are lots of different reasons, but one of the main ones was the assassination of Archduke Franz Ferdinand, heir to the throne of Austria-Hungary</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46165"/>
            <a:ext cx="10429103" cy="1015663"/>
          </a:xfrm>
          <a:prstGeom prst="rect">
            <a:avLst/>
          </a:prstGeom>
          <a:noFill/>
        </p:spPr>
        <p:txBody>
          <a:bodyPr wrap="square" rtlCol="0">
            <a:spAutoFit/>
          </a:bodyPr>
          <a:lstStyle/>
          <a:p>
            <a:pPr algn="ctr"/>
            <a:r>
              <a:rPr lang="en-GB" sz="2000" dirty="0">
                <a:solidFill>
                  <a:schemeClr val="bg1"/>
                </a:solidFill>
              </a:rPr>
              <a:t>Austria-Hungary blamed Serbia for the death of Ferdinand and declared war on them. Russia prepared to help Serbia, but then Germany declared war on Russia and France. Britain declared war on Germany when Germany invaded Belgium.</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05433022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lstStyle/>
          <a:p>
            <a:r>
              <a:rPr lang="en-GB" dirty="0">
                <a:solidFill>
                  <a:schemeClr val="bg1"/>
                </a:solidFill>
              </a:rPr>
              <a:t>Tanks became a major part of the military…</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The use of trench warfare meant lots of deaths and the British army wanted something that could break through the trenches whilst keeping soldiers safe</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46165"/>
            <a:ext cx="10429103" cy="1154162"/>
          </a:xfrm>
          <a:prstGeom prst="rect">
            <a:avLst/>
          </a:prstGeom>
          <a:noFill/>
        </p:spPr>
        <p:txBody>
          <a:bodyPr wrap="square" rtlCol="0">
            <a:spAutoFit/>
          </a:bodyPr>
          <a:lstStyle/>
          <a:p>
            <a:pPr algn="ctr"/>
            <a:r>
              <a:rPr lang="en-GB" sz="2300" dirty="0">
                <a:solidFill>
                  <a:schemeClr val="bg1"/>
                </a:solidFill>
              </a:rPr>
              <a:t>Although very unreliable at first, tanks helped break the deadlock of trench warfare and moved the war on. Tanks were then improved have become an important part of warfare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Action Button: Custom 14">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6" name="Action Button: Custom 15">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7" name="Action Button: Custom 16">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8" name="AutoShape 2" descr="Image result for wwi tanks"/>
          <p:cNvSpPr>
            <a:spLocks noChangeAspect="1" noChangeArrowheads="1"/>
          </p:cNvSpPr>
          <p:nvPr/>
        </p:nvSpPr>
        <p:spPr bwMode="auto">
          <a:xfrm>
            <a:off x="155575" y="-838200"/>
            <a:ext cx="2609850" cy="17526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151030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Trenches became a symbol of World War One…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Use of high-powered artillery meant that more adequate protection was needed for troops on the frontline, leading to the construction of trenches</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385202"/>
            <a:ext cx="10429103" cy="1154162"/>
          </a:xfrm>
          <a:prstGeom prst="rect">
            <a:avLst/>
          </a:prstGeom>
          <a:noFill/>
        </p:spPr>
        <p:txBody>
          <a:bodyPr wrap="square" rtlCol="0">
            <a:spAutoFit/>
          </a:bodyPr>
          <a:lstStyle/>
          <a:p>
            <a:pPr algn="ctr"/>
            <a:r>
              <a:rPr lang="en-GB" sz="2300" dirty="0">
                <a:solidFill>
                  <a:schemeClr val="bg1"/>
                </a:solidFill>
              </a:rPr>
              <a:t>Whilst the vast networks of trenches protected soldiers from artillery, they stopped the war from moving and the awful conditions of them meant many soldiers developed illnesses and trauma from being in them</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Action Button: Custom 14">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6" name="Action Button: Custom 15">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7" name="Action Button: Custom 16">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8"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9"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00146815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Barbed wire was used for military purposes…</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Originally designed to keep animals in and out of fields, barbed wire was deployed along trenches to stop enemies from jumping into the trenches</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02620"/>
            <a:ext cx="10429103" cy="1154162"/>
          </a:xfrm>
          <a:prstGeom prst="rect">
            <a:avLst/>
          </a:prstGeom>
          <a:noFill/>
        </p:spPr>
        <p:txBody>
          <a:bodyPr wrap="square" rtlCol="0">
            <a:spAutoFit/>
          </a:bodyPr>
          <a:lstStyle/>
          <a:p>
            <a:pPr algn="ctr"/>
            <a:r>
              <a:rPr lang="en-GB" sz="2300" dirty="0">
                <a:solidFill>
                  <a:schemeClr val="bg1"/>
                </a:solidFill>
              </a:rPr>
              <a:t>Often referred to as ‘Devil’s Wire’, thousands of miles of it were laid out, trapping soldiers and funnelling them into corridors. It continued to be used in warfare and is still used today for protection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Action Button: Custom 14">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6" name="Action Button: Custom 15">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7" name="Action Button: Custom 16">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8"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9"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9291288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Machine guns were developed…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Weapons were often single-shot and slow to fire and reload. Effective use of machine guns that could fire hundreds of bullets a minute were much deadlier.</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393912"/>
            <a:ext cx="10429103" cy="1154162"/>
          </a:xfrm>
          <a:prstGeom prst="rect">
            <a:avLst/>
          </a:prstGeom>
          <a:noFill/>
        </p:spPr>
        <p:txBody>
          <a:bodyPr wrap="square" rtlCol="0">
            <a:spAutoFit/>
          </a:bodyPr>
          <a:lstStyle/>
          <a:p>
            <a:pPr algn="ctr"/>
            <a:r>
              <a:rPr lang="en-GB" sz="2300" dirty="0">
                <a:solidFill>
                  <a:schemeClr val="bg1"/>
                </a:solidFill>
              </a:rPr>
              <a:t>The nature of warfare changed forever as attacks on enemy positions became much more dangerous as a single machine gun could now kill hundreds of soldiers in a short space of time. Grouping them together was even more deadly.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Action Button: Custom 14">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6" name="Action Button: Custom 15">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7" name="Action Button: Custom 16">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8"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9"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3009407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Aeroplanes were used for fighting…</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Trenches stopped the armies from knowing what was behind the trenches and what enemy strength was. The only way to see was overhead with planes.</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11329"/>
            <a:ext cx="10429103" cy="1154162"/>
          </a:xfrm>
          <a:prstGeom prst="rect">
            <a:avLst/>
          </a:prstGeom>
          <a:noFill/>
        </p:spPr>
        <p:txBody>
          <a:bodyPr wrap="square" rtlCol="0">
            <a:spAutoFit/>
          </a:bodyPr>
          <a:lstStyle/>
          <a:p>
            <a:pPr algn="ctr"/>
            <a:r>
              <a:rPr lang="en-GB" sz="2300" dirty="0">
                <a:solidFill>
                  <a:schemeClr val="bg1"/>
                </a:solidFill>
              </a:rPr>
              <a:t>Pilots began to carry weapons with them which resulted in machine guns being fitted to planes, allowing pilots to fight in the air. Planes became instrumental in WWII and are still crucial in warfare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27208974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The Battle of the Somme…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The French had been taking heavy losses at Verdun and the Allies decided to attack the Germans north of Verdun to help move soldiers away from the French</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20038"/>
            <a:ext cx="10429103" cy="1154162"/>
          </a:xfrm>
          <a:prstGeom prst="rect">
            <a:avLst/>
          </a:prstGeom>
          <a:noFill/>
        </p:spPr>
        <p:txBody>
          <a:bodyPr wrap="square" rtlCol="0">
            <a:spAutoFit/>
          </a:bodyPr>
          <a:lstStyle/>
          <a:p>
            <a:pPr algn="ctr"/>
            <a:r>
              <a:rPr lang="en-GB" sz="2300" dirty="0">
                <a:solidFill>
                  <a:schemeClr val="bg1"/>
                </a:solidFill>
              </a:rPr>
              <a:t>Around one million men died in the battle, with 60,000 British casualties on the first day. The strategies used were heavily criticised and the public became outraged that so many men had been lost for such little gain.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4130987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Germany surrendered…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38664"/>
          </a:xfrm>
          <a:prstGeom prst="rect">
            <a:avLst/>
          </a:prstGeom>
          <a:noFill/>
        </p:spPr>
        <p:txBody>
          <a:bodyPr wrap="square" rtlCol="0">
            <a:spAutoFit/>
          </a:bodyPr>
          <a:lstStyle/>
          <a:p>
            <a:pPr algn="ctr"/>
            <a:r>
              <a:rPr lang="en-GB" sz="2100" dirty="0">
                <a:solidFill>
                  <a:schemeClr val="bg1"/>
                </a:solidFill>
              </a:rPr>
              <a:t>The USA joined the war in 1917 and brought lots more soldiers and weapons. Germany was eventually pushed back and the German government ordered the army to stop fighting.</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46165"/>
            <a:ext cx="10429103" cy="1015663"/>
          </a:xfrm>
          <a:prstGeom prst="rect">
            <a:avLst/>
          </a:prstGeom>
          <a:noFill/>
        </p:spPr>
        <p:txBody>
          <a:bodyPr wrap="square" rtlCol="0">
            <a:spAutoFit/>
          </a:bodyPr>
          <a:lstStyle/>
          <a:p>
            <a:pPr algn="ctr"/>
            <a:r>
              <a:rPr lang="en-GB" sz="2000" dirty="0">
                <a:solidFill>
                  <a:schemeClr val="bg1"/>
                </a:solidFill>
              </a:rPr>
              <a:t>The Treaty of Versailles was created which said that Germany had to take all responsibility for the war;  could not join the League of Nations; reduce their army to 100,000; have no navy and pay back lots of money. This made Germany poor and contributed towards the start of WWII.</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1046849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Chemical weapons were used…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71345"/>
            <a:ext cx="10429103" cy="1107996"/>
          </a:xfrm>
          <a:prstGeom prst="rect">
            <a:avLst/>
          </a:prstGeom>
          <a:noFill/>
        </p:spPr>
        <p:txBody>
          <a:bodyPr wrap="square" rtlCol="0">
            <a:spAutoFit/>
          </a:bodyPr>
          <a:lstStyle/>
          <a:p>
            <a:pPr algn="ctr"/>
            <a:r>
              <a:rPr lang="en-GB" sz="2200" dirty="0">
                <a:solidFill>
                  <a:schemeClr val="bg1"/>
                </a:solidFill>
              </a:rPr>
              <a:t>Trenches stopped soldiers from moving and protected them from artillery. The Germans needed a new way of breaking through the trenches. The use of gas and other chemicals was more effective and deadly.</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46165"/>
            <a:ext cx="10429103" cy="830997"/>
          </a:xfrm>
          <a:prstGeom prst="rect">
            <a:avLst/>
          </a:prstGeom>
          <a:noFill/>
        </p:spPr>
        <p:txBody>
          <a:bodyPr wrap="square" rtlCol="0">
            <a:spAutoFit/>
          </a:bodyPr>
          <a:lstStyle/>
          <a:p>
            <a:pPr algn="ctr"/>
            <a:r>
              <a:rPr lang="en-GB" sz="2400" dirty="0">
                <a:solidFill>
                  <a:schemeClr val="bg1"/>
                </a:solidFill>
              </a:rPr>
              <a:t>Chemical warfare was used on both sides of the war, killing millions of people. Due to the horrific nature of it, the use of chemical weapons became illegal.</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05039371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684476" cy="1325563"/>
          </a:xfrm>
          <a:solidFill>
            <a:srgbClr val="239295"/>
          </a:solidFill>
          <a:ln>
            <a:solidFill>
              <a:srgbClr val="239295"/>
            </a:solidFill>
          </a:ln>
        </p:spPr>
        <p:txBody>
          <a:bodyPr>
            <a:normAutofit/>
          </a:bodyPr>
          <a:lstStyle/>
          <a:p>
            <a:r>
              <a:rPr lang="en-GB" sz="4000" dirty="0">
                <a:solidFill>
                  <a:schemeClr val="bg1"/>
                </a:solidFill>
              </a:rPr>
              <a:t>Society began to change…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71345"/>
            <a:ext cx="10429103" cy="1107996"/>
          </a:xfrm>
          <a:prstGeom prst="rect">
            <a:avLst/>
          </a:prstGeom>
          <a:noFill/>
        </p:spPr>
        <p:txBody>
          <a:bodyPr wrap="square" rtlCol="0">
            <a:spAutoFit/>
          </a:bodyPr>
          <a:lstStyle/>
          <a:p>
            <a:pPr algn="ctr"/>
            <a:r>
              <a:rPr lang="en-GB" sz="2200" dirty="0">
                <a:solidFill>
                  <a:schemeClr val="bg1"/>
                </a:solidFill>
              </a:rPr>
              <a:t>With thousands of men being sent off to fight, many women were expected to run businesses and keep industry moving. They had to learn new skills and experienced independence.</a:t>
            </a:r>
          </a:p>
        </p:txBody>
      </p:sp>
      <p:sp>
        <p:nvSpPr>
          <p:cNvPr id="9" name="Rectangle 8"/>
          <p:cNvSpPr/>
          <p:nvPr/>
        </p:nvSpPr>
        <p:spPr>
          <a:xfrm>
            <a:off x="924697" y="4427838"/>
            <a:ext cx="10783330" cy="1079156"/>
          </a:xfrm>
          <a:prstGeom prst="rect">
            <a:avLst/>
          </a:prstGeom>
          <a:solidFill>
            <a:srgbClr val="239295"/>
          </a:solidFill>
          <a:ln>
            <a:solidFill>
              <a:srgbClr val="239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1101810" y="4411329"/>
            <a:ext cx="10429103" cy="1154162"/>
          </a:xfrm>
          <a:prstGeom prst="rect">
            <a:avLst/>
          </a:prstGeom>
          <a:noFill/>
        </p:spPr>
        <p:txBody>
          <a:bodyPr wrap="square" rtlCol="0">
            <a:spAutoFit/>
          </a:bodyPr>
          <a:lstStyle/>
          <a:p>
            <a:pPr algn="ctr"/>
            <a:r>
              <a:rPr lang="en-GB" sz="2300" dirty="0">
                <a:solidFill>
                  <a:schemeClr val="bg1"/>
                </a:solidFill>
              </a:rPr>
              <a:t>The role of women changed forever. Most Allied countries saw women obtaining the vote shortly after WWI and women’s movements campaigned for equal rights in the workplace.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One</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3374192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A6A6A6"/>
          </a:solidFill>
          <a:ln>
            <a:solidFill>
              <a:srgbClr val="A6A6A6"/>
            </a:solidFill>
          </a:ln>
        </p:spPr>
        <p:txBody>
          <a:bodyPr/>
          <a:lstStyle/>
          <a:p>
            <a:r>
              <a:rPr lang="en-GB" dirty="0">
                <a:solidFill>
                  <a:schemeClr val="bg1"/>
                </a:solidFill>
              </a:rPr>
              <a:t>People started farming…</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To make collecting food easier and safer</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48196"/>
            <a:ext cx="10429103" cy="892552"/>
          </a:xfrm>
          <a:prstGeom prst="rect">
            <a:avLst/>
          </a:prstGeom>
          <a:noFill/>
        </p:spPr>
        <p:txBody>
          <a:bodyPr wrap="square" rtlCol="0">
            <a:spAutoFit/>
          </a:bodyPr>
          <a:lstStyle/>
          <a:p>
            <a:pPr algn="ctr"/>
            <a:r>
              <a:rPr lang="en-GB" sz="2600" dirty="0">
                <a:solidFill>
                  <a:schemeClr val="bg1"/>
                </a:solidFill>
              </a:rPr>
              <a:t>People stayed in one place instead of moving around and began to form larger communities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53376346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783330" cy="1325563"/>
          </a:xfrm>
          <a:solidFill>
            <a:schemeClr val="accent1">
              <a:lumMod val="50000"/>
            </a:schemeClr>
          </a:solidFill>
          <a:ln>
            <a:solidFill>
              <a:schemeClr val="accent1">
                <a:lumMod val="50000"/>
              </a:schemeClr>
            </a:solidFill>
          </a:ln>
        </p:spPr>
        <p:txBody>
          <a:bodyPr/>
          <a:lstStyle/>
          <a:p>
            <a:pPr algn="ctr"/>
            <a:r>
              <a:rPr lang="en-GB" dirty="0">
                <a:solidFill>
                  <a:schemeClr val="bg1"/>
                </a:solidFill>
              </a:rPr>
              <a:t>World War Two Causes and Effects</a:t>
            </a:r>
          </a:p>
        </p:txBody>
      </p:sp>
      <p:sp>
        <p:nvSpPr>
          <p:cNvPr id="3" name="Action Button: Custom 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5" name="Title 1">
            <a:hlinkClick r:id="rId2" action="ppaction://hlinksldjump"/>
          </p:cNvPr>
          <p:cNvSpPr txBox="1">
            <a:spLocks/>
          </p:cNvSpPr>
          <p:nvPr/>
        </p:nvSpPr>
        <p:spPr>
          <a:xfrm>
            <a:off x="4599801" y="1910335"/>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Aircraft had pressurised cabins…</a:t>
            </a:r>
          </a:p>
        </p:txBody>
      </p:sp>
      <p:sp>
        <p:nvSpPr>
          <p:cNvPr id="6" name="Title 1">
            <a:hlinkClick r:id="rId3" action="ppaction://hlinksldjump"/>
          </p:cNvPr>
          <p:cNvSpPr txBox="1">
            <a:spLocks/>
          </p:cNvSpPr>
          <p:nvPr/>
        </p:nvSpPr>
        <p:spPr>
          <a:xfrm>
            <a:off x="838200" y="1910335"/>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Germany invaded Poland…</a:t>
            </a:r>
          </a:p>
        </p:txBody>
      </p:sp>
      <p:sp>
        <p:nvSpPr>
          <p:cNvPr id="7" name="Title 1">
            <a:hlinkClick r:id="rId4" action="ppaction://hlinksldjump"/>
          </p:cNvPr>
          <p:cNvSpPr txBox="1">
            <a:spLocks/>
          </p:cNvSpPr>
          <p:nvPr/>
        </p:nvSpPr>
        <p:spPr>
          <a:xfrm>
            <a:off x="8361405" y="1910335"/>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first atomic weapons were used…</a:t>
            </a:r>
          </a:p>
        </p:txBody>
      </p:sp>
      <p:sp>
        <p:nvSpPr>
          <p:cNvPr id="8" name="Title 1">
            <a:hlinkClick r:id="rId5" action="ppaction://hlinksldjump"/>
          </p:cNvPr>
          <p:cNvSpPr txBox="1">
            <a:spLocks/>
          </p:cNvSpPr>
          <p:nvPr/>
        </p:nvSpPr>
        <p:spPr>
          <a:xfrm>
            <a:off x="838200" y="2789852"/>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Penicillin was mass produced…</a:t>
            </a:r>
          </a:p>
        </p:txBody>
      </p:sp>
      <p:sp>
        <p:nvSpPr>
          <p:cNvPr id="9" name="Title 1">
            <a:hlinkClick r:id="rId6" action="ppaction://hlinksldjump"/>
          </p:cNvPr>
          <p:cNvSpPr txBox="1">
            <a:spLocks/>
          </p:cNvSpPr>
          <p:nvPr/>
        </p:nvSpPr>
        <p:spPr>
          <a:xfrm>
            <a:off x="4599802" y="2789852"/>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Battle of Britain…</a:t>
            </a:r>
          </a:p>
        </p:txBody>
      </p:sp>
      <p:sp>
        <p:nvSpPr>
          <p:cNvPr id="10" name="Title 1">
            <a:hlinkClick r:id="rId7" action="ppaction://hlinksldjump"/>
          </p:cNvPr>
          <p:cNvSpPr txBox="1">
            <a:spLocks/>
          </p:cNvSpPr>
          <p:nvPr/>
        </p:nvSpPr>
        <p:spPr>
          <a:xfrm>
            <a:off x="8361405" y="2789852"/>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Germany attacked Russia…</a:t>
            </a:r>
          </a:p>
        </p:txBody>
      </p:sp>
      <p:sp>
        <p:nvSpPr>
          <p:cNvPr id="11" name="Title 1">
            <a:hlinkClick r:id="rId8" action="ppaction://hlinksldjump"/>
          </p:cNvPr>
          <p:cNvSpPr txBox="1">
            <a:spLocks/>
          </p:cNvSpPr>
          <p:nvPr/>
        </p:nvSpPr>
        <p:spPr>
          <a:xfrm>
            <a:off x="838200" y="3669369"/>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Bombs led to space travel…</a:t>
            </a:r>
          </a:p>
        </p:txBody>
      </p:sp>
      <p:sp>
        <p:nvSpPr>
          <p:cNvPr id="12" name="Action Button: Custom 11">
            <a:hlinkClick r:id="" action="ppaction://macro?name=RandomizerWWII"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3" name="Title 1">
            <a:hlinkClick r:id="rId9" action="ppaction://hlinksldjump"/>
          </p:cNvPr>
          <p:cNvSpPr txBox="1">
            <a:spLocks/>
          </p:cNvSpPr>
          <p:nvPr/>
        </p:nvSpPr>
        <p:spPr>
          <a:xfrm>
            <a:off x="4599802" y="3669369"/>
            <a:ext cx="2992395" cy="659870"/>
          </a:xfrm>
          <a:prstGeom prst="rect">
            <a:avLst/>
          </a:prstGeom>
          <a:solidFill>
            <a:srgbClr val="1F4E79"/>
          </a:solidFill>
          <a:ln>
            <a:solidFill>
              <a:srgbClr val="1F4E79"/>
            </a:solidFill>
          </a:ln>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Germans were pushed back from France…</a:t>
            </a:r>
          </a:p>
        </p:txBody>
      </p:sp>
      <p:sp>
        <p:nvSpPr>
          <p:cNvPr id="14" name="Title 1">
            <a:hlinkClick r:id="rId10" action="ppaction://hlinksldjump"/>
          </p:cNvPr>
          <p:cNvSpPr txBox="1">
            <a:spLocks/>
          </p:cNvSpPr>
          <p:nvPr/>
        </p:nvSpPr>
        <p:spPr>
          <a:xfrm>
            <a:off x="8361404" y="3669369"/>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Jet engines were developed…</a:t>
            </a:r>
          </a:p>
        </p:txBody>
      </p:sp>
      <p:sp>
        <p:nvSpPr>
          <p:cNvPr id="15" name="Title 1">
            <a:hlinkClick r:id="rId11" action="ppaction://hlinksldjump"/>
          </p:cNvPr>
          <p:cNvSpPr txBox="1">
            <a:spLocks/>
          </p:cNvSpPr>
          <p:nvPr/>
        </p:nvSpPr>
        <p:spPr>
          <a:xfrm>
            <a:off x="838200" y="4548886"/>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Modern computers were developed…</a:t>
            </a:r>
          </a:p>
        </p:txBody>
      </p:sp>
      <p:sp>
        <p:nvSpPr>
          <p:cNvPr id="16" name="Title 1">
            <a:hlinkClick r:id="rId12" action="ppaction://hlinksldjump"/>
          </p:cNvPr>
          <p:cNvSpPr txBox="1">
            <a:spLocks/>
          </p:cNvSpPr>
          <p:nvPr/>
        </p:nvSpPr>
        <p:spPr>
          <a:xfrm>
            <a:off x="4599800" y="4548886"/>
            <a:ext cx="2992395" cy="659870"/>
          </a:xfrm>
          <a:prstGeom prst="rect">
            <a:avLst/>
          </a:prstGeom>
          <a:solidFill>
            <a:srgbClr val="1F4E79"/>
          </a:solidFill>
          <a:ln>
            <a:solidFill>
              <a:srgbClr val="1F4E79"/>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America entered the war…</a:t>
            </a:r>
          </a:p>
        </p:txBody>
      </p:sp>
    </p:spTree>
    <p:extLst>
      <p:ext uri="{BB962C8B-B14F-4D97-AF65-F5344CB8AC3E}">
        <p14:creationId xmlns:p14="http://schemas.microsoft.com/office/powerpoint/2010/main" val="59552988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Germany invaded Poland…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Adolf Hitler wanted to take back lands that were taken from Germany under the Treaty of Versailles in 1919</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World War II began. Britain and France declared war on Germany for attacking Poland.</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57720540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Aircraft had pressurised cabins…</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1107996"/>
          </a:xfrm>
          <a:prstGeom prst="rect">
            <a:avLst/>
          </a:prstGeom>
          <a:noFill/>
        </p:spPr>
        <p:txBody>
          <a:bodyPr wrap="square" rtlCol="0">
            <a:spAutoFit/>
          </a:bodyPr>
          <a:lstStyle/>
          <a:p>
            <a:pPr algn="ctr"/>
            <a:r>
              <a:rPr lang="en-GB" sz="2200" dirty="0">
                <a:solidFill>
                  <a:schemeClr val="bg1"/>
                </a:solidFill>
              </a:rPr>
              <a:t>Before 1944, aircraft would only receive oxygen from a mask, which limited mobility and didn’t always work. America experimented with pressurising cabins so that the crew could move about in relative comfort.</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707886"/>
          </a:xfrm>
          <a:prstGeom prst="rect">
            <a:avLst/>
          </a:prstGeom>
          <a:noFill/>
        </p:spPr>
        <p:txBody>
          <a:bodyPr wrap="square" rtlCol="0">
            <a:spAutoFit/>
          </a:bodyPr>
          <a:lstStyle/>
          <a:p>
            <a:pPr algn="ctr"/>
            <a:r>
              <a:rPr lang="en-GB" sz="2000" dirty="0">
                <a:solidFill>
                  <a:schemeClr val="bg1"/>
                </a:solidFill>
              </a:rPr>
              <a:t>After the war, cabins on passenger planes were pressurised, meaning that planes could carry people at higher altitudes in comfort, just like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05134494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The first atomic weapons were used…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1107996"/>
          </a:xfrm>
          <a:prstGeom prst="rect">
            <a:avLst/>
          </a:prstGeom>
          <a:noFill/>
        </p:spPr>
        <p:txBody>
          <a:bodyPr wrap="square" rtlCol="0">
            <a:spAutoFit/>
          </a:bodyPr>
          <a:lstStyle/>
          <a:p>
            <a:pPr algn="ctr"/>
            <a:r>
              <a:rPr lang="en-GB" sz="2200" dirty="0">
                <a:solidFill>
                  <a:schemeClr val="bg1"/>
                </a:solidFill>
              </a:rPr>
              <a:t>Japan refused to surrender to America. America did not want to continue fighting on the tiny islands of Japan and risk losing more soldiers, so they dropped two atomic bombs on Japanese cities, Hiroshima and Nagasaki.</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76176"/>
            <a:ext cx="10429103" cy="1015663"/>
          </a:xfrm>
          <a:prstGeom prst="rect">
            <a:avLst/>
          </a:prstGeom>
          <a:noFill/>
        </p:spPr>
        <p:txBody>
          <a:bodyPr wrap="square" rtlCol="0">
            <a:spAutoFit/>
          </a:bodyPr>
          <a:lstStyle/>
          <a:p>
            <a:pPr algn="ctr"/>
            <a:r>
              <a:rPr lang="en-GB" sz="2000" dirty="0">
                <a:solidFill>
                  <a:schemeClr val="bg1"/>
                </a:solidFill>
              </a:rPr>
              <a:t>The world was shocked by the devastation of the bombs and led to Japan surrendering, marking the end of World War Two. However, the super powers rushed to build more in competition with each other, which led to Russia and America being locked into the Cold War.</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69167945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Penicillin was mass produced…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In 1943, the Americans came up with a plan to produce penicillin on a large scale to give to it’s soldiers, who were suffering from a lack of medicine.</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30997"/>
          </a:xfrm>
          <a:prstGeom prst="rect">
            <a:avLst/>
          </a:prstGeom>
          <a:noFill/>
        </p:spPr>
        <p:txBody>
          <a:bodyPr wrap="square" rtlCol="0">
            <a:spAutoFit/>
          </a:bodyPr>
          <a:lstStyle/>
          <a:p>
            <a:pPr algn="ctr"/>
            <a:r>
              <a:rPr lang="en-GB" sz="2400" dirty="0">
                <a:solidFill>
                  <a:schemeClr val="bg1"/>
                </a:solidFill>
              </a:rPr>
              <a:t>It is estimated that 12-15% of casualties were saved by penicillin during the war. It was then mass-produced after the war and continues to save people’s lives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1297254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The Battle of Britain…</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Germany had captured France and were threatening to invade Britain. They sent planes to bomb cities and lower morale.</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6433"/>
            <a:ext cx="10429103" cy="1107996"/>
          </a:xfrm>
          <a:prstGeom prst="rect">
            <a:avLst/>
          </a:prstGeom>
          <a:noFill/>
        </p:spPr>
        <p:txBody>
          <a:bodyPr wrap="square" rtlCol="0">
            <a:spAutoFit/>
          </a:bodyPr>
          <a:lstStyle/>
          <a:p>
            <a:pPr algn="ctr"/>
            <a:r>
              <a:rPr lang="en-GB" sz="2200" dirty="0">
                <a:solidFill>
                  <a:schemeClr val="bg1"/>
                </a:solidFill>
              </a:rPr>
              <a:t>Britain fought back and managed to defeat the German air force. Germany never recovered from their loss of experienced pilots and Britain became a base to launch attacks on German-controlled areas.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0173942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Germany attacked Russia…</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Hitler wanted more land and natural resources so that the German people could continue to grow and survive. Russia was also a threat to Germany.</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6433"/>
            <a:ext cx="10429103" cy="1107996"/>
          </a:xfrm>
          <a:prstGeom prst="rect">
            <a:avLst/>
          </a:prstGeom>
          <a:noFill/>
        </p:spPr>
        <p:txBody>
          <a:bodyPr wrap="square" rtlCol="0">
            <a:spAutoFit/>
          </a:bodyPr>
          <a:lstStyle/>
          <a:p>
            <a:pPr algn="ctr"/>
            <a:r>
              <a:rPr lang="en-GB" sz="2200" dirty="0">
                <a:solidFill>
                  <a:schemeClr val="bg1"/>
                </a:solidFill>
              </a:rPr>
              <a:t>Germany failed to conquer Russia and lost around 750,000 of soldiers trying to do so. The Russians fought back and pushed Germany back through many of the lands they had conquered, ultimately being trapped in Berlin on all sides.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65492062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Bombs led to space travel…</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Development of German long-range rockets (known as the V1 and V2) were used to bombard cities from far away as it was too dangerous to use planes</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6433"/>
            <a:ext cx="10429103" cy="1154162"/>
          </a:xfrm>
          <a:prstGeom prst="rect">
            <a:avLst/>
          </a:prstGeom>
          <a:noFill/>
        </p:spPr>
        <p:txBody>
          <a:bodyPr wrap="square" rtlCol="0">
            <a:spAutoFit/>
          </a:bodyPr>
          <a:lstStyle/>
          <a:p>
            <a:pPr algn="ctr"/>
            <a:r>
              <a:rPr lang="en-GB" sz="2300" dirty="0">
                <a:solidFill>
                  <a:schemeClr val="bg1"/>
                </a:solidFill>
              </a:rPr>
              <a:t>At the end of the war, German scientists were captured or surrendered to the Allies and used their knowledge to build super-powerful rockets that would then be used to send man into space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24900193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The Germans were pushed back from France…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The massive offensive known as D-Day in June 1944 saw the Allies successfully land in France and begin to push the Germans back</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6433"/>
            <a:ext cx="10429103" cy="800219"/>
          </a:xfrm>
          <a:prstGeom prst="rect">
            <a:avLst/>
          </a:prstGeom>
          <a:noFill/>
        </p:spPr>
        <p:txBody>
          <a:bodyPr wrap="square" rtlCol="0">
            <a:spAutoFit/>
          </a:bodyPr>
          <a:lstStyle/>
          <a:p>
            <a:pPr algn="ctr"/>
            <a:r>
              <a:rPr lang="en-GB" sz="2300" dirty="0">
                <a:solidFill>
                  <a:schemeClr val="bg1"/>
                </a:solidFill>
              </a:rPr>
              <a:t>The Allies could send supplies and troops directly to France and continue to push the Germans back, which they did, all the way to Berlin, resulting in the end of the war</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6518743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Jet engines were developed…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Germany’s desire to have bigger and better weapons, including planes, saw them develop jet engines to make planes faster and more powerful</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6433"/>
            <a:ext cx="10429103" cy="1154162"/>
          </a:xfrm>
          <a:prstGeom prst="rect">
            <a:avLst/>
          </a:prstGeom>
          <a:noFill/>
        </p:spPr>
        <p:txBody>
          <a:bodyPr wrap="square" rtlCol="0">
            <a:spAutoFit/>
          </a:bodyPr>
          <a:lstStyle/>
          <a:p>
            <a:pPr algn="ctr"/>
            <a:r>
              <a:rPr lang="en-GB" sz="2300" dirty="0">
                <a:solidFill>
                  <a:schemeClr val="bg1"/>
                </a:solidFill>
              </a:rPr>
              <a:t>Britain developed its own jet engines and the idea of faster and more powerful aeroplanes is still used today. Planes are now considerably larger and can travel faster and farther than those with propellers.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6833527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A6A6A6"/>
          </a:solidFill>
          <a:ln>
            <a:solidFill>
              <a:srgbClr val="A6A6A6"/>
            </a:solidFill>
          </a:ln>
        </p:spPr>
        <p:txBody>
          <a:bodyPr>
            <a:normAutofit/>
          </a:bodyPr>
          <a:lstStyle/>
          <a:p>
            <a:r>
              <a:rPr lang="en-GB" sz="4000" dirty="0">
                <a:solidFill>
                  <a:schemeClr val="bg1"/>
                </a:solidFill>
              </a:rPr>
              <a:t>Hill forts were popularised during the Iron Age…</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Potential threats from nearby or unfriendly communities </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07006"/>
            <a:ext cx="10429103" cy="892552"/>
          </a:xfrm>
          <a:prstGeom prst="rect">
            <a:avLst/>
          </a:prstGeom>
          <a:noFill/>
        </p:spPr>
        <p:txBody>
          <a:bodyPr wrap="square" rtlCol="0">
            <a:spAutoFit/>
          </a:bodyPr>
          <a:lstStyle/>
          <a:p>
            <a:pPr algn="ctr"/>
            <a:r>
              <a:rPr lang="en-GB" sz="2600" dirty="0">
                <a:solidFill>
                  <a:schemeClr val="bg1"/>
                </a:solidFill>
              </a:rPr>
              <a:t>Communities were safer, they may have become more insular and</a:t>
            </a:r>
          </a:p>
          <a:p>
            <a:pPr algn="ctr"/>
            <a:r>
              <a:rPr lang="en-GB" sz="2600" dirty="0">
                <a:solidFill>
                  <a:schemeClr val="bg1"/>
                </a:solidFill>
              </a:rPr>
              <a:t>new strategies and weapons were needed to attack them</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6"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7"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86458062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Modern computers were developed…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Germany had a machine known as the Enigma which would hide their messages, making them unreadable without the machine</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876300" y="4400306"/>
            <a:ext cx="10918224" cy="1154162"/>
          </a:xfrm>
          <a:prstGeom prst="rect">
            <a:avLst/>
          </a:prstGeom>
          <a:noFill/>
        </p:spPr>
        <p:txBody>
          <a:bodyPr wrap="square" rtlCol="0">
            <a:spAutoFit/>
          </a:bodyPr>
          <a:lstStyle/>
          <a:p>
            <a:pPr algn="ctr"/>
            <a:r>
              <a:rPr lang="en-GB" sz="2300" dirty="0">
                <a:solidFill>
                  <a:schemeClr val="bg1"/>
                </a:solidFill>
              </a:rPr>
              <a:t>The decoding of the Enigma by a team at Bletchley Park meant that the British could find out what the Germans were planning. They built a ‘computer’ known as Colossus (pictured) to help break the code, which showed that high-speed electronics were useful.</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2843022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accent1">
              <a:lumMod val="50000"/>
            </a:schemeClr>
          </a:solidFill>
          <a:ln>
            <a:solidFill>
              <a:schemeClr val="accent1">
                <a:lumMod val="50000"/>
              </a:schemeClr>
            </a:solidFill>
          </a:ln>
        </p:spPr>
        <p:txBody>
          <a:bodyPr/>
          <a:lstStyle/>
          <a:p>
            <a:r>
              <a:rPr lang="en-GB" dirty="0">
                <a:solidFill>
                  <a:schemeClr val="bg1"/>
                </a:solidFill>
              </a:rPr>
              <a:t>America entered the war…</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892552"/>
          </a:xfrm>
          <a:prstGeom prst="rect">
            <a:avLst/>
          </a:prstGeom>
          <a:noFill/>
        </p:spPr>
        <p:txBody>
          <a:bodyPr wrap="square" rtlCol="0">
            <a:spAutoFit/>
          </a:bodyPr>
          <a:lstStyle/>
          <a:p>
            <a:pPr algn="ctr"/>
            <a:r>
              <a:rPr lang="en-GB" sz="2600" dirty="0">
                <a:solidFill>
                  <a:schemeClr val="bg1"/>
                </a:solidFill>
              </a:rPr>
              <a:t>The Japanese attacked an American naval base called Pearl </a:t>
            </a:r>
            <a:r>
              <a:rPr lang="en-GB" sz="2600" dirty="0" err="1">
                <a:solidFill>
                  <a:schemeClr val="bg1"/>
                </a:solidFill>
              </a:rPr>
              <a:t>Harbor</a:t>
            </a:r>
            <a:r>
              <a:rPr lang="en-GB" sz="2600" dirty="0">
                <a:solidFill>
                  <a:schemeClr val="bg1"/>
                </a:solidFill>
              </a:rPr>
              <a:t>, declaring war on them and sinking many of their ships</a:t>
            </a:r>
          </a:p>
        </p:txBody>
      </p:sp>
      <p:sp>
        <p:nvSpPr>
          <p:cNvPr id="9" name="Rectangle 8"/>
          <p:cNvSpPr/>
          <p:nvPr/>
        </p:nvSpPr>
        <p:spPr>
          <a:xfrm>
            <a:off x="924697" y="4427838"/>
            <a:ext cx="10783330" cy="1079156"/>
          </a:xfrm>
          <a:prstGeom prst="rect">
            <a:avLst/>
          </a:prstGeom>
          <a:solidFill>
            <a:srgbClr val="1F4E79"/>
          </a:solidFill>
          <a:ln>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6433"/>
            <a:ext cx="10429103" cy="800219"/>
          </a:xfrm>
          <a:prstGeom prst="rect">
            <a:avLst/>
          </a:prstGeom>
          <a:noFill/>
        </p:spPr>
        <p:txBody>
          <a:bodyPr wrap="square" rtlCol="0">
            <a:spAutoFit/>
          </a:bodyPr>
          <a:lstStyle/>
          <a:p>
            <a:pPr algn="ctr"/>
            <a:r>
              <a:rPr lang="en-GB" sz="2300" dirty="0">
                <a:solidFill>
                  <a:schemeClr val="bg1"/>
                </a:solidFill>
              </a:rPr>
              <a:t>The Americans declared war on Japan, defeating them by dropping two atomic bombs on the Japanese mainland, causing around 250,000 casualties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World War Two</a:t>
            </a:r>
          </a:p>
          <a:p>
            <a:pPr algn="ctr"/>
            <a:r>
              <a:rPr lang="en-GB" sz="1300" dirty="0"/>
              <a:t>menu</a:t>
            </a:r>
          </a:p>
        </p:txBody>
      </p:sp>
      <p:sp>
        <p:nvSpPr>
          <p:cNvPr id="14" name="Action Button: Custom 13">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Action Button: Custom 14">
            <a:hlinkClick r:id="" action="ppaction://macro?name=RandomizerWWII"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Two</a:t>
            </a:r>
          </a:p>
          <a:p>
            <a:pPr algn="ctr"/>
            <a:r>
              <a:rPr lang="en-GB" dirty="0"/>
              <a:t>cause and effect</a:t>
            </a:r>
          </a:p>
        </p:txBody>
      </p:sp>
      <p:sp>
        <p:nvSpPr>
          <p:cNvPr id="16"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7"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26657727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lstStyle/>
          <a:p>
            <a:pPr algn="ctr"/>
            <a:r>
              <a:rPr lang="en-GB" dirty="0">
                <a:solidFill>
                  <a:schemeClr val="bg1"/>
                </a:solidFill>
              </a:rPr>
              <a:t>Miscellaneous Causes and Effects</a:t>
            </a:r>
          </a:p>
        </p:txBody>
      </p:sp>
      <p:sp>
        <p:nvSpPr>
          <p:cNvPr id="3" name="Title 1">
            <a:hlinkClick r:id="rId2" action="ppaction://hlinksldjump"/>
          </p:cNvPr>
          <p:cNvSpPr txBox="1">
            <a:spLocks/>
          </p:cNvSpPr>
          <p:nvPr/>
        </p:nvSpPr>
        <p:spPr>
          <a:xfrm>
            <a:off x="4678182" y="1910335"/>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sinking of the Titanic…</a:t>
            </a:r>
          </a:p>
        </p:txBody>
      </p:sp>
      <p:sp>
        <p:nvSpPr>
          <p:cNvPr id="5" name="Title 1">
            <a:hlinkClick r:id="rId3" action="ppaction://hlinksldjump"/>
          </p:cNvPr>
          <p:cNvSpPr txBox="1">
            <a:spLocks/>
          </p:cNvSpPr>
          <p:nvPr/>
        </p:nvSpPr>
        <p:spPr>
          <a:xfrm>
            <a:off x="916581" y="1910335"/>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Bubonic plague spread across Europe…</a:t>
            </a:r>
          </a:p>
        </p:txBody>
      </p:sp>
      <p:sp>
        <p:nvSpPr>
          <p:cNvPr id="6" name="Title 1">
            <a:hlinkClick r:id="rId4" action="ppaction://hlinksldjump"/>
          </p:cNvPr>
          <p:cNvSpPr txBox="1">
            <a:spLocks/>
          </p:cNvSpPr>
          <p:nvPr/>
        </p:nvSpPr>
        <p:spPr>
          <a:xfrm>
            <a:off x="8439786" y="1910335"/>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Man landed on the moon…</a:t>
            </a:r>
          </a:p>
        </p:txBody>
      </p:sp>
      <p:sp>
        <p:nvSpPr>
          <p:cNvPr id="7" name="Title 1">
            <a:hlinkClick r:id="rId5" action="ppaction://hlinksldjump"/>
          </p:cNvPr>
          <p:cNvSpPr txBox="1">
            <a:spLocks/>
          </p:cNvSpPr>
          <p:nvPr/>
        </p:nvSpPr>
        <p:spPr>
          <a:xfrm>
            <a:off x="916581" y="2789852"/>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Industrial Revolution…</a:t>
            </a:r>
          </a:p>
        </p:txBody>
      </p:sp>
      <p:sp>
        <p:nvSpPr>
          <p:cNvPr id="8" name="Title 1">
            <a:hlinkClick r:id="rId6" action="ppaction://hlinksldjump"/>
          </p:cNvPr>
          <p:cNvSpPr txBox="1">
            <a:spLocks/>
          </p:cNvSpPr>
          <p:nvPr/>
        </p:nvSpPr>
        <p:spPr>
          <a:xfrm>
            <a:off x="4678183" y="2789852"/>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Great Fire of London…</a:t>
            </a:r>
          </a:p>
        </p:txBody>
      </p:sp>
      <p:sp>
        <p:nvSpPr>
          <p:cNvPr id="9" name="Title 1">
            <a:hlinkClick r:id="rId7" action="ppaction://hlinksldjump"/>
          </p:cNvPr>
          <p:cNvSpPr txBox="1">
            <a:spLocks/>
          </p:cNvSpPr>
          <p:nvPr/>
        </p:nvSpPr>
        <p:spPr>
          <a:xfrm>
            <a:off x="8439786" y="2789852"/>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Gunpowder Plot…</a:t>
            </a:r>
          </a:p>
        </p:txBody>
      </p:sp>
      <p:sp>
        <p:nvSpPr>
          <p:cNvPr id="10" name="Title 1">
            <a:hlinkClick r:id="rId8" action="ppaction://hlinksldjump"/>
          </p:cNvPr>
          <p:cNvSpPr txBox="1">
            <a:spLocks/>
          </p:cNvSpPr>
          <p:nvPr/>
        </p:nvSpPr>
        <p:spPr>
          <a:xfrm>
            <a:off x="916581" y="3669369"/>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Wars of the Roses…</a:t>
            </a:r>
          </a:p>
        </p:txBody>
      </p:sp>
      <p:sp>
        <p:nvSpPr>
          <p:cNvPr id="11" name="Action Button: Custom 10">
            <a:hlinkClick r:id="" action="ppaction://macro?name=RandomizerMiscellaneous"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
        <p:nvSpPr>
          <p:cNvPr id="12" name="Title 1">
            <a:hlinkClick r:id="rId9" action="ppaction://hlinksldjump"/>
          </p:cNvPr>
          <p:cNvSpPr txBox="1">
            <a:spLocks/>
          </p:cNvSpPr>
          <p:nvPr/>
        </p:nvSpPr>
        <p:spPr>
          <a:xfrm>
            <a:off x="4678183" y="3669369"/>
            <a:ext cx="2992395" cy="659870"/>
          </a:xfrm>
          <a:prstGeom prst="rect">
            <a:avLst/>
          </a:prstGeom>
          <a:solidFill>
            <a:srgbClr val="222A35"/>
          </a:solidFill>
          <a:ln>
            <a:solidFill>
              <a:srgbClr val="222A35"/>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Tim Berners-Lee invented the World Wide Web…</a:t>
            </a:r>
          </a:p>
        </p:txBody>
      </p:sp>
      <p:sp>
        <p:nvSpPr>
          <p:cNvPr id="13" name="Title 1">
            <a:hlinkClick r:id="rId10" action="ppaction://hlinksldjump"/>
          </p:cNvPr>
          <p:cNvSpPr txBox="1">
            <a:spLocks/>
          </p:cNvSpPr>
          <p:nvPr/>
        </p:nvSpPr>
        <p:spPr>
          <a:xfrm>
            <a:off x="8439785" y="3669369"/>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printing press was invented…</a:t>
            </a:r>
          </a:p>
        </p:txBody>
      </p:sp>
      <p:sp>
        <p:nvSpPr>
          <p:cNvPr id="14" name="Title 1">
            <a:hlinkClick r:id="rId11" action="ppaction://hlinksldjump"/>
          </p:cNvPr>
          <p:cNvSpPr txBox="1">
            <a:spLocks/>
          </p:cNvSpPr>
          <p:nvPr/>
        </p:nvSpPr>
        <p:spPr>
          <a:xfrm>
            <a:off x="916581" y="4548886"/>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Magna </a:t>
            </a:r>
            <a:r>
              <a:rPr lang="en-GB" dirty="0" err="1">
                <a:solidFill>
                  <a:schemeClr val="bg1"/>
                </a:solidFill>
              </a:rPr>
              <a:t>Carta</a:t>
            </a:r>
            <a:r>
              <a:rPr lang="en-GB" dirty="0">
                <a:solidFill>
                  <a:schemeClr val="bg1"/>
                </a:solidFill>
              </a:rPr>
              <a:t> was signed…</a:t>
            </a:r>
          </a:p>
        </p:txBody>
      </p:sp>
      <p:sp>
        <p:nvSpPr>
          <p:cNvPr id="15" name="Title 1">
            <a:hlinkClick r:id="rId12" action="ppaction://hlinksldjump"/>
          </p:cNvPr>
          <p:cNvSpPr txBox="1">
            <a:spLocks/>
          </p:cNvSpPr>
          <p:nvPr/>
        </p:nvSpPr>
        <p:spPr>
          <a:xfrm>
            <a:off x="4678181" y="4548886"/>
            <a:ext cx="2992395" cy="659870"/>
          </a:xfrm>
          <a:prstGeom prst="rect">
            <a:avLst/>
          </a:prstGeom>
          <a:solidFill>
            <a:srgbClr val="222A35"/>
          </a:solidFill>
          <a:ln>
            <a:solidFill>
              <a:srgbClr val="222A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Concorde aeroplane…</a:t>
            </a:r>
          </a:p>
        </p:txBody>
      </p:sp>
      <p:sp>
        <p:nvSpPr>
          <p:cNvPr id="16" name="Title 1">
            <a:hlinkClick r:id="rId13" action="ppaction://hlinksldjump"/>
          </p:cNvPr>
          <p:cNvSpPr txBox="1">
            <a:spLocks/>
          </p:cNvSpPr>
          <p:nvPr/>
        </p:nvSpPr>
        <p:spPr>
          <a:xfrm>
            <a:off x="8439785" y="4548886"/>
            <a:ext cx="2992395" cy="659870"/>
          </a:xfrm>
          <a:prstGeom prst="rect">
            <a:avLst/>
          </a:prstGeom>
          <a:solidFill>
            <a:srgbClr val="222A35"/>
          </a:solidFill>
          <a:ln>
            <a:solidFill>
              <a:srgbClr val="222A35"/>
            </a:solidFill>
          </a:ln>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Berlin Wall…</a:t>
            </a:r>
          </a:p>
        </p:txBody>
      </p:sp>
      <p:sp>
        <p:nvSpPr>
          <p:cNvPr id="17" name="Action Button: Custom 16">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4844632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000" dirty="0">
                <a:solidFill>
                  <a:schemeClr val="bg1"/>
                </a:solidFill>
              </a:rPr>
              <a:t>Bubonic plague spread across Europe (1346-1353)…</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69441"/>
          </a:xfrm>
          <a:prstGeom prst="rect">
            <a:avLst/>
          </a:prstGeom>
          <a:noFill/>
        </p:spPr>
        <p:txBody>
          <a:bodyPr wrap="square" rtlCol="0">
            <a:spAutoFit/>
          </a:bodyPr>
          <a:lstStyle/>
          <a:p>
            <a:pPr algn="ctr"/>
            <a:r>
              <a:rPr lang="en-GB" sz="2200" dirty="0">
                <a:solidFill>
                  <a:schemeClr val="bg1"/>
                </a:solidFill>
              </a:rPr>
              <a:t>Rats and other small animals helped carry the disease, mainly through fleas and ticks, which then spread to humans. It was highly contagious and killed people quickly.</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923330"/>
          </a:xfrm>
          <a:prstGeom prst="rect">
            <a:avLst/>
          </a:prstGeom>
          <a:noFill/>
        </p:spPr>
        <p:txBody>
          <a:bodyPr wrap="square" rtlCol="0">
            <a:spAutoFit/>
          </a:bodyPr>
          <a:lstStyle/>
          <a:p>
            <a:pPr algn="ctr"/>
            <a:r>
              <a:rPr lang="en-GB" dirty="0">
                <a:solidFill>
                  <a:schemeClr val="bg1"/>
                </a:solidFill>
              </a:rPr>
              <a:t>Around 25 million people are thought to have died across Europe. Society changed as many poorer workers died, meaning the rich had no workforce. The Catholic Church lost some of its power as people abandoned it  and Jews were targeted in Europe as they were thought to have started and spread it.</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4" name="Action Button: Custom 13">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7446646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lstStyle/>
          <a:p>
            <a:r>
              <a:rPr lang="en-GB" dirty="0">
                <a:solidFill>
                  <a:schemeClr val="bg1"/>
                </a:solidFill>
              </a:rPr>
              <a:t>The sinking of the Titanic…</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1107996"/>
          </a:xfrm>
          <a:prstGeom prst="rect">
            <a:avLst/>
          </a:prstGeom>
          <a:noFill/>
        </p:spPr>
        <p:txBody>
          <a:bodyPr wrap="square" rtlCol="0">
            <a:spAutoFit/>
          </a:bodyPr>
          <a:lstStyle/>
          <a:p>
            <a:pPr algn="ctr"/>
            <a:r>
              <a:rPr lang="en-GB" sz="2200" dirty="0">
                <a:solidFill>
                  <a:schemeClr val="bg1"/>
                </a:solidFill>
              </a:rPr>
              <a:t>The exact cause is still debated: poor materials, lack of action from the Captain and ineffective watertight compartments. However, the collision with an iceberg ultimately saw the ship break and sink.</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New safety regulations were brought in to avoid another disaster. All ships had to carry enough lifeboats for everyone, carry wireless radios that operated 24 hours a day and ice patrols were set up to monitor dangerous areas and report them to travelling ships.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297337463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lstStyle/>
          <a:p>
            <a:r>
              <a:rPr lang="en-GB" dirty="0">
                <a:solidFill>
                  <a:schemeClr val="bg1"/>
                </a:solidFill>
              </a:rPr>
              <a:t>Man landed on the moon in 1969…</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4969"/>
            <a:ext cx="10429103" cy="1107996"/>
          </a:xfrm>
          <a:prstGeom prst="rect">
            <a:avLst/>
          </a:prstGeom>
          <a:noFill/>
        </p:spPr>
        <p:txBody>
          <a:bodyPr wrap="square" rtlCol="0">
            <a:spAutoFit/>
          </a:bodyPr>
          <a:lstStyle/>
          <a:p>
            <a:pPr algn="ctr"/>
            <a:r>
              <a:rPr lang="en-GB" sz="2200" dirty="0">
                <a:solidFill>
                  <a:schemeClr val="bg1"/>
                </a:solidFill>
              </a:rPr>
              <a:t>The Space Race between Russia and America saw each nation try to outdo each other. When the Russians managed to send the first man and woman into space, the Americans promised to go one further and put the first man onto the moon.</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Ultimately, this signalled the end of the Space Race, with the Americans winning. It also showed what could be done with space exploration and proved that humans had the technological ability to travel into space safely and land on other bodies.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35212721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Industrial Revolution (roughly 1760-1840)…</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02527"/>
            <a:ext cx="10429103" cy="1200329"/>
          </a:xfrm>
          <a:prstGeom prst="rect">
            <a:avLst/>
          </a:prstGeom>
          <a:noFill/>
        </p:spPr>
        <p:txBody>
          <a:bodyPr wrap="square" rtlCol="0">
            <a:spAutoFit/>
          </a:bodyPr>
          <a:lstStyle/>
          <a:p>
            <a:pPr algn="ctr"/>
            <a:r>
              <a:rPr lang="en-GB" dirty="0">
                <a:solidFill>
                  <a:schemeClr val="bg1"/>
                </a:solidFill>
              </a:rPr>
              <a:t>New machinery allowed workers to produce goods quicker, safer and easier. An abundance of textiles like cotton meant lots of it was being produced. Banks had been established and helped give money to businesses. New roads made transporting goods quicker. Food was cheap, meaning people could spend more money on machines and resources.</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Lots more people started living in towns. Factories were setup and created lots of jobs, but also pollution. Rich people became richer, whilst poor people were exploited and lived and worked in terrible conditions. Britain became a very powerful trading nation.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193511388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Great Fire of London (1666)…</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02527"/>
            <a:ext cx="10429103" cy="1200329"/>
          </a:xfrm>
          <a:prstGeom prst="rect">
            <a:avLst/>
          </a:prstGeom>
          <a:noFill/>
        </p:spPr>
        <p:txBody>
          <a:bodyPr wrap="square" rtlCol="0">
            <a:spAutoFit/>
          </a:bodyPr>
          <a:lstStyle/>
          <a:p>
            <a:pPr algn="ctr"/>
            <a:r>
              <a:rPr lang="en-GB" dirty="0">
                <a:solidFill>
                  <a:schemeClr val="bg1"/>
                </a:solidFill>
              </a:rPr>
              <a:t>It is thought that the fire started in a bakery, where a spark set fire to some fuel nearby. The houses and buildings in London were packed tightly together, made from wood and a dry summer had made the wood even more flammable. Panic and chaos blocked the streets and protests from people not wanting their houses torn down delayed the stoppage of the fire.</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New building regulations were introduced which stopped people building from wood – only brick and stone were to be used. Insurance companies were established to put fires out for those who had insurance. Fire brigades were created too.</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27321253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Gunpowder Plot (1665)…</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41027"/>
            <a:ext cx="10429103" cy="923330"/>
          </a:xfrm>
          <a:prstGeom prst="rect">
            <a:avLst/>
          </a:prstGeom>
          <a:noFill/>
        </p:spPr>
        <p:txBody>
          <a:bodyPr wrap="square" rtlCol="0">
            <a:spAutoFit/>
          </a:bodyPr>
          <a:lstStyle/>
          <a:p>
            <a:pPr algn="ctr"/>
            <a:r>
              <a:rPr lang="en-GB" dirty="0">
                <a:solidFill>
                  <a:schemeClr val="bg1"/>
                </a:solidFill>
              </a:rPr>
              <a:t>A group of Roman Catholics were unhappy with King James I and the lack of freedom that they had to practise their religion. They hoped to blow up the Houses of Parliament, the King and his advisers so that the Roman Catholics could take over the country.</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7" y="4469971"/>
            <a:ext cx="10783329" cy="969496"/>
          </a:xfrm>
          <a:prstGeom prst="rect">
            <a:avLst/>
          </a:prstGeom>
          <a:noFill/>
        </p:spPr>
        <p:txBody>
          <a:bodyPr wrap="square" rtlCol="0">
            <a:spAutoFit/>
          </a:bodyPr>
          <a:lstStyle/>
          <a:p>
            <a:pPr algn="ctr"/>
            <a:r>
              <a:rPr lang="en-GB" sz="1900" dirty="0">
                <a:solidFill>
                  <a:schemeClr val="bg1"/>
                </a:solidFill>
              </a:rPr>
              <a:t>The plot failed and most of the group were killed instantly. Laws against Roman Catholics were increased, giving them even less freedom, and tolerance towards religions other than Protestantism were set back hundreds of years. November 5</a:t>
            </a:r>
            <a:r>
              <a:rPr lang="en-GB" sz="1900" baseline="30000" dirty="0">
                <a:solidFill>
                  <a:schemeClr val="bg1"/>
                </a:solidFill>
              </a:rPr>
              <a:t>th</a:t>
            </a:r>
            <a:r>
              <a:rPr lang="en-GB" sz="1900" dirty="0">
                <a:solidFill>
                  <a:schemeClr val="bg1"/>
                </a:solidFill>
              </a:rPr>
              <a:t> was declared a day of thanksgiving which we still celebrate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413347980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Wars of the Roses…</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41027"/>
            <a:ext cx="10429103" cy="923330"/>
          </a:xfrm>
          <a:prstGeom prst="rect">
            <a:avLst/>
          </a:prstGeom>
          <a:noFill/>
        </p:spPr>
        <p:txBody>
          <a:bodyPr wrap="square" rtlCol="0">
            <a:spAutoFit/>
          </a:bodyPr>
          <a:lstStyle/>
          <a:p>
            <a:pPr algn="ctr"/>
            <a:r>
              <a:rPr lang="en-GB" dirty="0">
                <a:solidFill>
                  <a:schemeClr val="bg1"/>
                </a:solidFill>
              </a:rPr>
              <a:t>In 1455, powerful barons resented the fact that the House of Lancaster family had seized the throne by force in 1399 and felt that neither Henry IV, V or VI were the rightful heirs to the throne, feeling that the House of York had more of a claim. </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After defeating Richard of York, Henry VII married Elizabeth of York to unite the two houses and form the Tudor dynasty. England became a richer and more prosperous country, headed by the Tudor family. The country became more unified and much international force. </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37926796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A6A6A6"/>
          </a:solidFill>
          <a:ln>
            <a:solidFill>
              <a:srgbClr val="A6A6A6"/>
            </a:solidFill>
          </a:ln>
        </p:spPr>
        <p:txBody>
          <a:bodyPr>
            <a:normAutofit/>
          </a:bodyPr>
          <a:lstStyle/>
          <a:p>
            <a:r>
              <a:rPr lang="en-GB" sz="4000" dirty="0">
                <a:solidFill>
                  <a:schemeClr val="bg1"/>
                </a:solidFill>
              </a:rPr>
              <a:t>Humans were able to control fire…</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34994" y="2535961"/>
            <a:ext cx="10429103" cy="892552"/>
          </a:xfrm>
          <a:prstGeom prst="rect">
            <a:avLst/>
          </a:prstGeom>
          <a:noFill/>
        </p:spPr>
        <p:txBody>
          <a:bodyPr wrap="square" rtlCol="0">
            <a:spAutoFit/>
          </a:bodyPr>
          <a:lstStyle/>
          <a:p>
            <a:pPr algn="ctr"/>
            <a:r>
              <a:rPr lang="en-GB" sz="2600" dirty="0">
                <a:solidFill>
                  <a:schemeClr val="bg1"/>
                </a:solidFill>
              </a:rPr>
              <a:t>Humans realised the potential of fire and how it could help them, so they invented ways of creating and maintain fire</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07006"/>
            <a:ext cx="10429103" cy="892552"/>
          </a:xfrm>
          <a:prstGeom prst="rect">
            <a:avLst/>
          </a:prstGeom>
          <a:noFill/>
        </p:spPr>
        <p:txBody>
          <a:bodyPr wrap="square" rtlCol="0">
            <a:spAutoFit/>
          </a:bodyPr>
          <a:lstStyle/>
          <a:p>
            <a:pPr algn="ctr"/>
            <a:r>
              <a:rPr lang="en-GB" sz="2600" dirty="0">
                <a:solidFill>
                  <a:schemeClr val="bg1"/>
                </a:solidFill>
              </a:rPr>
              <a:t>People could keep warm, scare off animals, cook food, make better tools and weapons and see at night, which changed our behavioural patterns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1576647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Tim Berners-Lee invented the World Wide Web…</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98325"/>
            <a:ext cx="10429103" cy="923330"/>
          </a:xfrm>
          <a:prstGeom prst="rect">
            <a:avLst/>
          </a:prstGeom>
          <a:noFill/>
        </p:spPr>
        <p:txBody>
          <a:bodyPr wrap="square" rtlCol="0">
            <a:spAutoFit/>
          </a:bodyPr>
          <a:lstStyle/>
          <a:p>
            <a:pPr algn="ctr"/>
            <a:r>
              <a:rPr lang="en-GB" dirty="0">
                <a:solidFill>
                  <a:schemeClr val="bg1"/>
                </a:solidFill>
              </a:rPr>
              <a:t>During the Cold War between America and Russia, American leaders were scared that Russia might attack and destroy network and telephone lines to stop them communicating. During the 1960s and 70s, they then developed a system where more computers could communicate with each other over huge distances.</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In 1991, Tim Berners-Lee created something more than just a network. He wanted computers to be connected in a ‘web of information’ which anyone on the internet could access. Now, most of the world is now connected to the internet and it has become an essential part of our daily lives.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397269359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printing press was invented…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41027"/>
            <a:ext cx="10429103" cy="923330"/>
          </a:xfrm>
          <a:prstGeom prst="rect">
            <a:avLst/>
          </a:prstGeom>
          <a:noFill/>
        </p:spPr>
        <p:txBody>
          <a:bodyPr wrap="square" rtlCol="0">
            <a:spAutoFit/>
          </a:bodyPr>
          <a:lstStyle/>
          <a:p>
            <a:pPr algn="ctr"/>
            <a:r>
              <a:rPr lang="en-GB" dirty="0">
                <a:solidFill>
                  <a:schemeClr val="bg1"/>
                </a:solidFill>
              </a:rPr>
              <a:t>Writing books and creating written content was very slow and had to be copied by hand. If a mistake was made, the entire thing might have to be started all over again. In the 15</a:t>
            </a:r>
            <a:r>
              <a:rPr lang="en-GB" baseline="30000" dirty="0">
                <a:solidFill>
                  <a:schemeClr val="bg1"/>
                </a:solidFill>
              </a:rPr>
              <a:t>th</a:t>
            </a:r>
            <a:r>
              <a:rPr lang="en-GB" dirty="0">
                <a:solidFill>
                  <a:schemeClr val="bg1"/>
                </a:solidFill>
              </a:rPr>
              <a:t> century, Johannes Gutenberg invented a machine that could print texts quicker and cheaper than others around the world.</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1015663"/>
          </a:xfrm>
          <a:prstGeom prst="rect">
            <a:avLst/>
          </a:prstGeom>
          <a:noFill/>
        </p:spPr>
        <p:txBody>
          <a:bodyPr wrap="square" rtlCol="0">
            <a:spAutoFit/>
          </a:bodyPr>
          <a:lstStyle/>
          <a:p>
            <a:pPr algn="ctr"/>
            <a:r>
              <a:rPr lang="en-GB" sz="2000" dirty="0">
                <a:solidFill>
                  <a:schemeClr val="bg1"/>
                </a:solidFill>
              </a:rPr>
              <a:t>As levels of reading and writing grew in the 17</a:t>
            </a:r>
            <a:r>
              <a:rPr lang="en-GB" sz="2000" baseline="30000" dirty="0">
                <a:solidFill>
                  <a:schemeClr val="bg1"/>
                </a:solidFill>
              </a:rPr>
              <a:t>th</a:t>
            </a:r>
            <a:r>
              <a:rPr lang="en-GB" sz="2000" dirty="0">
                <a:solidFill>
                  <a:schemeClr val="bg1"/>
                </a:solidFill>
              </a:rPr>
              <a:t> and 18</a:t>
            </a:r>
            <a:r>
              <a:rPr lang="en-GB" sz="2000" baseline="30000" dirty="0">
                <a:solidFill>
                  <a:schemeClr val="bg1"/>
                </a:solidFill>
              </a:rPr>
              <a:t>th</a:t>
            </a:r>
            <a:r>
              <a:rPr lang="en-GB" sz="2000" dirty="0">
                <a:solidFill>
                  <a:schemeClr val="bg1"/>
                </a:solidFill>
              </a:rPr>
              <a:t> centuries, there was more demand for written materials and printing presses became very popular, allowing books to be mass-produced much cheaper and quicker and newspapers to deliver news much quicker than before.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1263206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first flight (1903)…</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55663"/>
            <a:ext cx="10429103" cy="877163"/>
          </a:xfrm>
          <a:prstGeom prst="rect">
            <a:avLst/>
          </a:prstGeom>
          <a:noFill/>
        </p:spPr>
        <p:txBody>
          <a:bodyPr wrap="square" rtlCol="0">
            <a:spAutoFit/>
          </a:bodyPr>
          <a:lstStyle/>
          <a:p>
            <a:pPr algn="ctr"/>
            <a:r>
              <a:rPr lang="en-GB" sz="1700" dirty="0">
                <a:solidFill>
                  <a:schemeClr val="bg1"/>
                </a:solidFill>
              </a:rPr>
              <a:t>Brothers Orville and Wilbur Wright had been fascinated with the development of gliders during the 19</a:t>
            </a:r>
            <a:r>
              <a:rPr lang="en-GB" sz="1700" baseline="30000" dirty="0">
                <a:solidFill>
                  <a:schemeClr val="bg1"/>
                </a:solidFill>
              </a:rPr>
              <a:t>th</a:t>
            </a:r>
            <a:r>
              <a:rPr lang="en-GB" sz="1700" dirty="0">
                <a:solidFill>
                  <a:schemeClr val="bg1"/>
                </a:solidFill>
              </a:rPr>
              <a:t> century and wanted to perform the first controlled and powered flight. After several successful glider flights in 1902, they developed a small engine that, in 1903, saw them launch the first successful powered flight for 12 seconds.</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69971"/>
            <a:ext cx="10429103" cy="923330"/>
          </a:xfrm>
          <a:prstGeom prst="rect">
            <a:avLst/>
          </a:prstGeom>
          <a:noFill/>
        </p:spPr>
        <p:txBody>
          <a:bodyPr wrap="square" rtlCol="0">
            <a:spAutoFit/>
          </a:bodyPr>
          <a:lstStyle/>
          <a:p>
            <a:pPr algn="ctr"/>
            <a:r>
              <a:rPr lang="en-GB" dirty="0">
                <a:solidFill>
                  <a:schemeClr val="bg1"/>
                </a:solidFill>
              </a:rPr>
              <a:t>The Wright brothers set up a company in 1910 to build and manufacture aeroplanes. The US Army then purchased some planes and aerial warfare became a major part of WWI. The development of planes then grew and now we have huge jumbo jets that can travel thousands of miles and carry hundreds of people.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20445083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Magna </a:t>
            </a:r>
            <a:r>
              <a:rPr lang="en-GB" sz="4200" dirty="0" err="1">
                <a:solidFill>
                  <a:schemeClr val="bg1"/>
                </a:solidFill>
              </a:rPr>
              <a:t>Carta</a:t>
            </a:r>
            <a:r>
              <a:rPr lang="en-GB" sz="4200" dirty="0">
                <a:solidFill>
                  <a:schemeClr val="bg1"/>
                </a:solidFill>
              </a:rPr>
              <a:t> (1215) was signed…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41027"/>
            <a:ext cx="10429103" cy="923330"/>
          </a:xfrm>
          <a:prstGeom prst="rect">
            <a:avLst/>
          </a:prstGeom>
          <a:noFill/>
        </p:spPr>
        <p:txBody>
          <a:bodyPr wrap="square" rtlCol="0">
            <a:spAutoFit/>
          </a:bodyPr>
          <a:lstStyle/>
          <a:p>
            <a:pPr algn="ctr"/>
            <a:r>
              <a:rPr lang="en-GB" dirty="0">
                <a:solidFill>
                  <a:schemeClr val="bg1"/>
                </a:solidFill>
              </a:rPr>
              <a:t>A group of barons were unhappy about Kings, sheriffs and other people in power who were abusing their powers. The barons captured London and forced King John to sign a charter which restricted the powers of those in charge and made everybody, rich or poor, accountable to the laws of the country, including the King. </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7838"/>
            <a:ext cx="10429103" cy="1138773"/>
          </a:xfrm>
          <a:prstGeom prst="rect">
            <a:avLst/>
          </a:prstGeom>
          <a:noFill/>
        </p:spPr>
        <p:txBody>
          <a:bodyPr wrap="square" rtlCol="0">
            <a:spAutoFit/>
          </a:bodyPr>
          <a:lstStyle/>
          <a:p>
            <a:pPr algn="ctr"/>
            <a:r>
              <a:rPr lang="en-GB" sz="1700" dirty="0">
                <a:solidFill>
                  <a:schemeClr val="bg1"/>
                </a:solidFill>
              </a:rPr>
              <a:t>The signing of Magna </a:t>
            </a:r>
            <a:r>
              <a:rPr lang="en-GB" sz="1700" dirty="0" err="1">
                <a:solidFill>
                  <a:schemeClr val="bg1"/>
                </a:solidFill>
              </a:rPr>
              <a:t>Carta</a:t>
            </a:r>
            <a:r>
              <a:rPr lang="en-GB" sz="1700" dirty="0">
                <a:solidFill>
                  <a:schemeClr val="bg1"/>
                </a:solidFill>
              </a:rPr>
              <a:t> (meaning ‘The Great Charter’) wasn’t all that great to begin with, but it was the first time that a King had been told what they could and couldn’t do. Within 50 years, a parliament was set up and the groundwork for our freedoms today were established. One of the laws from the original charter that still survives today was that no free-man should be imprisoned without a proper trial by his peers.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40676507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Concorde aeroplane…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02527"/>
            <a:ext cx="10429103" cy="1200329"/>
          </a:xfrm>
          <a:prstGeom prst="rect">
            <a:avLst/>
          </a:prstGeom>
          <a:noFill/>
        </p:spPr>
        <p:txBody>
          <a:bodyPr wrap="square" rtlCol="0">
            <a:spAutoFit/>
          </a:bodyPr>
          <a:lstStyle/>
          <a:p>
            <a:pPr algn="ctr"/>
            <a:r>
              <a:rPr lang="en-GB" dirty="0">
                <a:solidFill>
                  <a:schemeClr val="bg1"/>
                </a:solidFill>
              </a:rPr>
              <a:t>Chuck Yeager became the first human to break the sound barrier in 1947 in a rocket-powered aircraft. This proved that humans could travel safely at supersonic speeds. This would cut down travel times and allow people to journey across the world much quicker. Britain, France and Russia all wanted to be the first to develop a commercial plane that could carry passengers at supersonic speeds.</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7" y="4469971"/>
            <a:ext cx="10783329" cy="969496"/>
          </a:xfrm>
          <a:prstGeom prst="rect">
            <a:avLst/>
          </a:prstGeom>
          <a:noFill/>
        </p:spPr>
        <p:txBody>
          <a:bodyPr wrap="square" rtlCol="0">
            <a:spAutoFit/>
          </a:bodyPr>
          <a:lstStyle/>
          <a:p>
            <a:pPr algn="ctr"/>
            <a:r>
              <a:rPr lang="en-GB" sz="1900" dirty="0">
                <a:solidFill>
                  <a:schemeClr val="bg1"/>
                </a:solidFill>
              </a:rPr>
              <a:t>Britain and France joined forces to produce Concorde which was fast and efficient. It could cruise at speeds that were double the speed of the sound barrier and proved that supersonic travel for the public was possible. Unfortunately, ticket prices and running costs were too high and it was abandoned in 2003.</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136487373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chemeClr val="tx2">
              <a:lumMod val="50000"/>
            </a:schemeClr>
          </a:solidFill>
          <a:ln>
            <a:solidFill>
              <a:schemeClr val="tx2">
                <a:lumMod val="50000"/>
              </a:schemeClr>
            </a:solidFill>
          </a:ln>
        </p:spPr>
        <p:txBody>
          <a:bodyPr>
            <a:normAutofit/>
          </a:bodyPr>
          <a:lstStyle/>
          <a:p>
            <a:r>
              <a:rPr lang="en-GB" sz="4200" dirty="0">
                <a:solidFill>
                  <a:schemeClr val="bg1"/>
                </a:solidFill>
              </a:rPr>
              <a:t>The Berlin Wall…</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02527"/>
            <a:ext cx="10429103" cy="1077218"/>
          </a:xfrm>
          <a:prstGeom prst="rect">
            <a:avLst/>
          </a:prstGeom>
          <a:noFill/>
        </p:spPr>
        <p:txBody>
          <a:bodyPr wrap="square" rtlCol="0">
            <a:spAutoFit/>
          </a:bodyPr>
          <a:lstStyle/>
          <a:p>
            <a:pPr algn="ctr"/>
            <a:r>
              <a:rPr lang="en-GB" sz="1600" dirty="0">
                <a:solidFill>
                  <a:schemeClr val="bg1"/>
                </a:solidFill>
              </a:rPr>
              <a:t>The British, American and French soldiers had liberated much of western Europe when they pushed the Nazis back to Berlin to end WWII in Europe, while the Russians pushed the Nazis back through Eastern Europe. Both sides had different ways of running countries and Russia stopped people leaving or entering their side of Berlin. The British, American and French side sent planes to drop supplies to the people on the Russian side as they were hungry and not very well looked after.</a:t>
            </a:r>
          </a:p>
        </p:txBody>
      </p:sp>
      <p:sp>
        <p:nvSpPr>
          <p:cNvPr id="9" name="Rectangle 8"/>
          <p:cNvSpPr/>
          <p:nvPr/>
        </p:nvSpPr>
        <p:spPr>
          <a:xfrm>
            <a:off x="924697" y="4427838"/>
            <a:ext cx="10783330" cy="1079156"/>
          </a:xfrm>
          <a:prstGeom prst="rect">
            <a:avLst/>
          </a:prstGeom>
          <a:solidFill>
            <a:srgbClr val="222A35"/>
          </a:solidFill>
          <a:ln>
            <a:solidFill>
              <a:srgbClr val="222A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27838"/>
            <a:ext cx="10429103" cy="1138773"/>
          </a:xfrm>
          <a:prstGeom prst="rect">
            <a:avLst/>
          </a:prstGeom>
          <a:noFill/>
        </p:spPr>
        <p:txBody>
          <a:bodyPr wrap="square" rtlCol="0">
            <a:spAutoFit/>
          </a:bodyPr>
          <a:lstStyle/>
          <a:p>
            <a:pPr algn="ctr"/>
            <a:r>
              <a:rPr lang="en-GB" sz="1700" dirty="0">
                <a:solidFill>
                  <a:schemeClr val="bg1"/>
                </a:solidFill>
              </a:rPr>
              <a:t>In 1961, the Russians then built a huge wall through the middle of Berlin to stop people leaving East Berlin. This marked a division between the West and the East which lasted until 1989. West Berlin became rich whilst the East became poor. Many from the East tried to move to the West but couldn’t until the wall was knocked down. Around 800,000 people moved to the West on the day the wall was knocked down.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Miscellaneous</a:t>
            </a:r>
          </a:p>
          <a:p>
            <a:pPr algn="ctr"/>
            <a:r>
              <a:rPr lang="en-GB" sz="1300" dirty="0"/>
              <a:t>menu</a:t>
            </a:r>
          </a:p>
        </p:txBody>
      </p:sp>
      <p:sp>
        <p:nvSpPr>
          <p:cNvPr id="18" name="Action Button: Custom 17">
            <a:hlinkClick r:id="" action="ppaction://macro?name=RandomizerMiscellaneou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Miscellaneous</a:t>
            </a:r>
          </a:p>
          <a:p>
            <a:pPr algn="ctr"/>
            <a:r>
              <a:rPr lang="en-GB" dirty="0"/>
              <a:t>cause and effect</a:t>
            </a:r>
          </a:p>
        </p:txBody>
      </p:sp>
    </p:spTree>
    <p:extLst>
      <p:ext uri="{BB962C8B-B14F-4D97-AF65-F5344CB8AC3E}">
        <p14:creationId xmlns:p14="http://schemas.microsoft.com/office/powerpoint/2010/main" val="7528401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A6A6A6"/>
          </a:solidFill>
          <a:ln>
            <a:solidFill>
              <a:srgbClr val="A6A6A6"/>
            </a:solidFill>
          </a:ln>
        </p:spPr>
        <p:txBody>
          <a:bodyPr>
            <a:normAutofit/>
          </a:bodyPr>
          <a:lstStyle/>
          <a:p>
            <a:r>
              <a:rPr lang="en-GB" sz="4000" dirty="0">
                <a:solidFill>
                  <a:schemeClr val="bg1"/>
                </a:solidFill>
              </a:rPr>
              <a:t>Humans invented art like cave paintings…</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The need to communicate about their lives</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07006"/>
            <a:ext cx="10429103" cy="892552"/>
          </a:xfrm>
          <a:prstGeom prst="rect">
            <a:avLst/>
          </a:prstGeom>
          <a:noFill/>
        </p:spPr>
        <p:txBody>
          <a:bodyPr wrap="square" rtlCol="0">
            <a:spAutoFit/>
          </a:bodyPr>
          <a:lstStyle/>
          <a:p>
            <a:pPr algn="ctr"/>
            <a:r>
              <a:rPr lang="en-GB" sz="2600" dirty="0">
                <a:solidFill>
                  <a:schemeClr val="bg1"/>
                </a:solidFill>
              </a:rPr>
              <a:t>People could entertain themselves, communicate with each other visually and now we know more about prehistoric people because of these paintings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89311517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A6A6A6"/>
          </a:solidFill>
          <a:ln>
            <a:solidFill>
              <a:srgbClr val="A6A6A6"/>
            </a:solidFill>
          </a:ln>
        </p:spPr>
        <p:txBody>
          <a:bodyPr>
            <a:normAutofit/>
          </a:bodyPr>
          <a:lstStyle/>
          <a:p>
            <a:r>
              <a:rPr lang="en-GB" sz="4000" dirty="0">
                <a:solidFill>
                  <a:schemeClr val="bg1"/>
                </a:solidFill>
              </a:rPr>
              <a:t>People became more powerful in society…</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66996"/>
            <a:ext cx="10429103" cy="892552"/>
          </a:xfrm>
          <a:prstGeom prst="rect">
            <a:avLst/>
          </a:prstGeom>
          <a:noFill/>
        </p:spPr>
        <p:txBody>
          <a:bodyPr wrap="square" rtlCol="0">
            <a:spAutoFit/>
          </a:bodyPr>
          <a:lstStyle/>
          <a:p>
            <a:pPr algn="ctr"/>
            <a:r>
              <a:rPr lang="en-GB" sz="2600" dirty="0">
                <a:solidFill>
                  <a:schemeClr val="bg1"/>
                </a:solidFill>
              </a:rPr>
              <a:t>Bronze Age farmers grew more food using better techniques and more valuable decorative pieces were made</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07006"/>
            <a:ext cx="10429103" cy="892552"/>
          </a:xfrm>
          <a:prstGeom prst="rect">
            <a:avLst/>
          </a:prstGeom>
          <a:noFill/>
        </p:spPr>
        <p:txBody>
          <a:bodyPr wrap="square" rtlCol="0">
            <a:spAutoFit/>
          </a:bodyPr>
          <a:lstStyle/>
          <a:p>
            <a:pPr algn="ctr"/>
            <a:r>
              <a:rPr lang="en-GB" sz="2600" dirty="0">
                <a:solidFill>
                  <a:schemeClr val="bg1"/>
                </a:solidFill>
              </a:rPr>
              <a:t>Communities developed leaders and the idea of rich and poor began to grow</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3"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4"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60890608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FF0000"/>
          </a:solidFill>
          <a:ln>
            <a:solidFill>
              <a:schemeClr val="bg1">
                <a:lumMod val="65000"/>
              </a:schemeClr>
            </a:solidFill>
          </a:ln>
        </p:spPr>
        <p:txBody>
          <a:bodyPr/>
          <a:lstStyle/>
          <a:p>
            <a:pPr algn="ctr"/>
            <a:r>
              <a:rPr lang="en-GB" dirty="0">
                <a:solidFill>
                  <a:schemeClr val="bg1"/>
                </a:solidFill>
              </a:rPr>
              <a:t>Ancient Romans Causes and Effects</a:t>
            </a:r>
          </a:p>
        </p:txBody>
      </p:sp>
      <p:sp>
        <p:nvSpPr>
          <p:cNvPr id="3" name="Title 1">
            <a:hlinkClick r:id="rId2" action="ppaction://hlinksldjump"/>
          </p:cNvPr>
          <p:cNvSpPr txBox="1">
            <a:spLocks/>
          </p:cNvSpPr>
          <p:nvPr/>
        </p:nvSpPr>
        <p:spPr>
          <a:xfrm>
            <a:off x="4599801" y="1910335"/>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left Britain…</a:t>
            </a:r>
          </a:p>
        </p:txBody>
      </p:sp>
      <p:sp>
        <p:nvSpPr>
          <p:cNvPr id="5" name="Title 1">
            <a:hlinkClick r:id="rId3" action="ppaction://hlinksldjump"/>
          </p:cNvPr>
          <p:cNvSpPr txBox="1">
            <a:spLocks/>
          </p:cNvSpPr>
          <p:nvPr/>
        </p:nvSpPr>
        <p:spPr>
          <a:xfrm>
            <a:off x="838200" y="1910335"/>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invaded Britain…</a:t>
            </a:r>
          </a:p>
        </p:txBody>
      </p:sp>
      <p:sp>
        <p:nvSpPr>
          <p:cNvPr id="6" name="Title 1">
            <a:hlinkClick r:id="rId4" action="ppaction://hlinksldjump"/>
          </p:cNvPr>
          <p:cNvSpPr txBox="1">
            <a:spLocks/>
          </p:cNvSpPr>
          <p:nvPr/>
        </p:nvSpPr>
        <p:spPr>
          <a:xfrm>
            <a:off x="8361405" y="1910335"/>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built aqueducts in Britain…</a:t>
            </a:r>
          </a:p>
        </p:txBody>
      </p:sp>
      <p:sp>
        <p:nvSpPr>
          <p:cNvPr id="7" name="Title 1">
            <a:hlinkClick r:id="rId5" action="ppaction://hlinksldjump"/>
          </p:cNvPr>
          <p:cNvSpPr txBox="1">
            <a:spLocks/>
          </p:cNvSpPr>
          <p:nvPr/>
        </p:nvSpPr>
        <p:spPr>
          <a:xfrm>
            <a:off x="838200" y="2789852"/>
            <a:ext cx="2992395" cy="659870"/>
          </a:xfrm>
          <a:prstGeom prst="rect">
            <a:avLst/>
          </a:prstGeom>
          <a:solidFill>
            <a:srgbClr val="FF0000"/>
          </a:solidFill>
          <a:ln>
            <a:solidFill>
              <a:srgbClr val="FF000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introduced coins as currency…</a:t>
            </a:r>
          </a:p>
        </p:txBody>
      </p:sp>
      <p:sp>
        <p:nvSpPr>
          <p:cNvPr id="8" name="Title 1">
            <a:hlinkClick r:id="rId6" action="ppaction://hlinksldjump"/>
          </p:cNvPr>
          <p:cNvSpPr txBox="1">
            <a:spLocks/>
          </p:cNvSpPr>
          <p:nvPr/>
        </p:nvSpPr>
        <p:spPr>
          <a:xfrm>
            <a:off x="4599802" y="2789852"/>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Hadrian’s Wall was built…</a:t>
            </a:r>
          </a:p>
        </p:txBody>
      </p:sp>
      <p:sp>
        <p:nvSpPr>
          <p:cNvPr id="9" name="Title 1">
            <a:hlinkClick r:id="rId7" action="ppaction://hlinksldjump"/>
          </p:cNvPr>
          <p:cNvSpPr txBox="1">
            <a:spLocks/>
          </p:cNvSpPr>
          <p:nvPr/>
        </p:nvSpPr>
        <p:spPr>
          <a:xfrm>
            <a:off x="8361405" y="2789852"/>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built roads in Britain…</a:t>
            </a:r>
          </a:p>
        </p:txBody>
      </p:sp>
      <p:sp>
        <p:nvSpPr>
          <p:cNvPr id="10" name="Title 1">
            <a:hlinkClick r:id="rId8" action="ppaction://hlinksldjump"/>
          </p:cNvPr>
          <p:cNvSpPr txBox="1">
            <a:spLocks/>
          </p:cNvSpPr>
          <p:nvPr/>
        </p:nvSpPr>
        <p:spPr>
          <a:xfrm>
            <a:off x="838200" y="3669369"/>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introduced laws…</a:t>
            </a:r>
          </a:p>
        </p:txBody>
      </p:sp>
      <p:sp>
        <p:nvSpPr>
          <p:cNvPr id="11" name="Title 1">
            <a:hlinkClick r:id="rId9" action="ppaction://hlinksldjump"/>
          </p:cNvPr>
          <p:cNvSpPr txBox="1">
            <a:spLocks/>
          </p:cNvSpPr>
          <p:nvPr/>
        </p:nvSpPr>
        <p:spPr>
          <a:xfrm>
            <a:off x="4599802" y="3669369"/>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introduced Latin…</a:t>
            </a:r>
          </a:p>
        </p:txBody>
      </p:sp>
      <p:sp>
        <p:nvSpPr>
          <p:cNvPr id="12" name="Title 1">
            <a:hlinkClick r:id="rId10" action="ppaction://hlinksldjump"/>
          </p:cNvPr>
          <p:cNvSpPr txBox="1">
            <a:spLocks/>
          </p:cNvSpPr>
          <p:nvPr/>
        </p:nvSpPr>
        <p:spPr>
          <a:xfrm>
            <a:off x="8361405" y="3669369"/>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Romans took Boudicca’s land…</a:t>
            </a:r>
          </a:p>
        </p:txBody>
      </p:sp>
      <p:sp>
        <p:nvSpPr>
          <p:cNvPr id="13" name="Title 1">
            <a:hlinkClick r:id="rId11" action="ppaction://hlinksldjump"/>
          </p:cNvPr>
          <p:cNvSpPr txBox="1">
            <a:spLocks/>
          </p:cNvSpPr>
          <p:nvPr/>
        </p:nvSpPr>
        <p:spPr>
          <a:xfrm>
            <a:off x="838200" y="4548886"/>
            <a:ext cx="2992395" cy="659870"/>
          </a:xfrm>
          <a:prstGeom prst="rect">
            <a:avLst/>
          </a:prstGeom>
          <a:solidFill>
            <a:srgbClr val="FF0000"/>
          </a:solidFill>
          <a:ln>
            <a:solidFill>
              <a:srgbClr val="FF000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Christianity was allowed to be followed…</a:t>
            </a:r>
          </a:p>
        </p:txBody>
      </p:sp>
      <p:sp>
        <p:nvSpPr>
          <p:cNvPr id="14" name="Title 1">
            <a:hlinkClick r:id="rId12" action="ppaction://hlinksldjump"/>
          </p:cNvPr>
          <p:cNvSpPr txBox="1">
            <a:spLocks/>
          </p:cNvSpPr>
          <p:nvPr/>
        </p:nvSpPr>
        <p:spPr>
          <a:xfrm>
            <a:off x="4599802" y="4548886"/>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Public baths were built in Roman Britain…</a:t>
            </a:r>
          </a:p>
        </p:txBody>
      </p:sp>
      <p:sp>
        <p:nvSpPr>
          <p:cNvPr id="15" name="Title 1">
            <a:hlinkClick r:id="rId13" action="ppaction://hlinksldjump"/>
          </p:cNvPr>
          <p:cNvSpPr txBox="1">
            <a:spLocks/>
          </p:cNvSpPr>
          <p:nvPr/>
        </p:nvSpPr>
        <p:spPr>
          <a:xfrm>
            <a:off x="8361405" y="4548886"/>
            <a:ext cx="2992395" cy="659870"/>
          </a:xfrm>
          <a:prstGeom prst="rect">
            <a:avLst/>
          </a:prstGeom>
          <a:solidFill>
            <a:srgbClr val="FF0000"/>
          </a:solidFill>
          <a:ln>
            <a:solidFill>
              <a:srgbClr val="FF0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Huge towns were built in Roman Britain…</a:t>
            </a:r>
          </a:p>
        </p:txBody>
      </p:sp>
      <p:sp>
        <p:nvSpPr>
          <p:cNvPr id="17" name="Action Button: Custom 16">
            <a:hlinkClick r:id="" action="ppaction://macro?name=RandomizerRomans"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8" name="Action Button: Custom 17">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3888347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353384"/>
            <a:ext cx="10793627" cy="1325563"/>
          </a:xfrm>
          <a:solidFill>
            <a:srgbClr val="FF0000"/>
          </a:solidFill>
          <a:ln>
            <a:solidFill>
              <a:srgbClr val="FF0000"/>
            </a:solidFill>
          </a:ln>
        </p:spPr>
        <p:txBody>
          <a:bodyPr/>
          <a:lstStyle/>
          <a:p>
            <a:r>
              <a:rPr lang="en-GB" dirty="0">
                <a:solidFill>
                  <a:schemeClr val="bg1"/>
                </a:solidFill>
              </a:rPr>
              <a:t>The Romans invaded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91513" y="2596799"/>
            <a:ext cx="10429103" cy="892552"/>
          </a:xfrm>
          <a:prstGeom prst="rect">
            <a:avLst/>
          </a:prstGeom>
          <a:noFill/>
        </p:spPr>
        <p:txBody>
          <a:bodyPr wrap="square" rtlCol="0">
            <a:spAutoFit/>
          </a:bodyPr>
          <a:lstStyle/>
          <a:p>
            <a:pPr algn="ctr"/>
            <a:r>
              <a:rPr lang="en-GB" sz="2600" dirty="0">
                <a:solidFill>
                  <a:schemeClr val="bg1"/>
                </a:solidFill>
              </a:rPr>
              <a:t>They were expanding their empire and saw that Britain had lots of crops, cattle and metals like bronze and iron</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The Romans ruled over Britain for nearly 400 years</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243038146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left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Rome was being attacked by a group of people called the Goths</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11194" y="4581182"/>
            <a:ext cx="10429103" cy="892552"/>
          </a:xfrm>
          <a:prstGeom prst="rect">
            <a:avLst/>
          </a:prstGeom>
          <a:noFill/>
        </p:spPr>
        <p:txBody>
          <a:bodyPr wrap="square" rtlCol="0">
            <a:spAutoFit/>
          </a:bodyPr>
          <a:lstStyle/>
          <a:p>
            <a:pPr algn="ctr"/>
            <a:r>
              <a:rPr lang="en-GB" sz="2600" dirty="0">
                <a:solidFill>
                  <a:schemeClr val="bg1"/>
                </a:solidFill>
              </a:rPr>
              <a:t>The Romans left Britain undefended which allowed the Anglo-Saxons to invade and settle</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130223263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built aqueducts in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To bring fresh water into towns from hills and mountains</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11194" y="4539992"/>
            <a:ext cx="10429103" cy="892552"/>
          </a:xfrm>
          <a:prstGeom prst="rect">
            <a:avLst/>
          </a:prstGeom>
          <a:noFill/>
        </p:spPr>
        <p:txBody>
          <a:bodyPr wrap="square" rtlCol="0">
            <a:spAutoFit/>
          </a:bodyPr>
          <a:lstStyle/>
          <a:p>
            <a:pPr algn="ctr"/>
            <a:r>
              <a:rPr lang="en-GB" sz="2600" dirty="0">
                <a:solidFill>
                  <a:schemeClr val="bg1"/>
                </a:solidFill>
              </a:rPr>
              <a:t>Water was safer to drink and could be used in buildings like public bath houses</a:t>
            </a:r>
          </a:p>
        </p:txBody>
      </p:sp>
      <p:sp>
        <p:nvSpPr>
          <p:cNvPr id="9" name="Action Button: Custom 8">
            <a:hlinkClick r:id="" action="ppaction://hlinkshowjump?jump=firstslide" highlightClick="1"/>
          </p:cNvPr>
          <p:cNvSpPr/>
          <p:nvPr/>
        </p:nvSpPr>
        <p:spPr>
          <a:xfrm>
            <a:off x="0" y="6398064"/>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256391691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A6A6A6"/>
          </a:solidFill>
          <a:ln>
            <a:solidFill>
              <a:srgbClr val="A6A6A6"/>
            </a:solidFill>
          </a:ln>
        </p:spPr>
        <p:txBody>
          <a:bodyPr/>
          <a:lstStyle/>
          <a:p>
            <a:pPr algn="ctr"/>
            <a:r>
              <a:rPr lang="en-GB" dirty="0">
                <a:solidFill>
                  <a:schemeClr val="bg1"/>
                </a:solidFill>
              </a:rPr>
              <a:t>Stone Age to Iron Age Causes and Effects</a:t>
            </a:r>
          </a:p>
        </p:txBody>
      </p:sp>
      <p:sp>
        <p:nvSpPr>
          <p:cNvPr id="3" name="Title 1">
            <a:hlinkClick r:id="rId2" action="ppaction://hlinksldjump"/>
          </p:cNvPr>
          <p:cNvSpPr txBox="1">
            <a:spLocks/>
          </p:cNvSpPr>
          <p:nvPr/>
        </p:nvSpPr>
        <p:spPr>
          <a:xfrm>
            <a:off x="4599801" y="1910335"/>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Palaeolithic Era ended…</a:t>
            </a:r>
          </a:p>
        </p:txBody>
      </p:sp>
      <p:sp>
        <p:nvSpPr>
          <p:cNvPr id="14" name="Title 1">
            <a:hlinkClick r:id="rId3" action="ppaction://hlinksldjump"/>
          </p:cNvPr>
          <p:cNvSpPr txBox="1">
            <a:spLocks/>
          </p:cNvSpPr>
          <p:nvPr/>
        </p:nvSpPr>
        <p:spPr>
          <a:xfrm>
            <a:off x="838200" y="1910335"/>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Palaeolithic Era began…</a:t>
            </a:r>
          </a:p>
        </p:txBody>
      </p:sp>
      <p:sp>
        <p:nvSpPr>
          <p:cNvPr id="15" name="Title 1">
            <a:hlinkClick r:id="rId4" action="ppaction://hlinksldjump"/>
          </p:cNvPr>
          <p:cNvSpPr txBox="1">
            <a:spLocks/>
          </p:cNvSpPr>
          <p:nvPr/>
        </p:nvSpPr>
        <p:spPr>
          <a:xfrm>
            <a:off x="8361405" y="1910335"/>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Mesolithic Era ended…</a:t>
            </a:r>
          </a:p>
        </p:txBody>
      </p:sp>
      <p:sp>
        <p:nvSpPr>
          <p:cNvPr id="28" name="Title 1">
            <a:hlinkClick r:id="rId5" action="ppaction://hlinksldjump"/>
          </p:cNvPr>
          <p:cNvSpPr txBox="1">
            <a:spLocks/>
          </p:cNvSpPr>
          <p:nvPr/>
        </p:nvSpPr>
        <p:spPr>
          <a:xfrm>
            <a:off x="838200" y="2789852"/>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Neolithic Era ended…</a:t>
            </a:r>
          </a:p>
        </p:txBody>
      </p:sp>
      <p:sp>
        <p:nvSpPr>
          <p:cNvPr id="29" name="Title 1">
            <a:hlinkClick r:id="rId6" action="ppaction://hlinksldjump"/>
          </p:cNvPr>
          <p:cNvSpPr txBox="1">
            <a:spLocks/>
          </p:cNvSpPr>
          <p:nvPr/>
        </p:nvSpPr>
        <p:spPr>
          <a:xfrm>
            <a:off x="4599802" y="2789852"/>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Bronze Age started…</a:t>
            </a:r>
          </a:p>
        </p:txBody>
      </p:sp>
      <p:sp>
        <p:nvSpPr>
          <p:cNvPr id="30" name="Title 1">
            <a:hlinkClick r:id="rId7" action="ppaction://hlinksldjump"/>
          </p:cNvPr>
          <p:cNvSpPr txBox="1">
            <a:spLocks/>
          </p:cNvSpPr>
          <p:nvPr/>
        </p:nvSpPr>
        <p:spPr>
          <a:xfrm>
            <a:off x="8361405" y="2789852"/>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Bronze Age ended…</a:t>
            </a:r>
          </a:p>
        </p:txBody>
      </p:sp>
      <p:sp>
        <p:nvSpPr>
          <p:cNvPr id="31" name="Title 1">
            <a:hlinkClick r:id="rId8" action="ppaction://hlinksldjump"/>
          </p:cNvPr>
          <p:cNvSpPr txBox="1">
            <a:spLocks/>
          </p:cNvSpPr>
          <p:nvPr/>
        </p:nvSpPr>
        <p:spPr>
          <a:xfrm>
            <a:off x="838200" y="3669369"/>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Iron Age in Britain started…</a:t>
            </a:r>
          </a:p>
        </p:txBody>
      </p:sp>
      <p:sp>
        <p:nvSpPr>
          <p:cNvPr id="32" name="Title 1">
            <a:hlinkClick r:id="rId9" action="ppaction://hlinksldjump"/>
          </p:cNvPr>
          <p:cNvSpPr txBox="1">
            <a:spLocks/>
          </p:cNvSpPr>
          <p:nvPr/>
        </p:nvSpPr>
        <p:spPr>
          <a:xfrm>
            <a:off x="4599802" y="3669369"/>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Iron Age in Britain ended…</a:t>
            </a:r>
          </a:p>
        </p:txBody>
      </p:sp>
      <p:sp>
        <p:nvSpPr>
          <p:cNvPr id="33" name="Title 1">
            <a:hlinkClick r:id="rId10" action="ppaction://hlinksldjump"/>
          </p:cNvPr>
          <p:cNvSpPr txBox="1">
            <a:spLocks/>
          </p:cNvSpPr>
          <p:nvPr/>
        </p:nvSpPr>
        <p:spPr>
          <a:xfrm>
            <a:off x="8361405" y="3669369"/>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People started farming…</a:t>
            </a:r>
          </a:p>
        </p:txBody>
      </p:sp>
      <p:sp>
        <p:nvSpPr>
          <p:cNvPr id="34" name="Title 1">
            <a:hlinkClick r:id="rId11" action="ppaction://hlinksldjump"/>
          </p:cNvPr>
          <p:cNvSpPr txBox="1">
            <a:spLocks/>
          </p:cNvSpPr>
          <p:nvPr/>
        </p:nvSpPr>
        <p:spPr>
          <a:xfrm>
            <a:off x="838200" y="4548886"/>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Hill forts were popular during the Iron Age…</a:t>
            </a:r>
          </a:p>
        </p:txBody>
      </p:sp>
      <p:sp>
        <p:nvSpPr>
          <p:cNvPr id="35" name="Title 1">
            <a:hlinkClick r:id="rId12" action="ppaction://hlinksldjump"/>
          </p:cNvPr>
          <p:cNvSpPr txBox="1">
            <a:spLocks/>
          </p:cNvSpPr>
          <p:nvPr/>
        </p:nvSpPr>
        <p:spPr>
          <a:xfrm>
            <a:off x="4599802" y="4548886"/>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Humans were able to control fire…</a:t>
            </a:r>
          </a:p>
        </p:txBody>
      </p:sp>
      <p:sp>
        <p:nvSpPr>
          <p:cNvPr id="36" name="Title 1">
            <a:hlinkClick r:id="rId13" action="ppaction://hlinksldjump"/>
          </p:cNvPr>
          <p:cNvSpPr txBox="1">
            <a:spLocks/>
          </p:cNvSpPr>
          <p:nvPr/>
        </p:nvSpPr>
        <p:spPr>
          <a:xfrm>
            <a:off x="8361405" y="4548886"/>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Humans invented art like cave paintings…</a:t>
            </a:r>
          </a:p>
        </p:txBody>
      </p:sp>
      <p:sp>
        <p:nvSpPr>
          <p:cNvPr id="37" name="Title 1">
            <a:hlinkClick r:id="rId14" action="ppaction://hlinksldjump"/>
          </p:cNvPr>
          <p:cNvSpPr txBox="1">
            <a:spLocks/>
          </p:cNvSpPr>
          <p:nvPr/>
        </p:nvSpPr>
        <p:spPr>
          <a:xfrm>
            <a:off x="838200" y="5428403"/>
            <a:ext cx="2992395" cy="659870"/>
          </a:xfrm>
          <a:prstGeom prst="rect">
            <a:avLst/>
          </a:prstGeom>
          <a:solidFill>
            <a:srgbClr val="A6A6A6"/>
          </a:solidFill>
          <a:ln>
            <a:solidFill>
              <a:srgbClr val="A6A6A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People became more powerful in society…</a:t>
            </a:r>
          </a:p>
        </p:txBody>
      </p:sp>
      <p:sp>
        <p:nvSpPr>
          <p:cNvPr id="40" name="Action Button: Custom 3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41" name="Action Button: Custom 40">
            <a:hlinkClick r:id="" action="ppaction://macro?name=RandomizerStone"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Tree>
    <p:extLst>
      <p:ext uri="{BB962C8B-B14F-4D97-AF65-F5344CB8AC3E}">
        <p14:creationId xmlns:p14="http://schemas.microsoft.com/office/powerpoint/2010/main" val="858732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introduced coins as currency…</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99948"/>
            <a:ext cx="10783330" cy="892552"/>
          </a:xfrm>
          <a:prstGeom prst="rect">
            <a:avLst/>
          </a:prstGeom>
          <a:noFill/>
        </p:spPr>
        <p:txBody>
          <a:bodyPr wrap="square" rtlCol="0">
            <a:spAutoFit/>
          </a:bodyPr>
          <a:lstStyle/>
          <a:p>
            <a:pPr algn="ctr"/>
            <a:r>
              <a:rPr lang="en-GB" sz="2600" dirty="0">
                <a:solidFill>
                  <a:schemeClr val="bg1"/>
                </a:solidFill>
              </a:rPr>
              <a:t>Rome wasn’t receiving much money in taxes because coins weren’t very common in Britain</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39992"/>
            <a:ext cx="10773032" cy="892552"/>
          </a:xfrm>
          <a:prstGeom prst="rect">
            <a:avLst/>
          </a:prstGeom>
          <a:noFill/>
        </p:spPr>
        <p:txBody>
          <a:bodyPr wrap="square" rtlCol="0">
            <a:spAutoFit/>
          </a:bodyPr>
          <a:lstStyle/>
          <a:p>
            <a:pPr algn="ctr"/>
            <a:r>
              <a:rPr lang="en-GB" sz="2600" dirty="0">
                <a:solidFill>
                  <a:schemeClr val="bg1"/>
                </a:solidFill>
              </a:rPr>
              <a:t>Coins became the currency for trading and still remain that way today. Celtic ways of trading items became less common.</a:t>
            </a:r>
          </a:p>
        </p:txBody>
      </p:sp>
      <p:sp>
        <p:nvSpPr>
          <p:cNvPr id="9" name="Action Button: Custom 8">
            <a:hlinkClick r:id="" action="ppaction://hlinkshowjump?jump=firstslide" highlightClick="1"/>
          </p:cNvPr>
          <p:cNvSpPr/>
          <p:nvPr/>
        </p:nvSpPr>
        <p:spPr>
          <a:xfrm>
            <a:off x="0" y="6398064"/>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38832344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Hadrian’s Wall was built…</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99948"/>
            <a:ext cx="10783330" cy="892552"/>
          </a:xfrm>
          <a:prstGeom prst="rect">
            <a:avLst/>
          </a:prstGeom>
          <a:noFill/>
        </p:spPr>
        <p:txBody>
          <a:bodyPr wrap="square" rtlCol="0">
            <a:spAutoFit/>
          </a:bodyPr>
          <a:lstStyle/>
          <a:p>
            <a:pPr algn="ctr"/>
            <a:r>
              <a:rPr lang="en-GB" sz="2600" dirty="0">
                <a:solidFill>
                  <a:schemeClr val="bg1"/>
                </a:solidFill>
              </a:rPr>
              <a:t>The Romans couldn’t conquer Scotland and the </a:t>
            </a:r>
            <a:r>
              <a:rPr lang="en-GB" sz="2600" dirty="0" err="1">
                <a:solidFill>
                  <a:schemeClr val="bg1"/>
                </a:solidFill>
              </a:rPr>
              <a:t>Picts</a:t>
            </a:r>
            <a:r>
              <a:rPr lang="en-GB" sz="2600" dirty="0">
                <a:solidFill>
                  <a:schemeClr val="bg1"/>
                </a:solidFill>
              </a:rPr>
              <a:t> kept on attacking the Romans in the North</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39992"/>
            <a:ext cx="10773032" cy="892552"/>
          </a:xfrm>
          <a:prstGeom prst="rect">
            <a:avLst/>
          </a:prstGeom>
          <a:noFill/>
        </p:spPr>
        <p:txBody>
          <a:bodyPr wrap="square" rtlCol="0">
            <a:spAutoFit/>
          </a:bodyPr>
          <a:lstStyle/>
          <a:p>
            <a:pPr algn="ctr"/>
            <a:r>
              <a:rPr lang="en-GB" sz="2600" dirty="0">
                <a:solidFill>
                  <a:schemeClr val="bg1"/>
                </a:solidFill>
              </a:rPr>
              <a:t>The </a:t>
            </a:r>
            <a:r>
              <a:rPr lang="en-GB" sz="2600" dirty="0" err="1">
                <a:solidFill>
                  <a:schemeClr val="bg1"/>
                </a:solidFill>
              </a:rPr>
              <a:t>Picts</a:t>
            </a:r>
            <a:r>
              <a:rPr lang="en-GB" sz="2600" dirty="0">
                <a:solidFill>
                  <a:schemeClr val="bg1"/>
                </a:solidFill>
              </a:rPr>
              <a:t> were largely stopped. The wall marked the edge of Rome’s northern empire in Britain and created a barrier symbolising ‘us and them’</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298934051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built roads in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31756"/>
            <a:ext cx="10783330" cy="492443"/>
          </a:xfrm>
          <a:prstGeom prst="rect">
            <a:avLst/>
          </a:prstGeom>
          <a:noFill/>
        </p:spPr>
        <p:txBody>
          <a:bodyPr wrap="square" rtlCol="0">
            <a:spAutoFit/>
          </a:bodyPr>
          <a:lstStyle/>
          <a:p>
            <a:pPr algn="ctr"/>
            <a:r>
              <a:rPr lang="en-GB" sz="2600" dirty="0">
                <a:solidFill>
                  <a:schemeClr val="bg1"/>
                </a:solidFill>
              </a:rPr>
              <a:t>Few Iron Age roads existed and travelling was slow and difficult</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92552"/>
          </a:xfrm>
          <a:prstGeom prst="rect">
            <a:avLst/>
          </a:prstGeom>
          <a:noFill/>
        </p:spPr>
        <p:txBody>
          <a:bodyPr wrap="square" rtlCol="0">
            <a:spAutoFit/>
          </a:bodyPr>
          <a:lstStyle/>
          <a:p>
            <a:pPr algn="ctr"/>
            <a:r>
              <a:rPr lang="en-GB" sz="2600" dirty="0">
                <a:solidFill>
                  <a:schemeClr val="bg1"/>
                </a:solidFill>
              </a:rPr>
              <a:t>Travelling became much quicker and towns were now connected. Most of England was now connected along huge networks of roads</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22918466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introduced laws…</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31756"/>
            <a:ext cx="10783330" cy="492443"/>
          </a:xfrm>
          <a:prstGeom prst="rect">
            <a:avLst/>
          </a:prstGeom>
          <a:noFill/>
        </p:spPr>
        <p:txBody>
          <a:bodyPr wrap="square" rtlCol="0">
            <a:spAutoFit/>
          </a:bodyPr>
          <a:lstStyle/>
          <a:p>
            <a:pPr algn="ctr"/>
            <a:r>
              <a:rPr lang="en-GB" sz="2600" dirty="0">
                <a:solidFill>
                  <a:schemeClr val="bg1"/>
                </a:solidFill>
              </a:rPr>
              <a:t>Celtic tribes had their own laws so rules were different everywhere</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92552"/>
          </a:xfrm>
          <a:prstGeom prst="rect">
            <a:avLst/>
          </a:prstGeom>
          <a:noFill/>
        </p:spPr>
        <p:txBody>
          <a:bodyPr wrap="square" rtlCol="0">
            <a:spAutoFit/>
          </a:bodyPr>
          <a:lstStyle/>
          <a:p>
            <a:pPr algn="ctr"/>
            <a:r>
              <a:rPr lang="en-GB" sz="2600" dirty="0">
                <a:solidFill>
                  <a:schemeClr val="bg1"/>
                </a:solidFill>
              </a:rPr>
              <a:t>The start of national laws, but most only applied to Roman citizens. Citizens couldn’t be killed as a punishment.</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7907440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introduced Latin…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66996"/>
            <a:ext cx="10783330" cy="892552"/>
          </a:xfrm>
          <a:prstGeom prst="rect">
            <a:avLst/>
          </a:prstGeom>
          <a:noFill/>
        </p:spPr>
        <p:txBody>
          <a:bodyPr wrap="square" rtlCol="0">
            <a:spAutoFit/>
          </a:bodyPr>
          <a:lstStyle/>
          <a:p>
            <a:pPr algn="ctr"/>
            <a:r>
              <a:rPr lang="en-GB" sz="2600" dirty="0">
                <a:solidFill>
                  <a:schemeClr val="bg1"/>
                </a:solidFill>
              </a:rPr>
              <a:t>This was the language that they spoke and brought it with them when they invaded</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92552"/>
          </a:xfrm>
          <a:prstGeom prst="rect">
            <a:avLst/>
          </a:prstGeom>
          <a:noFill/>
        </p:spPr>
        <p:txBody>
          <a:bodyPr wrap="square" rtlCol="0">
            <a:spAutoFit/>
          </a:bodyPr>
          <a:lstStyle/>
          <a:p>
            <a:pPr algn="ctr"/>
            <a:r>
              <a:rPr lang="en-GB" sz="2600" dirty="0">
                <a:solidFill>
                  <a:schemeClr val="bg1"/>
                </a:solidFill>
              </a:rPr>
              <a:t>Some Celts learned to read and write in Latin, which helped start developing it in Britain as people didn’t know how to before that</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6190743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The Romans took Boudicca’s land…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66996"/>
            <a:ext cx="10783330" cy="892552"/>
          </a:xfrm>
          <a:prstGeom prst="rect">
            <a:avLst/>
          </a:prstGeom>
          <a:noFill/>
        </p:spPr>
        <p:txBody>
          <a:bodyPr wrap="square" rtlCol="0">
            <a:spAutoFit/>
          </a:bodyPr>
          <a:lstStyle/>
          <a:p>
            <a:pPr algn="ctr"/>
            <a:r>
              <a:rPr lang="en-GB" sz="2600" dirty="0">
                <a:solidFill>
                  <a:schemeClr val="bg1"/>
                </a:solidFill>
              </a:rPr>
              <a:t>Her husband </a:t>
            </a:r>
            <a:r>
              <a:rPr lang="en-GB" sz="2600" dirty="0" err="1">
                <a:solidFill>
                  <a:schemeClr val="bg1"/>
                </a:solidFill>
              </a:rPr>
              <a:t>Prasutagus</a:t>
            </a:r>
            <a:r>
              <a:rPr lang="en-GB" sz="2600" dirty="0">
                <a:solidFill>
                  <a:schemeClr val="bg1"/>
                </a:solidFill>
              </a:rPr>
              <a:t> had died, leaving half the land to his wife, but Roman law stated that only men could own land and they took it from her</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30997"/>
          </a:xfrm>
          <a:prstGeom prst="rect">
            <a:avLst/>
          </a:prstGeom>
          <a:noFill/>
        </p:spPr>
        <p:txBody>
          <a:bodyPr wrap="square" rtlCol="0">
            <a:spAutoFit/>
          </a:bodyPr>
          <a:lstStyle/>
          <a:p>
            <a:pPr algn="ctr"/>
            <a:r>
              <a:rPr lang="en-GB" sz="2400" dirty="0">
                <a:solidFill>
                  <a:schemeClr val="bg1"/>
                </a:solidFill>
              </a:rPr>
              <a:t>Boudicca’s rebellion. She united lots of tribes and attacked the Romans, burning down at least 3 cities, including London and the capital at the time, Colchester</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135426368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Christianity was allowed to be followed…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66996"/>
            <a:ext cx="10783330" cy="892552"/>
          </a:xfrm>
          <a:prstGeom prst="rect">
            <a:avLst/>
          </a:prstGeom>
          <a:noFill/>
        </p:spPr>
        <p:txBody>
          <a:bodyPr wrap="square" rtlCol="0">
            <a:spAutoFit/>
          </a:bodyPr>
          <a:lstStyle/>
          <a:p>
            <a:pPr algn="ctr"/>
            <a:r>
              <a:rPr lang="en-GB" sz="2600" dirty="0">
                <a:solidFill>
                  <a:schemeClr val="bg1"/>
                </a:solidFill>
              </a:rPr>
              <a:t>In AD313, Emperor Constantine said that, after years of Christians being punished by the Romans, they were now free to worship in peace</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92552"/>
          </a:xfrm>
          <a:prstGeom prst="rect">
            <a:avLst/>
          </a:prstGeom>
          <a:noFill/>
        </p:spPr>
        <p:txBody>
          <a:bodyPr wrap="square" rtlCol="0">
            <a:spAutoFit/>
          </a:bodyPr>
          <a:lstStyle/>
          <a:p>
            <a:pPr algn="ctr"/>
            <a:r>
              <a:rPr lang="en-GB" sz="2600" dirty="0">
                <a:solidFill>
                  <a:schemeClr val="bg1"/>
                </a:solidFill>
              </a:rPr>
              <a:t>Christianity began to spread across the Roman empire, including Britain. It didn’t last in Britain though until the Anglo-Saxons adopted it.</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349559156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Public baths were built in Roman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66996"/>
            <a:ext cx="10783330" cy="892552"/>
          </a:xfrm>
          <a:prstGeom prst="rect">
            <a:avLst/>
          </a:prstGeom>
          <a:noFill/>
        </p:spPr>
        <p:txBody>
          <a:bodyPr wrap="square" rtlCol="0">
            <a:spAutoFit/>
          </a:bodyPr>
          <a:lstStyle/>
          <a:p>
            <a:pPr algn="ctr"/>
            <a:r>
              <a:rPr lang="en-GB" sz="2600" dirty="0">
                <a:solidFill>
                  <a:schemeClr val="bg1"/>
                </a:solidFill>
              </a:rPr>
              <a:t>The Romans liked to exercise and try to keep clean so they brought the idea of public baths with them</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92552"/>
          </a:xfrm>
          <a:prstGeom prst="rect">
            <a:avLst/>
          </a:prstGeom>
          <a:noFill/>
        </p:spPr>
        <p:txBody>
          <a:bodyPr wrap="square" rtlCol="0">
            <a:spAutoFit/>
          </a:bodyPr>
          <a:lstStyle/>
          <a:p>
            <a:pPr algn="ctr"/>
            <a:r>
              <a:rPr lang="en-GB" sz="2600" dirty="0">
                <a:solidFill>
                  <a:schemeClr val="bg1"/>
                </a:solidFill>
              </a:rPr>
              <a:t>Public baths became a centre for socialising in towns and brought the idea of cleanliness and organised exercise</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sp>
        <p:nvSpPr>
          <p:cNvPr id="12"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3"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Tree>
    <p:extLst>
      <p:ext uri="{BB962C8B-B14F-4D97-AF65-F5344CB8AC3E}">
        <p14:creationId xmlns:p14="http://schemas.microsoft.com/office/powerpoint/2010/main" val="361803358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4848"/>
            <a:ext cx="10783330" cy="1325563"/>
          </a:xfrm>
          <a:solidFill>
            <a:srgbClr val="FF0000"/>
          </a:solidFill>
          <a:ln>
            <a:solidFill>
              <a:srgbClr val="FF0000"/>
            </a:solidFill>
          </a:ln>
        </p:spPr>
        <p:txBody>
          <a:bodyPr/>
          <a:lstStyle/>
          <a:p>
            <a:r>
              <a:rPr lang="en-GB" dirty="0">
                <a:solidFill>
                  <a:schemeClr val="bg1"/>
                </a:solidFill>
              </a:rPr>
              <a:t>Huge towns were built in Roman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66996"/>
            <a:ext cx="10783330" cy="892552"/>
          </a:xfrm>
          <a:prstGeom prst="rect">
            <a:avLst/>
          </a:prstGeom>
          <a:noFill/>
        </p:spPr>
        <p:txBody>
          <a:bodyPr wrap="square" rtlCol="0">
            <a:spAutoFit/>
          </a:bodyPr>
          <a:lstStyle/>
          <a:p>
            <a:pPr algn="ctr"/>
            <a:r>
              <a:rPr lang="en-GB" sz="2600" dirty="0">
                <a:solidFill>
                  <a:schemeClr val="bg1"/>
                </a:solidFill>
              </a:rPr>
              <a:t>Romans designed towns in square or rectangular shapes using stone and tile with walls surrounding them and did this in Britain too</a:t>
            </a:r>
          </a:p>
        </p:txBody>
      </p:sp>
      <p:sp>
        <p:nvSpPr>
          <p:cNvPr id="7" name="Rectangle 6"/>
          <p:cNvSpPr/>
          <p:nvPr/>
        </p:nvSpPr>
        <p:spPr>
          <a:xfrm>
            <a:off x="924697" y="4427838"/>
            <a:ext cx="10783330" cy="107915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8" y="4523516"/>
            <a:ext cx="10773032" cy="892552"/>
          </a:xfrm>
          <a:prstGeom prst="rect">
            <a:avLst/>
          </a:prstGeom>
          <a:noFill/>
        </p:spPr>
        <p:txBody>
          <a:bodyPr wrap="square" rtlCol="0">
            <a:spAutoFit/>
          </a:bodyPr>
          <a:lstStyle/>
          <a:p>
            <a:pPr algn="ctr"/>
            <a:r>
              <a:rPr lang="en-GB" sz="2600" dirty="0">
                <a:solidFill>
                  <a:schemeClr val="bg1"/>
                </a:solidFill>
              </a:rPr>
              <a:t>Lots of Britons moved from the countryside and began to live in much larger towns, which still exist today, and were connected by roads </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0" name="Action Button: Custom 9">
            <a:hlinkClick r:id="" action="ppaction://macro?name=RandomizerRomans"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Romans cause and effect</a:t>
            </a:r>
          </a:p>
        </p:txBody>
      </p:sp>
      <p:sp>
        <p:nvSpPr>
          <p:cNvPr id="11" name="Action Button: Custom 10">
            <a:hlinkClick r:id="rId2"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Romans</a:t>
            </a:r>
          </a:p>
          <a:p>
            <a:pPr algn="ctr"/>
            <a:r>
              <a:rPr lang="en-GB" sz="1300" dirty="0"/>
              <a:t>menu</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7159927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7030A0"/>
          </a:solidFill>
          <a:ln>
            <a:solidFill>
              <a:srgbClr val="7030A0"/>
            </a:solidFill>
          </a:ln>
        </p:spPr>
        <p:txBody>
          <a:bodyPr/>
          <a:lstStyle/>
          <a:p>
            <a:pPr algn="ctr"/>
            <a:r>
              <a:rPr lang="en-GB" dirty="0">
                <a:solidFill>
                  <a:schemeClr val="bg1"/>
                </a:solidFill>
              </a:rPr>
              <a:t>Anglo-Saxons Causes and Effects</a:t>
            </a:r>
          </a:p>
        </p:txBody>
      </p:sp>
      <p:sp>
        <p:nvSpPr>
          <p:cNvPr id="3" name="Title 1">
            <a:hlinkClick r:id="rId2" action="ppaction://hlinksldjump"/>
          </p:cNvPr>
          <p:cNvSpPr txBox="1">
            <a:spLocks/>
          </p:cNvSpPr>
          <p:nvPr/>
        </p:nvSpPr>
        <p:spPr>
          <a:xfrm>
            <a:off x="4599801" y="1910335"/>
            <a:ext cx="2992395" cy="659870"/>
          </a:xfrm>
          <a:prstGeom prst="rect">
            <a:avLst/>
          </a:prstGeom>
          <a:solidFill>
            <a:srgbClr val="7030A0"/>
          </a:solidFill>
          <a:ln>
            <a:solidFill>
              <a:srgbClr val="7030A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People went back to living in farming communities…</a:t>
            </a:r>
          </a:p>
        </p:txBody>
      </p:sp>
      <p:sp>
        <p:nvSpPr>
          <p:cNvPr id="5" name="Title 1">
            <a:hlinkClick r:id="rId3" action="ppaction://hlinksldjump"/>
          </p:cNvPr>
          <p:cNvSpPr txBox="1">
            <a:spLocks/>
          </p:cNvSpPr>
          <p:nvPr/>
        </p:nvSpPr>
        <p:spPr>
          <a:xfrm>
            <a:off x="838200" y="1910335"/>
            <a:ext cx="2992395" cy="659870"/>
          </a:xfrm>
          <a:prstGeom prst="rect">
            <a:avLst/>
          </a:prstGeom>
          <a:solidFill>
            <a:srgbClr val="7030A0"/>
          </a:solidFill>
          <a:ln>
            <a:solidFill>
              <a:srgbClr val="7030A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Anglo-Saxons came to Britain…</a:t>
            </a:r>
          </a:p>
        </p:txBody>
      </p:sp>
      <p:sp>
        <p:nvSpPr>
          <p:cNvPr id="6" name="Title 1">
            <a:hlinkClick r:id="rId4" action="ppaction://hlinksldjump"/>
          </p:cNvPr>
          <p:cNvSpPr txBox="1">
            <a:spLocks/>
          </p:cNvSpPr>
          <p:nvPr/>
        </p:nvSpPr>
        <p:spPr>
          <a:xfrm>
            <a:off x="8361405" y="1910335"/>
            <a:ext cx="2992395" cy="659870"/>
          </a:xfrm>
          <a:prstGeom prst="rect">
            <a:avLst/>
          </a:prstGeom>
          <a:solidFill>
            <a:srgbClr val="7030A0"/>
          </a:solidFill>
          <a:ln>
            <a:solidFill>
              <a:srgbClr val="7030A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Anglo-Saxon (Germanic) language…</a:t>
            </a:r>
          </a:p>
        </p:txBody>
      </p:sp>
      <p:sp>
        <p:nvSpPr>
          <p:cNvPr id="7" name="Title 1">
            <a:hlinkClick r:id="rId5" action="ppaction://hlinksldjump"/>
          </p:cNvPr>
          <p:cNvSpPr txBox="1">
            <a:spLocks/>
          </p:cNvSpPr>
          <p:nvPr/>
        </p:nvSpPr>
        <p:spPr>
          <a:xfrm>
            <a:off x="838200" y="2789852"/>
            <a:ext cx="2992395" cy="659870"/>
          </a:xfrm>
          <a:prstGeom prst="rect">
            <a:avLst/>
          </a:prstGeom>
          <a:solidFill>
            <a:srgbClr val="7030A0"/>
          </a:solidFill>
          <a:ln>
            <a:solidFill>
              <a:srgbClr val="7030A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Religion in Britain changed again…</a:t>
            </a:r>
          </a:p>
        </p:txBody>
      </p:sp>
      <p:sp>
        <p:nvSpPr>
          <p:cNvPr id="8" name="Title 1">
            <a:hlinkClick r:id="rId6" action="ppaction://hlinksldjump"/>
          </p:cNvPr>
          <p:cNvSpPr txBox="1">
            <a:spLocks/>
          </p:cNvSpPr>
          <p:nvPr/>
        </p:nvSpPr>
        <p:spPr>
          <a:xfrm>
            <a:off x="4599802" y="2789852"/>
            <a:ext cx="2992395" cy="659870"/>
          </a:xfrm>
          <a:prstGeom prst="rect">
            <a:avLst/>
          </a:prstGeom>
          <a:solidFill>
            <a:srgbClr val="7030A0"/>
          </a:solidFill>
          <a:ln>
            <a:solidFill>
              <a:srgbClr val="7030A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Anglo-Saxons created kingdoms…</a:t>
            </a:r>
          </a:p>
        </p:txBody>
      </p:sp>
      <p:sp>
        <p:nvSpPr>
          <p:cNvPr id="9" name="Title 1">
            <a:hlinkClick r:id="rId7" action="ppaction://hlinksldjump"/>
          </p:cNvPr>
          <p:cNvSpPr txBox="1">
            <a:spLocks/>
          </p:cNvSpPr>
          <p:nvPr/>
        </p:nvSpPr>
        <p:spPr>
          <a:xfrm>
            <a:off x="8361405" y="2789852"/>
            <a:ext cx="2992395" cy="659870"/>
          </a:xfrm>
          <a:prstGeom prst="rect">
            <a:avLst/>
          </a:prstGeom>
          <a:solidFill>
            <a:srgbClr val="7030A0"/>
          </a:solidFill>
          <a:ln>
            <a:solidFill>
              <a:srgbClr val="7030A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Christianity was reintroduced to Britain…</a:t>
            </a:r>
          </a:p>
        </p:txBody>
      </p:sp>
      <p:sp>
        <p:nvSpPr>
          <p:cNvPr id="10" name="Title 1">
            <a:hlinkClick r:id="rId8" action="ppaction://hlinksldjump"/>
          </p:cNvPr>
          <p:cNvSpPr txBox="1">
            <a:spLocks/>
          </p:cNvSpPr>
          <p:nvPr/>
        </p:nvSpPr>
        <p:spPr>
          <a:xfrm>
            <a:off x="838200" y="3669369"/>
            <a:ext cx="2992395" cy="659870"/>
          </a:xfrm>
          <a:prstGeom prst="rect">
            <a:avLst/>
          </a:prstGeom>
          <a:solidFill>
            <a:srgbClr val="7030A0"/>
          </a:solidFill>
          <a:ln>
            <a:solidFill>
              <a:srgbClr val="7030A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dirty="0">
                <a:solidFill>
                  <a:schemeClr val="bg1"/>
                </a:solidFill>
              </a:rPr>
              <a:t>Roman brick and tile buildings were abandoned or destroyed….</a:t>
            </a:r>
          </a:p>
        </p:txBody>
      </p:sp>
      <p:sp>
        <p:nvSpPr>
          <p:cNvPr id="11" name="Title 1">
            <a:hlinkClick r:id="rId9" action="ppaction://hlinksldjump"/>
          </p:cNvPr>
          <p:cNvSpPr txBox="1">
            <a:spLocks/>
          </p:cNvSpPr>
          <p:nvPr/>
        </p:nvSpPr>
        <p:spPr>
          <a:xfrm>
            <a:off x="4599802" y="3669369"/>
            <a:ext cx="2992395" cy="659870"/>
          </a:xfrm>
          <a:prstGeom prst="rect">
            <a:avLst/>
          </a:prstGeom>
          <a:solidFill>
            <a:srgbClr val="7030A0"/>
          </a:solidFill>
          <a:ln>
            <a:solidFill>
              <a:srgbClr val="7030A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Education became more important…</a:t>
            </a:r>
          </a:p>
        </p:txBody>
      </p:sp>
      <p:sp>
        <p:nvSpPr>
          <p:cNvPr id="16" name="Action Button: Custom 15">
            <a:hlinkClick r:id="" action="ppaction://macro?name=RandomizerSaxons"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7" name="Action Button: Custom 16">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35386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353384"/>
            <a:ext cx="10793627" cy="1325563"/>
          </a:xfrm>
          <a:solidFill>
            <a:srgbClr val="A6A6A6"/>
          </a:solidFill>
          <a:ln>
            <a:solidFill>
              <a:srgbClr val="A6A6A6"/>
            </a:solidFill>
          </a:ln>
        </p:spPr>
        <p:txBody>
          <a:bodyPr/>
          <a:lstStyle/>
          <a:p>
            <a:r>
              <a:rPr lang="en-GB" dirty="0">
                <a:solidFill>
                  <a:schemeClr val="bg1"/>
                </a:solidFill>
              </a:rPr>
              <a:t>The Palaeolithic Era began…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83475"/>
            <a:ext cx="10429103" cy="892552"/>
          </a:xfrm>
          <a:prstGeom prst="rect">
            <a:avLst/>
          </a:prstGeom>
          <a:noFill/>
        </p:spPr>
        <p:txBody>
          <a:bodyPr wrap="square" rtlCol="0">
            <a:spAutoFit/>
          </a:bodyPr>
          <a:lstStyle/>
          <a:p>
            <a:pPr algn="ctr"/>
            <a:r>
              <a:rPr lang="en-GB" sz="2600" dirty="0">
                <a:solidFill>
                  <a:schemeClr val="bg1"/>
                </a:solidFill>
              </a:rPr>
              <a:t>The first humans began using stones as tools to bashing, cutting and scraping</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solidFill>
            <a:srgbClr val="A6A6A6"/>
          </a:solidFill>
          <a:ln>
            <a:solidFill>
              <a:srgbClr val="A6A6A6"/>
            </a:solidFill>
          </a:ln>
        </p:spPr>
        <p:txBody>
          <a:bodyPr wrap="square" rtlCol="0">
            <a:spAutoFit/>
          </a:bodyPr>
          <a:lstStyle/>
          <a:p>
            <a:pPr algn="ctr"/>
            <a:r>
              <a:rPr lang="en-GB" sz="2600" dirty="0">
                <a:solidFill>
                  <a:schemeClr val="bg1"/>
                </a:solidFill>
              </a:rPr>
              <a:t>It brought about the beginning of human history</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76594011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lstStyle/>
          <a:p>
            <a:r>
              <a:rPr lang="en-GB" dirty="0">
                <a:solidFill>
                  <a:schemeClr val="bg1"/>
                </a:solidFill>
              </a:rPr>
              <a:t>The Anglo-Saxons came to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46776"/>
            <a:ext cx="10429103" cy="892552"/>
          </a:xfrm>
          <a:prstGeom prst="rect">
            <a:avLst/>
          </a:prstGeom>
          <a:noFill/>
        </p:spPr>
        <p:txBody>
          <a:bodyPr wrap="square" rtlCol="0">
            <a:spAutoFit/>
          </a:bodyPr>
          <a:lstStyle/>
          <a:p>
            <a:pPr algn="ctr"/>
            <a:r>
              <a:rPr lang="en-GB" sz="2600" dirty="0">
                <a:solidFill>
                  <a:schemeClr val="bg1"/>
                </a:solidFill>
              </a:rPr>
              <a:t>Britain had been left undefended when the Romans left. Some Anglo-Saxons had been invited to help defend against the </a:t>
            </a:r>
            <a:r>
              <a:rPr lang="en-GB" sz="2600" dirty="0" err="1">
                <a:solidFill>
                  <a:schemeClr val="bg1"/>
                </a:solidFill>
              </a:rPr>
              <a:t>Picts</a:t>
            </a:r>
            <a:r>
              <a:rPr lang="en-GB" sz="2600" dirty="0">
                <a:solidFill>
                  <a:schemeClr val="bg1"/>
                </a:solidFill>
              </a:rPr>
              <a:t> in the north</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The Anglo-Saxons stayed and settled in Britain for around 600 years</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79942032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People went back to living in farming communities…</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46776"/>
            <a:ext cx="10429103" cy="892552"/>
          </a:xfrm>
          <a:prstGeom prst="rect">
            <a:avLst/>
          </a:prstGeom>
          <a:noFill/>
        </p:spPr>
        <p:txBody>
          <a:bodyPr wrap="square" rtlCol="0">
            <a:spAutoFit/>
          </a:bodyPr>
          <a:lstStyle/>
          <a:p>
            <a:pPr algn="ctr"/>
            <a:r>
              <a:rPr lang="en-GB" sz="2600" dirty="0">
                <a:solidFill>
                  <a:schemeClr val="bg1"/>
                </a:solidFill>
              </a:rPr>
              <a:t>The Anglo-Saxons didn’t really like the Roman towns as they were mainly farmers and many people moved back to the countryside</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Most of Britain stayed in farming communities for hundreds of years</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3209966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The Anglo-Saxon (Germanic) language…</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46776"/>
            <a:ext cx="10429103" cy="892552"/>
          </a:xfrm>
          <a:prstGeom prst="rect">
            <a:avLst/>
          </a:prstGeom>
          <a:noFill/>
        </p:spPr>
        <p:txBody>
          <a:bodyPr wrap="square" rtlCol="0">
            <a:spAutoFit/>
          </a:bodyPr>
          <a:lstStyle/>
          <a:p>
            <a:pPr algn="ctr"/>
            <a:r>
              <a:rPr lang="en-GB" sz="2600" dirty="0">
                <a:solidFill>
                  <a:schemeClr val="bg1"/>
                </a:solidFill>
              </a:rPr>
              <a:t>The different sets of people that made up the Anglo-Saxons had a different language than Latin, which started to replace Latin and Celtic language</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92552"/>
          </a:xfrm>
          <a:prstGeom prst="rect">
            <a:avLst/>
          </a:prstGeom>
          <a:noFill/>
        </p:spPr>
        <p:txBody>
          <a:bodyPr wrap="square" rtlCol="0">
            <a:spAutoFit/>
          </a:bodyPr>
          <a:lstStyle/>
          <a:p>
            <a:pPr algn="ctr"/>
            <a:r>
              <a:rPr lang="en-GB" sz="2600" dirty="0">
                <a:solidFill>
                  <a:schemeClr val="bg1"/>
                </a:solidFill>
              </a:rPr>
              <a:t>Lots of English words stem from Anglo-Saxon words and are still used today such as ‘King’ and ‘Queen’. This is known as the oldest form of English.</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3682534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Religion in Britain changed again…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46776"/>
            <a:ext cx="10429103" cy="892552"/>
          </a:xfrm>
          <a:prstGeom prst="rect">
            <a:avLst/>
          </a:prstGeom>
          <a:noFill/>
        </p:spPr>
        <p:txBody>
          <a:bodyPr wrap="square" rtlCol="0">
            <a:spAutoFit/>
          </a:bodyPr>
          <a:lstStyle/>
          <a:p>
            <a:pPr algn="ctr"/>
            <a:r>
              <a:rPr lang="en-GB" sz="2600" dirty="0">
                <a:solidFill>
                  <a:schemeClr val="bg1"/>
                </a:solidFill>
              </a:rPr>
              <a:t>The Anglo-Saxons were pagan and believed in lots of different gods. When they came to Britain, they brought their gods with them.</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92552"/>
          </a:xfrm>
          <a:prstGeom prst="rect">
            <a:avLst/>
          </a:prstGeom>
          <a:noFill/>
        </p:spPr>
        <p:txBody>
          <a:bodyPr wrap="square" rtlCol="0">
            <a:spAutoFit/>
          </a:bodyPr>
          <a:lstStyle/>
          <a:p>
            <a:pPr algn="ctr"/>
            <a:r>
              <a:rPr lang="en-GB" sz="2600" dirty="0">
                <a:solidFill>
                  <a:schemeClr val="bg1"/>
                </a:solidFill>
              </a:rPr>
              <a:t>Christianity (from the Romans) was abandoned and people went back to believing in either Norse gods or Celtic gods again</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3323800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The Anglo-Saxons created kingdoms…</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46776"/>
            <a:ext cx="10429103" cy="892552"/>
          </a:xfrm>
          <a:prstGeom prst="rect">
            <a:avLst/>
          </a:prstGeom>
          <a:noFill/>
        </p:spPr>
        <p:txBody>
          <a:bodyPr wrap="square" rtlCol="0">
            <a:spAutoFit/>
          </a:bodyPr>
          <a:lstStyle/>
          <a:p>
            <a:pPr algn="ctr"/>
            <a:r>
              <a:rPr lang="en-GB" sz="2600" dirty="0">
                <a:solidFill>
                  <a:schemeClr val="bg1"/>
                </a:solidFill>
              </a:rPr>
              <a:t>Lots of Anglo-Saxon kings declared huge chunks of land for themselves and their people and divided them into kingdoms</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92552"/>
          </a:xfrm>
          <a:prstGeom prst="rect">
            <a:avLst/>
          </a:prstGeom>
          <a:noFill/>
        </p:spPr>
        <p:txBody>
          <a:bodyPr wrap="square" rtlCol="0">
            <a:spAutoFit/>
          </a:bodyPr>
          <a:lstStyle/>
          <a:p>
            <a:pPr algn="ctr"/>
            <a:r>
              <a:rPr lang="en-GB" sz="2600" dirty="0">
                <a:solidFill>
                  <a:schemeClr val="bg1"/>
                </a:solidFill>
              </a:rPr>
              <a:t>These kingdoms replaced smaller Celtic tribal communities and central Roman control. They lasted for many centuries.</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80759160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Christianity was reintroduced to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14400" y="2546776"/>
            <a:ext cx="10793627" cy="769441"/>
          </a:xfrm>
          <a:prstGeom prst="rect">
            <a:avLst/>
          </a:prstGeom>
          <a:noFill/>
        </p:spPr>
        <p:txBody>
          <a:bodyPr wrap="square" rtlCol="0">
            <a:spAutoFit/>
          </a:bodyPr>
          <a:lstStyle/>
          <a:p>
            <a:pPr algn="ctr"/>
            <a:r>
              <a:rPr lang="en-GB" sz="2200" dirty="0">
                <a:solidFill>
                  <a:schemeClr val="bg1"/>
                </a:solidFill>
              </a:rPr>
              <a:t>Popes kept sending missionaries to try and convert the Anglo-Saxons. St Augustine managed to convert King </a:t>
            </a:r>
            <a:r>
              <a:rPr lang="en-GB" sz="2200" dirty="0" err="1">
                <a:solidFill>
                  <a:schemeClr val="bg1"/>
                </a:solidFill>
              </a:rPr>
              <a:t>Aethelberht</a:t>
            </a:r>
            <a:r>
              <a:rPr lang="en-GB" sz="2200" dirty="0">
                <a:solidFill>
                  <a:schemeClr val="bg1"/>
                </a:solidFill>
              </a:rPr>
              <a:t> of Kent, who became the first Christian King in England. </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92552"/>
          </a:xfrm>
          <a:prstGeom prst="rect">
            <a:avLst/>
          </a:prstGeom>
          <a:noFill/>
        </p:spPr>
        <p:txBody>
          <a:bodyPr wrap="square" rtlCol="0">
            <a:spAutoFit/>
          </a:bodyPr>
          <a:lstStyle/>
          <a:p>
            <a:pPr algn="ctr"/>
            <a:r>
              <a:rPr lang="en-GB" sz="2600" dirty="0">
                <a:solidFill>
                  <a:schemeClr val="bg1"/>
                </a:solidFill>
              </a:rPr>
              <a:t>Christianity developed throughout the country and became the dominant religion. It has been a Christian country ever since.</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947345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3200" dirty="0">
                <a:solidFill>
                  <a:schemeClr val="bg1"/>
                </a:solidFill>
              </a:rPr>
              <a:t>Roman brick and tile buildings were abandoned or destroyed…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14400" y="2546776"/>
            <a:ext cx="10793627" cy="892552"/>
          </a:xfrm>
          <a:prstGeom prst="rect">
            <a:avLst/>
          </a:prstGeom>
          <a:noFill/>
        </p:spPr>
        <p:txBody>
          <a:bodyPr wrap="square" rtlCol="0">
            <a:spAutoFit/>
          </a:bodyPr>
          <a:lstStyle/>
          <a:p>
            <a:pPr algn="ctr"/>
            <a:r>
              <a:rPr lang="en-GB" sz="2600" dirty="0">
                <a:solidFill>
                  <a:schemeClr val="bg1"/>
                </a:solidFill>
              </a:rPr>
              <a:t>The Anglo-Saxons were good at building with wood and preferred it over stone, which was heavy and difficult to shape</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92552"/>
          </a:xfrm>
          <a:prstGeom prst="rect">
            <a:avLst/>
          </a:prstGeom>
          <a:noFill/>
        </p:spPr>
        <p:txBody>
          <a:bodyPr wrap="square" rtlCol="0">
            <a:spAutoFit/>
          </a:bodyPr>
          <a:lstStyle/>
          <a:p>
            <a:pPr algn="ctr"/>
            <a:r>
              <a:rPr lang="en-GB" sz="2600" dirty="0">
                <a:solidFill>
                  <a:schemeClr val="bg1"/>
                </a:solidFill>
              </a:rPr>
              <a:t>Wooden buildings were built all across Britain for hundreds of years and stayed that way until the Norman period</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3135927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Education became more important…</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70203"/>
            <a:ext cx="10793627" cy="892552"/>
          </a:xfrm>
          <a:prstGeom prst="rect">
            <a:avLst/>
          </a:prstGeom>
          <a:noFill/>
        </p:spPr>
        <p:txBody>
          <a:bodyPr wrap="square" rtlCol="0">
            <a:spAutoFit/>
          </a:bodyPr>
          <a:lstStyle/>
          <a:p>
            <a:pPr algn="ctr"/>
            <a:r>
              <a:rPr lang="en-GB" sz="2600" dirty="0">
                <a:solidFill>
                  <a:schemeClr val="bg1"/>
                </a:solidFill>
              </a:rPr>
              <a:t>Alfred the Great thought that education for boys was important and lots of monks taught people how to read and write</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30997"/>
          </a:xfrm>
          <a:prstGeom prst="rect">
            <a:avLst/>
          </a:prstGeom>
          <a:noFill/>
        </p:spPr>
        <p:txBody>
          <a:bodyPr wrap="square" rtlCol="0">
            <a:spAutoFit/>
          </a:bodyPr>
          <a:lstStyle/>
          <a:p>
            <a:pPr algn="ctr"/>
            <a:r>
              <a:rPr lang="en-GB" sz="2400" dirty="0">
                <a:solidFill>
                  <a:schemeClr val="bg1"/>
                </a:solidFill>
              </a:rPr>
              <a:t>Britain became a centre for learning and monks began to write about the history of England. Alfred the Great began translating Latin texts into Old English too. </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8410156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3384"/>
            <a:ext cx="10783330" cy="1325563"/>
          </a:xfrm>
          <a:solidFill>
            <a:srgbClr val="7030A0"/>
          </a:solidFill>
          <a:ln>
            <a:solidFill>
              <a:srgbClr val="7030A0"/>
            </a:solidFill>
          </a:ln>
        </p:spPr>
        <p:txBody>
          <a:bodyPr>
            <a:normAutofit/>
          </a:bodyPr>
          <a:lstStyle/>
          <a:p>
            <a:r>
              <a:rPr lang="en-GB" sz="4000" dirty="0">
                <a:solidFill>
                  <a:schemeClr val="bg1"/>
                </a:solidFill>
              </a:rPr>
              <a:t>The country became more unified…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70203"/>
            <a:ext cx="10793627" cy="892552"/>
          </a:xfrm>
          <a:prstGeom prst="rect">
            <a:avLst/>
          </a:prstGeom>
          <a:noFill/>
        </p:spPr>
        <p:txBody>
          <a:bodyPr wrap="square" rtlCol="0">
            <a:spAutoFit/>
          </a:bodyPr>
          <a:lstStyle/>
          <a:p>
            <a:pPr algn="ctr"/>
            <a:r>
              <a:rPr lang="en-GB" sz="2600" dirty="0">
                <a:solidFill>
                  <a:schemeClr val="bg1"/>
                </a:solidFill>
              </a:rPr>
              <a:t>Kings started controlling more of the country and uniting people of different communities, making them feel like a single group of people</a:t>
            </a:r>
          </a:p>
        </p:txBody>
      </p:sp>
      <p:sp>
        <p:nvSpPr>
          <p:cNvPr id="7" name="Rectangle 6"/>
          <p:cNvSpPr/>
          <p:nvPr/>
        </p:nvSpPr>
        <p:spPr>
          <a:xfrm>
            <a:off x="924697" y="4427838"/>
            <a:ext cx="10783330" cy="107915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515247"/>
            <a:ext cx="10429103" cy="892552"/>
          </a:xfrm>
          <a:prstGeom prst="rect">
            <a:avLst/>
          </a:prstGeom>
          <a:noFill/>
        </p:spPr>
        <p:txBody>
          <a:bodyPr wrap="square" rtlCol="0">
            <a:spAutoFit/>
          </a:bodyPr>
          <a:lstStyle/>
          <a:p>
            <a:pPr algn="ctr"/>
            <a:r>
              <a:rPr lang="en-GB" sz="2600" dirty="0">
                <a:solidFill>
                  <a:schemeClr val="bg1"/>
                </a:solidFill>
              </a:rPr>
              <a:t>The idea of ‘England’ was born, meaning ‘Angle Land’, which still exists today as a single, united country</a:t>
            </a:r>
          </a:p>
        </p:txBody>
      </p:sp>
      <p:sp>
        <p:nvSpPr>
          <p:cNvPr id="9" name="Action Button: Custom 8">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macro?name=RandomizerSaxons"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Anglo-Saxons </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Anglo-Saxons</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3824330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C55A11"/>
          </a:solidFill>
          <a:ln>
            <a:solidFill>
              <a:srgbClr val="C55A11"/>
            </a:solidFill>
          </a:ln>
        </p:spPr>
        <p:txBody>
          <a:bodyPr/>
          <a:lstStyle/>
          <a:p>
            <a:pPr algn="ctr"/>
            <a:r>
              <a:rPr lang="en-GB" dirty="0">
                <a:solidFill>
                  <a:schemeClr val="bg1"/>
                </a:solidFill>
              </a:rPr>
              <a:t>Viking Causes and Effects</a:t>
            </a:r>
          </a:p>
        </p:txBody>
      </p:sp>
      <p:sp>
        <p:nvSpPr>
          <p:cNvPr id="3" name="Title 1">
            <a:hlinkClick r:id="rId2" action="ppaction://hlinksldjump"/>
          </p:cNvPr>
          <p:cNvSpPr txBox="1">
            <a:spLocks/>
          </p:cNvSpPr>
          <p:nvPr/>
        </p:nvSpPr>
        <p:spPr>
          <a:xfrm>
            <a:off x="4599801" y="1910335"/>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William the Conqueror invaded Britain…</a:t>
            </a:r>
          </a:p>
        </p:txBody>
      </p:sp>
      <p:sp>
        <p:nvSpPr>
          <p:cNvPr id="5" name="Title 1">
            <a:hlinkClick r:id="rId3" action="ppaction://hlinksldjump"/>
          </p:cNvPr>
          <p:cNvSpPr txBox="1">
            <a:spLocks/>
          </p:cNvSpPr>
          <p:nvPr/>
        </p:nvSpPr>
        <p:spPr>
          <a:xfrm>
            <a:off x="838200" y="1910335"/>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Vikings came to Britain…</a:t>
            </a:r>
          </a:p>
        </p:txBody>
      </p:sp>
      <p:sp>
        <p:nvSpPr>
          <p:cNvPr id="6" name="Title 1">
            <a:hlinkClick r:id="rId4" action="ppaction://hlinksldjump"/>
          </p:cNvPr>
          <p:cNvSpPr txBox="1">
            <a:spLocks/>
          </p:cNvSpPr>
          <p:nvPr/>
        </p:nvSpPr>
        <p:spPr>
          <a:xfrm>
            <a:off x="8361405" y="1910335"/>
            <a:ext cx="2992395" cy="659870"/>
          </a:xfrm>
          <a:prstGeom prst="rect">
            <a:avLst/>
          </a:prstGeom>
          <a:solidFill>
            <a:srgbClr val="C55A11"/>
          </a:solidFill>
          <a:ln>
            <a:solidFill>
              <a:srgbClr val="C55A11"/>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Alfred the Great agreed a truce with </a:t>
            </a:r>
            <a:r>
              <a:rPr lang="en-GB" dirty="0" err="1">
                <a:solidFill>
                  <a:schemeClr val="bg1"/>
                </a:solidFill>
              </a:rPr>
              <a:t>Guthrum</a:t>
            </a:r>
            <a:r>
              <a:rPr lang="en-GB" dirty="0">
                <a:solidFill>
                  <a:schemeClr val="bg1"/>
                </a:solidFill>
              </a:rPr>
              <a:t>…</a:t>
            </a:r>
          </a:p>
        </p:txBody>
      </p:sp>
      <p:sp>
        <p:nvSpPr>
          <p:cNvPr id="7" name="Title 1">
            <a:hlinkClick r:id="rId5" action="ppaction://hlinksldjump"/>
          </p:cNvPr>
          <p:cNvSpPr txBox="1">
            <a:spLocks/>
          </p:cNvSpPr>
          <p:nvPr/>
        </p:nvSpPr>
        <p:spPr>
          <a:xfrm>
            <a:off x="838200" y="2789852"/>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Vikings raided lots of Britain…</a:t>
            </a:r>
          </a:p>
        </p:txBody>
      </p:sp>
      <p:sp>
        <p:nvSpPr>
          <p:cNvPr id="8" name="Title 1">
            <a:hlinkClick r:id="rId6" action="ppaction://hlinksldjump"/>
          </p:cNvPr>
          <p:cNvSpPr txBox="1">
            <a:spLocks/>
          </p:cNvSpPr>
          <p:nvPr/>
        </p:nvSpPr>
        <p:spPr>
          <a:xfrm>
            <a:off x="4599802" y="2789852"/>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Vikings created longboats…</a:t>
            </a:r>
          </a:p>
        </p:txBody>
      </p:sp>
      <p:sp>
        <p:nvSpPr>
          <p:cNvPr id="9" name="Title 1">
            <a:hlinkClick r:id="rId7" action="ppaction://hlinksldjump"/>
          </p:cNvPr>
          <p:cNvSpPr txBox="1">
            <a:spLocks/>
          </p:cNvSpPr>
          <p:nvPr/>
        </p:nvSpPr>
        <p:spPr>
          <a:xfrm>
            <a:off x="8361405" y="2789852"/>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Vikings settled in Britain…</a:t>
            </a:r>
          </a:p>
        </p:txBody>
      </p:sp>
      <p:sp>
        <p:nvSpPr>
          <p:cNvPr id="12" name="Title 1">
            <a:hlinkClick r:id="rId8" action="ppaction://hlinksldjump"/>
          </p:cNvPr>
          <p:cNvSpPr txBox="1">
            <a:spLocks/>
          </p:cNvSpPr>
          <p:nvPr/>
        </p:nvSpPr>
        <p:spPr>
          <a:xfrm>
            <a:off x="4599801" y="3669369"/>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Vikings controlled York…</a:t>
            </a:r>
          </a:p>
        </p:txBody>
      </p:sp>
      <p:sp>
        <p:nvSpPr>
          <p:cNvPr id="13" name="Title 1">
            <a:hlinkClick r:id="rId9" action="ppaction://hlinksldjump"/>
          </p:cNvPr>
          <p:cNvSpPr txBox="1">
            <a:spLocks/>
          </p:cNvSpPr>
          <p:nvPr/>
        </p:nvSpPr>
        <p:spPr>
          <a:xfrm>
            <a:off x="838200" y="3669369"/>
            <a:ext cx="2992395" cy="659870"/>
          </a:xfrm>
          <a:prstGeom prst="rect">
            <a:avLst/>
          </a:prstGeom>
          <a:solidFill>
            <a:srgbClr val="C55A11"/>
          </a:solidFill>
          <a:ln>
            <a:solidFill>
              <a:srgbClr val="C55A11"/>
            </a:solidFill>
          </a:ln>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Christianity spread throughout Viking cultures…</a:t>
            </a:r>
          </a:p>
        </p:txBody>
      </p:sp>
      <p:sp>
        <p:nvSpPr>
          <p:cNvPr id="14" name="Title 1">
            <a:hlinkClick r:id="rId10" action="ppaction://hlinksldjump"/>
          </p:cNvPr>
          <p:cNvSpPr txBox="1">
            <a:spLocks/>
          </p:cNvSpPr>
          <p:nvPr/>
        </p:nvSpPr>
        <p:spPr>
          <a:xfrm>
            <a:off x="8361405" y="3669369"/>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Vikings conquered most of England…</a:t>
            </a:r>
          </a:p>
        </p:txBody>
      </p:sp>
      <p:sp>
        <p:nvSpPr>
          <p:cNvPr id="15" name="Title 1">
            <a:hlinkClick r:id="rId11" action="ppaction://hlinksldjump"/>
          </p:cNvPr>
          <p:cNvSpPr txBox="1">
            <a:spLocks/>
          </p:cNvSpPr>
          <p:nvPr/>
        </p:nvSpPr>
        <p:spPr>
          <a:xfrm>
            <a:off x="838200" y="4548886"/>
            <a:ext cx="2992395" cy="659870"/>
          </a:xfrm>
          <a:prstGeom prst="rect">
            <a:avLst/>
          </a:prstGeom>
          <a:solidFill>
            <a:srgbClr val="C55A11"/>
          </a:solidFill>
          <a:ln>
            <a:solidFill>
              <a:srgbClr val="C55A11"/>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Viking laws were used in parts of England…</a:t>
            </a:r>
          </a:p>
        </p:txBody>
      </p:sp>
      <p:sp>
        <p:nvSpPr>
          <p:cNvPr id="19" name="Action Button: Custom 18">
            <a:hlinkClick r:id="" action="ppaction://macro?name=RandomizerViking"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 </a:t>
            </a:r>
          </a:p>
          <a:p>
            <a:pPr algn="ctr"/>
            <a:r>
              <a:rPr lang="en-GB" dirty="0"/>
              <a:t>cause and effect</a:t>
            </a:r>
          </a:p>
        </p:txBody>
      </p:sp>
      <p:sp>
        <p:nvSpPr>
          <p:cNvPr id="20" name="Action Button: Custom 1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109326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353384"/>
            <a:ext cx="10793627" cy="1325563"/>
          </a:xfrm>
          <a:solidFill>
            <a:srgbClr val="A6A6A6"/>
          </a:solidFill>
          <a:ln>
            <a:solidFill>
              <a:srgbClr val="A6A6A6"/>
            </a:solidFill>
          </a:ln>
        </p:spPr>
        <p:txBody>
          <a:bodyPr/>
          <a:lstStyle/>
          <a:p>
            <a:r>
              <a:rPr lang="en-GB" dirty="0">
                <a:solidFill>
                  <a:schemeClr val="bg1"/>
                </a:solidFill>
              </a:rPr>
              <a:t>The Palaeolithic Era ended…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The Earth’s temperature rose which ended the last Ice Age</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solidFill>
            <a:srgbClr val="A6A6A6"/>
          </a:solidFill>
          <a:ln>
            <a:solidFill>
              <a:srgbClr val="A6A6A6"/>
            </a:solidFill>
          </a:ln>
        </p:spPr>
        <p:txBody>
          <a:bodyPr wrap="square" rtlCol="0">
            <a:spAutoFit/>
          </a:bodyPr>
          <a:lstStyle/>
          <a:p>
            <a:pPr algn="ctr"/>
            <a:r>
              <a:rPr lang="en-GB" sz="2600" dirty="0">
                <a:solidFill>
                  <a:schemeClr val="bg1"/>
                </a:solidFill>
              </a:rPr>
              <a:t>It brought about the Mesolithic Era</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521012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lstStyle/>
          <a:p>
            <a:r>
              <a:rPr lang="en-GB" dirty="0">
                <a:solidFill>
                  <a:schemeClr val="bg1"/>
                </a:solidFill>
              </a:rPr>
              <a:t>The Vikings came to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British weather was warmer and better for farming. Britain also had lots of riches in churches that could be raided</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101810" y="4572856"/>
            <a:ext cx="10429103" cy="892552"/>
          </a:xfrm>
          <a:prstGeom prst="rect">
            <a:avLst/>
          </a:prstGeom>
          <a:noFill/>
        </p:spPr>
        <p:txBody>
          <a:bodyPr wrap="square" rtlCol="0">
            <a:spAutoFit/>
          </a:bodyPr>
          <a:lstStyle/>
          <a:p>
            <a:pPr algn="ctr"/>
            <a:r>
              <a:rPr lang="en-GB" sz="2600" dirty="0">
                <a:solidFill>
                  <a:schemeClr val="bg1"/>
                </a:solidFill>
              </a:rPr>
              <a:t>The Vikings fought for control of Britain with the Anglo-Saxons for around 250 years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2" name="Action Button: Custom 11">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8784846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lstStyle/>
          <a:p>
            <a:r>
              <a:rPr lang="en-GB" dirty="0">
                <a:solidFill>
                  <a:schemeClr val="bg1"/>
                </a:solidFill>
              </a:rPr>
              <a:t>William the Conqueror invaded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He was a cousin of Edward the Confessor and had a claim to the throne of Britain</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The Anglo-Saxons and Vikings in Britain were conquered and the Norman rule of Britain began</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07981825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300" dirty="0">
                <a:solidFill>
                  <a:schemeClr val="bg1"/>
                </a:solidFill>
              </a:rPr>
              <a:t>Alfred the Great agreed a truce with </a:t>
            </a:r>
            <a:r>
              <a:rPr lang="en-GB" sz="4300" dirty="0" err="1">
                <a:solidFill>
                  <a:schemeClr val="bg1"/>
                </a:solidFill>
              </a:rPr>
              <a:t>Guthrum</a:t>
            </a:r>
            <a:r>
              <a:rPr lang="en-GB" sz="4300" dirty="0">
                <a:solidFill>
                  <a:schemeClr val="bg1"/>
                </a:solidFill>
              </a:rPr>
              <a:t>…</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Constant fighting between the Vikings and Anglo-Saxons which saw them struggling for control of Britain</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The </a:t>
            </a:r>
            <a:r>
              <a:rPr lang="en-GB" sz="2600" dirty="0" err="1">
                <a:solidFill>
                  <a:schemeClr val="bg1"/>
                </a:solidFill>
              </a:rPr>
              <a:t>Danelaw</a:t>
            </a:r>
            <a:r>
              <a:rPr lang="en-GB" sz="2600" dirty="0">
                <a:solidFill>
                  <a:schemeClr val="bg1"/>
                </a:solidFill>
              </a:rPr>
              <a:t> was set up which saw a huge part of England handed over to the Vikings so that their own laws and customs were dominant</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37041793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300" dirty="0">
                <a:solidFill>
                  <a:schemeClr val="bg1"/>
                </a:solidFill>
              </a:rPr>
              <a:t>The Vikings raided lots of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732777"/>
            <a:ext cx="10429103" cy="492443"/>
          </a:xfrm>
          <a:prstGeom prst="rect">
            <a:avLst/>
          </a:prstGeom>
          <a:noFill/>
        </p:spPr>
        <p:txBody>
          <a:bodyPr wrap="square" rtlCol="0">
            <a:spAutoFit/>
          </a:bodyPr>
          <a:lstStyle/>
          <a:p>
            <a:pPr algn="ctr"/>
            <a:r>
              <a:rPr lang="en-GB" sz="2600" dirty="0">
                <a:solidFill>
                  <a:schemeClr val="bg1"/>
                </a:solidFill>
              </a:rPr>
              <a:t>The desire to increase their wealth by stealing riches and capturing slaves</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101810" y="4552307"/>
            <a:ext cx="10429103" cy="861774"/>
          </a:xfrm>
          <a:prstGeom prst="rect">
            <a:avLst/>
          </a:prstGeom>
          <a:noFill/>
        </p:spPr>
        <p:txBody>
          <a:bodyPr wrap="square" rtlCol="0">
            <a:spAutoFit/>
          </a:bodyPr>
          <a:lstStyle/>
          <a:p>
            <a:pPr algn="ctr"/>
            <a:r>
              <a:rPr lang="en-GB" sz="2500" dirty="0">
                <a:solidFill>
                  <a:schemeClr val="bg1"/>
                </a:solidFill>
              </a:rPr>
              <a:t>Vikings saw that Britain was very wealthy, particularly the churches and monasteries, which saw more raids and eventually the Vikings settling in Britain</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08430428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300" dirty="0">
                <a:solidFill>
                  <a:schemeClr val="bg1"/>
                </a:solidFill>
              </a:rPr>
              <a:t>The Vikings created longboats…</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732777"/>
            <a:ext cx="10429103" cy="492443"/>
          </a:xfrm>
          <a:prstGeom prst="rect">
            <a:avLst/>
          </a:prstGeom>
          <a:noFill/>
        </p:spPr>
        <p:txBody>
          <a:bodyPr wrap="square" rtlCol="0">
            <a:spAutoFit/>
          </a:bodyPr>
          <a:lstStyle/>
          <a:p>
            <a:pPr algn="ctr"/>
            <a:r>
              <a:rPr lang="en-GB" sz="2600" dirty="0">
                <a:solidFill>
                  <a:schemeClr val="bg1"/>
                </a:solidFill>
              </a:rPr>
              <a:t>They were intelligent, skilled craftsmen who fished and explored </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101810" y="4552307"/>
            <a:ext cx="10429103" cy="861774"/>
          </a:xfrm>
          <a:prstGeom prst="rect">
            <a:avLst/>
          </a:prstGeom>
          <a:noFill/>
        </p:spPr>
        <p:txBody>
          <a:bodyPr wrap="square" rtlCol="0">
            <a:spAutoFit/>
          </a:bodyPr>
          <a:lstStyle/>
          <a:p>
            <a:pPr algn="ctr"/>
            <a:r>
              <a:rPr lang="en-GB" sz="2500" dirty="0">
                <a:solidFill>
                  <a:schemeClr val="bg1"/>
                </a:solidFill>
              </a:rPr>
              <a:t>Vikings sailed to many places throughout the world and set up trade routes. Their designs were copied across the globe for centuries afterwards.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4119229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300" dirty="0">
                <a:solidFill>
                  <a:schemeClr val="bg1"/>
                </a:solidFill>
              </a:rPr>
              <a:t>The Vikings settled in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732777"/>
            <a:ext cx="10429103" cy="492443"/>
          </a:xfrm>
          <a:prstGeom prst="rect">
            <a:avLst/>
          </a:prstGeom>
          <a:noFill/>
        </p:spPr>
        <p:txBody>
          <a:bodyPr wrap="square" rtlCol="0">
            <a:spAutoFit/>
          </a:bodyPr>
          <a:lstStyle/>
          <a:p>
            <a:pPr algn="ctr"/>
            <a:r>
              <a:rPr lang="en-GB" sz="2600" dirty="0">
                <a:solidFill>
                  <a:schemeClr val="bg1"/>
                </a:solidFill>
              </a:rPr>
              <a:t>The soil and climate was better for farming and Britain was a wealthy place</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400" y="4552307"/>
            <a:ext cx="10793627" cy="861774"/>
          </a:xfrm>
          <a:prstGeom prst="rect">
            <a:avLst/>
          </a:prstGeom>
          <a:noFill/>
        </p:spPr>
        <p:txBody>
          <a:bodyPr wrap="square" rtlCol="0">
            <a:spAutoFit/>
          </a:bodyPr>
          <a:lstStyle/>
          <a:p>
            <a:pPr algn="ctr"/>
            <a:r>
              <a:rPr lang="en-GB" sz="2500" dirty="0">
                <a:solidFill>
                  <a:schemeClr val="bg1"/>
                </a:solidFill>
              </a:rPr>
              <a:t>Lots of English language comes from Old Norse as well as place names ending in </a:t>
            </a:r>
          </a:p>
          <a:p>
            <a:pPr algn="ctr"/>
            <a:r>
              <a:rPr lang="en-GB" sz="2500" dirty="0">
                <a:solidFill>
                  <a:schemeClr val="bg1"/>
                </a:solidFill>
              </a:rPr>
              <a:t>–by or –</a:t>
            </a:r>
            <a:r>
              <a:rPr lang="en-GB" sz="2500" dirty="0" err="1">
                <a:solidFill>
                  <a:schemeClr val="bg1"/>
                </a:solidFill>
              </a:rPr>
              <a:t>thorpe</a:t>
            </a:r>
            <a:r>
              <a:rPr lang="en-GB" sz="2500" dirty="0">
                <a:solidFill>
                  <a:schemeClr val="bg1"/>
                </a:solidFill>
              </a:rPr>
              <a:t>. It also connected Britain with Viking trade routes.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8736762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200" dirty="0">
                <a:solidFill>
                  <a:schemeClr val="bg1"/>
                </a:solidFill>
              </a:rPr>
              <a:t>Christianity spread throughout Viking cultures…</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51542"/>
            <a:ext cx="10429103" cy="892552"/>
          </a:xfrm>
          <a:prstGeom prst="rect">
            <a:avLst/>
          </a:prstGeom>
          <a:noFill/>
        </p:spPr>
        <p:txBody>
          <a:bodyPr wrap="square" rtlCol="0">
            <a:spAutoFit/>
          </a:bodyPr>
          <a:lstStyle/>
          <a:p>
            <a:pPr algn="ctr"/>
            <a:r>
              <a:rPr lang="en-GB" sz="2600" dirty="0">
                <a:solidFill>
                  <a:schemeClr val="bg1"/>
                </a:solidFill>
              </a:rPr>
              <a:t>As Christianity had begun to spread across Europe, more and more Vikings came into contact with it</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400" y="4552307"/>
            <a:ext cx="10793627" cy="861774"/>
          </a:xfrm>
          <a:prstGeom prst="rect">
            <a:avLst/>
          </a:prstGeom>
          <a:noFill/>
        </p:spPr>
        <p:txBody>
          <a:bodyPr wrap="square" rtlCol="0">
            <a:spAutoFit/>
          </a:bodyPr>
          <a:lstStyle/>
          <a:p>
            <a:pPr algn="ctr"/>
            <a:r>
              <a:rPr lang="en-GB" sz="2500" dirty="0">
                <a:solidFill>
                  <a:schemeClr val="bg1"/>
                </a:solidFill>
              </a:rPr>
              <a:t>As Viking religion was pagan, lots of them adopted the Christian God and Christianity became the main Viking religion</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5461449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200" dirty="0">
                <a:solidFill>
                  <a:schemeClr val="bg1"/>
                </a:solidFill>
              </a:rPr>
              <a:t>The Vikings controlled York…</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51542"/>
            <a:ext cx="10429103" cy="861774"/>
          </a:xfrm>
          <a:prstGeom prst="rect">
            <a:avLst/>
          </a:prstGeom>
          <a:noFill/>
        </p:spPr>
        <p:txBody>
          <a:bodyPr wrap="square" rtlCol="0">
            <a:spAutoFit/>
          </a:bodyPr>
          <a:lstStyle/>
          <a:p>
            <a:pPr algn="ctr"/>
            <a:r>
              <a:rPr lang="en-GB" sz="2500" dirty="0">
                <a:solidFill>
                  <a:schemeClr val="bg1"/>
                </a:solidFill>
              </a:rPr>
              <a:t>Anglo-Saxon King of Northumbria, </a:t>
            </a:r>
            <a:r>
              <a:rPr lang="en-GB" sz="2500" dirty="0" err="1">
                <a:solidFill>
                  <a:schemeClr val="bg1"/>
                </a:solidFill>
              </a:rPr>
              <a:t>Aella</a:t>
            </a:r>
            <a:r>
              <a:rPr lang="en-GB" sz="2500" dirty="0">
                <a:solidFill>
                  <a:schemeClr val="bg1"/>
                </a:solidFill>
              </a:rPr>
              <a:t>, killed Viking explorer </a:t>
            </a:r>
            <a:r>
              <a:rPr lang="en-GB" sz="2500" dirty="0" err="1">
                <a:solidFill>
                  <a:schemeClr val="bg1"/>
                </a:solidFill>
              </a:rPr>
              <a:t>Ragnar</a:t>
            </a:r>
            <a:r>
              <a:rPr lang="en-GB" sz="2500" dirty="0">
                <a:solidFill>
                  <a:schemeClr val="bg1"/>
                </a:solidFill>
              </a:rPr>
              <a:t> </a:t>
            </a:r>
            <a:r>
              <a:rPr lang="en-GB" sz="2500" dirty="0" err="1">
                <a:solidFill>
                  <a:schemeClr val="bg1"/>
                </a:solidFill>
              </a:rPr>
              <a:t>Lothbrook</a:t>
            </a:r>
            <a:r>
              <a:rPr lang="en-GB" sz="2500" dirty="0">
                <a:solidFill>
                  <a:schemeClr val="bg1"/>
                </a:solidFill>
              </a:rPr>
              <a:t>. </a:t>
            </a:r>
            <a:r>
              <a:rPr lang="en-GB" sz="2500" dirty="0" err="1">
                <a:solidFill>
                  <a:schemeClr val="bg1"/>
                </a:solidFill>
              </a:rPr>
              <a:t>Ragnar’s</a:t>
            </a:r>
            <a:r>
              <a:rPr lang="en-GB" sz="2500" dirty="0">
                <a:solidFill>
                  <a:schemeClr val="bg1"/>
                </a:solidFill>
              </a:rPr>
              <a:t> sons then came to England and captured York as revenge.</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400" y="4552307"/>
            <a:ext cx="10793627" cy="861774"/>
          </a:xfrm>
          <a:prstGeom prst="rect">
            <a:avLst/>
          </a:prstGeom>
          <a:noFill/>
        </p:spPr>
        <p:txBody>
          <a:bodyPr wrap="square" rtlCol="0">
            <a:spAutoFit/>
          </a:bodyPr>
          <a:lstStyle/>
          <a:p>
            <a:pPr algn="ctr"/>
            <a:r>
              <a:rPr lang="en-GB" sz="2500" dirty="0">
                <a:solidFill>
                  <a:schemeClr val="bg1"/>
                </a:solidFill>
              </a:rPr>
              <a:t>York became a flourishing Viking settlement with strong trade links across the world and a major marketplace. It also became the second largest city in England.</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29425905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200" dirty="0">
                <a:solidFill>
                  <a:schemeClr val="bg1"/>
                </a:solidFill>
              </a:rPr>
              <a:t>The Vikings conquered most of England…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51542"/>
            <a:ext cx="10429103" cy="861774"/>
          </a:xfrm>
          <a:prstGeom prst="rect">
            <a:avLst/>
          </a:prstGeom>
          <a:noFill/>
        </p:spPr>
        <p:txBody>
          <a:bodyPr wrap="square" rtlCol="0">
            <a:spAutoFit/>
          </a:bodyPr>
          <a:lstStyle/>
          <a:p>
            <a:pPr algn="ctr"/>
            <a:r>
              <a:rPr lang="en-GB" sz="2500" dirty="0">
                <a:solidFill>
                  <a:schemeClr val="bg1"/>
                </a:solidFill>
              </a:rPr>
              <a:t>They continued to take lands and power from the Anglo-Saxons, apart from the Kingdom of Wessex</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400" y="4552307"/>
            <a:ext cx="10793627" cy="861774"/>
          </a:xfrm>
          <a:prstGeom prst="rect">
            <a:avLst/>
          </a:prstGeom>
          <a:noFill/>
        </p:spPr>
        <p:txBody>
          <a:bodyPr wrap="square" rtlCol="0">
            <a:spAutoFit/>
          </a:bodyPr>
          <a:lstStyle/>
          <a:p>
            <a:pPr algn="ctr"/>
            <a:r>
              <a:rPr lang="en-GB" sz="2500" dirty="0">
                <a:solidFill>
                  <a:schemeClr val="bg1"/>
                </a:solidFill>
              </a:rPr>
              <a:t>The retaliation of Wessex and Alfred the Great led to the unification of kingdoms to fight back against the Vikings, leading to the creation of ‘England’ (Angle Land)</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7"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8"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8842182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4532"/>
            <a:ext cx="10783330" cy="1325563"/>
          </a:xfrm>
          <a:solidFill>
            <a:schemeClr val="accent2">
              <a:lumMod val="75000"/>
            </a:schemeClr>
          </a:solidFill>
          <a:ln>
            <a:solidFill>
              <a:schemeClr val="accent2">
                <a:lumMod val="75000"/>
              </a:schemeClr>
            </a:solidFill>
          </a:ln>
        </p:spPr>
        <p:txBody>
          <a:bodyPr>
            <a:normAutofit/>
          </a:bodyPr>
          <a:lstStyle/>
          <a:p>
            <a:r>
              <a:rPr lang="en-GB" sz="4200" dirty="0">
                <a:solidFill>
                  <a:schemeClr val="bg1"/>
                </a:solidFill>
              </a:rPr>
              <a:t>Viking laws were used in parts of Britain…</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00897" y="2551542"/>
            <a:ext cx="10429103" cy="861774"/>
          </a:xfrm>
          <a:prstGeom prst="rect">
            <a:avLst/>
          </a:prstGeom>
          <a:noFill/>
        </p:spPr>
        <p:txBody>
          <a:bodyPr wrap="square" rtlCol="0">
            <a:spAutoFit/>
          </a:bodyPr>
          <a:lstStyle/>
          <a:p>
            <a:pPr algn="ctr"/>
            <a:r>
              <a:rPr lang="en-GB" sz="2500" dirty="0">
                <a:solidFill>
                  <a:schemeClr val="bg1"/>
                </a:solidFill>
              </a:rPr>
              <a:t>Under the </a:t>
            </a:r>
            <a:r>
              <a:rPr lang="en-GB" sz="2500" dirty="0" err="1">
                <a:solidFill>
                  <a:schemeClr val="bg1"/>
                </a:solidFill>
              </a:rPr>
              <a:t>Danelaw</a:t>
            </a:r>
            <a:r>
              <a:rPr lang="en-GB" sz="2500" dirty="0">
                <a:solidFill>
                  <a:schemeClr val="bg1"/>
                </a:solidFill>
              </a:rPr>
              <a:t>, Viking settlements were allowed to use their own laws, lots of which were about the ownership of property</a:t>
            </a:r>
          </a:p>
        </p:txBody>
      </p:sp>
      <p:sp>
        <p:nvSpPr>
          <p:cNvPr id="7" name="Rectangle 6"/>
          <p:cNvSpPr/>
          <p:nvPr/>
        </p:nvSpPr>
        <p:spPr>
          <a:xfrm>
            <a:off x="924697" y="4427838"/>
            <a:ext cx="10783330" cy="10791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400" y="4552307"/>
            <a:ext cx="10793627" cy="707886"/>
          </a:xfrm>
          <a:prstGeom prst="rect">
            <a:avLst/>
          </a:prstGeom>
          <a:noFill/>
        </p:spPr>
        <p:txBody>
          <a:bodyPr wrap="square" rtlCol="0">
            <a:spAutoFit/>
          </a:bodyPr>
          <a:lstStyle/>
          <a:p>
            <a:pPr algn="ctr"/>
            <a:r>
              <a:rPr lang="en-GB" sz="2000" dirty="0">
                <a:solidFill>
                  <a:schemeClr val="bg1"/>
                </a:solidFill>
              </a:rPr>
              <a:t>Lots of Viking laws are still used today: don’t kill others and don’t steal. They also set up ‘councils’ called Things which were like Parliament today where decisions were made by a group of people.</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Viking" highlightClick="1"/>
          </p:cNvPr>
          <p:cNvSpPr/>
          <p:nvPr/>
        </p:nvSpPr>
        <p:spPr>
          <a:xfrm>
            <a:off x="9199605" y="6192664"/>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Viking</a:t>
            </a:r>
          </a:p>
          <a:p>
            <a:pPr algn="ctr"/>
            <a:r>
              <a:rPr lang="en-GB" dirty="0"/>
              <a:t>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Viking</a:t>
            </a:r>
          </a:p>
          <a:p>
            <a:pPr algn="ctr"/>
            <a:r>
              <a:rPr lang="en-GB" sz="1300" dirty="0"/>
              <a:t>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71425104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4697" y="346610"/>
            <a:ext cx="10826579" cy="1325563"/>
          </a:xfrm>
          <a:solidFill>
            <a:srgbClr val="A6A6A6"/>
          </a:solidFill>
          <a:ln>
            <a:solidFill>
              <a:srgbClr val="A6A6A6"/>
            </a:solidFill>
          </a:ln>
        </p:spPr>
        <p:txBody>
          <a:bodyPr/>
          <a:lstStyle/>
          <a:p>
            <a:r>
              <a:rPr lang="en-GB" dirty="0">
                <a:solidFill>
                  <a:schemeClr val="bg1"/>
                </a:solidFill>
              </a:rPr>
              <a:t>The Mesolithic Era ended…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People started using better farming and agricultural methods</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11194" y="4581182"/>
            <a:ext cx="10429103" cy="892552"/>
          </a:xfrm>
          <a:prstGeom prst="rect">
            <a:avLst/>
          </a:prstGeom>
          <a:noFill/>
        </p:spPr>
        <p:txBody>
          <a:bodyPr wrap="square" rtlCol="0">
            <a:spAutoFit/>
          </a:bodyPr>
          <a:lstStyle/>
          <a:p>
            <a:pPr algn="ctr"/>
            <a:r>
              <a:rPr lang="en-GB" sz="2600" dirty="0">
                <a:solidFill>
                  <a:schemeClr val="bg1"/>
                </a:solidFill>
              </a:rPr>
              <a:t>It brought about the Neolithic Era and farming became much easier than hunting and gathering</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48859496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lstStyle/>
          <a:p>
            <a:pPr algn="ctr"/>
            <a:r>
              <a:rPr lang="en-GB" dirty="0">
                <a:solidFill>
                  <a:schemeClr val="bg1"/>
                </a:solidFill>
              </a:rPr>
              <a:t>Ancient Greeks Causes and Effects</a:t>
            </a:r>
          </a:p>
        </p:txBody>
      </p:sp>
      <p:sp>
        <p:nvSpPr>
          <p:cNvPr id="5" name="Title 1">
            <a:hlinkClick r:id="rId2" action="ppaction://hlinksldjump"/>
          </p:cNvPr>
          <p:cNvSpPr txBox="1">
            <a:spLocks/>
          </p:cNvSpPr>
          <p:nvPr/>
        </p:nvSpPr>
        <p:spPr>
          <a:xfrm>
            <a:off x="4599801" y="1910335"/>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developed democracy…</a:t>
            </a:r>
          </a:p>
        </p:txBody>
      </p:sp>
      <p:sp>
        <p:nvSpPr>
          <p:cNvPr id="6" name="Title 1">
            <a:hlinkClick r:id="rId3" action="ppaction://hlinksldjump"/>
          </p:cNvPr>
          <p:cNvSpPr txBox="1">
            <a:spLocks/>
          </p:cNvSpPr>
          <p:nvPr/>
        </p:nvSpPr>
        <p:spPr>
          <a:xfrm>
            <a:off x="838200" y="1910335"/>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developed philosophy…</a:t>
            </a:r>
          </a:p>
        </p:txBody>
      </p:sp>
      <p:sp>
        <p:nvSpPr>
          <p:cNvPr id="7" name="Title 1">
            <a:hlinkClick r:id="rId4" action="ppaction://hlinksldjump"/>
          </p:cNvPr>
          <p:cNvSpPr txBox="1">
            <a:spLocks/>
          </p:cNvSpPr>
          <p:nvPr/>
        </p:nvSpPr>
        <p:spPr>
          <a:xfrm>
            <a:off x="8361405" y="1910335"/>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developed the Olympics…</a:t>
            </a:r>
          </a:p>
        </p:txBody>
      </p:sp>
      <p:sp>
        <p:nvSpPr>
          <p:cNvPr id="8" name="Title 1">
            <a:hlinkClick r:id="rId5" action="ppaction://hlinksldjump"/>
          </p:cNvPr>
          <p:cNvSpPr txBox="1">
            <a:spLocks/>
          </p:cNvSpPr>
          <p:nvPr/>
        </p:nvSpPr>
        <p:spPr>
          <a:xfrm>
            <a:off x="838200" y="2789852"/>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developed columns and pillars…</a:t>
            </a:r>
          </a:p>
        </p:txBody>
      </p:sp>
      <p:sp>
        <p:nvSpPr>
          <p:cNvPr id="9" name="Title 1">
            <a:hlinkClick r:id="rId6" action="ppaction://hlinksldjump"/>
          </p:cNvPr>
          <p:cNvSpPr txBox="1">
            <a:spLocks/>
          </p:cNvSpPr>
          <p:nvPr/>
        </p:nvSpPr>
        <p:spPr>
          <a:xfrm>
            <a:off x="4599802" y="2789852"/>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used trial by jury…</a:t>
            </a:r>
          </a:p>
        </p:txBody>
      </p:sp>
      <p:sp>
        <p:nvSpPr>
          <p:cNvPr id="10" name="Title 1">
            <a:hlinkClick r:id="rId7" action="ppaction://hlinksldjump"/>
          </p:cNvPr>
          <p:cNvSpPr txBox="1">
            <a:spLocks/>
          </p:cNvSpPr>
          <p:nvPr/>
        </p:nvSpPr>
        <p:spPr>
          <a:xfrm>
            <a:off x="8361405" y="2789852"/>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invented theatre…</a:t>
            </a:r>
          </a:p>
        </p:txBody>
      </p:sp>
      <p:sp>
        <p:nvSpPr>
          <p:cNvPr id="11" name="Title 1">
            <a:hlinkClick r:id="rId8" action="ppaction://hlinksldjump"/>
          </p:cNvPr>
          <p:cNvSpPr txBox="1">
            <a:spLocks/>
          </p:cNvSpPr>
          <p:nvPr/>
        </p:nvSpPr>
        <p:spPr>
          <a:xfrm>
            <a:off x="4599801" y="3669369"/>
            <a:ext cx="2992395" cy="659870"/>
          </a:xfrm>
          <a:prstGeom prst="rect">
            <a:avLst/>
          </a:prstGeom>
          <a:solidFill>
            <a:srgbClr val="2E75B6"/>
          </a:solidFill>
          <a:ln>
            <a:solidFill>
              <a:srgbClr val="2E75B6"/>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Greeks traded a lot using the sea…</a:t>
            </a:r>
          </a:p>
        </p:txBody>
      </p:sp>
      <p:sp>
        <p:nvSpPr>
          <p:cNvPr id="12" name="Title 1">
            <a:hlinkClick r:id="rId9" action="ppaction://hlinksldjump"/>
          </p:cNvPr>
          <p:cNvSpPr txBox="1">
            <a:spLocks/>
          </p:cNvSpPr>
          <p:nvPr/>
        </p:nvSpPr>
        <p:spPr>
          <a:xfrm>
            <a:off x="838200" y="3669369"/>
            <a:ext cx="2992395" cy="659870"/>
          </a:xfrm>
          <a:prstGeom prst="rect">
            <a:avLst/>
          </a:prstGeom>
          <a:solidFill>
            <a:srgbClr val="2E75B6"/>
          </a:solidFill>
          <a:ln>
            <a:solidFill>
              <a:srgbClr val="2E75B6"/>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Athens and Sparta fought against each other…</a:t>
            </a:r>
          </a:p>
        </p:txBody>
      </p:sp>
      <p:sp>
        <p:nvSpPr>
          <p:cNvPr id="13" name="Title 1">
            <a:hlinkClick r:id="rId10" action="ppaction://hlinksldjump"/>
          </p:cNvPr>
          <p:cNvSpPr txBox="1">
            <a:spLocks/>
          </p:cNvSpPr>
          <p:nvPr/>
        </p:nvSpPr>
        <p:spPr>
          <a:xfrm>
            <a:off x="8361405" y="3669369"/>
            <a:ext cx="2992395" cy="659870"/>
          </a:xfrm>
          <a:prstGeom prst="rect">
            <a:avLst/>
          </a:prstGeom>
          <a:solidFill>
            <a:srgbClr val="2E75B6"/>
          </a:solidFill>
          <a:ln>
            <a:solidFill>
              <a:srgbClr val="2E75B6"/>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Mycenaean’s became the first Greeks…</a:t>
            </a:r>
          </a:p>
        </p:txBody>
      </p:sp>
      <p:sp>
        <p:nvSpPr>
          <p:cNvPr id="16" name="Action Button: Custom 15">
            <a:hlinkClick r:id="" action="ppaction://macro?name=RandomizerGreeks"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8" name="Action Button: Custom 17">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19106379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lstStyle/>
          <a:p>
            <a:r>
              <a:rPr lang="en-GB" dirty="0">
                <a:solidFill>
                  <a:schemeClr val="bg1"/>
                </a:solidFill>
              </a:rPr>
              <a:t>The Greeks developed philosophy…</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576256"/>
            <a:ext cx="10783330" cy="892552"/>
          </a:xfrm>
          <a:prstGeom prst="rect">
            <a:avLst/>
          </a:prstGeom>
          <a:noFill/>
        </p:spPr>
        <p:txBody>
          <a:bodyPr wrap="square" rtlCol="0">
            <a:spAutoFit/>
          </a:bodyPr>
          <a:lstStyle/>
          <a:p>
            <a:pPr algn="ctr"/>
            <a:r>
              <a:rPr lang="en-GB" sz="2600" dirty="0">
                <a:solidFill>
                  <a:schemeClr val="bg1"/>
                </a:solidFill>
              </a:rPr>
              <a:t>Lots of Greek thinkers wanted to find reasons and evidence for the things that happened around them, instead of just basing it all on religion </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Today’s study of science, astronomy, politics, mathematics and ethics all have their roots in Greek philosophy</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04641794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lstStyle/>
          <a:p>
            <a:r>
              <a:rPr lang="en-GB" dirty="0">
                <a:solidFill>
                  <a:schemeClr val="bg1"/>
                </a:solidFill>
              </a:rPr>
              <a:t>The Greeks developed democracy…</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576256"/>
            <a:ext cx="10783330" cy="830997"/>
          </a:xfrm>
          <a:prstGeom prst="rect">
            <a:avLst/>
          </a:prstGeom>
          <a:noFill/>
        </p:spPr>
        <p:txBody>
          <a:bodyPr wrap="square" rtlCol="0">
            <a:spAutoFit/>
          </a:bodyPr>
          <a:lstStyle/>
          <a:p>
            <a:pPr algn="ctr"/>
            <a:r>
              <a:rPr lang="en-GB" sz="2400" dirty="0">
                <a:solidFill>
                  <a:schemeClr val="bg1"/>
                </a:solidFill>
              </a:rPr>
              <a:t>Cleisthenes introduced the idea as the ordinary people were sick of the rich having all of the power and they wanted to have a say in what happened in Athens</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Although not the democracy we know today, it did form the basis of modern democracy. Democracy is practised throughout the world in different ways.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0073347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lstStyle/>
          <a:p>
            <a:r>
              <a:rPr lang="en-GB" dirty="0">
                <a:solidFill>
                  <a:schemeClr val="bg1"/>
                </a:solidFill>
              </a:rPr>
              <a:t>The Greeks developed the Olympics…</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578441"/>
            <a:ext cx="10783330" cy="892552"/>
          </a:xfrm>
          <a:prstGeom prst="rect">
            <a:avLst/>
          </a:prstGeom>
          <a:noFill/>
        </p:spPr>
        <p:txBody>
          <a:bodyPr wrap="square" rtlCol="0">
            <a:spAutoFit/>
          </a:bodyPr>
          <a:lstStyle/>
          <a:p>
            <a:pPr algn="ctr"/>
            <a:r>
              <a:rPr lang="en-GB" sz="2600" dirty="0">
                <a:solidFill>
                  <a:schemeClr val="bg1"/>
                </a:solidFill>
              </a:rPr>
              <a:t>They were a religious festival to honour the King of the gods, Zeus, every four years</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The Olympics has changed lots since it started, but they still happen every four years, promoting competition and healthy lifestyles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6122057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lstStyle/>
          <a:p>
            <a:r>
              <a:rPr lang="en-GB" dirty="0">
                <a:solidFill>
                  <a:schemeClr val="bg1"/>
                </a:solidFill>
              </a:rPr>
              <a:t>The Greeks developed columns and pillars…</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578441"/>
            <a:ext cx="10783330" cy="892552"/>
          </a:xfrm>
          <a:prstGeom prst="rect">
            <a:avLst/>
          </a:prstGeom>
          <a:noFill/>
        </p:spPr>
        <p:txBody>
          <a:bodyPr wrap="square" rtlCol="0">
            <a:spAutoFit/>
          </a:bodyPr>
          <a:lstStyle/>
          <a:p>
            <a:pPr algn="ctr"/>
            <a:r>
              <a:rPr lang="en-GB" sz="2600" dirty="0">
                <a:solidFill>
                  <a:schemeClr val="bg1"/>
                </a:solidFill>
              </a:rPr>
              <a:t>They allowed their buildings to be taller and stronger. They were also designed to please the gods.</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Most buildings now have supporting columns or pillars and allow us to build much stronger and taller buildings with heavier, hard-wearing materials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5378330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normAutofit/>
          </a:bodyPr>
          <a:lstStyle/>
          <a:p>
            <a:r>
              <a:rPr lang="en-GB" sz="4200" dirty="0">
                <a:solidFill>
                  <a:schemeClr val="bg1"/>
                </a:solidFill>
              </a:rPr>
              <a:t>The Greeks used trial by jury…</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578441"/>
            <a:ext cx="10783330" cy="892552"/>
          </a:xfrm>
          <a:prstGeom prst="rect">
            <a:avLst/>
          </a:prstGeom>
          <a:noFill/>
        </p:spPr>
        <p:txBody>
          <a:bodyPr wrap="square" rtlCol="0">
            <a:spAutoFit/>
          </a:bodyPr>
          <a:lstStyle/>
          <a:p>
            <a:pPr algn="ctr"/>
            <a:r>
              <a:rPr lang="en-GB" sz="2600" dirty="0">
                <a:solidFill>
                  <a:schemeClr val="bg1"/>
                </a:solidFill>
              </a:rPr>
              <a:t>To give Athenian citizens a fair trial that was not swayed by one person or argument</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Trial by jury is still used to this day in lots of countries, including Great Britain, in a similar way to the Ancient Greeks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67213201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normAutofit/>
          </a:bodyPr>
          <a:lstStyle/>
          <a:p>
            <a:r>
              <a:rPr lang="en-GB" sz="4200" dirty="0">
                <a:solidFill>
                  <a:schemeClr val="bg1"/>
                </a:solidFill>
              </a:rPr>
              <a:t>The Greeks invented theatre…</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578441"/>
            <a:ext cx="10783330" cy="892552"/>
          </a:xfrm>
          <a:prstGeom prst="rect">
            <a:avLst/>
          </a:prstGeom>
          <a:noFill/>
        </p:spPr>
        <p:txBody>
          <a:bodyPr wrap="square" rtlCol="0">
            <a:spAutoFit/>
          </a:bodyPr>
          <a:lstStyle/>
          <a:p>
            <a:pPr algn="ctr"/>
            <a:r>
              <a:rPr lang="en-GB" sz="2600" dirty="0">
                <a:solidFill>
                  <a:schemeClr val="bg1"/>
                </a:solidFill>
              </a:rPr>
              <a:t>They started as singing performances at religious festivals to honour the gods and developed from there</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552307"/>
            <a:ext cx="10429103" cy="830997"/>
          </a:xfrm>
          <a:prstGeom prst="rect">
            <a:avLst/>
          </a:prstGeom>
          <a:noFill/>
        </p:spPr>
        <p:txBody>
          <a:bodyPr wrap="square" rtlCol="0">
            <a:spAutoFit/>
          </a:bodyPr>
          <a:lstStyle/>
          <a:p>
            <a:pPr algn="ctr"/>
            <a:r>
              <a:rPr lang="en-GB" sz="2400" dirty="0">
                <a:solidFill>
                  <a:schemeClr val="bg1"/>
                </a:solidFill>
              </a:rPr>
              <a:t>Roman admirers of plays copied them into Latin and they spread around the world, cementing it as one of the most popular forms of entertainment in history</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0720225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normAutofit/>
          </a:bodyPr>
          <a:lstStyle/>
          <a:p>
            <a:r>
              <a:rPr lang="en-GB" sz="4200" dirty="0">
                <a:solidFill>
                  <a:schemeClr val="bg1"/>
                </a:solidFill>
              </a:rPr>
              <a:t>Athens and Sparta fought against each other…</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496061"/>
            <a:ext cx="10783330" cy="1015663"/>
          </a:xfrm>
          <a:prstGeom prst="rect">
            <a:avLst/>
          </a:prstGeom>
          <a:noFill/>
        </p:spPr>
        <p:txBody>
          <a:bodyPr wrap="square" rtlCol="0">
            <a:spAutoFit/>
          </a:bodyPr>
          <a:lstStyle/>
          <a:p>
            <a:pPr algn="ctr"/>
            <a:r>
              <a:rPr lang="en-GB" sz="2000" dirty="0">
                <a:solidFill>
                  <a:schemeClr val="bg1"/>
                </a:solidFill>
              </a:rPr>
              <a:t>Athens and Sparta agreed not to attack each other for 30 years after fighting the Persians, but Athens became rich and powerful during that time which Sparta and its allies didn’t like. Sparta attacked Athens over an argument over the city of Corinth. </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457099"/>
            <a:ext cx="10429103" cy="1015663"/>
          </a:xfrm>
          <a:prstGeom prst="rect">
            <a:avLst/>
          </a:prstGeom>
          <a:noFill/>
        </p:spPr>
        <p:txBody>
          <a:bodyPr wrap="square" rtlCol="0">
            <a:spAutoFit/>
          </a:bodyPr>
          <a:lstStyle/>
          <a:p>
            <a:pPr algn="ctr"/>
            <a:r>
              <a:rPr lang="en-GB" sz="2000" dirty="0">
                <a:solidFill>
                  <a:schemeClr val="bg1"/>
                </a:solidFill>
              </a:rPr>
              <a:t>3 wars broke out over 27 years with Sparta finally defeating Athens. Sparta’s allies wanted to destroy Athens, but Sparta disagreed and tore down its walls and made Athens live like Sparta for 10 years. They then gave Athens their independence back but Athens was never as powerful again</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82237972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normAutofit/>
          </a:bodyPr>
          <a:lstStyle/>
          <a:p>
            <a:r>
              <a:rPr lang="en-GB" sz="4200" dirty="0">
                <a:solidFill>
                  <a:schemeClr val="bg1"/>
                </a:solidFill>
              </a:rPr>
              <a:t>The Greeks traded a lot using the sea…</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496061"/>
            <a:ext cx="10783330" cy="769441"/>
          </a:xfrm>
          <a:prstGeom prst="rect">
            <a:avLst/>
          </a:prstGeom>
          <a:noFill/>
        </p:spPr>
        <p:txBody>
          <a:bodyPr wrap="square" rtlCol="0">
            <a:spAutoFit/>
          </a:bodyPr>
          <a:lstStyle/>
          <a:p>
            <a:pPr algn="ctr"/>
            <a:r>
              <a:rPr lang="en-GB" sz="2200" dirty="0">
                <a:solidFill>
                  <a:schemeClr val="bg1"/>
                </a:solidFill>
              </a:rPr>
              <a:t>Greek soil is quite poor for growing food and it has lots of islands. The Ancient Greeks became good sailors and established trade routes with other islands and nearby </a:t>
            </a:r>
            <a:r>
              <a:rPr lang="en-GB" sz="2200" dirty="0" err="1">
                <a:solidFill>
                  <a:schemeClr val="bg1"/>
                </a:solidFill>
              </a:rPr>
              <a:t>mainlands</a:t>
            </a:r>
            <a:r>
              <a:rPr lang="en-GB" sz="2200" dirty="0">
                <a:solidFill>
                  <a:schemeClr val="bg1"/>
                </a:solidFill>
              </a:rPr>
              <a:t>.</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457099"/>
            <a:ext cx="10429103" cy="892552"/>
          </a:xfrm>
          <a:prstGeom prst="rect">
            <a:avLst/>
          </a:prstGeom>
          <a:noFill/>
        </p:spPr>
        <p:txBody>
          <a:bodyPr wrap="square" rtlCol="0">
            <a:spAutoFit/>
          </a:bodyPr>
          <a:lstStyle/>
          <a:p>
            <a:pPr algn="ctr"/>
            <a:r>
              <a:rPr lang="en-GB" sz="2600" dirty="0">
                <a:solidFill>
                  <a:schemeClr val="bg1"/>
                </a:solidFill>
              </a:rPr>
              <a:t>Greek cities like Athens became flourishing trade centres and helped spread their ideas all across the world</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650783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a:solidFill>
            <a:srgbClr val="2E75B6"/>
          </a:solidFill>
          <a:ln>
            <a:solidFill>
              <a:srgbClr val="2E75B6"/>
            </a:solidFill>
          </a:ln>
        </p:spPr>
        <p:txBody>
          <a:bodyPr>
            <a:normAutofit/>
          </a:bodyPr>
          <a:lstStyle/>
          <a:p>
            <a:r>
              <a:rPr lang="en-GB" sz="4200" dirty="0">
                <a:solidFill>
                  <a:schemeClr val="bg1"/>
                </a:solidFill>
              </a:rPr>
              <a:t>The Mycenaean's became the ‘first Greeks’…</a:t>
            </a:r>
          </a:p>
        </p:txBody>
      </p:sp>
      <p:sp>
        <p:nvSpPr>
          <p:cNvPr id="12" name="Content Placeholder 2"/>
          <p:cNvSpPr>
            <a:spLocks noGrp="1"/>
          </p:cNvSpPr>
          <p:nvPr>
            <p:ph idx="1"/>
          </p:nvPr>
        </p:nvSpPr>
        <p:spPr>
          <a:xfrm>
            <a:off x="838200" y="1825625"/>
            <a:ext cx="10515600" cy="868148"/>
          </a:xfrm>
        </p:spPr>
        <p:txBody>
          <a:bodyPr/>
          <a:lstStyle/>
          <a:p>
            <a:r>
              <a:rPr lang="en-GB" dirty="0"/>
              <a:t>What was the cause?</a:t>
            </a:r>
          </a:p>
        </p:txBody>
      </p:sp>
      <p:sp>
        <p:nvSpPr>
          <p:cNvPr id="13"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14" name="Rectangle 13"/>
          <p:cNvSpPr/>
          <p:nvPr/>
        </p:nvSpPr>
        <p:spPr>
          <a:xfrm>
            <a:off x="914400" y="2463114"/>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924697" y="2496061"/>
            <a:ext cx="10783330" cy="892552"/>
          </a:xfrm>
          <a:prstGeom prst="rect">
            <a:avLst/>
          </a:prstGeom>
          <a:noFill/>
        </p:spPr>
        <p:txBody>
          <a:bodyPr wrap="square" rtlCol="0">
            <a:spAutoFit/>
          </a:bodyPr>
          <a:lstStyle/>
          <a:p>
            <a:pPr algn="ctr"/>
            <a:r>
              <a:rPr lang="en-GB" sz="2600" dirty="0">
                <a:solidFill>
                  <a:schemeClr val="bg1"/>
                </a:solidFill>
              </a:rPr>
              <a:t>Living on the Greek mainland, they were the first to speak the Greek language and they conquered the largest rival civilisation called the Minoans</a:t>
            </a:r>
          </a:p>
        </p:txBody>
      </p:sp>
      <p:sp>
        <p:nvSpPr>
          <p:cNvPr id="16" name="Rectangle 15"/>
          <p:cNvSpPr/>
          <p:nvPr/>
        </p:nvSpPr>
        <p:spPr>
          <a:xfrm>
            <a:off x="924697" y="4427838"/>
            <a:ext cx="10783330" cy="1079156"/>
          </a:xfrm>
          <a:prstGeom prst="rect">
            <a:avLst/>
          </a:prstGeom>
          <a:solidFill>
            <a:srgbClr val="2E75B6"/>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101810" y="4457099"/>
            <a:ext cx="10429103" cy="1107996"/>
          </a:xfrm>
          <a:prstGeom prst="rect">
            <a:avLst/>
          </a:prstGeom>
          <a:noFill/>
        </p:spPr>
        <p:txBody>
          <a:bodyPr wrap="square" rtlCol="0">
            <a:spAutoFit/>
          </a:bodyPr>
          <a:lstStyle/>
          <a:p>
            <a:pPr algn="ctr"/>
            <a:r>
              <a:rPr lang="en-GB" sz="2200" dirty="0">
                <a:solidFill>
                  <a:schemeClr val="bg1"/>
                </a:solidFill>
              </a:rPr>
              <a:t>They grew their city of Mycenae to around 30,000 people and traded with nearby countries like Egypt. They helped ‘classical Greece’ develop by building roads and developing trade networks.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macro?name=RandomizerGreeks"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Greeks </a:t>
            </a:r>
          </a:p>
          <a:p>
            <a:pPr algn="ctr"/>
            <a:r>
              <a:rPr lang="en-GB" dirty="0"/>
              <a:t>cause and effect</a:t>
            </a:r>
          </a:p>
        </p:txBody>
      </p:sp>
      <p:sp>
        <p:nvSpPr>
          <p:cNvPr id="11" name="Action Button: Custom 10">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Greeks </a:t>
            </a:r>
          </a:p>
          <a:p>
            <a:pPr algn="ctr"/>
            <a:r>
              <a:rPr lang="en-GB" sz="1300" dirty="0"/>
              <a:t>menu</a:t>
            </a:r>
          </a:p>
        </p:txBody>
      </p:sp>
      <p:sp>
        <p:nvSpPr>
          <p:cNvPr id="19"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20"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1276946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nextCondLst>
                <p:cond evt="onClick" delay="0">
                  <p:tgtEl>
                    <p:spTgt spid="14"/>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childTnLst>
              </p:cTn>
              <p:nextCondLst>
                <p:cond evt="onClick" delay="0">
                  <p:tgtEl>
                    <p:spTgt spid="16"/>
                  </p:tgtEl>
                </p:cond>
              </p:nextCondLst>
            </p:seq>
          </p:childTnLst>
        </p:cTn>
      </p:par>
    </p:tnLst>
    <p:bldLst>
      <p:bldP spid="15"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346610"/>
            <a:ext cx="10793626" cy="1325563"/>
          </a:xfrm>
          <a:solidFill>
            <a:srgbClr val="A6A6A6"/>
          </a:solidFill>
          <a:ln>
            <a:solidFill>
              <a:srgbClr val="A6A6A6"/>
            </a:solidFill>
          </a:ln>
        </p:spPr>
        <p:txBody>
          <a:bodyPr/>
          <a:lstStyle/>
          <a:p>
            <a:r>
              <a:rPr lang="en-GB" dirty="0">
                <a:solidFill>
                  <a:schemeClr val="bg1"/>
                </a:solidFill>
              </a:rPr>
              <a:t>The Neolithic Era ended…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576256"/>
            <a:ext cx="10429103" cy="892552"/>
          </a:xfrm>
          <a:prstGeom prst="rect">
            <a:avLst/>
          </a:prstGeom>
          <a:noFill/>
        </p:spPr>
        <p:txBody>
          <a:bodyPr wrap="square" rtlCol="0">
            <a:spAutoFit/>
          </a:bodyPr>
          <a:lstStyle/>
          <a:p>
            <a:pPr algn="ctr"/>
            <a:r>
              <a:rPr lang="en-GB" sz="2600" dirty="0">
                <a:solidFill>
                  <a:schemeClr val="bg1"/>
                </a:solidFill>
              </a:rPr>
              <a:t>Bronze had been discovered and was starting to become used more commonly</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It brought about the Bronze Age</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6336378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783330" cy="1325563"/>
          </a:xfrm>
          <a:solidFill>
            <a:srgbClr val="FFC000"/>
          </a:solidFill>
          <a:ln>
            <a:solidFill>
              <a:srgbClr val="FFC000"/>
            </a:solidFill>
          </a:ln>
        </p:spPr>
        <p:txBody>
          <a:bodyPr/>
          <a:lstStyle/>
          <a:p>
            <a:pPr algn="ctr"/>
            <a:r>
              <a:rPr lang="en-GB" dirty="0">
                <a:solidFill>
                  <a:schemeClr val="bg1"/>
                </a:solidFill>
              </a:rPr>
              <a:t>Ancient Egypt Causes and Effects</a:t>
            </a:r>
          </a:p>
        </p:txBody>
      </p:sp>
      <p:sp>
        <p:nvSpPr>
          <p:cNvPr id="3" name="Title 1">
            <a:hlinkClick r:id="rId2" action="ppaction://hlinksldjump"/>
          </p:cNvPr>
          <p:cNvSpPr txBox="1">
            <a:spLocks/>
          </p:cNvSpPr>
          <p:nvPr/>
        </p:nvSpPr>
        <p:spPr>
          <a:xfrm>
            <a:off x="4599801" y="1910335"/>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Lots of people lived near the Nile…</a:t>
            </a:r>
          </a:p>
        </p:txBody>
      </p:sp>
      <p:sp>
        <p:nvSpPr>
          <p:cNvPr id="5" name="Title 1">
            <a:hlinkClick r:id="rId3" action="ppaction://hlinksldjump"/>
          </p:cNvPr>
          <p:cNvSpPr txBox="1">
            <a:spLocks/>
          </p:cNvSpPr>
          <p:nvPr/>
        </p:nvSpPr>
        <p:spPr>
          <a:xfrm>
            <a:off x="838200" y="1910335"/>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Nile flooded every year…</a:t>
            </a:r>
          </a:p>
        </p:txBody>
      </p:sp>
      <p:sp>
        <p:nvSpPr>
          <p:cNvPr id="6" name="Title 1">
            <a:hlinkClick r:id="rId4" action="ppaction://hlinksldjump"/>
          </p:cNvPr>
          <p:cNvSpPr txBox="1">
            <a:spLocks/>
          </p:cNvSpPr>
          <p:nvPr/>
        </p:nvSpPr>
        <p:spPr>
          <a:xfrm>
            <a:off x="8361405" y="1910335"/>
            <a:ext cx="2992395" cy="659870"/>
          </a:xfrm>
          <a:prstGeom prst="rect">
            <a:avLst/>
          </a:prstGeom>
          <a:solidFill>
            <a:srgbClr val="FFC000"/>
          </a:solidFill>
          <a:ln>
            <a:solidFill>
              <a:srgbClr val="FFC00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Egyptians developed papyrus paper…</a:t>
            </a:r>
          </a:p>
        </p:txBody>
      </p:sp>
      <p:sp>
        <p:nvSpPr>
          <p:cNvPr id="7" name="Title 1">
            <a:hlinkClick r:id="rId5" action="ppaction://hlinksldjump"/>
          </p:cNvPr>
          <p:cNvSpPr txBox="1">
            <a:spLocks/>
          </p:cNvSpPr>
          <p:nvPr/>
        </p:nvSpPr>
        <p:spPr>
          <a:xfrm>
            <a:off x="838200" y="2789852"/>
            <a:ext cx="2992395" cy="659870"/>
          </a:xfrm>
          <a:prstGeom prst="rect">
            <a:avLst/>
          </a:prstGeom>
          <a:solidFill>
            <a:srgbClr val="FFC000"/>
          </a:solidFill>
          <a:ln>
            <a:solidFill>
              <a:srgbClr val="FFC00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Egyptians mummified some of their dead…</a:t>
            </a:r>
          </a:p>
        </p:txBody>
      </p:sp>
      <p:sp>
        <p:nvSpPr>
          <p:cNvPr id="8" name="Title 1">
            <a:hlinkClick r:id="rId6" action="ppaction://hlinksldjump"/>
          </p:cNvPr>
          <p:cNvSpPr txBox="1">
            <a:spLocks/>
          </p:cNvSpPr>
          <p:nvPr/>
        </p:nvSpPr>
        <p:spPr>
          <a:xfrm>
            <a:off x="4599802" y="2789852"/>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Egyptians created a water pump…</a:t>
            </a:r>
          </a:p>
        </p:txBody>
      </p:sp>
      <p:sp>
        <p:nvSpPr>
          <p:cNvPr id="9" name="Title 1">
            <a:hlinkClick r:id="rId7" action="ppaction://hlinksldjump"/>
          </p:cNvPr>
          <p:cNvSpPr txBox="1">
            <a:spLocks/>
          </p:cNvSpPr>
          <p:nvPr/>
        </p:nvSpPr>
        <p:spPr>
          <a:xfrm>
            <a:off x="8361405" y="2789852"/>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Lots of Egyptians shaved their heads…</a:t>
            </a:r>
          </a:p>
        </p:txBody>
      </p:sp>
      <p:sp>
        <p:nvSpPr>
          <p:cNvPr id="10" name="Title 1">
            <a:hlinkClick r:id="rId8" action="ppaction://hlinksldjump"/>
          </p:cNvPr>
          <p:cNvSpPr txBox="1">
            <a:spLocks/>
          </p:cNvSpPr>
          <p:nvPr/>
        </p:nvSpPr>
        <p:spPr>
          <a:xfrm>
            <a:off x="4599801" y="3669369"/>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 huge library was built at Alexandria…</a:t>
            </a:r>
          </a:p>
        </p:txBody>
      </p:sp>
      <p:sp>
        <p:nvSpPr>
          <p:cNvPr id="11" name="Title 1">
            <a:hlinkClick r:id="rId9" action="ppaction://hlinksldjump"/>
          </p:cNvPr>
          <p:cNvSpPr txBox="1">
            <a:spLocks/>
          </p:cNvSpPr>
          <p:nvPr/>
        </p:nvSpPr>
        <p:spPr>
          <a:xfrm>
            <a:off x="838200" y="3669369"/>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They developed surgical tools…</a:t>
            </a:r>
          </a:p>
        </p:txBody>
      </p:sp>
      <p:sp>
        <p:nvSpPr>
          <p:cNvPr id="12" name="Title 1">
            <a:hlinkClick r:id="rId10" action="ppaction://hlinksldjump"/>
          </p:cNvPr>
          <p:cNvSpPr txBox="1">
            <a:spLocks/>
          </p:cNvSpPr>
          <p:nvPr/>
        </p:nvSpPr>
        <p:spPr>
          <a:xfrm>
            <a:off x="8361405" y="3669369"/>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pyramids were built…</a:t>
            </a:r>
          </a:p>
        </p:txBody>
      </p:sp>
      <p:sp>
        <p:nvSpPr>
          <p:cNvPr id="13" name="Title 1">
            <a:hlinkClick r:id="rId11" action="ppaction://hlinksldjump"/>
          </p:cNvPr>
          <p:cNvSpPr txBox="1">
            <a:spLocks/>
          </p:cNvSpPr>
          <p:nvPr/>
        </p:nvSpPr>
        <p:spPr>
          <a:xfrm>
            <a:off x="838199" y="4548886"/>
            <a:ext cx="2992395" cy="659870"/>
          </a:xfrm>
          <a:prstGeom prst="rect">
            <a:avLst/>
          </a:prstGeom>
          <a:solidFill>
            <a:srgbClr val="FFC000"/>
          </a:solidFill>
          <a:ln>
            <a:solidFill>
              <a:srgbClr val="FFC00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Egyptians kept track of time…</a:t>
            </a:r>
          </a:p>
        </p:txBody>
      </p:sp>
      <p:sp>
        <p:nvSpPr>
          <p:cNvPr id="14" name="Action Button: Custom 13">
            <a:hlinkClick r:id="" action="ppaction://macro?name=RandomizerEgypt"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Action Button: Custom 14">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27769611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The Nile flooded every year…</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38664"/>
          </a:xfrm>
          <a:prstGeom prst="rect">
            <a:avLst/>
          </a:prstGeom>
          <a:noFill/>
        </p:spPr>
        <p:txBody>
          <a:bodyPr wrap="square" rtlCol="0">
            <a:spAutoFit/>
          </a:bodyPr>
          <a:lstStyle/>
          <a:p>
            <a:pPr algn="ctr"/>
            <a:r>
              <a:rPr lang="en-GB" sz="2100" dirty="0">
                <a:solidFill>
                  <a:schemeClr val="bg1"/>
                </a:solidFill>
              </a:rPr>
              <a:t>Melting snow and heavy summer rain in the Ethiopian mountains sent a huge body of water down the river. People then thought it was Isis’ tears, crying over her dead husband Osiris.</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92552"/>
          </a:xfrm>
          <a:prstGeom prst="rect">
            <a:avLst/>
          </a:prstGeom>
          <a:noFill/>
          <a:ln>
            <a:solidFill>
              <a:srgbClr val="FFC000"/>
            </a:solidFill>
          </a:ln>
        </p:spPr>
        <p:txBody>
          <a:bodyPr wrap="square" rtlCol="0">
            <a:spAutoFit/>
          </a:bodyPr>
          <a:lstStyle/>
          <a:p>
            <a:pPr algn="ctr"/>
            <a:r>
              <a:rPr lang="en-GB" sz="2600" dirty="0">
                <a:solidFill>
                  <a:schemeClr val="bg1"/>
                </a:solidFill>
              </a:rPr>
              <a:t>The flooding left the banks of the river rich with silt which was excellent for planting seeds and growing crops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11973737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Lots of the people lived near the Nile…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720785"/>
            <a:ext cx="10429103" cy="492443"/>
          </a:xfrm>
          <a:prstGeom prst="rect">
            <a:avLst/>
          </a:prstGeom>
          <a:noFill/>
        </p:spPr>
        <p:txBody>
          <a:bodyPr wrap="square" rtlCol="0">
            <a:spAutoFit/>
          </a:bodyPr>
          <a:lstStyle/>
          <a:p>
            <a:pPr algn="ctr"/>
            <a:r>
              <a:rPr lang="en-GB" sz="2600" dirty="0">
                <a:solidFill>
                  <a:schemeClr val="bg1"/>
                </a:solidFill>
              </a:rPr>
              <a:t>The river was the major source of water in the country</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61774"/>
          </a:xfrm>
          <a:prstGeom prst="rect">
            <a:avLst/>
          </a:prstGeom>
          <a:noFill/>
          <a:ln>
            <a:solidFill>
              <a:srgbClr val="FFC000"/>
            </a:solidFill>
          </a:ln>
        </p:spPr>
        <p:txBody>
          <a:bodyPr wrap="square" rtlCol="0">
            <a:spAutoFit/>
          </a:bodyPr>
          <a:lstStyle/>
          <a:p>
            <a:pPr algn="ctr"/>
            <a:r>
              <a:rPr lang="en-GB" sz="2500" dirty="0">
                <a:solidFill>
                  <a:schemeClr val="bg1"/>
                </a:solidFill>
              </a:rPr>
              <a:t>A huge percentage of the population still lives near the river today. It allowed for farms to be established and to use the river for travelling and trading.</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2835070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The Egyptians developed papyrus paper…</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639168" cy="892552"/>
          </a:xfrm>
          <a:prstGeom prst="rect">
            <a:avLst/>
          </a:prstGeom>
          <a:noFill/>
        </p:spPr>
        <p:txBody>
          <a:bodyPr wrap="square" rtlCol="0">
            <a:spAutoFit/>
          </a:bodyPr>
          <a:lstStyle/>
          <a:p>
            <a:pPr algn="ctr"/>
            <a:r>
              <a:rPr lang="en-GB" sz="2600" dirty="0">
                <a:solidFill>
                  <a:schemeClr val="bg1"/>
                </a:solidFill>
              </a:rPr>
              <a:t>They wanted or needed something easier to write with than stone, wax or clay tablets</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738664"/>
          </a:xfrm>
          <a:prstGeom prst="rect">
            <a:avLst/>
          </a:prstGeom>
          <a:noFill/>
          <a:ln>
            <a:solidFill>
              <a:srgbClr val="FFC000"/>
            </a:solidFill>
          </a:ln>
        </p:spPr>
        <p:txBody>
          <a:bodyPr wrap="square" rtlCol="0">
            <a:spAutoFit/>
          </a:bodyPr>
          <a:lstStyle/>
          <a:p>
            <a:pPr algn="ctr"/>
            <a:r>
              <a:rPr lang="en-GB" sz="2100" dirty="0">
                <a:solidFill>
                  <a:schemeClr val="bg1"/>
                </a:solidFill>
              </a:rPr>
              <a:t>For around 3000 years, papyrus paper was the most important writing material in the ancient world and was exported all across the Mediterranean and throughout the Roman empire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8014200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The Egyptians mummified some of the dead…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639168" cy="892552"/>
          </a:xfrm>
          <a:prstGeom prst="rect">
            <a:avLst/>
          </a:prstGeom>
          <a:noFill/>
        </p:spPr>
        <p:txBody>
          <a:bodyPr wrap="square" rtlCol="0">
            <a:spAutoFit/>
          </a:bodyPr>
          <a:lstStyle/>
          <a:p>
            <a:pPr algn="ctr"/>
            <a:r>
              <a:rPr lang="en-GB" sz="2600" dirty="0">
                <a:solidFill>
                  <a:schemeClr val="bg1"/>
                </a:solidFill>
              </a:rPr>
              <a:t>They believed that, when you died, your soul left your body and would return to it, so your body had to be in as much of a life-like state as it could be</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30997"/>
          </a:xfrm>
          <a:prstGeom prst="rect">
            <a:avLst/>
          </a:prstGeom>
          <a:noFill/>
          <a:ln>
            <a:solidFill>
              <a:srgbClr val="FFC000"/>
            </a:solidFill>
          </a:ln>
        </p:spPr>
        <p:txBody>
          <a:bodyPr wrap="square" rtlCol="0">
            <a:spAutoFit/>
          </a:bodyPr>
          <a:lstStyle/>
          <a:p>
            <a:pPr algn="ctr"/>
            <a:r>
              <a:rPr lang="en-GB" sz="2400" dirty="0">
                <a:solidFill>
                  <a:schemeClr val="bg1"/>
                </a:solidFill>
              </a:rPr>
              <a:t>They were so successful at doing this, that today, we can tell how somebody died, the illnesses that they had and the features of people from thousands of years ago</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91903786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The Egyptians created a water pump…</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639168" cy="892552"/>
          </a:xfrm>
          <a:prstGeom prst="rect">
            <a:avLst/>
          </a:prstGeom>
          <a:noFill/>
        </p:spPr>
        <p:txBody>
          <a:bodyPr wrap="square" rtlCol="0">
            <a:spAutoFit/>
          </a:bodyPr>
          <a:lstStyle/>
          <a:p>
            <a:pPr algn="ctr"/>
            <a:r>
              <a:rPr lang="en-GB" sz="2600" dirty="0">
                <a:solidFill>
                  <a:schemeClr val="bg1"/>
                </a:solidFill>
              </a:rPr>
              <a:t>The flooding from the Nile would only last so long and so the channels that were built to hold water needed refilling</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14400" y="4552307"/>
            <a:ext cx="10793627" cy="892552"/>
          </a:xfrm>
          <a:prstGeom prst="rect">
            <a:avLst/>
          </a:prstGeom>
          <a:noFill/>
          <a:ln>
            <a:solidFill>
              <a:srgbClr val="FFC000"/>
            </a:solidFill>
          </a:ln>
        </p:spPr>
        <p:txBody>
          <a:bodyPr wrap="square" rtlCol="0">
            <a:spAutoFit/>
          </a:bodyPr>
          <a:lstStyle/>
          <a:p>
            <a:pPr algn="ctr"/>
            <a:r>
              <a:rPr lang="en-GB" sz="2600" dirty="0">
                <a:solidFill>
                  <a:schemeClr val="bg1"/>
                </a:solidFill>
              </a:rPr>
              <a:t>The Egyptians were able to farm the land on the banks of the Nile for longer by refilling the ditches and channels that passed water onto the seeds and crops </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5193944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Lots of Egyptians shaved their heads…</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639168" cy="892552"/>
          </a:xfrm>
          <a:prstGeom prst="rect">
            <a:avLst/>
          </a:prstGeom>
          <a:noFill/>
        </p:spPr>
        <p:txBody>
          <a:bodyPr wrap="square" rtlCol="0">
            <a:spAutoFit/>
          </a:bodyPr>
          <a:lstStyle/>
          <a:p>
            <a:pPr algn="ctr"/>
            <a:r>
              <a:rPr lang="en-GB" sz="2600" dirty="0">
                <a:solidFill>
                  <a:schemeClr val="bg1"/>
                </a:solidFill>
              </a:rPr>
              <a:t>During the summer when it was hot, shaving their hair off would keep them clean and stop pests like lice from growing</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14400" y="4552307"/>
            <a:ext cx="10793627" cy="892552"/>
          </a:xfrm>
          <a:prstGeom prst="rect">
            <a:avLst/>
          </a:prstGeom>
          <a:noFill/>
          <a:ln>
            <a:solidFill>
              <a:srgbClr val="FFC000"/>
            </a:solidFill>
          </a:ln>
        </p:spPr>
        <p:txBody>
          <a:bodyPr wrap="square" rtlCol="0">
            <a:spAutoFit/>
          </a:bodyPr>
          <a:lstStyle/>
          <a:p>
            <a:pPr algn="ctr"/>
            <a:r>
              <a:rPr lang="en-GB" sz="2600" dirty="0">
                <a:solidFill>
                  <a:schemeClr val="bg1"/>
                </a:solidFill>
              </a:rPr>
              <a:t>Those who could afford it would have wigs made in various styles and they would be set with perfumed beeswax, creating the first wigs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3105625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They developed surgical tools…</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639168" cy="738664"/>
          </a:xfrm>
          <a:prstGeom prst="rect">
            <a:avLst/>
          </a:prstGeom>
          <a:noFill/>
        </p:spPr>
        <p:txBody>
          <a:bodyPr wrap="square" rtlCol="0">
            <a:spAutoFit/>
          </a:bodyPr>
          <a:lstStyle/>
          <a:p>
            <a:pPr algn="ctr"/>
            <a:r>
              <a:rPr lang="en-GB" sz="2100" dirty="0">
                <a:solidFill>
                  <a:schemeClr val="bg1"/>
                </a:solidFill>
              </a:rPr>
              <a:t>Mummification helped them understand parts of the body and they thought that the heart was the central part of the body. Any blockages to it needed removing, requiring tools to do so.</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838200" y="4606663"/>
            <a:ext cx="10983097" cy="707886"/>
          </a:xfrm>
          <a:prstGeom prst="rect">
            <a:avLst/>
          </a:prstGeom>
          <a:noFill/>
          <a:ln>
            <a:noFill/>
          </a:ln>
        </p:spPr>
        <p:txBody>
          <a:bodyPr wrap="square" rtlCol="0">
            <a:spAutoFit/>
          </a:bodyPr>
          <a:lstStyle/>
          <a:p>
            <a:pPr algn="ctr"/>
            <a:r>
              <a:rPr lang="en-GB" sz="2000" dirty="0">
                <a:solidFill>
                  <a:schemeClr val="bg1"/>
                </a:solidFill>
              </a:rPr>
              <a:t>They were one of the first civilisations in the world to use surgical tools and this helped them gain a better understanding of the human body. Egyptian medical records are some of the oldest in the world.</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63753883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A huge library was built in Alexandria…</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639168" cy="892552"/>
          </a:xfrm>
          <a:prstGeom prst="rect">
            <a:avLst/>
          </a:prstGeom>
          <a:noFill/>
        </p:spPr>
        <p:txBody>
          <a:bodyPr wrap="square" rtlCol="0">
            <a:spAutoFit/>
          </a:bodyPr>
          <a:lstStyle/>
          <a:p>
            <a:pPr algn="ctr"/>
            <a:r>
              <a:rPr lang="en-GB" sz="2600" dirty="0">
                <a:solidFill>
                  <a:schemeClr val="bg1"/>
                </a:solidFill>
              </a:rPr>
              <a:t>The library was built so that it could house copies of ‘every single book in the world’ and become the largest centre for learning in the world</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7" y="4536529"/>
            <a:ext cx="10783330" cy="861774"/>
          </a:xfrm>
          <a:prstGeom prst="rect">
            <a:avLst/>
          </a:prstGeom>
          <a:noFill/>
          <a:ln>
            <a:solidFill>
              <a:srgbClr val="FFC000"/>
            </a:solidFill>
          </a:ln>
        </p:spPr>
        <p:txBody>
          <a:bodyPr wrap="square" rtlCol="0">
            <a:spAutoFit/>
          </a:bodyPr>
          <a:lstStyle/>
          <a:p>
            <a:pPr algn="ctr"/>
            <a:r>
              <a:rPr lang="en-GB" sz="2500" dirty="0">
                <a:solidFill>
                  <a:schemeClr val="bg1"/>
                </a:solidFill>
              </a:rPr>
              <a:t>The Great Library of Alexandria DID become the largest library in the world, which brought thinkers and philosophers from all across the globe to Alexandria</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9452093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lstStyle/>
          <a:p>
            <a:r>
              <a:rPr lang="en-GB" dirty="0">
                <a:solidFill>
                  <a:schemeClr val="bg1"/>
                </a:solidFill>
              </a:rPr>
              <a:t>The Pyramids were built…</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86481" y="2756470"/>
            <a:ext cx="10639168" cy="492443"/>
          </a:xfrm>
          <a:prstGeom prst="rect">
            <a:avLst/>
          </a:prstGeom>
          <a:noFill/>
        </p:spPr>
        <p:txBody>
          <a:bodyPr wrap="square" rtlCol="0">
            <a:spAutoFit/>
          </a:bodyPr>
          <a:lstStyle/>
          <a:p>
            <a:pPr algn="ctr"/>
            <a:r>
              <a:rPr lang="en-GB" sz="2600" dirty="0">
                <a:solidFill>
                  <a:schemeClr val="bg1"/>
                </a:solidFill>
              </a:rPr>
              <a:t>They were built to bury important pharaohs and queens</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7" y="4594195"/>
            <a:ext cx="10783330" cy="738664"/>
          </a:xfrm>
          <a:prstGeom prst="rect">
            <a:avLst/>
          </a:prstGeom>
          <a:noFill/>
          <a:ln>
            <a:solidFill>
              <a:srgbClr val="FFC000"/>
            </a:solidFill>
          </a:ln>
        </p:spPr>
        <p:txBody>
          <a:bodyPr wrap="square" rtlCol="0">
            <a:spAutoFit/>
          </a:bodyPr>
          <a:lstStyle/>
          <a:p>
            <a:pPr algn="ctr"/>
            <a:r>
              <a:rPr lang="en-GB" sz="2100" dirty="0">
                <a:solidFill>
                  <a:schemeClr val="bg1"/>
                </a:solidFill>
              </a:rPr>
              <a:t>Around 80 pyramids are known to be built, with the pyramids in Giza being some of the largest ever and becoming Wonders of the Ancient World due to their size and mathematical precision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9508213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345146"/>
            <a:ext cx="10793627" cy="1325563"/>
          </a:xfrm>
          <a:solidFill>
            <a:srgbClr val="A6A6A6"/>
          </a:solidFill>
          <a:ln>
            <a:solidFill>
              <a:srgbClr val="A6A6A6"/>
            </a:solidFill>
          </a:ln>
        </p:spPr>
        <p:txBody>
          <a:bodyPr/>
          <a:lstStyle/>
          <a:p>
            <a:r>
              <a:rPr lang="en-GB" dirty="0">
                <a:solidFill>
                  <a:schemeClr val="bg1"/>
                </a:solidFill>
              </a:rPr>
              <a:t>The Bronze Age started…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People began to use Bronze more for tools, weapons and decoration</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People had stronger tools and weapons and more intricate decorations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1460893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65125"/>
            <a:ext cx="10783330" cy="1325563"/>
          </a:xfrm>
          <a:solidFill>
            <a:srgbClr val="FFC000"/>
          </a:solidFill>
          <a:ln>
            <a:solidFill>
              <a:srgbClr val="FFC000"/>
            </a:solidFill>
          </a:ln>
        </p:spPr>
        <p:txBody>
          <a:bodyPr>
            <a:normAutofit/>
          </a:bodyPr>
          <a:lstStyle/>
          <a:p>
            <a:r>
              <a:rPr lang="en-GB" dirty="0">
                <a:solidFill>
                  <a:schemeClr val="bg1"/>
                </a:solidFill>
              </a:rPr>
              <a:t>The Egyptians kept track of time…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86481" y="2561218"/>
            <a:ext cx="10639168" cy="892552"/>
          </a:xfrm>
          <a:prstGeom prst="rect">
            <a:avLst/>
          </a:prstGeom>
          <a:noFill/>
        </p:spPr>
        <p:txBody>
          <a:bodyPr wrap="square" rtlCol="0">
            <a:spAutoFit/>
          </a:bodyPr>
          <a:lstStyle/>
          <a:p>
            <a:pPr algn="ctr"/>
            <a:r>
              <a:rPr lang="en-GB" sz="2600" dirty="0">
                <a:solidFill>
                  <a:schemeClr val="bg1"/>
                </a:solidFill>
              </a:rPr>
              <a:t>Originally this was for the seasons to know when to prepare for the flooding of the Nile</a:t>
            </a:r>
          </a:p>
        </p:txBody>
      </p:sp>
      <p:sp>
        <p:nvSpPr>
          <p:cNvPr id="9" name="Rectangle 8"/>
          <p:cNvSpPr/>
          <p:nvPr/>
        </p:nvSpPr>
        <p:spPr>
          <a:xfrm>
            <a:off x="924697" y="4427838"/>
            <a:ext cx="10783330" cy="107915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7" y="4520053"/>
            <a:ext cx="10783330" cy="892552"/>
          </a:xfrm>
          <a:prstGeom prst="rect">
            <a:avLst/>
          </a:prstGeom>
          <a:noFill/>
          <a:ln>
            <a:solidFill>
              <a:srgbClr val="FFC000"/>
            </a:solidFill>
          </a:ln>
        </p:spPr>
        <p:txBody>
          <a:bodyPr wrap="square" rtlCol="0">
            <a:spAutoFit/>
          </a:bodyPr>
          <a:lstStyle/>
          <a:p>
            <a:pPr algn="ctr"/>
            <a:r>
              <a:rPr lang="en-GB" sz="2600" dirty="0">
                <a:solidFill>
                  <a:schemeClr val="bg1"/>
                </a:solidFill>
              </a:rPr>
              <a:t>The Egyptians became one of the first civilisations to split the day into sections and invented ways of telling the time throughout the day using sundials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Egypt </a:t>
            </a:r>
          </a:p>
          <a:p>
            <a:pPr algn="ctr"/>
            <a:r>
              <a:rPr lang="en-GB" sz="1300" dirty="0"/>
              <a:t>menu</a:t>
            </a:r>
          </a:p>
        </p:txBody>
      </p:sp>
      <p:sp>
        <p:nvSpPr>
          <p:cNvPr id="14" name="Action Button: Custom 13">
            <a:hlinkClick r:id="" action="ppaction://macro?name=RandomizerEgypt" highlightClick="1"/>
          </p:cNvPr>
          <p:cNvSpPr/>
          <p:nvPr/>
        </p:nvSpPr>
        <p:spPr>
          <a:xfrm>
            <a:off x="9199605" y="6198130"/>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Egypt </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1672096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1704"/>
            <a:ext cx="10793627" cy="1325563"/>
          </a:xfrm>
          <a:solidFill>
            <a:srgbClr val="F4B183"/>
          </a:solidFill>
          <a:ln>
            <a:solidFill>
              <a:srgbClr val="F4B183"/>
            </a:solidFill>
          </a:ln>
        </p:spPr>
        <p:txBody>
          <a:bodyPr/>
          <a:lstStyle/>
          <a:p>
            <a:pPr algn="ctr"/>
            <a:r>
              <a:rPr lang="en-GB" dirty="0">
                <a:solidFill>
                  <a:schemeClr val="bg1"/>
                </a:solidFill>
              </a:rPr>
              <a:t>Shang Dynasty Causes and Effects</a:t>
            </a:r>
          </a:p>
        </p:txBody>
      </p:sp>
      <p:sp>
        <p:nvSpPr>
          <p:cNvPr id="5" name="Title 1">
            <a:hlinkClick r:id="rId2" action="ppaction://hlinksldjump"/>
          </p:cNvPr>
          <p:cNvSpPr txBox="1">
            <a:spLocks/>
          </p:cNvSpPr>
          <p:nvPr/>
        </p:nvSpPr>
        <p:spPr>
          <a:xfrm>
            <a:off x="4599801" y="1910335"/>
            <a:ext cx="2992395" cy="659870"/>
          </a:xfrm>
          <a:prstGeom prst="rect">
            <a:avLst/>
          </a:prstGeom>
          <a:solidFill>
            <a:srgbClr val="F4B183"/>
          </a:solidFill>
          <a:ln>
            <a:solidFill>
              <a:srgbClr val="F4B183"/>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They had a structured system of government…</a:t>
            </a:r>
          </a:p>
        </p:txBody>
      </p:sp>
      <p:sp>
        <p:nvSpPr>
          <p:cNvPr id="6" name="Title 1">
            <a:hlinkClick r:id="rId3" action="ppaction://hlinksldjump"/>
          </p:cNvPr>
          <p:cNvSpPr txBox="1">
            <a:spLocks/>
          </p:cNvSpPr>
          <p:nvPr/>
        </p:nvSpPr>
        <p:spPr>
          <a:xfrm>
            <a:off x="838200" y="1910335"/>
            <a:ext cx="2992395" cy="659870"/>
          </a:xfrm>
          <a:prstGeom prst="rect">
            <a:avLst/>
          </a:prstGeom>
          <a:solidFill>
            <a:srgbClr val="F4B183"/>
          </a:solidFill>
          <a:ln>
            <a:solidFill>
              <a:srgbClr val="F4B183"/>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They created China’s first system of writing…</a:t>
            </a:r>
          </a:p>
        </p:txBody>
      </p:sp>
      <p:sp>
        <p:nvSpPr>
          <p:cNvPr id="7" name="Title 1">
            <a:hlinkClick r:id="rId4" action="ppaction://hlinksldjump"/>
          </p:cNvPr>
          <p:cNvSpPr txBox="1">
            <a:spLocks/>
          </p:cNvSpPr>
          <p:nvPr/>
        </p:nvSpPr>
        <p:spPr>
          <a:xfrm>
            <a:off x="8361405" y="1910335"/>
            <a:ext cx="2992395" cy="659870"/>
          </a:xfrm>
          <a:prstGeom prst="rect">
            <a:avLst/>
          </a:prstGeom>
          <a:solidFill>
            <a:srgbClr val="F4B183"/>
          </a:solidFill>
          <a:ln>
            <a:solidFill>
              <a:srgbClr val="F4B183"/>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Bronze represented power…</a:t>
            </a:r>
          </a:p>
        </p:txBody>
      </p:sp>
      <p:sp>
        <p:nvSpPr>
          <p:cNvPr id="9" name="Title 1">
            <a:hlinkClick r:id="rId5" action="ppaction://hlinksldjump"/>
          </p:cNvPr>
          <p:cNvSpPr txBox="1">
            <a:spLocks/>
          </p:cNvSpPr>
          <p:nvPr/>
        </p:nvSpPr>
        <p:spPr>
          <a:xfrm>
            <a:off x="838200" y="2789852"/>
            <a:ext cx="2992395" cy="659870"/>
          </a:xfrm>
          <a:prstGeom prst="rect">
            <a:avLst/>
          </a:prstGeom>
          <a:solidFill>
            <a:srgbClr val="F4B183"/>
          </a:solidFill>
          <a:ln>
            <a:solidFill>
              <a:srgbClr val="F4B183"/>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They had a strong number system…</a:t>
            </a:r>
          </a:p>
        </p:txBody>
      </p:sp>
      <p:sp>
        <p:nvSpPr>
          <p:cNvPr id="11" name="Title 1">
            <a:hlinkClick r:id="rId6" action="ppaction://hlinksldjump"/>
          </p:cNvPr>
          <p:cNvSpPr txBox="1">
            <a:spLocks/>
          </p:cNvSpPr>
          <p:nvPr/>
        </p:nvSpPr>
        <p:spPr>
          <a:xfrm>
            <a:off x="4599802" y="2789852"/>
            <a:ext cx="2992395" cy="659870"/>
          </a:xfrm>
          <a:prstGeom prst="rect">
            <a:avLst/>
          </a:prstGeom>
          <a:solidFill>
            <a:srgbClr val="F4B183"/>
          </a:solidFill>
          <a:ln>
            <a:solidFill>
              <a:srgbClr val="F4B183"/>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Shang Dynasty had a powerful army…</a:t>
            </a:r>
          </a:p>
        </p:txBody>
      </p:sp>
      <p:sp>
        <p:nvSpPr>
          <p:cNvPr id="12" name="Title 1">
            <a:hlinkClick r:id="rId7" action="ppaction://hlinksldjump"/>
          </p:cNvPr>
          <p:cNvSpPr txBox="1">
            <a:spLocks/>
          </p:cNvSpPr>
          <p:nvPr/>
        </p:nvSpPr>
        <p:spPr>
          <a:xfrm>
            <a:off x="8361405" y="2789852"/>
            <a:ext cx="2992395" cy="659870"/>
          </a:xfrm>
          <a:prstGeom prst="rect">
            <a:avLst/>
          </a:prstGeom>
          <a:solidFill>
            <a:srgbClr val="F4B183"/>
          </a:solidFill>
          <a:ln>
            <a:solidFill>
              <a:srgbClr val="F4B183"/>
            </a:solidFill>
          </a:ln>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I-</a:t>
            </a:r>
            <a:r>
              <a:rPr lang="en-GB" dirty="0" err="1">
                <a:solidFill>
                  <a:schemeClr val="bg1"/>
                </a:solidFill>
              </a:rPr>
              <a:t>Ching</a:t>
            </a:r>
            <a:r>
              <a:rPr lang="en-GB" dirty="0">
                <a:solidFill>
                  <a:schemeClr val="bg1"/>
                </a:solidFill>
              </a:rPr>
              <a:t> becomes China’s first traditional classic text…</a:t>
            </a:r>
          </a:p>
        </p:txBody>
      </p:sp>
      <p:sp>
        <p:nvSpPr>
          <p:cNvPr id="14" name="Title 1">
            <a:hlinkClick r:id="rId8" action="ppaction://hlinksldjump"/>
          </p:cNvPr>
          <p:cNvSpPr txBox="1">
            <a:spLocks/>
          </p:cNvSpPr>
          <p:nvPr/>
        </p:nvSpPr>
        <p:spPr>
          <a:xfrm>
            <a:off x="838200" y="3669369"/>
            <a:ext cx="2992395" cy="659870"/>
          </a:xfrm>
          <a:prstGeom prst="rect">
            <a:avLst/>
          </a:prstGeom>
          <a:solidFill>
            <a:srgbClr val="F4B183"/>
          </a:solidFill>
          <a:ln>
            <a:solidFill>
              <a:srgbClr val="F4B183"/>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capital city was moved multiple times…</a:t>
            </a:r>
          </a:p>
        </p:txBody>
      </p:sp>
      <p:sp>
        <p:nvSpPr>
          <p:cNvPr id="16" name="Action Button: Custom 15">
            <a:hlinkClick r:id="" action="ppaction://macro?name=RandomizerShang"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7" name="Action Button: Custom 16">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Tree>
    <p:extLst>
      <p:ext uri="{BB962C8B-B14F-4D97-AF65-F5344CB8AC3E}">
        <p14:creationId xmlns:p14="http://schemas.microsoft.com/office/powerpoint/2010/main" val="8001741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lstStyle/>
          <a:p>
            <a:r>
              <a:rPr lang="en-GB" dirty="0">
                <a:solidFill>
                  <a:schemeClr val="bg1"/>
                </a:solidFill>
              </a:rPr>
              <a:t>They created China’s first system of writing…</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56416"/>
            <a:ext cx="10429103" cy="892552"/>
          </a:xfrm>
          <a:prstGeom prst="rect">
            <a:avLst/>
          </a:prstGeom>
          <a:noFill/>
        </p:spPr>
        <p:txBody>
          <a:bodyPr wrap="square" rtlCol="0">
            <a:spAutoFit/>
          </a:bodyPr>
          <a:lstStyle/>
          <a:p>
            <a:pPr algn="ctr"/>
            <a:r>
              <a:rPr lang="en-GB" sz="2600" dirty="0">
                <a:solidFill>
                  <a:schemeClr val="bg1"/>
                </a:solidFill>
              </a:rPr>
              <a:t>Earlier Chinese writing was only in pictograph form and so it may be time consuming and difficult</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11117"/>
            <a:ext cx="10783328" cy="892552"/>
          </a:xfrm>
          <a:prstGeom prst="rect">
            <a:avLst/>
          </a:prstGeom>
          <a:noFill/>
        </p:spPr>
        <p:txBody>
          <a:bodyPr wrap="square" rtlCol="0">
            <a:spAutoFit/>
          </a:bodyPr>
          <a:lstStyle/>
          <a:p>
            <a:pPr algn="ctr"/>
            <a:r>
              <a:rPr lang="en-GB" sz="2600" dirty="0">
                <a:solidFill>
                  <a:schemeClr val="bg1"/>
                </a:solidFill>
              </a:rPr>
              <a:t>Chinese writing has changed very little since then and most of the principles developed still exist today. It also helped to unify the empire.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6027880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lstStyle/>
          <a:p>
            <a:r>
              <a:rPr lang="en-GB" dirty="0">
                <a:solidFill>
                  <a:schemeClr val="bg1"/>
                </a:solidFill>
              </a:rPr>
              <a:t>They had a structured system of government...</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399" y="2556416"/>
            <a:ext cx="10783331" cy="892552"/>
          </a:xfrm>
          <a:prstGeom prst="rect">
            <a:avLst/>
          </a:prstGeom>
          <a:noFill/>
        </p:spPr>
        <p:txBody>
          <a:bodyPr wrap="square" rtlCol="0">
            <a:spAutoFit/>
          </a:bodyPr>
          <a:lstStyle/>
          <a:p>
            <a:pPr algn="ctr"/>
            <a:r>
              <a:rPr lang="en-GB" sz="2600" dirty="0">
                <a:solidFill>
                  <a:schemeClr val="bg1"/>
                </a:solidFill>
              </a:rPr>
              <a:t>Roles in government were focused so that people could focus on a few smaller areas, making it more effective than someone being in charge of everything</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11117"/>
            <a:ext cx="10783328" cy="892552"/>
          </a:xfrm>
          <a:prstGeom prst="rect">
            <a:avLst/>
          </a:prstGeom>
          <a:noFill/>
        </p:spPr>
        <p:txBody>
          <a:bodyPr wrap="square" rtlCol="0">
            <a:spAutoFit/>
          </a:bodyPr>
          <a:lstStyle/>
          <a:p>
            <a:pPr algn="ctr"/>
            <a:r>
              <a:rPr lang="en-GB" sz="2600" dirty="0">
                <a:solidFill>
                  <a:schemeClr val="bg1"/>
                </a:solidFill>
              </a:rPr>
              <a:t>Lots of governments around the world still use this system where there are different people in charge of different roles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831196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lstStyle/>
          <a:p>
            <a:r>
              <a:rPr lang="en-GB" dirty="0">
                <a:solidFill>
                  <a:schemeClr val="bg1"/>
                </a:solidFill>
              </a:rPr>
              <a:t>Bronze represented power…</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399" y="2556416"/>
            <a:ext cx="10783331" cy="892552"/>
          </a:xfrm>
          <a:prstGeom prst="rect">
            <a:avLst/>
          </a:prstGeom>
          <a:noFill/>
        </p:spPr>
        <p:txBody>
          <a:bodyPr wrap="square" rtlCol="0">
            <a:spAutoFit/>
          </a:bodyPr>
          <a:lstStyle/>
          <a:p>
            <a:pPr algn="ctr"/>
            <a:r>
              <a:rPr lang="en-GB" sz="2600" dirty="0">
                <a:solidFill>
                  <a:schemeClr val="bg1"/>
                </a:solidFill>
              </a:rPr>
              <a:t>The Chinese became masters of manipulating bronze into weapons and ceremonial vessels for food and drink</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11117"/>
            <a:ext cx="10783328" cy="892552"/>
          </a:xfrm>
          <a:prstGeom prst="rect">
            <a:avLst/>
          </a:prstGeom>
          <a:noFill/>
        </p:spPr>
        <p:txBody>
          <a:bodyPr wrap="square" rtlCol="0">
            <a:spAutoFit/>
          </a:bodyPr>
          <a:lstStyle/>
          <a:p>
            <a:pPr algn="ctr"/>
            <a:r>
              <a:rPr lang="en-GB" sz="2600" dirty="0">
                <a:solidFill>
                  <a:schemeClr val="bg1"/>
                </a:solidFill>
              </a:rPr>
              <a:t>Craftsmanship of bronze reached a new height and the lasting nature of bronze means that archaeologists know more about the people of that time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Tree>
    <p:extLst>
      <p:ext uri="{BB962C8B-B14F-4D97-AF65-F5344CB8AC3E}">
        <p14:creationId xmlns:p14="http://schemas.microsoft.com/office/powerpoint/2010/main" val="191680931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lstStyle/>
          <a:p>
            <a:r>
              <a:rPr lang="en-GB" dirty="0">
                <a:solidFill>
                  <a:schemeClr val="bg1"/>
                </a:solidFill>
              </a:rPr>
              <a:t>They had a strong number system…</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399" y="2556416"/>
            <a:ext cx="10783331" cy="892552"/>
          </a:xfrm>
          <a:prstGeom prst="rect">
            <a:avLst/>
          </a:prstGeom>
          <a:noFill/>
        </p:spPr>
        <p:txBody>
          <a:bodyPr wrap="square" rtlCol="0">
            <a:spAutoFit/>
          </a:bodyPr>
          <a:lstStyle/>
          <a:p>
            <a:pPr algn="ctr"/>
            <a:r>
              <a:rPr lang="en-GB" sz="2600" dirty="0">
                <a:solidFill>
                  <a:schemeClr val="bg1"/>
                </a:solidFill>
              </a:rPr>
              <a:t>The Shang Dynasty could record numbers up to 30,000 and had a sense of odd and even</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68783"/>
            <a:ext cx="10783328" cy="830997"/>
          </a:xfrm>
          <a:prstGeom prst="rect">
            <a:avLst/>
          </a:prstGeom>
          <a:noFill/>
        </p:spPr>
        <p:txBody>
          <a:bodyPr wrap="square" rtlCol="0">
            <a:spAutoFit/>
          </a:bodyPr>
          <a:lstStyle/>
          <a:p>
            <a:pPr algn="ctr"/>
            <a:r>
              <a:rPr lang="en-GB" sz="2400" dirty="0">
                <a:solidFill>
                  <a:schemeClr val="bg1"/>
                </a:solidFill>
              </a:rPr>
              <a:t>They accurately recorded solar and lunar eclipses and even a nova, showing the strength of Chinese astronomers and mathematics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Tree>
    <p:extLst>
      <p:ext uri="{BB962C8B-B14F-4D97-AF65-F5344CB8AC3E}">
        <p14:creationId xmlns:p14="http://schemas.microsoft.com/office/powerpoint/2010/main" val="110825875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lstStyle/>
          <a:p>
            <a:r>
              <a:rPr lang="en-GB" dirty="0">
                <a:solidFill>
                  <a:schemeClr val="bg1"/>
                </a:solidFill>
              </a:rPr>
              <a:t>The Shang Dynasty had a powerful army…</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399" y="2556416"/>
            <a:ext cx="10783331" cy="892552"/>
          </a:xfrm>
          <a:prstGeom prst="rect">
            <a:avLst/>
          </a:prstGeom>
          <a:noFill/>
        </p:spPr>
        <p:txBody>
          <a:bodyPr wrap="square" rtlCol="0">
            <a:spAutoFit/>
          </a:bodyPr>
          <a:lstStyle/>
          <a:p>
            <a:pPr algn="ctr"/>
            <a:r>
              <a:rPr lang="en-GB" sz="2600" dirty="0">
                <a:solidFill>
                  <a:schemeClr val="bg1"/>
                </a:solidFill>
              </a:rPr>
              <a:t>The use of bronze weapons, bronze armour, chariots and strict formations made them an effective fighting force</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11117"/>
            <a:ext cx="10783328" cy="830997"/>
          </a:xfrm>
          <a:prstGeom prst="rect">
            <a:avLst/>
          </a:prstGeom>
          <a:noFill/>
        </p:spPr>
        <p:txBody>
          <a:bodyPr wrap="square" rtlCol="0">
            <a:spAutoFit/>
          </a:bodyPr>
          <a:lstStyle/>
          <a:p>
            <a:pPr algn="ctr"/>
            <a:r>
              <a:rPr lang="en-GB" sz="2400" dirty="0">
                <a:solidFill>
                  <a:schemeClr val="bg1"/>
                </a:solidFill>
              </a:rPr>
              <a:t>The demand for bronze weapons helped boost the economy and the army’s efficiency helped the Shang Dynasty keep control of its empire for around 500 years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Tree>
    <p:extLst>
      <p:ext uri="{BB962C8B-B14F-4D97-AF65-F5344CB8AC3E}">
        <p14:creationId xmlns:p14="http://schemas.microsoft.com/office/powerpoint/2010/main" val="191531000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normAutofit/>
          </a:bodyPr>
          <a:lstStyle/>
          <a:p>
            <a:r>
              <a:rPr lang="en-GB" sz="3600" dirty="0">
                <a:solidFill>
                  <a:schemeClr val="bg1"/>
                </a:solidFill>
              </a:rPr>
              <a:t>The I-</a:t>
            </a:r>
            <a:r>
              <a:rPr lang="en-GB" sz="3600" dirty="0" err="1">
                <a:solidFill>
                  <a:schemeClr val="bg1"/>
                </a:solidFill>
              </a:rPr>
              <a:t>Ching</a:t>
            </a:r>
            <a:r>
              <a:rPr lang="en-GB" sz="3600" dirty="0">
                <a:solidFill>
                  <a:schemeClr val="bg1"/>
                </a:solidFill>
              </a:rPr>
              <a:t> becomes China’s first traditional classic text…</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399" y="2556416"/>
            <a:ext cx="10783331" cy="892552"/>
          </a:xfrm>
          <a:prstGeom prst="rect">
            <a:avLst/>
          </a:prstGeom>
          <a:noFill/>
        </p:spPr>
        <p:txBody>
          <a:bodyPr wrap="square" rtlCol="0">
            <a:spAutoFit/>
          </a:bodyPr>
          <a:lstStyle/>
          <a:p>
            <a:pPr algn="ctr"/>
            <a:r>
              <a:rPr lang="en-GB" sz="2600" dirty="0">
                <a:solidFill>
                  <a:schemeClr val="bg1"/>
                </a:solidFill>
              </a:rPr>
              <a:t>Fu Shi releases the book suggesting how the universe was formed and man’s relationship to the universe, bringing together Yin and Yang </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35831"/>
            <a:ext cx="10783328" cy="830997"/>
          </a:xfrm>
          <a:prstGeom prst="rect">
            <a:avLst/>
          </a:prstGeom>
          <a:noFill/>
        </p:spPr>
        <p:txBody>
          <a:bodyPr wrap="square" rtlCol="0">
            <a:spAutoFit/>
          </a:bodyPr>
          <a:lstStyle/>
          <a:p>
            <a:pPr algn="ctr"/>
            <a:r>
              <a:rPr lang="en-GB" sz="2400" dirty="0">
                <a:solidFill>
                  <a:schemeClr val="bg1"/>
                </a:solidFill>
              </a:rPr>
              <a:t>Most branches of various knowledge, including traditional Chinese medicine, can be traced back in origin to this book</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7" name="Action Button: Custom 16">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Tree>
    <p:extLst>
      <p:ext uri="{BB962C8B-B14F-4D97-AF65-F5344CB8AC3E}">
        <p14:creationId xmlns:p14="http://schemas.microsoft.com/office/powerpoint/2010/main" val="409535620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54848"/>
            <a:ext cx="10793627" cy="1325563"/>
          </a:xfrm>
          <a:solidFill>
            <a:srgbClr val="F4B183"/>
          </a:solidFill>
          <a:ln>
            <a:solidFill>
              <a:srgbClr val="F4B183"/>
            </a:solidFill>
          </a:ln>
        </p:spPr>
        <p:txBody>
          <a:bodyPr>
            <a:normAutofit/>
          </a:bodyPr>
          <a:lstStyle/>
          <a:p>
            <a:r>
              <a:rPr lang="en-GB" sz="3600" dirty="0">
                <a:solidFill>
                  <a:schemeClr val="bg1"/>
                </a:solidFill>
              </a:rPr>
              <a:t>The capital city was moved multiple times…</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14399" y="2556416"/>
            <a:ext cx="10783331" cy="892552"/>
          </a:xfrm>
          <a:prstGeom prst="rect">
            <a:avLst/>
          </a:prstGeom>
          <a:noFill/>
        </p:spPr>
        <p:txBody>
          <a:bodyPr wrap="square" rtlCol="0">
            <a:spAutoFit/>
          </a:bodyPr>
          <a:lstStyle/>
          <a:p>
            <a:pPr algn="ctr"/>
            <a:r>
              <a:rPr lang="en-GB" sz="2600" dirty="0">
                <a:solidFill>
                  <a:schemeClr val="bg1"/>
                </a:solidFill>
              </a:rPr>
              <a:t>The final move to Yin was due to politics becoming confusing and the Shang Dynasty was in danger of declining rapidly</a:t>
            </a:r>
          </a:p>
        </p:txBody>
      </p:sp>
      <p:sp>
        <p:nvSpPr>
          <p:cNvPr id="9" name="Rectangle 8"/>
          <p:cNvSpPr/>
          <p:nvPr/>
        </p:nvSpPr>
        <p:spPr>
          <a:xfrm>
            <a:off x="924697" y="4427838"/>
            <a:ext cx="10783330" cy="1079156"/>
          </a:xfrm>
          <a:prstGeom prst="rect">
            <a:avLst/>
          </a:prstGeom>
          <a:solidFill>
            <a:srgbClr val="F4B183"/>
          </a:solidFill>
          <a:ln>
            <a:solidFill>
              <a:srgbClr val="F4B1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35831"/>
            <a:ext cx="10783328" cy="754053"/>
          </a:xfrm>
          <a:prstGeom prst="rect">
            <a:avLst/>
          </a:prstGeom>
          <a:noFill/>
        </p:spPr>
        <p:txBody>
          <a:bodyPr wrap="square" rtlCol="0">
            <a:spAutoFit/>
          </a:bodyPr>
          <a:lstStyle/>
          <a:p>
            <a:pPr algn="ctr"/>
            <a:r>
              <a:rPr lang="en-GB" sz="2150" dirty="0">
                <a:solidFill>
                  <a:schemeClr val="bg1"/>
                </a:solidFill>
              </a:rPr>
              <a:t>Pan </a:t>
            </a:r>
            <a:r>
              <a:rPr lang="en-GB" sz="2150" dirty="0" err="1">
                <a:solidFill>
                  <a:schemeClr val="bg1"/>
                </a:solidFill>
              </a:rPr>
              <a:t>Geng</a:t>
            </a:r>
            <a:r>
              <a:rPr lang="en-GB" sz="2150" dirty="0">
                <a:solidFill>
                  <a:schemeClr val="bg1"/>
                </a:solidFill>
              </a:rPr>
              <a:t> moved the capital to Yin and helped settle the empire. It began to flourish again with the economy developing and the standard of living rising. The capital never moved after that.</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3" name="Action Button: Custom 1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4" name="Action Button: Custom 13">
            <a:hlinkClick r:id="" action="ppaction://macro?name=RandomizerShang" highlightClick="1"/>
          </p:cNvPr>
          <p:cNvSpPr/>
          <p:nvPr/>
        </p:nvSpPr>
        <p:spPr>
          <a:xfrm>
            <a:off x="9199605" y="6207751"/>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Shang Dynasty</a:t>
            </a:r>
          </a:p>
          <a:p>
            <a:pPr algn="ctr"/>
            <a:r>
              <a:rPr lang="en-GB" dirty="0"/>
              <a:t>cause and effect</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
        <p:nvSpPr>
          <p:cNvPr id="18" name="Action Button: Custom 17">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Shang Dynasty</a:t>
            </a:r>
          </a:p>
          <a:p>
            <a:pPr algn="ctr"/>
            <a:r>
              <a:rPr lang="en-GB" sz="1300" dirty="0"/>
              <a:t>menu</a:t>
            </a:r>
          </a:p>
        </p:txBody>
      </p:sp>
    </p:spTree>
    <p:extLst>
      <p:ext uri="{BB962C8B-B14F-4D97-AF65-F5344CB8AC3E}">
        <p14:creationId xmlns:p14="http://schemas.microsoft.com/office/powerpoint/2010/main" val="22641485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283219"/>
            <a:ext cx="10793627" cy="1325563"/>
          </a:xfrm>
          <a:solidFill>
            <a:srgbClr val="00B050"/>
          </a:solidFill>
          <a:ln>
            <a:solidFill>
              <a:srgbClr val="00B050"/>
            </a:solidFill>
          </a:ln>
        </p:spPr>
        <p:txBody>
          <a:bodyPr/>
          <a:lstStyle/>
          <a:p>
            <a:pPr algn="ctr"/>
            <a:r>
              <a:rPr lang="en-GB" dirty="0">
                <a:solidFill>
                  <a:schemeClr val="bg1"/>
                </a:solidFill>
              </a:rPr>
              <a:t>Early Islam Causes and Effects</a:t>
            </a:r>
          </a:p>
        </p:txBody>
      </p:sp>
      <p:sp>
        <p:nvSpPr>
          <p:cNvPr id="3" name="Action Button: Custom 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7" name="Title 1">
            <a:hlinkClick r:id="rId2" action="ppaction://hlinksldjump"/>
          </p:cNvPr>
          <p:cNvSpPr txBox="1">
            <a:spLocks/>
          </p:cNvSpPr>
          <p:nvPr/>
        </p:nvSpPr>
        <p:spPr>
          <a:xfrm>
            <a:off x="4599801" y="1910335"/>
            <a:ext cx="2992395" cy="659870"/>
          </a:xfrm>
          <a:prstGeom prst="rect">
            <a:avLst/>
          </a:prstGeom>
          <a:solidFill>
            <a:srgbClr val="00B050"/>
          </a:solidFill>
          <a:ln>
            <a:solidFill>
              <a:srgbClr val="00B05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Early Islam helped shape medicine…</a:t>
            </a:r>
          </a:p>
        </p:txBody>
      </p:sp>
      <p:sp>
        <p:nvSpPr>
          <p:cNvPr id="8" name="Title 1">
            <a:hlinkClick r:id="rId3" action="ppaction://hlinksldjump"/>
          </p:cNvPr>
          <p:cNvSpPr txBox="1">
            <a:spLocks/>
          </p:cNvSpPr>
          <p:nvPr/>
        </p:nvSpPr>
        <p:spPr>
          <a:xfrm>
            <a:off x="838200" y="1910335"/>
            <a:ext cx="2992395" cy="659870"/>
          </a:xfrm>
          <a:prstGeom prst="rect">
            <a:avLst/>
          </a:prstGeom>
          <a:solidFill>
            <a:srgbClr val="00B050"/>
          </a:solidFill>
          <a:ln>
            <a:solidFill>
              <a:srgbClr val="00B05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House of Wisdom is built…</a:t>
            </a:r>
          </a:p>
        </p:txBody>
      </p:sp>
      <p:sp>
        <p:nvSpPr>
          <p:cNvPr id="9" name="Title 1">
            <a:hlinkClick r:id="rId4" action="ppaction://hlinksldjump"/>
          </p:cNvPr>
          <p:cNvSpPr txBox="1">
            <a:spLocks/>
          </p:cNvSpPr>
          <p:nvPr/>
        </p:nvSpPr>
        <p:spPr>
          <a:xfrm>
            <a:off x="8361405" y="1910335"/>
            <a:ext cx="2992395" cy="659870"/>
          </a:xfrm>
          <a:prstGeom prst="rect">
            <a:avLst/>
          </a:prstGeom>
          <a:solidFill>
            <a:srgbClr val="00B050"/>
          </a:solidFill>
          <a:ln>
            <a:solidFill>
              <a:srgbClr val="00B05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Islamic scientists helped create the camera…</a:t>
            </a:r>
          </a:p>
        </p:txBody>
      </p:sp>
      <p:sp>
        <p:nvSpPr>
          <p:cNvPr id="10" name="Title 1">
            <a:hlinkClick r:id="rId5" action="ppaction://hlinksldjump"/>
          </p:cNvPr>
          <p:cNvSpPr txBox="1">
            <a:spLocks/>
          </p:cNvSpPr>
          <p:nvPr/>
        </p:nvSpPr>
        <p:spPr>
          <a:xfrm>
            <a:off x="838200" y="2789852"/>
            <a:ext cx="2992395" cy="659870"/>
          </a:xfrm>
          <a:prstGeom prst="rect">
            <a:avLst/>
          </a:prstGeom>
          <a:solidFill>
            <a:srgbClr val="00B050"/>
          </a:solidFill>
          <a:ln>
            <a:solidFill>
              <a:srgbClr val="00B050"/>
            </a:solidFill>
          </a:ln>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Islamic trade routes connected lots of the world…</a:t>
            </a:r>
          </a:p>
        </p:txBody>
      </p:sp>
      <p:sp>
        <p:nvSpPr>
          <p:cNvPr id="11" name="Title 1">
            <a:hlinkClick r:id="rId6" action="ppaction://hlinksldjump"/>
          </p:cNvPr>
          <p:cNvSpPr txBox="1">
            <a:spLocks/>
          </p:cNvSpPr>
          <p:nvPr/>
        </p:nvSpPr>
        <p:spPr>
          <a:xfrm>
            <a:off x="4599802" y="2789852"/>
            <a:ext cx="2992395" cy="659870"/>
          </a:xfrm>
          <a:prstGeom prst="rect">
            <a:avLst/>
          </a:prstGeom>
          <a:solidFill>
            <a:srgbClr val="00B050"/>
          </a:solidFill>
          <a:ln>
            <a:solidFill>
              <a:srgbClr val="00B050"/>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game of chess was introduced to Europe…</a:t>
            </a:r>
          </a:p>
        </p:txBody>
      </p:sp>
      <p:sp>
        <p:nvSpPr>
          <p:cNvPr id="12" name="Title 1">
            <a:hlinkClick r:id="rId7" action="ppaction://hlinksldjump"/>
          </p:cNvPr>
          <p:cNvSpPr txBox="1">
            <a:spLocks/>
          </p:cNvSpPr>
          <p:nvPr/>
        </p:nvSpPr>
        <p:spPr>
          <a:xfrm>
            <a:off x="8361405" y="2789852"/>
            <a:ext cx="2992395" cy="659870"/>
          </a:xfrm>
          <a:prstGeom prst="rect">
            <a:avLst/>
          </a:prstGeom>
          <a:solidFill>
            <a:srgbClr val="00B050"/>
          </a:solidFill>
          <a:ln>
            <a:solidFill>
              <a:srgbClr val="00B05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al-</a:t>
            </a:r>
            <a:r>
              <a:rPr lang="en-GB" dirty="0" err="1">
                <a:solidFill>
                  <a:schemeClr val="bg1"/>
                </a:solidFill>
              </a:rPr>
              <a:t>Jahiz</a:t>
            </a:r>
            <a:r>
              <a:rPr lang="en-GB" dirty="0">
                <a:solidFill>
                  <a:schemeClr val="bg1"/>
                </a:solidFill>
              </a:rPr>
              <a:t> developed the study of Zoology…</a:t>
            </a:r>
          </a:p>
        </p:txBody>
      </p:sp>
      <p:sp>
        <p:nvSpPr>
          <p:cNvPr id="13" name="Title 1">
            <a:hlinkClick r:id="rId8" action="ppaction://hlinksldjump"/>
          </p:cNvPr>
          <p:cNvSpPr txBox="1">
            <a:spLocks/>
          </p:cNvSpPr>
          <p:nvPr/>
        </p:nvSpPr>
        <p:spPr>
          <a:xfrm>
            <a:off x="838200" y="3669369"/>
            <a:ext cx="2992395" cy="659870"/>
          </a:xfrm>
          <a:prstGeom prst="rect">
            <a:avLst/>
          </a:prstGeom>
          <a:solidFill>
            <a:srgbClr val="00B050"/>
          </a:solidFill>
          <a:ln>
            <a:solidFill>
              <a:srgbClr val="00B050"/>
            </a:solidFill>
          </a:ln>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Banks were created across the Islamic empire…</a:t>
            </a:r>
          </a:p>
        </p:txBody>
      </p:sp>
      <p:sp>
        <p:nvSpPr>
          <p:cNvPr id="14" name="Action Button: Custom 13">
            <a:hlinkClick r:id="" action="ppaction://macro?name=RandomizerIslam"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5" name="Title 1">
            <a:hlinkClick r:id="rId9" action="ppaction://hlinksldjump"/>
          </p:cNvPr>
          <p:cNvSpPr txBox="1">
            <a:spLocks/>
          </p:cNvSpPr>
          <p:nvPr/>
        </p:nvSpPr>
        <p:spPr>
          <a:xfrm>
            <a:off x="4599802" y="3669369"/>
            <a:ext cx="2992395" cy="659870"/>
          </a:xfrm>
          <a:prstGeom prst="rect">
            <a:avLst/>
          </a:prstGeom>
          <a:solidFill>
            <a:srgbClr val="00B050"/>
          </a:solidFill>
          <a:ln>
            <a:solidFill>
              <a:srgbClr val="00B05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They developed ‘beautiful writing’…</a:t>
            </a:r>
          </a:p>
        </p:txBody>
      </p:sp>
      <p:sp>
        <p:nvSpPr>
          <p:cNvPr id="16" name="Title 1">
            <a:hlinkClick r:id="rId10" action="ppaction://hlinksldjump"/>
          </p:cNvPr>
          <p:cNvSpPr txBox="1">
            <a:spLocks/>
          </p:cNvSpPr>
          <p:nvPr/>
        </p:nvSpPr>
        <p:spPr>
          <a:xfrm>
            <a:off x="8361405" y="3669369"/>
            <a:ext cx="2992395" cy="659870"/>
          </a:xfrm>
          <a:prstGeom prst="rect">
            <a:avLst/>
          </a:prstGeom>
          <a:solidFill>
            <a:srgbClr val="00B050"/>
          </a:solidFill>
          <a:ln>
            <a:solidFill>
              <a:srgbClr val="00B05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They helped spread the game of polo…</a:t>
            </a:r>
          </a:p>
        </p:txBody>
      </p:sp>
      <p:sp>
        <p:nvSpPr>
          <p:cNvPr id="17" name="Title 1">
            <a:hlinkClick r:id="rId11" action="ppaction://hlinksldjump"/>
          </p:cNvPr>
          <p:cNvSpPr txBox="1">
            <a:spLocks/>
          </p:cNvSpPr>
          <p:nvPr/>
        </p:nvSpPr>
        <p:spPr>
          <a:xfrm>
            <a:off x="838200" y="4548886"/>
            <a:ext cx="2992395" cy="659870"/>
          </a:xfrm>
          <a:prstGeom prst="rect">
            <a:avLst/>
          </a:prstGeom>
          <a:solidFill>
            <a:srgbClr val="00B050"/>
          </a:solidFill>
          <a:ln>
            <a:solidFill>
              <a:srgbClr val="00B050"/>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Islamic music spread across Europe…</a:t>
            </a:r>
          </a:p>
        </p:txBody>
      </p:sp>
    </p:spTree>
    <p:extLst>
      <p:ext uri="{BB962C8B-B14F-4D97-AF65-F5344CB8AC3E}">
        <p14:creationId xmlns:p14="http://schemas.microsoft.com/office/powerpoint/2010/main" val="1603261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345146"/>
            <a:ext cx="10793627" cy="1325563"/>
          </a:xfrm>
          <a:solidFill>
            <a:srgbClr val="A6A6A6"/>
          </a:solidFill>
          <a:ln>
            <a:solidFill>
              <a:srgbClr val="A6A6A6"/>
            </a:solidFill>
          </a:ln>
        </p:spPr>
        <p:txBody>
          <a:bodyPr/>
          <a:lstStyle/>
          <a:p>
            <a:r>
              <a:rPr lang="en-GB" dirty="0">
                <a:solidFill>
                  <a:schemeClr val="bg1"/>
                </a:solidFill>
              </a:rPr>
              <a:t>The Bronze Age ended…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The discovery of iron and the common use of it</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34994" y="4721194"/>
            <a:ext cx="10429103" cy="492443"/>
          </a:xfrm>
          <a:prstGeom prst="rect">
            <a:avLst/>
          </a:prstGeom>
          <a:noFill/>
        </p:spPr>
        <p:txBody>
          <a:bodyPr wrap="square" rtlCol="0">
            <a:spAutoFit/>
          </a:bodyPr>
          <a:lstStyle/>
          <a:p>
            <a:pPr algn="ctr"/>
            <a:r>
              <a:rPr lang="en-GB" sz="2600" dirty="0">
                <a:solidFill>
                  <a:schemeClr val="bg1"/>
                </a:solidFill>
              </a:rPr>
              <a:t>It brought about the Iron Age</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8296377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lstStyle/>
          <a:p>
            <a:r>
              <a:rPr lang="en-GB" dirty="0">
                <a:solidFill>
                  <a:schemeClr val="bg1"/>
                </a:solidFill>
              </a:rPr>
              <a:t>The House of Wisdom is built…</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Al-Rashid collected so many books and transcripts that he could not house them all and so an academy was formed which turned into the House of Wisdom </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00219"/>
          </a:xfrm>
          <a:prstGeom prst="rect">
            <a:avLst/>
          </a:prstGeom>
          <a:noFill/>
        </p:spPr>
        <p:txBody>
          <a:bodyPr wrap="square" rtlCol="0">
            <a:spAutoFit/>
          </a:bodyPr>
          <a:lstStyle/>
          <a:p>
            <a:pPr algn="ctr"/>
            <a:r>
              <a:rPr lang="en-GB" sz="2300" dirty="0">
                <a:solidFill>
                  <a:schemeClr val="bg1"/>
                </a:solidFill>
              </a:rPr>
              <a:t>It became one of the most important centres for learning in the world and attracted scholars from all across the globe before it was burned down by the Mongols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355979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lstStyle/>
          <a:p>
            <a:r>
              <a:rPr lang="en-GB" dirty="0">
                <a:solidFill>
                  <a:schemeClr val="bg1"/>
                </a:solidFill>
              </a:rPr>
              <a:t>Early Islam helped shape modern medicine…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Al-</a:t>
            </a:r>
            <a:r>
              <a:rPr lang="en-GB" sz="2400" dirty="0" err="1">
                <a:solidFill>
                  <a:schemeClr val="bg1"/>
                </a:solidFill>
              </a:rPr>
              <a:t>Razi</a:t>
            </a:r>
            <a:r>
              <a:rPr lang="en-GB" sz="2400" dirty="0">
                <a:solidFill>
                  <a:schemeClr val="bg1"/>
                </a:solidFill>
              </a:rPr>
              <a:t>, a Persian chemist, physician and teacher, studied medicine in Baghdad and produced around 100 books about medicine </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769441"/>
          </a:xfrm>
          <a:prstGeom prst="rect">
            <a:avLst/>
          </a:prstGeom>
          <a:noFill/>
        </p:spPr>
        <p:txBody>
          <a:bodyPr wrap="square" rtlCol="0">
            <a:spAutoFit/>
          </a:bodyPr>
          <a:lstStyle/>
          <a:p>
            <a:pPr algn="ctr"/>
            <a:r>
              <a:rPr lang="en-GB" sz="2200" dirty="0">
                <a:solidFill>
                  <a:schemeClr val="bg1"/>
                </a:solidFill>
              </a:rPr>
              <a:t>These included observations of patients and his working notes which were translated into Latin and repeatedly printed in Europe, helping develop medicine throughout Europe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7816201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lstStyle/>
          <a:p>
            <a:r>
              <a:rPr lang="en-GB" dirty="0">
                <a:solidFill>
                  <a:schemeClr val="bg1"/>
                </a:solidFill>
              </a:rPr>
              <a:t>Islamic scientists helped create the camera…</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err="1">
                <a:solidFill>
                  <a:schemeClr val="bg1"/>
                </a:solidFill>
              </a:rPr>
              <a:t>Ibn</a:t>
            </a:r>
            <a:r>
              <a:rPr lang="en-GB" sz="2400" dirty="0">
                <a:solidFill>
                  <a:schemeClr val="bg1"/>
                </a:solidFill>
              </a:rPr>
              <a:t> al-</a:t>
            </a:r>
            <a:r>
              <a:rPr lang="en-GB" sz="2400" dirty="0" err="1">
                <a:solidFill>
                  <a:schemeClr val="bg1"/>
                </a:solidFill>
              </a:rPr>
              <a:t>Haytham</a:t>
            </a:r>
            <a:r>
              <a:rPr lang="en-GB" sz="2400" dirty="0">
                <a:solidFill>
                  <a:schemeClr val="bg1"/>
                </a:solidFill>
              </a:rPr>
              <a:t> wanted to definitively demonstrate how the eye worked and how people saw. He created a ‘dark chamber’ which was the basis for a camera.</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769441"/>
          </a:xfrm>
          <a:prstGeom prst="rect">
            <a:avLst/>
          </a:prstGeom>
          <a:noFill/>
        </p:spPr>
        <p:txBody>
          <a:bodyPr wrap="square" rtlCol="0">
            <a:spAutoFit/>
          </a:bodyPr>
          <a:lstStyle/>
          <a:p>
            <a:pPr algn="ctr"/>
            <a:r>
              <a:rPr lang="en-GB" sz="2200" dirty="0">
                <a:solidFill>
                  <a:schemeClr val="bg1"/>
                </a:solidFill>
              </a:rPr>
              <a:t>We now know that light travels in straight lines through </a:t>
            </a:r>
            <a:r>
              <a:rPr lang="en-GB" sz="2200" dirty="0" err="1">
                <a:solidFill>
                  <a:schemeClr val="bg1"/>
                </a:solidFill>
              </a:rPr>
              <a:t>Ibn</a:t>
            </a:r>
            <a:r>
              <a:rPr lang="en-GB" sz="2200" dirty="0">
                <a:solidFill>
                  <a:schemeClr val="bg1"/>
                </a:solidFill>
              </a:rPr>
              <a:t> al-</a:t>
            </a:r>
            <a:r>
              <a:rPr lang="en-GB" sz="2200" dirty="0" err="1">
                <a:solidFill>
                  <a:schemeClr val="bg1"/>
                </a:solidFill>
              </a:rPr>
              <a:t>Haytham’s</a:t>
            </a:r>
            <a:r>
              <a:rPr lang="en-GB" sz="2200" dirty="0">
                <a:solidFill>
                  <a:schemeClr val="bg1"/>
                </a:solidFill>
              </a:rPr>
              <a:t> work and cameras have become one of the most common and important devices today  </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18743625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Islamic trade routes connected lots of the world…</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30997"/>
          </a:xfrm>
          <a:prstGeom prst="rect">
            <a:avLst/>
          </a:prstGeom>
          <a:noFill/>
        </p:spPr>
        <p:txBody>
          <a:bodyPr wrap="square" rtlCol="0">
            <a:spAutoFit/>
          </a:bodyPr>
          <a:lstStyle/>
          <a:p>
            <a:pPr algn="ctr"/>
            <a:r>
              <a:rPr lang="en-GB" sz="2400" dirty="0">
                <a:solidFill>
                  <a:schemeClr val="bg1"/>
                </a:solidFill>
              </a:rPr>
              <a:t>The spreading of trading between local communities developed into huge routes full of trade caravans that spread from Africa, through Europe and reached China</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Baghdad became very wealthy as it was central for lots of trade routes. The spread of Islamic ideas and culture also travelled along these trade routes.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99161901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The game of chess was introduced to Europe…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07886"/>
          </a:xfrm>
          <a:prstGeom prst="rect">
            <a:avLst/>
          </a:prstGeom>
          <a:noFill/>
        </p:spPr>
        <p:txBody>
          <a:bodyPr wrap="square" rtlCol="0">
            <a:spAutoFit/>
          </a:bodyPr>
          <a:lstStyle/>
          <a:p>
            <a:pPr algn="ctr"/>
            <a:r>
              <a:rPr lang="en-GB" sz="2000" dirty="0">
                <a:solidFill>
                  <a:schemeClr val="bg1"/>
                </a:solidFill>
              </a:rPr>
              <a:t>Chess was introduced to the Muslim world around AD600 in Persia. Arab scholars studied the game scientifically and loved it. The game was introduced after the Arabs conquered parts of Spain.</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92552"/>
          </a:xfrm>
          <a:prstGeom prst="rect">
            <a:avLst/>
          </a:prstGeom>
          <a:noFill/>
        </p:spPr>
        <p:txBody>
          <a:bodyPr wrap="square" rtlCol="0">
            <a:spAutoFit/>
          </a:bodyPr>
          <a:lstStyle/>
          <a:p>
            <a:pPr algn="ctr"/>
            <a:r>
              <a:rPr lang="en-GB" sz="2600" dirty="0">
                <a:solidFill>
                  <a:schemeClr val="bg1"/>
                </a:solidFill>
              </a:rPr>
              <a:t>The rules of the game were refined and changed, but it still remains one of the most popular board games in the world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46239143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al-</a:t>
            </a:r>
            <a:r>
              <a:rPr lang="en-GB" sz="4000" dirty="0" err="1">
                <a:solidFill>
                  <a:schemeClr val="bg1"/>
                </a:solidFill>
              </a:rPr>
              <a:t>Jahiz</a:t>
            </a:r>
            <a:r>
              <a:rPr lang="en-GB" sz="4000" dirty="0">
                <a:solidFill>
                  <a:schemeClr val="bg1"/>
                </a:solidFill>
              </a:rPr>
              <a:t> developed the study of Zoology…</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69441"/>
          </a:xfrm>
          <a:prstGeom prst="rect">
            <a:avLst/>
          </a:prstGeom>
          <a:noFill/>
        </p:spPr>
        <p:txBody>
          <a:bodyPr wrap="square" rtlCol="0">
            <a:spAutoFit/>
          </a:bodyPr>
          <a:lstStyle/>
          <a:p>
            <a:pPr algn="ctr"/>
            <a:r>
              <a:rPr lang="en-GB" sz="2200" dirty="0">
                <a:solidFill>
                  <a:schemeClr val="bg1"/>
                </a:solidFill>
              </a:rPr>
              <a:t>Given that the trade and use of animals was so important in the Middle East, scholars such as al-</a:t>
            </a:r>
            <a:r>
              <a:rPr lang="en-GB" sz="2200" dirty="0" err="1">
                <a:solidFill>
                  <a:schemeClr val="bg1"/>
                </a:solidFill>
              </a:rPr>
              <a:t>Jahiz</a:t>
            </a:r>
            <a:r>
              <a:rPr lang="en-GB" sz="2200" dirty="0">
                <a:solidFill>
                  <a:schemeClr val="bg1"/>
                </a:solidFill>
              </a:rPr>
              <a:t> were keen to study them and noted the changes and adaptations in animals</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30997"/>
          </a:xfrm>
          <a:prstGeom prst="rect">
            <a:avLst/>
          </a:prstGeom>
          <a:noFill/>
        </p:spPr>
        <p:txBody>
          <a:bodyPr wrap="square" rtlCol="0">
            <a:spAutoFit/>
          </a:bodyPr>
          <a:lstStyle/>
          <a:p>
            <a:pPr algn="ctr"/>
            <a:r>
              <a:rPr lang="en-GB" sz="2400" dirty="0">
                <a:solidFill>
                  <a:schemeClr val="bg1"/>
                </a:solidFill>
              </a:rPr>
              <a:t>By studying how animals changed and adapted, we now understand much more about the world around us and how we as humans have developed over time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410053610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Banks were created across the Islamic empire…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71885"/>
            <a:ext cx="10429103" cy="1154162"/>
          </a:xfrm>
          <a:prstGeom prst="rect">
            <a:avLst/>
          </a:prstGeom>
          <a:noFill/>
        </p:spPr>
        <p:txBody>
          <a:bodyPr wrap="square" rtlCol="0">
            <a:spAutoFit/>
          </a:bodyPr>
          <a:lstStyle/>
          <a:p>
            <a:pPr algn="ctr"/>
            <a:r>
              <a:rPr lang="en-GB" sz="2300" dirty="0">
                <a:solidFill>
                  <a:schemeClr val="bg1"/>
                </a:solidFill>
              </a:rPr>
              <a:t>Trading across the vast empire included lots of different currencies which made life difficult. Money could now be exchanged and the word ‘</a:t>
            </a:r>
            <a:r>
              <a:rPr lang="en-GB" sz="2300" dirty="0" err="1">
                <a:solidFill>
                  <a:schemeClr val="bg1"/>
                </a:solidFill>
              </a:rPr>
              <a:t>sakk</a:t>
            </a:r>
            <a:r>
              <a:rPr lang="en-GB" sz="2300" dirty="0">
                <a:solidFill>
                  <a:schemeClr val="bg1"/>
                </a:solidFill>
              </a:rPr>
              <a:t>’ was pronounced ‘check’ in Europe.</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00219"/>
          </a:xfrm>
          <a:prstGeom prst="rect">
            <a:avLst/>
          </a:prstGeom>
          <a:noFill/>
        </p:spPr>
        <p:txBody>
          <a:bodyPr wrap="square" rtlCol="0">
            <a:spAutoFit/>
          </a:bodyPr>
          <a:lstStyle/>
          <a:p>
            <a:pPr algn="ctr"/>
            <a:r>
              <a:rPr lang="en-GB" sz="2300" dirty="0">
                <a:solidFill>
                  <a:schemeClr val="bg1"/>
                </a:solidFill>
              </a:rPr>
              <a:t>Banks still play an important role today in helping people to send money in different currencies all around the world and we still use the word ‘check/cheque’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773192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They developed ‘beautiful writing’…</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71885"/>
            <a:ext cx="10429103" cy="1154162"/>
          </a:xfrm>
          <a:prstGeom prst="rect">
            <a:avLst/>
          </a:prstGeom>
          <a:noFill/>
        </p:spPr>
        <p:txBody>
          <a:bodyPr wrap="square" rtlCol="0">
            <a:spAutoFit/>
          </a:bodyPr>
          <a:lstStyle/>
          <a:p>
            <a:pPr algn="ctr"/>
            <a:r>
              <a:rPr lang="en-GB" sz="2300" dirty="0">
                <a:solidFill>
                  <a:schemeClr val="bg1"/>
                </a:solidFill>
              </a:rPr>
              <a:t>Calligraphy was developed as pictures of animals and humans was prohibited in early Islam and only the most beautiful writing was worthy enough for the word of God, written in the Qur’an</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954107"/>
          </a:xfrm>
          <a:prstGeom prst="rect">
            <a:avLst/>
          </a:prstGeom>
          <a:noFill/>
        </p:spPr>
        <p:txBody>
          <a:bodyPr wrap="square" rtlCol="0">
            <a:spAutoFit/>
          </a:bodyPr>
          <a:lstStyle/>
          <a:p>
            <a:pPr algn="ctr"/>
            <a:r>
              <a:rPr lang="en-GB" sz="2800" dirty="0">
                <a:solidFill>
                  <a:schemeClr val="bg1"/>
                </a:solidFill>
              </a:rPr>
              <a:t>Calligraphy influenced the art styles of many different places that it reached all across the world and is still highly respected to this 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8"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9"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26551690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They helped spread the game of polo…</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71885"/>
            <a:ext cx="10429103" cy="1154162"/>
          </a:xfrm>
          <a:prstGeom prst="rect">
            <a:avLst/>
          </a:prstGeom>
          <a:noFill/>
        </p:spPr>
        <p:txBody>
          <a:bodyPr wrap="square" rtlCol="0">
            <a:spAutoFit/>
          </a:bodyPr>
          <a:lstStyle/>
          <a:p>
            <a:pPr algn="ctr"/>
            <a:r>
              <a:rPr lang="en-GB" sz="2300" dirty="0">
                <a:solidFill>
                  <a:schemeClr val="bg1"/>
                </a:solidFill>
              </a:rPr>
              <a:t>The game of polo, two teams on horseback using a mallet to hit a ball into a goal, was introduced by the Persians, and was a favourite among the wealthy because it used horses, which were then bred for speed</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954107"/>
          </a:xfrm>
          <a:prstGeom prst="rect">
            <a:avLst/>
          </a:prstGeom>
          <a:noFill/>
        </p:spPr>
        <p:txBody>
          <a:bodyPr wrap="square" rtlCol="0">
            <a:spAutoFit/>
          </a:bodyPr>
          <a:lstStyle/>
          <a:p>
            <a:pPr algn="ctr"/>
            <a:r>
              <a:rPr lang="en-GB" sz="2800" dirty="0">
                <a:solidFill>
                  <a:schemeClr val="bg1"/>
                </a:solidFill>
              </a:rPr>
              <a:t>The game spread all across the empire and became very popular in Europe. The game is still played around the world.</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5404001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399" y="344532"/>
            <a:ext cx="10793627" cy="1325563"/>
          </a:xfrm>
          <a:solidFill>
            <a:srgbClr val="00B050"/>
          </a:solidFill>
          <a:ln>
            <a:solidFill>
              <a:srgbClr val="00B050"/>
            </a:solidFill>
          </a:ln>
        </p:spPr>
        <p:txBody>
          <a:bodyPr>
            <a:normAutofit/>
          </a:bodyPr>
          <a:lstStyle/>
          <a:p>
            <a:r>
              <a:rPr lang="en-GB" sz="4000" dirty="0">
                <a:solidFill>
                  <a:schemeClr val="bg1"/>
                </a:solidFill>
              </a:rPr>
              <a:t>Islamic music spread across Europe…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471885"/>
            <a:ext cx="10429103" cy="1154162"/>
          </a:xfrm>
          <a:prstGeom prst="rect">
            <a:avLst/>
          </a:prstGeom>
          <a:noFill/>
        </p:spPr>
        <p:txBody>
          <a:bodyPr wrap="square" rtlCol="0">
            <a:spAutoFit/>
          </a:bodyPr>
          <a:lstStyle/>
          <a:p>
            <a:pPr algn="ctr"/>
            <a:r>
              <a:rPr lang="en-GB" sz="2300" dirty="0">
                <a:solidFill>
                  <a:schemeClr val="bg1"/>
                </a:solidFill>
              </a:rPr>
              <a:t>Music was take seriously and the first music conservatory was established in Spain by </a:t>
            </a:r>
            <a:r>
              <a:rPr lang="en-GB" sz="2300" dirty="0" err="1">
                <a:solidFill>
                  <a:schemeClr val="bg1"/>
                </a:solidFill>
              </a:rPr>
              <a:t>Ziryab</a:t>
            </a:r>
            <a:r>
              <a:rPr lang="en-GB" sz="2300" dirty="0">
                <a:solidFill>
                  <a:schemeClr val="bg1"/>
                </a:solidFill>
              </a:rPr>
              <a:t> which trained young musicians. Spain became a centre for producing musical instruments.</a:t>
            </a:r>
          </a:p>
        </p:txBody>
      </p:sp>
      <p:sp>
        <p:nvSpPr>
          <p:cNvPr id="9" name="Rectangle 8"/>
          <p:cNvSpPr/>
          <p:nvPr/>
        </p:nvSpPr>
        <p:spPr>
          <a:xfrm>
            <a:off x="924697" y="4427838"/>
            <a:ext cx="10783330" cy="10791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52307"/>
            <a:ext cx="10429103" cy="830997"/>
          </a:xfrm>
          <a:prstGeom prst="rect">
            <a:avLst/>
          </a:prstGeom>
          <a:noFill/>
        </p:spPr>
        <p:txBody>
          <a:bodyPr wrap="square" rtlCol="0">
            <a:spAutoFit/>
          </a:bodyPr>
          <a:lstStyle/>
          <a:p>
            <a:pPr algn="ctr"/>
            <a:r>
              <a:rPr lang="en-GB" sz="2400" dirty="0">
                <a:solidFill>
                  <a:schemeClr val="bg1"/>
                </a:solidFill>
              </a:rPr>
              <a:t>Lots of instruments that we know today we either passed through Islamic Spain or created there, as well as musical styles and songs that were written down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Islam" highlightClick="1"/>
          </p:cNvPr>
          <p:cNvSpPr/>
          <p:nvPr/>
        </p:nvSpPr>
        <p:spPr>
          <a:xfrm>
            <a:off x="9199605" y="6202147"/>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Early Islam</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Early Islam</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66294211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6610"/>
            <a:ext cx="10783330" cy="1325563"/>
          </a:xfrm>
          <a:solidFill>
            <a:srgbClr val="A6A6A6"/>
          </a:solidFill>
          <a:ln>
            <a:solidFill>
              <a:srgbClr val="A6A6A6"/>
            </a:solidFill>
          </a:ln>
        </p:spPr>
        <p:txBody>
          <a:bodyPr/>
          <a:lstStyle/>
          <a:p>
            <a:r>
              <a:rPr lang="en-GB" dirty="0">
                <a:solidFill>
                  <a:schemeClr val="bg1"/>
                </a:solidFill>
              </a:rPr>
              <a:t>The Iron Age in Britain started…</a:t>
            </a:r>
          </a:p>
        </p:txBody>
      </p:sp>
      <p:sp>
        <p:nvSpPr>
          <p:cNvPr id="3" name="Content Placeholder 2"/>
          <p:cNvSpPr>
            <a:spLocks noGrp="1"/>
          </p:cNvSpPr>
          <p:nvPr>
            <p:ph idx="1"/>
          </p:nvPr>
        </p:nvSpPr>
        <p:spPr>
          <a:xfrm>
            <a:off x="838200" y="1825625"/>
            <a:ext cx="10515600" cy="868148"/>
          </a:xfrm>
        </p:spPr>
        <p:txBody>
          <a:bodyPr/>
          <a:lstStyle/>
          <a:p>
            <a:r>
              <a:rPr lang="en-GB" dirty="0"/>
              <a:t>What was the cause?</a:t>
            </a:r>
          </a:p>
        </p:txBody>
      </p:sp>
      <p:sp>
        <p:nvSpPr>
          <p:cNvPr id="4"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5" name="Rectangle 4"/>
          <p:cNvSpPr/>
          <p:nvPr/>
        </p:nvSpPr>
        <p:spPr>
          <a:xfrm>
            <a:off x="914400" y="2463114"/>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24697" y="2756470"/>
            <a:ext cx="10429103" cy="492443"/>
          </a:xfrm>
          <a:prstGeom prst="rect">
            <a:avLst/>
          </a:prstGeom>
          <a:noFill/>
        </p:spPr>
        <p:txBody>
          <a:bodyPr wrap="square" rtlCol="0">
            <a:spAutoFit/>
          </a:bodyPr>
          <a:lstStyle/>
          <a:p>
            <a:pPr algn="ctr"/>
            <a:r>
              <a:rPr lang="en-GB" sz="2600" dirty="0">
                <a:solidFill>
                  <a:schemeClr val="bg1"/>
                </a:solidFill>
              </a:rPr>
              <a:t>The development of iron for tools, weapons and decoration</a:t>
            </a:r>
          </a:p>
        </p:txBody>
      </p:sp>
      <p:sp>
        <p:nvSpPr>
          <p:cNvPr id="7" name="Rectangle 6"/>
          <p:cNvSpPr/>
          <p:nvPr/>
        </p:nvSpPr>
        <p:spPr>
          <a:xfrm>
            <a:off x="924697" y="4427838"/>
            <a:ext cx="10783330" cy="1079156"/>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924697" y="4521140"/>
            <a:ext cx="10429103" cy="892552"/>
          </a:xfrm>
          <a:prstGeom prst="rect">
            <a:avLst/>
          </a:prstGeom>
          <a:noFill/>
        </p:spPr>
        <p:txBody>
          <a:bodyPr wrap="square" rtlCol="0">
            <a:spAutoFit/>
          </a:bodyPr>
          <a:lstStyle/>
          <a:p>
            <a:pPr algn="ctr"/>
            <a:r>
              <a:rPr lang="en-GB" sz="2600" dirty="0">
                <a:solidFill>
                  <a:schemeClr val="bg1"/>
                </a:solidFill>
              </a:rPr>
              <a:t>Iron tools and weapons were much stronger and iron decorations lasted much longer</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0" name="Action Button: Custom 9">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1" name="Action Button: Custom 10">
            <a:hlinkClick r:id="" action="ppaction://macro?name=RandomizerStone" highlightClick="1"/>
          </p:cNvPr>
          <p:cNvSpPr/>
          <p:nvPr/>
        </p:nvSpPr>
        <p:spPr>
          <a:xfrm>
            <a:off x="9199605" y="620517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Stone to Iron Age cause and effect</a:t>
            </a:r>
          </a:p>
        </p:txBody>
      </p:sp>
      <p:sp>
        <p:nvSpPr>
          <p:cNvPr id="12" name="Action Button: Custom 11">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Stone Age to Iron Age menu</a:t>
            </a:r>
          </a:p>
        </p:txBody>
      </p:sp>
      <p:sp>
        <p:nvSpPr>
          <p:cNvPr id="14"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5"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7514319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nextCondLst>
                <p:cond evt="onClick" delay="0">
                  <p:tgtEl>
                    <p:spTgt spid="5"/>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nextCondLst>
                <p:cond evt="onClick" delay="0">
                  <p:tgtEl>
                    <p:spTgt spid="7"/>
                  </p:tgtEl>
                </p:cond>
              </p:nextCondLst>
            </p:seq>
          </p:childTnLst>
        </p:cTn>
      </p:par>
    </p:tnLst>
    <p:bldLst>
      <p:bldP spid="6" grpId="0"/>
      <p:bldP spid="8"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783330" cy="1325563"/>
          </a:xfrm>
          <a:solidFill>
            <a:srgbClr val="548235"/>
          </a:solidFill>
          <a:ln>
            <a:solidFill>
              <a:srgbClr val="548235"/>
            </a:solidFill>
          </a:ln>
        </p:spPr>
        <p:txBody>
          <a:bodyPr/>
          <a:lstStyle/>
          <a:p>
            <a:pPr algn="ctr"/>
            <a:r>
              <a:rPr lang="en-GB" dirty="0">
                <a:solidFill>
                  <a:schemeClr val="bg1"/>
                </a:solidFill>
              </a:rPr>
              <a:t>Ancient Maya Causes and Effects</a:t>
            </a:r>
          </a:p>
        </p:txBody>
      </p:sp>
      <p:sp>
        <p:nvSpPr>
          <p:cNvPr id="3" name="Action Button: Custom 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5" name="Title 1">
            <a:hlinkClick r:id="rId2" action="ppaction://hlinksldjump"/>
          </p:cNvPr>
          <p:cNvSpPr txBox="1">
            <a:spLocks/>
          </p:cNvSpPr>
          <p:nvPr/>
        </p:nvSpPr>
        <p:spPr>
          <a:xfrm>
            <a:off x="4599801" y="1910335"/>
            <a:ext cx="2992395" cy="659870"/>
          </a:xfrm>
          <a:prstGeom prst="rect">
            <a:avLst/>
          </a:prstGeom>
          <a:solidFill>
            <a:srgbClr val="548235"/>
          </a:solidFill>
          <a:ln>
            <a:solidFill>
              <a:srgbClr val="5482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Maya created a system of writing…</a:t>
            </a:r>
          </a:p>
        </p:txBody>
      </p:sp>
      <p:sp>
        <p:nvSpPr>
          <p:cNvPr id="6" name="Title 1">
            <a:hlinkClick r:id="rId3" action="ppaction://hlinksldjump"/>
          </p:cNvPr>
          <p:cNvSpPr txBox="1">
            <a:spLocks/>
          </p:cNvSpPr>
          <p:nvPr/>
        </p:nvSpPr>
        <p:spPr>
          <a:xfrm>
            <a:off x="838200" y="1910335"/>
            <a:ext cx="2992395" cy="659870"/>
          </a:xfrm>
          <a:prstGeom prst="rect">
            <a:avLst/>
          </a:prstGeom>
          <a:solidFill>
            <a:srgbClr val="548235"/>
          </a:solidFill>
          <a:ln>
            <a:solidFill>
              <a:srgbClr val="548235"/>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Maya helped make chocolate popular…</a:t>
            </a:r>
          </a:p>
        </p:txBody>
      </p:sp>
      <p:sp>
        <p:nvSpPr>
          <p:cNvPr id="7" name="Title 1">
            <a:hlinkClick r:id="rId4" action="ppaction://hlinksldjump"/>
          </p:cNvPr>
          <p:cNvSpPr txBox="1">
            <a:spLocks/>
          </p:cNvSpPr>
          <p:nvPr/>
        </p:nvSpPr>
        <p:spPr>
          <a:xfrm>
            <a:off x="8361405" y="1910335"/>
            <a:ext cx="2992395" cy="659870"/>
          </a:xfrm>
          <a:prstGeom prst="rect">
            <a:avLst/>
          </a:prstGeom>
          <a:solidFill>
            <a:srgbClr val="548235"/>
          </a:solidFill>
          <a:ln>
            <a:solidFill>
              <a:srgbClr val="5482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Maya experienced a ‘Golden Age’…</a:t>
            </a:r>
          </a:p>
        </p:txBody>
      </p:sp>
      <p:sp>
        <p:nvSpPr>
          <p:cNvPr id="8" name="Title 1">
            <a:hlinkClick r:id="rId5" action="ppaction://hlinksldjump"/>
          </p:cNvPr>
          <p:cNvSpPr txBox="1">
            <a:spLocks/>
          </p:cNvSpPr>
          <p:nvPr/>
        </p:nvSpPr>
        <p:spPr>
          <a:xfrm>
            <a:off x="838200" y="2789852"/>
            <a:ext cx="2992395" cy="659870"/>
          </a:xfrm>
          <a:prstGeom prst="rect">
            <a:avLst/>
          </a:prstGeom>
          <a:solidFill>
            <a:srgbClr val="548235"/>
          </a:solidFill>
          <a:ln>
            <a:solidFill>
              <a:srgbClr val="5482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decline of the Maya…</a:t>
            </a:r>
          </a:p>
        </p:txBody>
      </p:sp>
      <p:sp>
        <p:nvSpPr>
          <p:cNvPr id="9" name="Title 1">
            <a:hlinkClick r:id="rId6" action="ppaction://hlinksldjump"/>
          </p:cNvPr>
          <p:cNvSpPr txBox="1">
            <a:spLocks/>
          </p:cNvSpPr>
          <p:nvPr/>
        </p:nvSpPr>
        <p:spPr>
          <a:xfrm>
            <a:off x="4599802" y="2789852"/>
            <a:ext cx="2992395" cy="659870"/>
          </a:xfrm>
          <a:prstGeom prst="rect">
            <a:avLst/>
          </a:prstGeom>
          <a:solidFill>
            <a:srgbClr val="548235"/>
          </a:solidFill>
          <a:ln>
            <a:solidFill>
              <a:srgbClr val="548235"/>
            </a:solidFill>
          </a:ln>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Spanish explorers arrive in Mesoamerica…</a:t>
            </a:r>
          </a:p>
        </p:txBody>
      </p:sp>
      <p:sp>
        <p:nvSpPr>
          <p:cNvPr id="10" name="Title 1">
            <a:hlinkClick r:id="rId7" action="ppaction://hlinksldjump"/>
          </p:cNvPr>
          <p:cNvSpPr txBox="1">
            <a:spLocks/>
          </p:cNvSpPr>
          <p:nvPr/>
        </p:nvSpPr>
        <p:spPr>
          <a:xfrm>
            <a:off x="8361405" y="2789852"/>
            <a:ext cx="2992395" cy="659870"/>
          </a:xfrm>
          <a:prstGeom prst="rect">
            <a:avLst/>
          </a:prstGeom>
          <a:solidFill>
            <a:srgbClr val="548235"/>
          </a:solidFill>
          <a:ln>
            <a:solidFill>
              <a:srgbClr val="5482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Maya used terrace farming…</a:t>
            </a:r>
          </a:p>
        </p:txBody>
      </p:sp>
      <p:sp>
        <p:nvSpPr>
          <p:cNvPr id="11" name="Title 1">
            <a:hlinkClick r:id="rId8" action="ppaction://hlinksldjump"/>
          </p:cNvPr>
          <p:cNvSpPr txBox="1">
            <a:spLocks/>
          </p:cNvSpPr>
          <p:nvPr/>
        </p:nvSpPr>
        <p:spPr>
          <a:xfrm>
            <a:off x="838200" y="3669369"/>
            <a:ext cx="2992395" cy="659870"/>
          </a:xfrm>
          <a:prstGeom prst="rect">
            <a:avLst/>
          </a:prstGeom>
          <a:solidFill>
            <a:srgbClr val="548235"/>
          </a:solidFill>
          <a:ln>
            <a:solidFill>
              <a:srgbClr val="5482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There was no central government…</a:t>
            </a:r>
          </a:p>
        </p:txBody>
      </p:sp>
      <p:sp>
        <p:nvSpPr>
          <p:cNvPr id="12" name="Action Button: Custom 11">
            <a:hlinkClick r:id="" action="ppaction://macro?name=RandomizerMaya"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3" name="Title 1">
            <a:hlinkClick r:id="rId9" action="ppaction://hlinksldjump"/>
          </p:cNvPr>
          <p:cNvSpPr txBox="1">
            <a:spLocks/>
          </p:cNvSpPr>
          <p:nvPr/>
        </p:nvSpPr>
        <p:spPr>
          <a:xfrm>
            <a:off x="4599802" y="3669369"/>
            <a:ext cx="2992395" cy="659870"/>
          </a:xfrm>
          <a:prstGeom prst="rect">
            <a:avLst/>
          </a:prstGeom>
          <a:solidFill>
            <a:srgbClr val="548235"/>
          </a:solidFill>
          <a:ln>
            <a:solidFill>
              <a:srgbClr val="54823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Changes in global climate…</a:t>
            </a:r>
          </a:p>
        </p:txBody>
      </p:sp>
    </p:spTree>
    <p:extLst>
      <p:ext uri="{BB962C8B-B14F-4D97-AF65-F5344CB8AC3E}">
        <p14:creationId xmlns:p14="http://schemas.microsoft.com/office/powerpoint/2010/main" val="300439969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The Maya helped make chocolate popular…</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The cacao tree was harvested and its beans were collected. It was used as a drink mainly, but sometimes used as currency too.</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459584"/>
            <a:ext cx="10429103" cy="1015663"/>
          </a:xfrm>
          <a:prstGeom prst="rect">
            <a:avLst/>
          </a:prstGeom>
          <a:noFill/>
        </p:spPr>
        <p:txBody>
          <a:bodyPr wrap="square" rtlCol="0">
            <a:spAutoFit/>
          </a:bodyPr>
          <a:lstStyle/>
          <a:p>
            <a:pPr algn="ctr"/>
            <a:r>
              <a:rPr lang="en-GB" sz="2000" dirty="0">
                <a:solidFill>
                  <a:schemeClr val="bg1"/>
                </a:solidFill>
              </a:rPr>
              <a:t>When the Spanish arrived, Hernan Cortés took cacao beans back with him and, over time, the chocolate drink became popular in Spain and then spread throughout Europe  with people sweetening it with sugar and honey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6385894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The Maya created a system of writing…</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It is believed that the Maya were the first to establish a system of writing in Mesoamerica using glyphs to record events and findings</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81182"/>
            <a:ext cx="10429103" cy="738664"/>
          </a:xfrm>
          <a:prstGeom prst="rect">
            <a:avLst/>
          </a:prstGeom>
          <a:noFill/>
        </p:spPr>
        <p:txBody>
          <a:bodyPr wrap="square" rtlCol="0">
            <a:spAutoFit/>
          </a:bodyPr>
          <a:lstStyle/>
          <a:p>
            <a:pPr algn="ctr"/>
            <a:r>
              <a:rPr lang="en-GB" sz="2100" dirty="0">
                <a:solidFill>
                  <a:schemeClr val="bg1"/>
                </a:solidFill>
              </a:rPr>
              <a:t>This influenced surrounding civilisations like the Aztecs who then brought in more phonetic elements to develop it. The Maya system was used up until around the 18</a:t>
            </a:r>
            <a:r>
              <a:rPr lang="en-GB" sz="2100" baseline="30000" dirty="0">
                <a:solidFill>
                  <a:schemeClr val="bg1"/>
                </a:solidFill>
              </a:rPr>
              <a:t>th</a:t>
            </a:r>
            <a:r>
              <a:rPr lang="en-GB" sz="2100" dirty="0">
                <a:solidFill>
                  <a:schemeClr val="bg1"/>
                </a:solidFill>
              </a:rPr>
              <a:t> century.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306680599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The Maya experienced a ‘golden age’…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City-states were linked by roads and trade routes which helped them to grow, become wealthier and improve the standard of living</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101810" y="4581182"/>
            <a:ext cx="10429103" cy="830997"/>
          </a:xfrm>
          <a:prstGeom prst="rect">
            <a:avLst/>
          </a:prstGeom>
          <a:noFill/>
        </p:spPr>
        <p:txBody>
          <a:bodyPr wrap="square" rtlCol="0">
            <a:spAutoFit/>
          </a:bodyPr>
          <a:lstStyle/>
          <a:p>
            <a:pPr algn="ctr"/>
            <a:r>
              <a:rPr lang="en-GB" sz="2400" dirty="0">
                <a:solidFill>
                  <a:schemeClr val="bg1"/>
                </a:solidFill>
              </a:rPr>
              <a:t>Advancements in science, mathematics, art and writing all helped the Maya to flourish and secure their survival for hundreds of years to come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089946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The decline of the Maya…</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Potentially, drought through cutting down forests; population growth and a lack of food; war with each other; or spread of disease and illness</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14400" y="4470654"/>
            <a:ext cx="10783330" cy="969496"/>
          </a:xfrm>
          <a:prstGeom prst="rect">
            <a:avLst/>
          </a:prstGeom>
          <a:noFill/>
        </p:spPr>
        <p:txBody>
          <a:bodyPr wrap="square" rtlCol="0">
            <a:spAutoFit/>
          </a:bodyPr>
          <a:lstStyle/>
          <a:p>
            <a:pPr algn="ctr"/>
            <a:r>
              <a:rPr lang="en-GB" sz="1900" dirty="0">
                <a:solidFill>
                  <a:schemeClr val="bg1"/>
                </a:solidFill>
              </a:rPr>
              <a:t>Although we can’t be certain of what caused it exactly, the Maya were in decline by around AD900, which led to the collapse of the culture that was once so great. Lots of their buildings and remains have been buried or hidden by the rainforest, although there are still about 6 million Maya living today.</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11593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Spanish explorers arrive in Mesoamerica…</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892552"/>
          </a:xfrm>
          <a:prstGeom prst="rect">
            <a:avLst/>
          </a:prstGeom>
          <a:noFill/>
        </p:spPr>
        <p:txBody>
          <a:bodyPr wrap="square" rtlCol="0">
            <a:spAutoFit/>
          </a:bodyPr>
          <a:lstStyle/>
          <a:p>
            <a:pPr algn="ctr"/>
            <a:r>
              <a:rPr lang="en-GB" sz="2600" dirty="0">
                <a:solidFill>
                  <a:schemeClr val="bg1"/>
                </a:solidFill>
              </a:rPr>
              <a:t>Having discovered the ‘new world’, Spanish explorers and conquerors wanted to capture these lands for resources and to expand their rule</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581182"/>
            <a:ext cx="10773032" cy="707886"/>
          </a:xfrm>
          <a:prstGeom prst="rect">
            <a:avLst/>
          </a:prstGeom>
          <a:noFill/>
        </p:spPr>
        <p:txBody>
          <a:bodyPr wrap="square" rtlCol="0">
            <a:spAutoFit/>
          </a:bodyPr>
          <a:lstStyle/>
          <a:p>
            <a:pPr algn="ctr"/>
            <a:r>
              <a:rPr lang="en-GB" sz="2000" dirty="0">
                <a:solidFill>
                  <a:schemeClr val="bg1"/>
                </a:solidFill>
              </a:rPr>
              <a:t>Spanish culture and settlements were established which still exist today. Much of the Maya way of life was destroyed, including buildings and important texts, limiting our knowledge of the civilisation.</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56216221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The Maya used terrace farming…</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69441"/>
          </a:xfrm>
          <a:prstGeom prst="rect">
            <a:avLst/>
          </a:prstGeom>
          <a:noFill/>
        </p:spPr>
        <p:txBody>
          <a:bodyPr wrap="square" rtlCol="0">
            <a:spAutoFit/>
          </a:bodyPr>
          <a:lstStyle/>
          <a:p>
            <a:pPr algn="ctr"/>
            <a:r>
              <a:rPr lang="en-GB" sz="2200" dirty="0">
                <a:solidFill>
                  <a:schemeClr val="bg1"/>
                </a:solidFill>
              </a:rPr>
              <a:t>Given the hilly nature of Mesoamerica, the Maya cut fields into steep hills and used walls to contain them, making them look like steps, so that they could work more effectively</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491331"/>
            <a:ext cx="10773032" cy="1015663"/>
          </a:xfrm>
          <a:prstGeom prst="rect">
            <a:avLst/>
          </a:prstGeom>
          <a:noFill/>
        </p:spPr>
        <p:txBody>
          <a:bodyPr wrap="square" rtlCol="0">
            <a:spAutoFit/>
          </a:bodyPr>
          <a:lstStyle/>
          <a:p>
            <a:pPr algn="ctr"/>
            <a:r>
              <a:rPr lang="en-GB" sz="2000" dirty="0">
                <a:solidFill>
                  <a:schemeClr val="bg1"/>
                </a:solidFill>
              </a:rPr>
              <a:t>This helped the Maya make better use of the land. It also stopped the water from running down the hills and washing everything away. This water could be channelled into other fields to carry nutrients to help other crops grow. Lots of different types of crops could be grown in different steps.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6630083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There was no central government…</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69441"/>
          </a:xfrm>
          <a:prstGeom prst="rect">
            <a:avLst/>
          </a:prstGeom>
          <a:noFill/>
        </p:spPr>
        <p:txBody>
          <a:bodyPr wrap="square" rtlCol="0">
            <a:spAutoFit/>
          </a:bodyPr>
          <a:lstStyle/>
          <a:p>
            <a:pPr algn="ctr"/>
            <a:r>
              <a:rPr lang="en-GB" sz="2200" dirty="0">
                <a:solidFill>
                  <a:schemeClr val="bg1"/>
                </a:solidFill>
              </a:rPr>
              <a:t>Kings and queens ruled individual towns and cities . They were thought to be god-like and it was important to keep the line of power within families, not elsewhere. </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491331"/>
            <a:ext cx="10773032" cy="1015663"/>
          </a:xfrm>
          <a:prstGeom prst="rect">
            <a:avLst/>
          </a:prstGeom>
          <a:noFill/>
        </p:spPr>
        <p:txBody>
          <a:bodyPr wrap="square" rtlCol="0">
            <a:spAutoFit/>
          </a:bodyPr>
          <a:lstStyle/>
          <a:p>
            <a:pPr algn="ctr"/>
            <a:r>
              <a:rPr lang="en-GB" sz="2000" dirty="0">
                <a:solidFill>
                  <a:schemeClr val="bg1"/>
                </a:solidFill>
              </a:rPr>
              <a:t>Each city was independent, meaning that certain laws or rules could be different. It also meant that war could break out between different city-states. Trade was useful in connecting them all and allowing them to become wealthy if they had access to certain resources that others didn’t.</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1684641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44532"/>
            <a:ext cx="10783330" cy="1325563"/>
          </a:xfrm>
          <a:solidFill>
            <a:srgbClr val="548235"/>
          </a:solidFill>
          <a:ln>
            <a:solidFill>
              <a:srgbClr val="548235"/>
            </a:solidFill>
          </a:ln>
        </p:spPr>
        <p:txBody>
          <a:bodyPr/>
          <a:lstStyle/>
          <a:p>
            <a:r>
              <a:rPr lang="en-GB" dirty="0">
                <a:solidFill>
                  <a:schemeClr val="bg1"/>
                </a:solidFill>
              </a:rPr>
              <a:t>Changes in global climate…</a:t>
            </a:r>
          </a:p>
        </p:txBody>
      </p:sp>
      <p:sp>
        <p:nvSpPr>
          <p:cNvPr id="5" name="Content Placeholder 2"/>
          <p:cNvSpPr>
            <a:spLocks noGrp="1"/>
          </p:cNvSpPr>
          <p:nvPr>
            <p:ph idx="1"/>
          </p:nvPr>
        </p:nvSpPr>
        <p:spPr>
          <a:xfrm>
            <a:off x="838200" y="1825625"/>
            <a:ext cx="10515600" cy="868148"/>
          </a:xfrm>
        </p:spPr>
        <p:txBody>
          <a:bodyPr/>
          <a:lstStyle/>
          <a:p>
            <a:r>
              <a:rPr lang="en-GB" dirty="0"/>
              <a:t>What was the cause?</a:t>
            </a:r>
          </a:p>
        </p:txBody>
      </p:sp>
      <p:sp>
        <p:nvSpPr>
          <p:cNvPr id="6" name="Content Placeholder 2"/>
          <p:cNvSpPr txBox="1">
            <a:spLocks/>
          </p:cNvSpPr>
          <p:nvPr/>
        </p:nvSpPr>
        <p:spPr>
          <a:xfrm>
            <a:off x="838200" y="3732685"/>
            <a:ext cx="10515600" cy="86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What was the effect?</a:t>
            </a:r>
          </a:p>
        </p:txBody>
      </p:sp>
      <p:sp>
        <p:nvSpPr>
          <p:cNvPr id="7" name="Rectangle 6"/>
          <p:cNvSpPr/>
          <p:nvPr/>
        </p:nvSpPr>
        <p:spPr>
          <a:xfrm>
            <a:off x="914400" y="2463114"/>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00897" y="2576256"/>
            <a:ext cx="10429103" cy="769441"/>
          </a:xfrm>
          <a:prstGeom prst="rect">
            <a:avLst/>
          </a:prstGeom>
          <a:noFill/>
        </p:spPr>
        <p:txBody>
          <a:bodyPr wrap="square" rtlCol="0">
            <a:spAutoFit/>
          </a:bodyPr>
          <a:lstStyle/>
          <a:p>
            <a:pPr algn="ctr"/>
            <a:r>
              <a:rPr lang="en-GB" sz="2200" dirty="0">
                <a:solidFill>
                  <a:schemeClr val="bg1"/>
                </a:solidFill>
              </a:rPr>
              <a:t>Researchers believe that the Maya cut down lots of rainforest to make room for farming and to live on </a:t>
            </a:r>
          </a:p>
        </p:txBody>
      </p:sp>
      <p:sp>
        <p:nvSpPr>
          <p:cNvPr id="9" name="Rectangle 8"/>
          <p:cNvSpPr/>
          <p:nvPr/>
        </p:nvSpPr>
        <p:spPr>
          <a:xfrm>
            <a:off x="924697" y="4427838"/>
            <a:ext cx="10783330" cy="1079156"/>
          </a:xfrm>
          <a:prstGeom prst="rect">
            <a:avLst/>
          </a:prstGeom>
          <a:solidFill>
            <a:srgbClr val="548235"/>
          </a:solidFill>
          <a:ln>
            <a:solidFill>
              <a:srgbClr val="548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24698" y="4491331"/>
            <a:ext cx="10773032" cy="1015663"/>
          </a:xfrm>
          <a:prstGeom prst="rect">
            <a:avLst/>
          </a:prstGeom>
          <a:noFill/>
        </p:spPr>
        <p:txBody>
          <a:bodyPr wrap="square" rtlCol="0">
            <a:spAutoFit/>
          </a:bodyPr>
          <a:lstStyle/>
          <a:p>
            <a:pPr algn="ctr"/>
            <a:r>
              <a:rPr lang="en-GB" sz="2000" dirty="0">
                <a:solidFill>
                  <a:schemeClr val="bg1"/>
                </a:solidFill>
              </a:rPr>
              <a:t>Not only did this change the local climate, but it affected the global climate too, as many of these rainforests impact the rest of the world. This could have led to drought in the area and caused warming or drying of certain areas.</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3553" y="5561826"/>
            <a:ext cx="2125618" cy="1242626"/>
          </a:xfrm>
          <a:prstGeom prst="rect">
            <a:avLst/>
          </a:prstGeom>
        </p:spPr>
      </p:pic>
      <p:sp>
        <p:nvSpPr>
          <p:cNvPr id="12" name="Action Button: Custom 11">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13" name="Action Button: Custom 12">
            <a:hlinkClick r:id="" action="ppaction://macro?name=RandomizerMaya" highlightClick="1"/>
          </p:cNvPr>
          <p:cNvSpPr/>
          <p:nvPr/>
        </p:nvSpPr>
        <p:spPr>
          <a:xfrm>
            <a:off x="9176490" y="6215398"/>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Ancient Maya</a:t>
            </a:r>
          </a:p>
          <a:p>
            <a:pPr algn="ctr"/>
            <a:r>
              <a:rPr lang="en-GB" dirty="0"/>
              <a:t>cause and effect</a:t>
            </a:r>
          </a:p>
        </p:txBody>
      </p:sp>
      <p:sp>
        <p:nvSpPr>
          <p:cNvPr id="14" name="Action Button: Custom 13">
            <a:hlinkClick r:id="rId3" action="ppaction://hlinksldjump" highlightClick="1"/>
          </p:cNvPr>
          <p:cNvSpPr/>
          <p:nvPr/>
        </p:nvSpPr>
        <p:spPr>
          <a:xfrm>
            <a:off x="934994" y="6389826"/>
            <a:ext cx="1819571"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300" dirty="0"/>
              <a:t>Ancient Maya</a:t>
            </a:r>
          </a:p>
          <a:p>
            <a:pPr algn="ctr"/>
            <a:r>
              <a:rPr lang="en-GB" sz="1300" dirty="0"/>
              <a:t>menu</a:t>
            </a:r>
          </a:p>
        </p:txBody>
      </p:sp>
      <p:sp>
        <p:nvSpPr>
          <p:cNvPr id="15" name="Picture On">
            <a:hlinkClick r:id="" action="ppaction://noaction" highlightClick="1"/>
          </p:cNvPr>
          <p:cNvSpPr/>
          <p:nvPr/>
        </p:nvSpPr>
        <p:spPr>
          <a:xfrm>
            <a:off x="2851359" y="63910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on</a:t>
            </a:r>
          </a:p>
        </p:txBody>
      </p:sp>
      <p:sp>
        <p:nvSpPr>
          <p:cNvPr id="16" name="Picture Off">
            <a:hlinkClick r:id="" action="ppaction://noaction" highlightClick="1"/>
          </p:cNvPr>
          <p:cNvSpPr/>
          <p:nvPr/>
        </p:nvSpPr>
        <p:spPr>
          <a:xfrm>
            <a:off x="3786353" y="6380205"/>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600" dirty="0"/>
              <a:t>Picture off</a:t>
            </a:r>
          </a:p>
        </p:txBody>
      </p:sp>
    </p:spTree>
    <p:extLst>
      <p:ext uri="{BB962C8B-B14F-4D97-AF65-F5344CB8AC3E}">
        <p14:creationId xmlns:p14="http://schemas.microsoft.com/office/powerpoint/2010/main" val="24691988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nextCondLst>
                <p:cond evt="onClick" delay="0">
                  <p:tgtEl>
                    <p:spTgt spid="7"/>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nextCondLst>
                <p:cond evt="onClick" delay="0">
                  <p:tgtEl>
                    <p:spTgt spid="9"/>
                  </p:tgtEl>
                </p:cond>
              </p:nextCondLst>
            </p:seq>
          </p:childTnLst>
        </p:cTn>
      </p:par>
    </p:tnLst>
    <p:bldLst>
      <p:bldP spid="8" grpId="0"/>
      <p:bldP spid="10"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684476" cy="1325563"/>
          </a:xfrm>
          <a:solidFill>
            <a:srgbClr val="239295"/>
          </a:solidFill>
          <a:ln>
            <a:solidFill>
              <a:srgbClr val="239295"/>
            </a:solidFill>
          </a:ln>
        </p:spPr>
        <p:txBody>
          <a:bodyPr/>
          <a:lstStyle/>
          <a:p>
            <a:pPr algn="ctr"/>
            <a:r>
              <a:rPr lang="en-GB" dirty="0">
                <a:solidFill>
                  <a:schemeClr val="bg1"/>
                </a:solidFill>
              </a:rPr>
              <a:t>World War One Causes and Effects</a:t>
            </a:r>
          </a:p>
        </p:txBody>
      </p:sp>
      <p:sp>
        <p:nvSpPr>
          <p:cNvPr id="3" name="Action Button: Custom 2">
            <a:hlinkClick r:id="" action="ppaction://hlinkshowjump?jump=firstslide" highlightClick="1"/>
          </p:cNvPr>
          <p:cNvSpPr/>
          <p:nvPr/>
        </p:nvSpPr>
        <p:spPr>
          <a:xfrm>
            <a:off x="0" y="6389826"/>
            <a:ext cx="838200" cy="477795"/>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Home</a:t>
            </a:r>
          </a:p>
        </p:txBody>
      </p:sp>
      <p:sp>
        <p:nvSpPr>
          <p:cNvPr id="5" name="Title 1">
            <a:hlinkClick r:id="rId2" action="ppaction://hlinksldjump"/>
          </p:cNvPr>
          <p:cNvSpPr txBox="1">
            <a:spLocks/>
          </p:cNvSpPr>
          <p:nvPr/>
        </p:nvSpPr>
        <p:spPr>
          <a:xfrm>
            <a:off x="4599801" y="1910335"/>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Tanks became a major part of the military…</a:t>
            </a:r>
          </a:p>
        </p:txBody>
      </p:sp>
      <p:sp>
        <p:nvSpPr>
          <p:cNvPr id="6" name="Title 1">
            <a:hlinkClick r:id="rId3" action="ppaction://hlinksldjump"/>
          </p:cNvPr>
          <p:cNvSpPr txBox="1">
            <a:spLocks/>
          </p:cNvSpPr>
          <p:nvPr/>
        </p:nvSpPr>
        <p:spPr>
          <a:xfrm>
            <a:off x="838200" y="1910335"/>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World War One began…</a:t>
            </a:r>
          </a:p>
        </p:txBody>
      </p:sp>
      <p:sp>
        <p:nvSpPr>
          <p:cNvPr id="7" name="Title 1">
            <a:hlinkClick r:id="rId4" action="ppaction://hlinksldjump"/>
          </p:cNvPr>
          <p:cNvSpPr txBox="1">
            <a:spLocks/>
          </p:cNvSpPr>
          <p:nvPr/>
        </p:nvSpPr>
        <p:spPr>
          <a:xfrm>
            <a:off x="8361405" y="1910335"/>
            <a:ext cx="2992395" cy="659870"/>
          </a:xfrm>
          <a:prstGeom prst="rect">
            <a:avLst/>
          </a:prstGeom>
          <a:solidFill>
            <a:srgbClr val="239295"/>
          </a:solidFill>
          <a:ln>
            <a:solidFill>
              <a:srgbClr val="239295"/>
            </a:solidFill>
          </a:ln>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Trenches became a symbol of World War One…</a:t>
            </a:r>
          </a:p>
        </p:txBody>
      </p:sp>
      <p:sp>
        <p:nvSpPr>
          <p:cNvPr id="8" name="Title 1">
            <a:hlinkClick r:id="rId5" action="ppaction://hlinksldjump"/>
          </p:cNvPr>
          <p:cNvSpPr txBox="1">
            <a:spLocks/>
          </p:cNvSpPr>
          <p:nvPr/>
        </p:nvSpPr>
        <p:spPr>
          <a:xfrm>
            <a:off x="838200" y="2789852"/>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Barbed wire was used for military purposes…</a:t>
            </a:r>
          </a:p>
        </p:txBody>
      </p:sp>
      <p:sp>
        <p:nvSpPr>
          <p:cNvPr id="9" name="Title 1">
            <a:hlinkClick r:id="rId6" action="ppaction://hlinksldjump"/>
          </p:cNvPr>
          <p:cNvSpPr txBox="1">
            <a:spLocks/>
          </p:cNvSpPr>
          <p:nvPr/>
        </p:nvSpPr>
        <p:spPr>
          <a:xfrm>
            <a:off x="4599802" y="2789852"/>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Machine guns were developed…</a:t>
            </a:r>
          </a:p>
        </p:txBody>
      </p:sp>
      <p:sp>
        <p:nvSpPr>
          <p:cNvPr id="10" name="Title 1">
            <a:hlinkClick r:id="rId7" action="ppaction://hlinksldjump"/>
          </p:cNvPr>
          <p:cNvSpPr txBox="1">
            <a:spLocks/>
          </p:cNvSpPr>
          <p:nvPr/>
        </p:nvSpPr>
        <p:spPr>
          <a:xfrm>
            <a:off x="8361405" y="2789852"/>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Aeroplanes were used for fighting…</a:t>
            </a:r>
          </a:p>
        </p:txBody>
      </p:sp>
      <p:sp>
        <p:nvSpPr>
          <p:cNvPr id="11" name="Title 1">
            <a:hlinkClick r:id="rId8" action="ppaction://hlinksldjump"/>
          </p:cNvPr>
          <p:cNvSpPr txBox="1">
            <a:spLocks/>
          </p:cNvSpPr>
          <p:nvPr/>
        </p:nvSpPr>
        <p:spPr>
          <a:xfrm>
            <a:off x="838200" y="3669369"/>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The Battle of the Somme…</a:t>
            </a:r>
          </a:p>
        </p:txBody>
      </p:sp>
      <p:sp>
        <p:nvSpPr>
          <p:cNvPr id="12" name="Action Button: Custom 11">
            <a:hlinkClick r:id="" action="ppaction://macro?name=RandomizerWWI" highlightClick="1"/>
          </p:cNvPr>
          <p:cNvSpPr/>
          <p:nvPr/>
        </p:nvSpPr>
        <p:spPr>
          <a:xfrm>
            <a:off x="4599800" y="5428403"/>
            <a:ext cx="2992395" cy="659870"/>
          </a:xfrm>
          <a:prstGeom prst="actionButtonBlank">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Random World War One</a:t>
            </a:r>
          </a:p>
          <a:p>
            <a:pPr algn="ctr"/>
            <a:r>
              <a:rPr lang="en-GB" dirty="0"/>
              <a:t>cause and effect</a:t>
            </a:r>
          </a:p>
        </p:txBody>
      </p:sp>
      <p:sp>
        <p:nvSpPr>
          <p:cNvPr id="13" name="Title 1">
            <a:hlinkClick r:id="rId9" action="ppaction://hlinksldjump"/>
          </p:cNvPr>
          <p:cNvSpPr txBox="1">
            <a:spLocks/>
          </p:cNvSpPr>
          <p:nvPr/>
        </p:nvSpPr>
        <p:spPr>
          <a:xfrm>
            <a:off x="4599802" y="3669369"/>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Germany surrendered…</a:t>
            </a:r>
          </a:p>
        </p:txBody>
      </p:sp>
      <p:sp>
        <p:nvSpPr>
          <p:cNvPr id="14" name="Title 1">
            <a:hlinkClick r:id="rId10" action="ppaction://hlinksldjump"/>
          </p:cNvPr>
          <p:cNvSpPr txBox="1">
            <a:spLocks/>
          </p:cNvSpPr>
          <p:nvPr/>
        </p:nvSpPr>
        <p:spPr>
          <a:xfrm>
            <a:off x="8361404" y="3669369"/>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Chemical weapons were used…</a:t>
            </a:r>
          </a:p>
        </p:txBody>
      </p:sp>
      <p:sp>
        <p:nvSpPr>
          <p:cNvPr id="15" name="Title 1">
            <a:hlinkClick r:id="rId11" action="ppaction://hlinksldjump"/>
          </p:cNvPr>
          <p:cNvSpPr txBox="1">
            <a:spLocks/>
          </p:cNvSpPr>
          <p:nvPr/>
        </p:nvSpPr>
        <p:spPr>
          <a:xfrm>
            <a:off x="838200" y="4548886"/>
            <a:ext cx="2992395" cy="659870"/>
          </a:xfrm>
          <a:prstGeom prst="rect">
            <a:avLst/>
          </a:prstGeom>
          <a:solidFill>
            <a:srgbClr val="239295"/>
          </a:solidFill>
          <a:ln>
            <a:solidFill>
              <a:srgbClr val="239295"/>
            </a:solidFill>
          </a:ln>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Society began to change…</a:t>
            </a:r>
          </a:p>
        </p:txBody>
      </p:sp>
    </p:spTree>
    <p:extLst>
      <p:ext uri="{BB962C8B-B14F-4D97-AF65-F5344CB8AC3E}">
        <p14:creationId xmlns:p14="http://schemas.microsoft.com/office/powerpoint/2010/main" val="1805790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use and Effect Game" id="{F263F507-4CF7-4B4E-BD76-870546F65723}" vid="{784E09AA-69DA-4E4B-AF0D-3E852A7DE0E0}"/>
    </a:ext>
  </a:extLst>
</a:theme>
</file>

<file path=docProps/app.xml><?xml version="1.0" encoding="utf-8"?>
<Properties xmlns="http://schemas.openxmlformats.org/officeDocument/2006/extended-properties" xmlns:vt="http://schemas.openxmlformats.org/officeDocument/2006/docPropsVTypes">
  <Template>Cause and Effect Game</Template>
  <TotalTime>7439</TotalTime>
  <Words>11530</Words>
  <Application>Microsoft Office PowerPoint</Application>
  <PresentationFormat>Widescreen</PresentationFormat>
  <Paragraphs>1610</Paragraphs>
  <Slides>135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135</vt:i4>
      </vt:variant>
    </vt:vector>
  </HeadingPairs>
  <TitlesOfParts>
    <vt:vector size="139" baseType="lpstr">
      <vt:lpstr>Arial</vt:lpstr>
      <vt:lpstr>Calibri</vt:lpstr>
      <vt:lpstr>Calibri Light</vt:lpstr>
      <vt:lpstr>Office Theme</vt:lpstr>
      <vt:lpstr>Choose your topic to begin</vt:lpstr>
      <vt:lpstr>Stone Age to Iron Age Causes and Effects</vt:lpstr>
      <vt:lpstr>The Palaeolithic Era began…</vt:lpstr>
      <vt:lpstr>The Palaeolithic Era ended…</vt:lpstr>
      <vt:lpstr>The Mesolithic Era ended…</vt:lpstr>
      <vt:lpstr>The Neolithic Era ended…</vt:lpstr>
      <vt:lpstr>The Bronze Age started…</vt:lpstr>
      <vt:lpstr>The Bronze Age ended…</vt:lpstr>
      <vt:lpstr>The Iron Age in Britain started…</vt:lpstr>
      <vt:lpstr>The Iron Age in Britain ended…</vt:lpstr>
      <vt:lpstr>People started farming…</vt:lpstr>
      <vt:lpstr>Hill forts were popularised during the Iron Age…</vt:lpstr>
      <vt:lpstr>Humans were able to control fire…</vt:lpstr>
      <vt:lpstr>Humans invented art like cave paintings…</vt:lpstr>
      <vt:lpstr>People became more powerful in society…</vt:lpstr>
      <vt:lpstr>Ancient Romans Causes and Effects</vt:lpstr>
      <vt:lpstr>The Romans invaded Britain…</vt:lpstr>
      <vt:lpstr>The Romans left Britain…</vt:lpstr>
      <vt:lpstr>The Romans built aqueducts in Britain…</vt:lpstr>
      <vt:lpstr>The Romans introduced coins as currency…</vt:lpstr>
      <vt:lpstr>Hadrian’s Wall was built…</vt:lpstr>
      <vt:lpstr>The Romans built roads in Britain…</vt:lpstr>
      <vt:lpstr>The Romans introduced laws…</vt:lpstr>
      <vt:lpstr>The Romans introduced Latin…</vt:lpstr>
      <vt:lpstr>The Romans took Boudicca’s land…</vt:lpstr>
      <vt:lpstr>Christianity was allowed to be followed…</vt:lpstr>
      <vt:lpstr>Public baths were built in Roman Britain…</vt:lpstr>
      <vt:lpstr>Huge towns were built in Roman Britain…</vt:lpstr>
      <vt:lpstr>Anglo-Saxons Causes and Effects</vt:lpstr>
      <vt:lpstr>The Anglo-Saxons came to Britain…</vt:lpstr>
      <vt:lpstr>People went back to living in farming communities…</vt:lpstr>
      <vt:lpstr>The Anglo-Saxon (Germanic) language…</vt:lpstr>
      <vt:lpstr>Religion in Britain changed again…</vt:lpstr>
      <vt:lpstr>The Anglo-Saxons created kingdoms…</vt:lpstr>
      <vt:lpstr>Christianity was reintroduced to Britain…</vt:lpstr>
      <vt:lpstr>Roman brick and tile buildings were abandoned or destroyed…</vt:lpstr>
      <vt:lpstr>Education became more important…</vt:lpstr>
      <vt:lpstr>The country became more unified…</vt:lpstr>
      <vt:lpstr>Viking Causes and Effects</vt:lpstr>
      <vt:lpstr>The Vikings came to Britain…</vt:lpstr>
      <vt:lpstr>William the Conqueror invaded Britain…</vt:lpstr>
      <vt:lpstr>Alfred the Great agreed a truce with Guthrum…</vt:lpstr>
      <vt:lpstr>The Vikings raided lots of Britain…</vt:lpstr>
      <vt:lpstr>The Vikings created longboats…</vt:lpstr>
      <vt:lpstr>The Vikings settled in Britain…</vt:lpstr>
      <vt:lpstr>Christianity spread throughout Viking cultures…</vt:lpstr>
      <vt:lpstr>The Vikings controlled York…</vt:lpstr>
      <vt:lpstr>The Vikings conquered most of England…</vt:lpstr>
      <vt:lpstr>Viking laws were used in parts of Britain…</vt:lpstr>
      <vt:lpstr>Ancient Greeks Causes and Effects</vt:lpstr>
      <vt:lpstr>The Greeks developed philosophy…</vt:lpstr>
      <vt:lpstr>The Greeks developed democracy…</vt:lpstr>
      <vt:lpstr>The Greeks developed the Olympics…</vt:lpstr>
      <vt:lpstr>The Greeks developed columns and pillars…</vt:lpstr>
      <vt:lpstr>The Greeks used trial by jury…</vt:lpstr>
      <vt:lpstr>The Greeks invented theatre…</vt:lpstr>
      <vt:lpstr>Athens and Sparta fought against each other…</vt:lpstr>
      <vt:lpstr>The Greeks traded a lot using the sea…</vt:lpstr>
      <vt:lpstr>The Mycenaean's became the ‘first Greeks’…</vt:lpstr>
      <vt:lpstr>Ancient Egypt Causes and Effects</vt:lpstr>
      <vt:lpstr>The Nile flooded every year…</vt:lpstr>
      <vt:lpstr>Lots of the people lived near the Nile…</vt:lpstr>
      <vt:lpstr>The Egyptians developed papyrus paper…</vt:lpstr>
      <vt:lpstr>The Egyptians mummified some of the dead…</vt:lpstr>
      <vt:lpstr>The Egyptians created a water pump…</vt:lpstr>
      <vt:lpstr>Lots of Egyptians shaved their heads…</vt:lpstr>
      <vt:lpstr>They developed surgical tools…</vt:lpstr>
      <vt:lpstr>A huge library was built in Alexandria…</vt:lpstr>
      <vt:lpstr>The Pyramids were built…</vt:lpstr>
      <vt:lpstr>The Egyptians kept track of time…</vt:lpstr>
      <vt:lpstr>Shang Dynasty Causes and Effects</vt:lpstr>
      <vt:lpstr>They created China’s first system of writing…</vt:lpstr>
      <vt:lpstr>They had a structured system of government...</vt:lpstr>
      <vt:lpstr>Bronze represented power…</vt:lpstr>
      <vt:lpstr>They had a strong number system…</vt:lpstr>
      <vt:lpstr>The Shang Dynasty had a powerful army…</vt:lpstr>
      <vt:lpstr>The I-Ching becomes China’s first traditional classic text…</vt:lpstr>
      <vt:lpstr>The capital city was moved multiple times…</vt:lpstr>
      <vt:lpstr>Early Islam Causes and Effects</vt:lpstr>
      <vt:lpstr>The House of Wisdom is built…</vt:lpstr>
      <vt:lpstr>Early Islam helped shape modern medicine…</vt:lpstr>
      <vt:lpstr>Islamic scientists helped create the camera…</vt:lpstr>
      <vt:lpstr>Islamic trade routes connected lots of the world…</vt:lpstr>
      <vt:lpstr>The game of chess was introduced to Europe…</vt:lpstr>
      <vt:lpstr>al-Jahiz developed the study of Zoology…</vt:lpstr>
      <vt:lpstr>Banks were created across the Islamic empire…</vt:lpstr>
      <vt:lpstr>They developed ‘beautiful writing’…</vt:lpstr>
      <vt:lpstr>They helped spread the game of polo…</vt:lpstr>
      <vt:lpstr>Islamic music spread across Europe…</vt:lpstr>
      <vt:lpstr>Ancient Maya Causes and Effects</vt:lpstr>
      <vt:lpstr>The Maya helped make chocolate popular…</vt:lpstr>
      <vt:lpstr>The Maya created a system of writing…</vt:lpstr>
      <vt:lpstr>The Maya experienced a ‘golden age’…</vt:lpstr>
      <vt:lpstr>The decline of the Maya…</vt:lpstr>
      <vt:lpstr>Spanish explorers arrive in Mesoamerica…</vt:lpstr>
      <vt:lpstr>The Maya used terrace farming…</vt:lpstr>
      <vt:lpstr>There was no central government…</vt:lpstr>
      <vt:lpstr>Changes in global climate…</vt:lpstr>
      <vt:lpstr>World War One Causes and Effects</vt:lpstr>
      <vt:lpstr>World War One began…</vt:lpstr>
      <vt:lpstr>Tanks became a major part of the military…</vt:lpstr>
      <vt:lpstr>Trenches became a symbol of World War One…</vt:lpstr>
      <vt:lpstr>Barbed wire was used for military purposes…</vt:lpstr>
      <vt:lpstr>Machine guns were developed…</vt:lpstr>
      <vt:lpstr>Aeroplanes were used for fighting…</vt:lpstr>
      <vt:lpstr>The Battle of the Somme…</vt:lpstr>
      <vt:lpstr>Germany surrendered…</vt:lpstr>
      <vt:lpstr>Chemical weapons were used…</vt:lpstr>
      <vt:lpstr>Society began to change…</vt:lpstr>
      <vt:lpstr>World War Two Causes and Effects</vt:lpstr>
      <vt:lpstr>Germany invaded Poland…</vt:lpstr>
      <vt:lpstr>Aircraft had pressurised cabins…</vt:lpstr>
      <vt:lpstr>The first atomic weapons were used…</vt:lpstr>
      <vt:lpstr>Penicillin was mass produced…</vt:lpstr>
      <vt:lpstr>The Battle of Britain…</vt:lpstr>
      <vt:lpstr>Germany attacked Russia…</vt:lpstr>
      <vt:lpstr>Bombs led to space travel…</vt:lpstr>
      <vt:lpstr>The Germans were pushed back from France…</vt:lpstr>
      <vt:lpstr>Jet engines were developed…</vt:lpstr>
      <vt:lpstr>Modern computers were developed…</vt:lpstr>
      <vt:lpstr>America entered the war…</vt:lpstr>
      <vt:lpstr>Miscellaneous Causes and Effects</vt:lpstr>
      <vt:lpstr>Bubonic plague spread across Europe (1346-1353)…</vt:lpstr>
      <vt:lpstr>The sinking of the Titanic…</vt:lpstr>
      <vt:lpstr>Man landed on the moon in 1969…</vt:lpstr>
      <vt:lpstr>The Industrial Revolution (roughly 1760-1840)…</vt:lpstr>
      <vt:lpstr>The Great Fire of London (1666)…</vt:lpstr>
      <vt:lpstr>The Gunpowder Plot (1665)…</vt:lpstr>
      <vt:lpstr>The Wars of the Roses…</vt:lpstr>
      <vt:lpstr>Tim Berners-Lee invented the World Wide Web…</vt:lpstr>
      <vt:lpstr>The printing press was invented…</vt:lpstr>
      <vt:lpstr>The first flight (1903)…</vt:lpstr>
      <vt:lpstr>Magna Carta (1215) was signed…</vt:lpstr>
      <vt:lpstr>The Concorde aeroplane…</vt:lpstr>
      <vt:lpstr>The Berlin Wall…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Choose your topic to begin</dc:title>
  <dc:creator>Glenn Carter</dc:creator>
  <cp:lastModifiedBy>Jodie Bond</cp:lastModifiedBy>
  <cp:revision>315</cp:revision>
  <dcterms:created xsi:type="dcterms:W3CDTF">2020-01-24T06:35:20Z</dcterms:created>
  <dcterms:modified xsi:type="dcterms:W3CDTF">2022-01-14T10:35:51Z</dcterms:modified>
</cp:coreProperties>
</file>