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88" r:id="rId4"/>
    <p:sldId id="394" r:id="rId5"/>
    <p:sldId id="395" r:id="rId6"/>
    <p:sldId id="396" r:id="rId7"/>
    <p:sldId id="397" r:id="rId8"/>
    <p:sldId id="398" r:id="rId9"/>
    <p:sldId id="399" r:id="rId10"/>
    <p:sldId id="400" r:id="rId11"/>
    <p:sldId id="401" r:id="rId12"/>
    <p:sldId id="402" r:id="rId13"/>
    <p:sldId id="403"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16" r:id="rId27"/>
    <p:sldId id="417" r:id="rId28"/>
    <p:sldId id="418" r:id="rId29"/>
    <p:sldId id="419" r:id="rId30"/>
    <p:sldId id="420" r:id="rId31"/>
    <p:sldId id="421" r:id="rId32"/>
    <p:sldId id="422" r:id="rId33"/>
    <p:sldId id="423" r:id="rId34"/>
    <p:sldId id="424" r:id="rId35"/>
    <p:sldId id="425" r:id="rId36"/>
    <p:sldId id="426" r:id="rId37"/>
    <p:sldId id="427" r:id="rId38"/>
    <p:sldId id="428" r:id="rId39"/>
    <p:sldId id="429" r:id="rId40"/>
    <p:sldId id="430" r:id="rId41"/>
    <p:sldId id="431" r:id="rId42"/>
    <p:sldId id="432" r:id="rId43"/>
    <p:sldId id="433" r:id="rId44"/>
    <p:sldId id="434" r:id="rId45"/>
    <p:sldId id="435" r:id="rId46"/>
    <p:sldId id="436" r:id="rId47"/>
    <p:sldId id="437" r:id="rId48"/>
    <p:sldId id="438" r:id="rId49"/>
    <p:sldId id="439" r:id="rId50"/>
    <p:sldId id="440" r:id="rId51"/>
    <p:sldId id="441" r:id="rId52"/>
    <p:sldId id="442" r:id="rId53"/>
    <p:sldId id="443" r:id="rId54"/>
    <p:sldId id="444" r:id="rId55"/>
    <p:sldId id="445" r:id="rId56"/>
    <p:sldId id="446" r:id="rId57"/>
    <p:sldId id="447" r:id="rId58"/>
    <p:sldId id="448" r:id="rId59"/>
    <p:sldId id="449" r:id="rId60"/>
    <p:sldId id="450" r:id="rId61"/>
    <p:sldId id="451" r:id="rId62"/>
    <p:sldId id="452" r:id="rId63"/>
    <p:sldId id="453" r:id="rId64"/>
    <p:sldId id="454" r:id="rId65"/>
    <p:sldId id="455" r:id="rId66"/>
    <p:sldId id="456" r:id="rId67"/>
    <p:sldId id="457" r:id="rId68"/>
    <p:sldId id="458" r:id="rId69"/>
    <p:sldId id="459" r:id="rId70"/>
    <p:sldId id="460" r:id="rId71"/>
    <p:sldId id="461" r:id="rId72"/>
    <p:sldId id="462" r:id="rId73"/>
    <p:sldId id="463" r:id="rId74"/>
    <p:sldId id="464" r:id="rId75"/>
    <p:sldId id="465" r:id="rId76"/>
    <p:sldId id="466" r:id="rId77"/>
    <p:sldId id="467" r:id="rId78"/>
    <p:sldId id="468" r:id="rId79"/>
    <p:sldId id="469" r:id="rId80"/>
    <p:sldId id="470" r:id="rId81"/>
    <p:sldId id="471" r:id="rId82"/>
    <p:sldId id="472" r:id="rId83"/>
    <p:sldId id="473" r:id="rId84"/>
    <p:sldId id="474" r:id="rId85"/>
    <p:sldId id="475" r:id="rId86"/>
    <p:sldId id="476" r:id="rId87"/>
    <p:sldId id="477" r:id="rId88"/>
    <p:sldId id="478" r:id="rId89"/>
    <p:sldId id="479" r:id="rId90"/>
    <p:sldId id="480" r:id="rId91"/>
    <p:sldId id="481" r:id="rId92"/>
    <p:sldId id="482" r:id="rId93"/>
    <p:sldId id="483" r:id="rId94"/>
    <p:sldId id="484" r:id="rId95"/>
    <p:sldId id="485" r:id="rId96"/>
    <p:sldId id="486" r:id="rId97"/>
    <p:sldId id="487" r:id="rId98"/>
    <p:sldId id="488" r:id="rId99"/>
    <p:sldId id="489" r:id="rId100"/>
    <p:sldId id="490" r:id="rId101"/>
    <p:sldId id="491" r:id="rId102"/>
    <p:sldId id="492" r:id="rId103"/>
    <p:sldId id="493" r:id="rId104"/>
    <p:sldId id="494" r:id="rId105"/>
    <p:sldId id="495" r:id="rId106"/>
    <p:sldId id="496" r:id="rId107"/>
    <p:sldId id="497" r:id="rId108"/>
    <p:sldId id="498" r:id="rId109"/>
    <p:sldId id="499" r:id="rId110"/>
    <p:sldId id="500" r:id="rId111"/>
    <p:sldId id="501" r:id="rId112"/>
    <p:sldId id="502" r:id="rId113"/>
    <p:sldId id="503" r:id="rId114"/>
    <p:sldId id="504" r:id="rId115"/>
    <p:sldId id="505" r:id="rId116"/>
    <p:sldId id="506" r:id="rId117"/>
    <p:sldId id="507" r:id="rId118"/>
    <p:sldId id="508" r:id="rId119"/>
    <p:sldId id="509" r:id="rId120"/>
    <p:sldId id="510" r:id="rId121"/>
    <p:sldId id="511" r:id="rId122"/>
    <p:sldId id="512" r:id="rId123"/>
    <p:sldId id="513" r:id="rId124"/>
    <p:sldId id="514" r:id="rId125"/>
    <p:sldId id="515" r:id="rId126"/>
    <p:sldId id="516" r:id="rId127"/>
    <p:sldId id="517" r:id="rId128"/>
    <p:sldId id="518" r:id="rId129"/>
    <p:sldId id="519" r:id="rId130"/>
    <p:sldId id="520" r:id="rId131"/>
    <p:sldId id="521" r:id="rId132"/>
    <p:sldId id="522" r:id="rId133"/>
    <p:sldId id="523" r:id="rId134"/>
    <p:sldId id="524" r:id="rId135"/>
    <p:sldId id="525" r:id="rId136"/>
    <p:sldId id="526" r:id="rId137"/>
    <p:sldId id="527" r:id="rId138"/>
    <p:sldId id="528" r:id="rId139"/>
    <p:sldId id="529" r:id="rId140"/>
    <p:sldId id="530" r:id="rId141"/>
    <p:sldId id="531" r:id="rId142"/>
    <p:sldId id="532" r:id="rId143"/>
    <p:sldId id="533" r:id="rId144"/>
    <p:sldId id="534" r:id="rId145"/>
    <p:sldId id="535" r:id="rId146"/>
    <p:sldId id="536" r:id="rId147"/>
    <p:sldId id="537" r:id="rId148"/>
    <p:sldId id="538" r:id="rId149"/>
    <p:sldId id="539" r:id="rId150"/>
    <p:sldId id="540" r:id="rId151"/>
    <p:sldId id="541" r:id="rId152"/>
    <p:sldId id="542" r:id="rId153"/>
    <p:sldId id="543" r:id="rId154"/>
    <p:sldId id="544" r:id="rId155"/>
    <p:sldId id="545" r:id="rId156"/>
    <p:sldId id="546" r:id="rId157"/>
    <p:sldId id="547" r:id="rId158"/>
    <p:sldId id="548" r:id="rId159"/>
    <p:sldId id="549" r:id="rId160"/>
    <p:sldId id="550" r:id="rId161"/>
    <p:sldId id="551" r:id="rId162"/>
    <p:sldId id="552" r:id="rId163"/>
    <p:sldId id="553" r:id="rId164"/>
    <p:sldId id="554" r:id="rId165"/>
    <p:sldId id="555" r:id="rId166"/>
    <p:sldId id="556" r:id="rId167"/>
    <p:sldId id="557" r:id="rId168"/>
    <p:sldId id="559" r:id="rId169"/>
    <p:sldId id="560" r:id="rId170"/>
    <p:sldId id="561" r:id="rId171"/>
    <p:sldId id="562" r:id="rId172"/>
    <p:sldId id="563" r:id="rId173"/>
    <p:sldId id="564" r:id="rId174"/>
    <p:sldId id="565" r:id="rId175"/>
    <p:sldId id="566" r:id="rId176"/>
    <p:sldId id="567" r:id="rId177"/>
    <p:sldId id="568" r:id="rId178"/>
    <p:sldId id="569" r:id="rId179"/>
    <p:sldId id="570" r:id="rId180"/>
    <p:sldId id="571" r:id="rId181"/>
    <p:sldId id="572" r:id="rId182"/>
    <p:sldId id="573" r:id="rId183"/>
    <p:sldId id="574" r:id="rId184"/>
    <p:sldId id="575" r:id="rId185"/>
    <p:sldId id="576" r:id="rId186"/>
    <p:sldId id="577" r:id="rId187"/>
    <p:sldId id="578" r:id="rId188"/>
    <p:sldId id="579" r:id="rId189"/>
    <p:sldId id="580" r:id="rId190"/>
    <p:sldId id="581" r:id="rId191"/>
    <p:sldId id="582" r:id="rId192"/>
    <p:sldId id="583" r:id="rId193"/>
    <p:sldId id="584" r:id="rId194"/>
    <p:sldId id="585" r:id="rId195"/>
    <p:sldId id="586" r:id="rId196"/>
    <p:sldId id="587" r:id="rId197"/>
    <p:sldId id="588" r:id="rId198"/>
    <p:sldId id="589" r:id="rId199"/>
    <p:sldId id="590" r:id="rId200"/>
    <p:sldId id="591" r:id="rId201"/>
    <p:sldId id="592" r:id="rId202"/>
    <p:sldId id="593" r:id="rId203"/>
    <p:sldId id="594" r:id="rId204"/>
    <p:sldId id="595" r:id="rId205"/>
    <p:sldId id="596" r:id="rId206"/>
    <p:sldId id="597" r:id="rId207"/>
    <p:sldId id="598" r:id="rId208"/>
    <p:sldId id="599" r:id="rId209"/>
    <p:sldId id="600" r:id="rId210"/>
    <p:sldId id="601" r:id="rId211"/>
    <p:sldId id="602" r:id="rId212"/>
    <p:sldId id="603" r:id="rId213"/>
    <p:sldId id="604" r:id="rId214"/>
    <p:sldId id="605" r:id="rId215"/>
    <p:sldId id="606" r:id="rId216"/>
    <p:sldId id="607" r:id="rId217"/>
    <p:sldId id="608" r:id="rId218"/>
    <p:sldId id="609" r:id="rId219"/>
    <p:sldId id="610" r:id="rId220"/>
    <p:sldId id="611" r:id="rId221"/>
    <p:sldId id="612" r:id="rId222"/>
    <p:sldId id="613" r:id="rId223"/>
    <p:sldId id="614" r:id="rId224"/>
    <p:sldId id="615" r:id="rId225"/>
    <p:sldId id="616" r:id="rId226"/>
    <p:sldId id="617" r:id="rId227"/>
    <p:sldId id="618" r:id="rId228"/>
    <p:sldId id="619" r:id="rId229"/>
    <p:sldId id="620" r:id="rId230"/>
    <p:sldId id="621" r:id="rId231"/>
    <p:sldId id="622" r:id="rId232"/>
    <p:sldId id="623" r:id="rId233"/>
    <p:sldId id="624" r:id="rId234"/>
    <p:sldId id="625" r:id="rId235"/>
    <p:sldId id="626" r:id="rId236"/>
    <p:sldId id="627" r:id="rId237"/>
    <p:sldId id="628" r:id="rId238"/>
    <p:sldId id="629" r:id="rId239"/>
    <p:sldId id="630" r:id="rId240"/>
    <p:sldId id="631" r:id="rId241"/>
    <p:sldId id="632" r:id="rId242"/>
    <p:sldId id="633" r:id="rId243"/>
    <p:sldId id="634" r:id="rId244"/>
    <p:sldId id="635" r:id="rId245"/>
    <p:sldId id="636" r:id="rId246"/>
    <p:sldId id="637" r:id="rId247"/>
    <p:sldId id="638" r:id="rId248"/>
    <p:sldId id="639" r:id="rId249"/>
    <p:sldId id="640" r:id="rId250"/>
    <p:sldId id="641" r:id="rId251"/>
    <p:sldId id="642" r:id="rId252"/>
    <p:sldId id="643" r:id="rId253"/>
    <p:sldId id="644" r:id="rId254"/>
    <p:sldId id="645" r:id="rId255"/>
    <p:sldId id="646" r:id="rId256"/>
    <p:sldId id="647" r:id="rId257"/>
    <p:sldId id="648" r:id="rId258"/>
    <p:sldId id="649" r:id="rId259"/>
    <p:sldId id="650" r:id="rId260"/>
    <p:sldId id="651" r:id="rId261"/>
    <p:sldId id="652" r:id="rId262"/>
    <p:sldId id="653" r:id="rId263"/>
    <p:sldId id="654" r:id="rId264"/>
    <p:sldId id="655" r:id="rId265"/>
    <p:sldId id="656" r:id="rId266"/>
    <p:sldId id="659" r:id="rId267"/>
    <p:sldId id="660" r:id="rId268"/>
    <p:sldId id="661" r:id="rId269"/>
    <p:sldId id="662" r:id="rId270"/>
    <p:sldId id="663" r:id="rId271"/>
    <p:sldId id="664" r:id="rId272"/>
    <p:sldId id="665" r:id="rId273"/>
    <p:sldId id="666" r:id="rId274"/>
    <p:sldId id="667" r:id="rId275"/>
    <p:sldId id="668" r:id="rId276"/>
    <p:sldId id="669" r:id="rId277"/>
    <p:sldId id="670" r:id="rId278"/>
    <p:sldId id="671" r:id="rId279"/>
    <p:sldId id="672" r:id="rId280"/>
    <p:sldId id="673" r:id="rId281"/>
    <p:sldId id="674" r:id="rId282"/>
    <p:sldId id="675" r:id="rId283"/>
    <p:sldId id="676" r:id="rId284"/>
    <p:sldId id="677" r:id="rId285"/>
    <p:sldId id="678" r:id="rId286"/>
    <p:sldId id="679" r:id="rId287"/>
    <p:sldId id="680" r:id="rId288"/>
    <p:sldId id="681" r:id="rId289"/>
    <p:sldId id="682" r:id="rId290"/>
    <p:sldId id="683" r:id="rId291"/>
    <p:sldId id="684" r:id="rId292"/>
    <p:sldId id="685" r:id="rId293"/>
    <p:sldId id="686" r:id="rId294"/>
    <p:sldId id="687" r:id="rId295"/>
    <p:sldId id="688" r:id="rId296"/>
    <p:sldId id="689" r:id="rId297"/>
    <p:sldId id="690" r:id="rId298"/>
    <p:sldId id="691" r:id="rId299"/>
    <p:sldId id="692" r:id="rId300"/>
    <p:sldId id="693" r:id="rId301"/>
    <p:sldId id="694" r:id="rId302"/>
    <p:sldId id="695" r:id="rId303"/>
    <p:sldId id="696" r:id="rId304"/>
    <p:sldId id="697" r:id="rId305"/>
    <p:sldId id="698" r:id="rId306"/>
    <p:sldId id="699" r:id="rId307"/>
    <p:sldId id="700" r:id="rId308"/>
    <p:sldId id="701" r:id="rId309"/>
    <p:sldId id="702" r:id="rId310"/>
    <p:sldId id="703" r:id="rId311"/>
    <p:sldId id="704" r:id="rId312"/>
    <p:sldId id="705" r:id="rId313"/>
    <p:sldId id="706" r:id="rId314"/>
    <p:sldId id="707" r:id="rId315"/>
    <p:sldId id="708" r:id="rId316"/>
    <p:sldId id="709" r:id="rId317"/>
    <p:sldId id="710" r:id="rId318"/>
    <p:sldId id="711" r:id="rId319"/>
    <p:sldId id="712" r:id="rId320"/>
    <p:sldId id="713" r:id="rId321"/>
    <p:sldId id="714" r:id="rId322"/>
    <p:sldId id="715" r:id="rId323"/>
    <p:sldId id="716" r:id="rId324"/>
    <p:sldId id="717" r:id="rId325"/>
    <p:sldId id="718" r:id="rId326"/>
    <p:sldId id="719" r:id="rId327"/>
    <p:sldId id="720" r:id="rId328"/>
    <p:sldId id="721" r:id="rId329"/>
    <p:sldId id="722" r:id="rId330"/>
    <p:sldId id="723" r:id="rId331"/>
    <p:sldId id="724" r:id="rId332"/>
    <p:sldId id="725" r:id="rId333"/>
    <p:sldId id="726" r:id="rId334"/>
    <p:sldId id="727" r:id="rId335"/>
    <p:sldId id="728" r:id="rId336"/>
    <p:sldId id="729" r:id="rId337"/>
    <p:sldId id="730" r:id="rId338"/>
    <p:sldId id="731" r:id="rId339"/>
    <p:sldId id="732" r:id="rId340"/>
    <p:sldId id="733" r:id="rId341"/>
    <p:sldId id="734" r:id="rId342"/>
    <p:sldId id="735" r:id="rId343"/>
    <p:sldId id="736" r:id="rId344"/>
    <p:sldId id="737" r:id="rId345"/>
    <p:sldId id="738" r:id="rId346"/>
    <p:sldId id="739" r:id="rId347"/>
    <p:sldId id="740" r:id="rId348"/>
    <p:sldId id="741" r:id="rId349"/>
    <p:sldId id="742" r:id="rId350"/>
    <p:sldId id="743" r:id="rId351"/>
    <p:sldId id="744" r:id="rId352"/>
    <p:sldId id="745" r:id="rId353"/>
    <p:sldId id="746" r:id="rId354"/>
    <p:sldId id="747" r:id="rId355"/>
    <p:sldId id="748" r:id="rId356"/>
    <p:sldId id="749" r:id="rId357"/>
    <p:sldId id="750" r:id="rId358"/>
    <p:sldId id="751" r:id="rId359"/>
    <p:sldId id="752" r:id="rId360"/>
    <p:sldId id="753" r:id="rId361"/>
    <p:sldId id="754" r:id="rId362"/>
    <p:sldId id="755" r:id="rId363"/>
    <p:sldId id="756" r:id="rId364"/>
    <p:sldId id="757" r:id="rId365"/>
    <p:sldId id="758" r:id="rId366"/>
    <p:sldId id="759" r:id="rId367"/>
    <p:sldId id="761" r:id="rId368"/>
    <p:sldId id="762" r:id="rId369"/>
    <p:sldId id="763" r:id="rId370"/>
    <p:sldId id="764" r:id="rId371"/>
    <p:sldId id="765" r:id="rId372"/>
    <p:sldId id="766" r:id="rId373"/>
    <p:sldId id="767" r:id="rId374"/>
    <p:sldId id="768" r:id="rId375"/>
    <p:sldId id="769" r:id="rId376"/>
    <p:sldId id="770" r:id="rId377"/>
    <p:sldId id="771" r:id="rId378"/>
    <p:sldId id="772" r:id="rId379"/>
    <p:sldId id="773" r:id="rId380"/>
    <p:sldId id="774" r:id="rId381"/>
    <p:sldId id="775" r:id="rId382"/>
    <p:sldId id="776" r:id="rId383"/>
    <p:sldId id="777" r:id="rId384"/>
    <p:sldId id="778" r:id="rId385"/>
    <p:sldId id="779" r:id="rId386"/>
    <p:sldId id="780" r:id="rId387"/>
    <p:sldId id="781" r:id="rId388"/>
    <p:sldId id="782" r:id="rId389"/>
    <p:sldId id="783" r:id="rId390"/>
    <p:sldId id="784" r:id="rId391"/>
    <p:sldId id="785" r:id="rId392"/>
    <p:sldId id="786" r:id="rId393"/>
    <p:sldId id="787" r:id="rId394"/>
    <p:sldId id="788" r:id="rId395"/>
    <p:sldId id="789" r:id="rId396"/>
    <p:sldId id="790" r:id="rId397"/>
    <p:sldId id="791" r:id="rId398"/>
    <p:sldId id="792" r:id="rId399"/>
    <p:sldId id="793" r:id="rId400"/>
    <p:sldId id="794" r:id="rId401"/>
    <p:sldId id="795" r:id="rId402"/>
    <p:sldId id="796" r:id="rId403"/>
    <p:sldId id="797" r:id="rId404"/>
    <p:sldId id="798" r:id="rId405"/>
    <p:sldId id="799" r:id="rId406"/>
    <p:sldId id="800" r:id="rId407"/>
    <p:sldId id="801" r:id="rId408"/>
    <p:sldId id="802" r:id="rId409"/>
    <p:sldId id="803" r:id="rId410"/>
    <p:sldId id="804" r:id="rId411"/>
    <p:sldId id="805" r:id="rId412"/>
    <p:sldId id="806" r:id="rId413"/>
    <p:sldId id="807" r:id="rId414"/>
    <p:sldId id="808" r:id="rId415"/>
    <p:sldId id="809" r:id="rId416"/>
    <p:sldId id="810" r:id="rId417"/>
    <p:sldId id="811" r:id="rId418"/>
    <p:sldId id="812" r:id="rId419"/>
    <p:sldId id="813" r:id="rId420"/>
    <p:sldId id="814" r:id="rId421"/>
    <p:sldId id="815" r:id="rId422"/>
    <p:sldId id="816" r:id="rId423"/>
    <p:sldId id="817" r:id="rId424"/>
    <p:sldId id="818" r:id="rId425"/>
    <p:sldId id="819" r:id="rId426"/>
    <p:sldId id="820" r:id="rId427"/>
    <p:sldId id="821" r:id="rId428"/>
    <p:sldId id="822" r:id="rId429"/>
    <p:sldId id="823" r:id="rId430"/>
    <p:sldId id="824" r:id="rId431"/>
    <p:sldId id="825" r:id="rId432"/>
    <p:sldId id="826" r:id="rId433"/>
    <p:sldId id="827" r:id="rId434"/>
    <p:sldId id="828" r:id="rId435"/>
    <p:sldId id="829" r:id="rId436"/>
    <p:sldId id="830" r:id="rId437"/>
    <p:sldId id="831" r:id="rId438"/>
    <p:sldId id="832" r:id="rId439"/>
    <p:sldId id="833" r:id="rId440"/>
    <p:sldId id="834" r:id="rId441"/>
    <p:sldId id="835" r:id="rId442"/>
    <p:sldId id="836" r:id="rId443"/>
    <p:sldId id="837" r:id="rId444"/>
    <p:sldId id="838" r:id="rId445"/>
    <p:sldId id="839" r:id="rId446"/>
    <p:sldId id="840" r:id="rId447"/>
    <p:sldId id="841" r:id="rId448"/>
    <p:sldId id="842" r:id="rId449"/>
    <p:sldId id="843" r:id="rId450"/>
    <p:sldId id="844" r:id="rId451"/>
    <p:sldId id="845" r:id="rId452"/>
    <p:sldId id="846" r:id="rId453"/>
    <p:sldId id="847" r:id="rId454"/>
    <p:sldId id="848" r:id="rId455"/>
    <p:sldId id="849" r:id="rId456"/>
    <p:sldId id="850" r:id="rId457"/>
    <p:sldId id="851" r:id="rId458"/>
    <p:sldId id="852" r:id="rId459"/>
    <p:sldId id="853" r:id="rId460"/>
    <p:sldId id="854" r:id="rId461"/>
    <p:sldId id="855" r:id="rId462"/>
    <p:sldId id="856" r:id="rId463"/>
    <p:sldId id="857" r:id="rId464"/>
    <p:sldId id="858" r:id="rId465"/>
    <p:sldId id="859" r:id="rId466"/>
    <p:sldId id="860" r:id="rId467"/>
    <p:sldId id="861" r:id="rId468"/>
    <p:sldId id="862" r:id="rId469"/>
    <p:sldId id="863" r:id="rId470"/>
    <p:sldId id="864" r:id="rId471"/>
    <p:sldId id="865" r:id="rId472"/>
    <p:sldId id="866" r:id="rId473"/>
    <p:sldId id="867" r:id="rId474"/>
    <p:sldId id="868" r:id="rId475"/>
    <p:sldId id="869" r:id="rId476"/>
    <p:sldId id="870" r:id="rId477"/>
    <p:sldId id="871" r:id="rId478"/>
    <p:sldId id="872" r:id="rId479"/>
    <p:sldId id="873" r:id="rId480"/>
    <p:sldId id="874" r:id="rId481"/>
    <p:sldId id="875" r:id="rId482"/>
    <p:sldId id="876" r:id="rId483"/>
    <p:sldId id="877" r:id="rId484"/>
    <p:sldId id="878" r:id="rId485"/>
    <p:sldId id="879" r:id="rId486"/>
    <p:sldId id="880" r:id="rId487"/>
    <p:sldId id="881" r:id="rId488"/>
    <p:sldId id="882" r:id="rId489"/>
    <p:sldId id="883" r:id="rId490"/>
    <p:sldId id="884" r:id="rId491"/>
    <p:sldId id="885" r:id="rId492"/>
    <p:sldId id="886" r:id="rId493"/>
    <p:sldId id="887" r:id="rId494"/>
    <p:sldId id="888" r:id="rId495"/>
    <p:sldId id="889" r:id="rId496"/>
    <p:sldId id="890" r:id="rId497"/>
    <p:sldId id="891" r:id="rId498"/>
    <p:sldId id="892" r:id="rId499"/>
    <p:sldId id="893" r:id="rId500"/>
    <p:sldId id="894" r:id="rId501"/>
    <p:sldId id="895" r:id="rId502"/>
    <p:sldId id="896" r:id="rId503"/>
    <p:sldId id="897" r:id="rId504"/>
    <p:sldId id="898" r:id="rId505"/>
    <p:sldId id="899" r:id="rId506"/>
    <p:sldId id="900" r:id="rId507"/>
    <p:sldId id="901" r:id="rId508"/>
    <p:sldId id="902" r:id="rId509"/>
    <p:sldId id="903" r:id="rId510"/>
    <p:sldId id="904" r:id="rId511"/>
    <p:sldId id="905" r:id="rId512"/>
    <p:sldId id="906" r:id="rId513"/>
    <p:sldId id="907" r:id="rId514"/>
    <p:sldId id="908" r:id="rId515"/>
    <p:sldId id="909" r:id="rId516"/>
    <p:sldId id="910" r:id="rId517"/>
    <p:sldId id="911" r:id="rId518"/>
    <p:sldId id="912" r:id="rId519"/>
    <p:sldId id="913" r:id="rId520"/>
    <p:sldId id="914" r:id="rId521"/>
    <p:sldId id="915" r:id="rId522"/>
    <p:sldId id="916" r:id="rId523"/>
    <p:sldId id="917" r:id="rId524"/>
    <p:sldId id="918" r:id="rId525"/>
    <p:sldId id="919" r:id="rId526"/>
    <p:sldId id="920" r:id="rId527"/>
    <p:sldId id="921" r:id="rId528"/>
    <p:sldId id="922" r:id="rId529"/>
    <p:sldId id="923" r:id="rId530"/>
    <p:sldId id="924" r:id="rId5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93EB"/>
    <a:srgbClr val="4279E6"/>
    <a:srgbClr val="C55A11"/>
    <a:srgbClr val="4B0B7B"/>
    <a:srgbClr val="8497B0"/>
    <a:srgbClr val="7F6000"/>
    <a:srgbClr val="92D050"/>
    <a:srgbClr val="8FAADC"/>
    <a:srgbClr val="0070C0"/>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15" autoAdjust="0"/>
    <p:restoredTop sz="94660"/>
  </p:normalViewPr>
  <p:slideViewPr>
    <p:cSldViewPr snapToGrid="0">
      <p:cViewPr varScale="1">
        <p:scale>
          <a:sx n="72" d="100"/>
          <a:sy n="72" d="100"/>
        </p:scale>
        <p:origin x="3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viewProps" Target="viewProps.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tableStyles" Target="tableStyles.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presProps" Target="presProps.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theme" Target="theme/theme1.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72" Type="http://schemas.openxmlformats.org/officeDocument/2006/relationships/slide" Target="slides/slide71.xml"/><Relationship Id="rId375" Type="http://schemas.openxmlformats.org/officeDocument/2006/relationships/slide" Target="slides/slide37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226" Type="http://schemas.openxmlformats.org/officeDocument/2006/relationships/slide" Target="slides/slide225.xml"/><Relationship Id="rId433" Type="http://schemas.openxmlformats.org/officeDocument/2006/relationships/slide" Target="slides/slide432.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 Type="http://schemas.openxmlformats.org/officeDocument/2006/relationships/slide" Target="slides/slide4.xml"/><Relationship Id="rId237" Type="http://schemas.openxmlformats.org/officeDocument/2006/relationships/slide" Target="slides/slide2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EFD6B73-053D-46EF-8FA6-3B32AECC8FC8}" type="datetimeFigureOut">
              <a:rPr lang="en-GB" smtClean="0"/>
              <a:t>14/01/2022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DBDD7-B2DA-4B2B-8579-C93315A1793C}" type="slidenum">
              <a:rPr lang="en-GB" smtClean="0"/>
              <a:t>‹#›</a:t>
            </a:fld>
            <a:endParaRPr lang="en-GB"/>
          </a:p>
        </p:txBody>
      </p:sp>
    </p:spTree>
    <p:extLst>
      <p:ext uri="{BB962C8B-B14F-4D97-AF65-F5344CB8AC3E}">
        <p14:creationId xmlns:p14="http://schemas.microsoft.com/office/powerpoint/2010/main" val="4264744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FD6B73-053D-46EF-8FA6-3B32AECC8FC8}" type="datetimeFigureOut">
              <a:rPr lang="en-GB" smtClean="0"/>
              <a:t>14/01/2022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DBDD7-B2DA-4B2B-8579-C93315A1793C}" type="slidenum">
              <a:rPr lang="en-GB" smtClean="0"/>
              <a:t>‹#›</a:t>
            </a:fld>
            <a:endParaRPr lang="en-GB"/>
          </a:p>
        </p:txBody>
      </p:sp>
    </p:spTree>
    <p:extLst>
      <p:ext uri="{BB962C8B-B14F-4D97-AF65-F5344CB8AC3E}">
        <p14:creationId xmlns:p14="http://schemas.microsoft.com/office/powerpoint/2010/main" val="842625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FD6B73-053D-46EF-8FA6-3B32AECC8FC8}" type="datetimeFigureOut">
              <a:rPr lang="en-GB" smtClean="0"/>
              <a:t>14/01/2022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DBDD7-B2DA-4B2B-8579-C93315A1793C}" type="slidenum">
              <a:rPr lang="en-GB" smtClean="0"/>
              <a:t>‹#›</a:t>
            </a:fld>
            <a:endParaRPr lang="en-GB"/>
          </a:p>
        </p:txBody>
      </p:sp>
    </p:spTree>
    <p:extLst>
      <p:ext uri="{BB962C8B-B14F-4D97-AF65-F5344CB8AC3E}">
        <p14:creationId xmlns:p14="http://schemas.microsoft.com/office/powerpoint/2010/main" val="353273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FD6B73-053D-46EF-8FA6-3B32AECC8FC8}" type="datetimeFigureOut">
              <a:rPr lang="en-GB" smtClean="0"/>
              <a:t>14/01/2022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DBDD7-B2DA-4B2B-8579-C93315A1793C}" type="slidenum">
              <a:rPr lang="en-GB" smtClean="0"/>
              <a:t>‹#›</a:t>
            </a:fld>
            <a:endParaRPr lang="en-GB"/>
          </a:p>
        </p:txBody>
      </p:sp>
    </p:spTree>
    <p:extLst>
      <p:ext uri="{BB962C8B-B14F-4D97-AF65-F5344CB8AC3E}">
        <p14:creationId xmlns:p14="http://schemas.microsoft.com/office/powerpoint/2010/main" val="421884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FD6B73-053D-46EF-8FA6-3B32AECC8FC8}" type="datetimeFigureOut">
              <a:rPr lang="en-GB" smtClean="0"/>
              <a:t>14/01/2022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DBDD7-B2DA-4B2B-8579-C93315A1793C}" type="slidenum">
              <a:rPr lang="en-GB" smtClean="0"/>
              <a:t>‹#›</a:t>
            </a:fld>
            <a:endParaRPr lang="en-GB"/>
          </a:p>
        </p:txBody>
      </p:sp>
    </p:spTree>
    <p:extLst>
      <p:ext uri="{BB962C8B-B14F-4D97-AF65-F5344CB8AC3E}">
        <p14:creationId xmlns:p14="http://schemas.microsoft.com/office/powerpoint/2010/main" val="1890276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EFD6B73-053D-46EF-8FA6-3B32AECC8FC8}" type="datetimeFigureOut">
              <a:rPr lang="en-GB" smtClean="0"/>
              <a:t>14/01/2022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DBDD7-B2DA-4B2B-8579-C93315A1793C}" type="slidenum">
              <a:rPr lang="en-GB" smtClean="0"/>
              <a:t>‹#›</a:t>
            </a:fld>
            <a:endParaRPr lang="en-GB"/>
          </a:p>
        </p:txBody>
      </p:sp>
    </p:spTree>
    <p:extLst>
      <p:ext uri="{BB962C8B-B14F-4D97-AF65-F5344CB8AC3E}">
        <p14:creationId xmlns:p14="http://schemas.microsoft.com/office/powerpoint/2010/main" val="997528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EFD6B73-053D-46EF-8FA6-3B32AECC8FC8}" type="datetimeFigureOut">
              <a:rPr lang="en-GB" smtClean="0"/>
              <a:t>14/01/2022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DDBDD7-B2DA-4B2B-8579-C93315A1793C}" type="slidenum">
              <a:rPr lang="en-GB" smtClean="0"/>
              <a:t>‹#›</a:t>
            </a:fld>
            <a:endParaRPr lang="en-GB"/>
          </a:p>
        </p:txBody>
      </p:sp>
    </p:spTree>
    <p:extLst>
      <p:ext uri="{BB962C8B-B14F-4D97-AF65-F5344CB8AC3E}">
        <p14:creationId xmlns:p14="http://schemas.microsoft.com/office/powerpoint/2010/main" val="4215436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EFD6B73-053D-46EF-8FA6-3B32AECC8FC8}" type="datetimeFigureOut">
              <a:rPr lang="en-GB" smtClean="0"/>
              <a:t>14/01/2022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DDBDD7-B2DA-4B2B-8579-C93315A1793C}" type="slidenum">
              <a:rPr lang="en-GB" smtClean="0"/>
              <a:t>‹#›</a:t>
            </a:fld>
            <a:endParaRPr lang="en-GB"/>
          </a:p>
        </p:txBody>
      </p:sp>
    </p:spTree>
    <p:extLst>
      <p:ext uri="{BB962C8B-B14F-4D97-AF65-F5344CB8AC3E}">
        <p14:creationId xmlns:p14="http://schemas.microsoft.com/office/powerpoint/2010/main" val="185390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D6B73-053D-46EF-8FA6-3B32AECC8FC8}" type="datetimeFigureOut">
              <a:rPr lang="en-GB" smtClean="0"/>
              <a:t>14/01/2022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DDBDD7-B2DA-4B2B-8579-C93315A1793C}" type="slidenum">
              <a:rPr lang="en-GB" smtClean="0"/>
              <a:t>‹#›</a:t>
            </a:fld>
            <a:endParaRPr lang="en-GB"/>
          </a:p>
        </p:txBody>
      </p:sp>
    </p:spTree>
    <p:extLst>
      <p:ext uri="{BB962C8B-B14F-4D97-AF65-F5344CB8AC3E}">
        <p14:creationId xmlns:p14="http://schemas.microsoft.com/office/powerpoint/2010/main" val="122100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FD6B73-053D-46EF-8FA6-3B32AECC8FC8}" type="datetimeFigureOut">
              <a:rPr lang="en-GB" smtClean="0"/>
              <a:t>14/01/2022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DBDD7-B2DA-4B2B-8579-C93315A1793C}" type="slidenum">
              <a:rPr lang="en-GB" smtClean="0"/>
              <a:t>‹#›</a:t>
            </a:fld>
            <a:endParaRPr lang="en-GB"/>
          </a:p>
        </p:txBody>
      </p:sp>
    </p:spTree>
    <p:extLst>
      <p:ext uri="{BB962C8B-B14F-4D97-AF65-F5344CB8AC3E}">
        <p14:creationId xmlns:p14="http://schemas.microsoft.com/office/powerpoint/2010/main" val="121383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FD6B73-053D-46EF-8FA6-3B32AECC8FC8}" type="datetimeFigureOut">
              <a:rPr lang="en-GB" smtClean="0"/>
              <a:t>14/01/2022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DBDD7-B2DA-4B2B-8579-C93315A1793C}" type="slidenum">
              <a:rPr lang="en-GB" smtClean="0"/>
              <a:t>‹#›</a:t>
            </a:fld>
            <a:endParaRPr lang="en-GB"/>
          </a:p>
        </p:txBody>
      </p:sp>
    </p:spTree>
    <p:extLst>
      <p:ext uri="{BB962C8B-B14F-4D97-AF65-F5344CB8AC3E}">
        <p14:creationId xmlns:p14="http://schemas.microsoft.com/office/powerpoint/2010/main" val="2146720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D6B73-053D-46EF-8FA6-3B32AECC8FC8}" type="datetimeFigureOut">
              <a:rPr lang="en-GB" smtClean="0"/>
              <a:t>14/01/2022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DBDD7-B2DA-4B2B-8579-C93315A1793C}" type="slidenum">
              <a:rPr lang="en-GB" smtClean="0"/>
              <a:t>‹#›</a:t>
            </a:fld>
            <a:endParaRPr lang="en-GB"/>
          </a:p>
        </p:txBody>
      </p:sp>
    </p:spTree>
    <p:extLst>
      <p:ext uri="{BB962C8B-B14F-4D97-AF65-F5344CB8AC3E}">
        <p14:creationId xmlns:p14="http://schemas.microsoft.com/office/powerpoint/2010/main" val="3598197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66.xml"/><Relationship Id="rId13" Type="http://schemas.openxmlformats.org/officeDocument/2006/relationships/slide" Target="slide200.xml"/><Relationship Id="rId3" Type="http://schemas.openxmlformats.org/officeDocument/2006/relationships/slide" Target="slide35.xml"/><Relationship Id="rId7" Type="http://schemas.openxmlformats.org/officeDocument/2006/relationships/slide" Target="slide167.xml"/><Relationship Id="rId12" Type="http://schemas.openxmlformats.org/officeDocument/2006/relationships/slide" Target="slide365.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34.xml"/><Relationship Id="rId11" Type="http://schemas.openxmlformats.org/officeDocument/2006/relationships/slide" Target="slide332.xml"/><Relationship Id="rId5" Type="http://schemas.openxmlformats.org/officeDocument/2006/relationships/slide" Target="slide101.xml"/><Relationship Id="rId15" Type="http://schemas.openxmlformats.org/officeDocument/2006/relationships/image" Target="../media/image1.png"/><Relationship Id="rId10" Type="http://schemas.openxmlformats.org/officeDocument/2006/relationships/slide" Target="slide299.xml"/><Relationship Id="rId4" Type="http://schemas.openxmlformats.org/officeDocument/2006/relationships/slide" Target="slide68.xml"/><Relationship Id="rId9" Type="http://schemas.openxmlformats.org/officeDocument/2006/relationships/slide" Target="slide233.xml"/><Relationship Id="rId14" Type="http://schemas.openxmlformats.org/officeDocument/2006/relationships/hyperlink" Target="http://www.history-rocks.com/" TargetMode="Externa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3" Type="http://schemas.openxmlformats.org/officeDocument/2006/relationships/slide" Target="slide109.xml"/><Relationship Id="rId18" Type="http://schemas.openxmlformats.org/officeDocument/2006/relationships/slide" Target="slide118.xml"/><Relationship Id="rId26" Type="http://schemas.openxmlformats.org/officeDocument/2006/relationships/slide" Target="slide126.xml"/><Relationship Id="rId3" Type="http://schemas.openxmlformats.org/officeDocument/2006/relationships/slide" Target="slide103.xml"/><Relationship Id="rId21" Type="http://schemas.openxmlformats.org/officeDocument/2006/relationships/slide" Target="slide121.xml"/><Relationship Id="rId34" Type="http://schemas.openxmlformats.org/officeDocument/2006/relationships/hyperlink" Target="http://www.history-rocks.com/" TargetMode="External"/><Relationship Id="rId7" Type="http://schemas.openxmlformats.org/officeDocument/2006/relationships/slide" Target="slide115.xml"/><Relationship Id="rId12" Type="http://schemas.openxmlformats.org/officeDocument/2006/relationships/slide" Target="slide108.xml"/><Relationship Id="rId17" Type="http://schemas.openxmlformats.org/officeDocument/2006/relationships/slide" Target="slide113.xml"/><Relationship Id="rId25" Type="http://schemas.openxmlformats.org/officeDocument/2006/relationships/slide" Target="slide125.xml"/><Relationship Id="rId33" Type="http://schemas.openxmlformats.org/officeDocument/2006/relationships/slide" Target="slide133.xml"/><Relationship Id="rId2" Type="http://schemas.openxmlformats.org/officeDocument/2006/relationships/slide" Target="slide102.xml"/><Relationship Id="rId16" Type="http://schemas.openxmlformats.org/officeDocument/2006/relationships/slide" Target="slide112.xml"/><Relationship Id="rId20" Type="http://schemas.openxmlformats.org/officeDocument/2006/relationships/slide" Target="slide120.xml"/><Relationship Id="rId29" Type="http://schemas.openxmlformats.org/officeDocument/2006/relationships/slide" Target="slide129.xml"/><Relationship Id="rId1" Type="http://schemas.openxmlformats.org/officeDocument/2006/relationships/slideLayout" Target="../slideLayouts/slideLayout2.xml"/><Relationship Id="rId6" Type="http://schemas.openxmlformats.org/officeDocument/2006/relationships/slide" Target="slide114.xml"/><Relationship Id="rId11" Type="http://schemas.openxmlformats.org/officeDocument/2006/relationships/slide" Target="slide107.xml"/><Relationship Id="rId24" Type="http://schemas.openxmlformats.org/officeDocument/2006/relationships/slide" Target="slide124.xml"/><Relationship Id="rId32" Type="http://schemas.openxmlformats.org/officeDocument/2006/relationships/slide" Target="slide132.xml"/><Relationship Id="rId5" Type="http://schemas.openxmlformats.org/officeDocument/2006/relationships/slide" Target="slide105.xml"/><Relationship Id="rId15" Type="http://schemas.openxmlformats.org/officeDocument/2006/relationships/slide" Target="slide111.xml"/><Relationship Id="rId23" Type="http://schemas.openxmlformats.org/officeDocument/2006/relationships/slide" Target="slide123.xml"/><Relationship Id="rId28" Type="http://schemas.openxmlformats.org/officeDocument/2006/relationships/slide" Target="slide128.xml"/><Relationship Id="rId10" Type="http://schemas.openxmlformats.org/officeDocument/2006/relationships/slide" Target="slide106.xml"/><Relationship Id="rId19" Type="http://schemas.openxmlformats.org/officeDocument/2006/relationships/slide" Target="slide119.xml"/><Relationship Id="rId31" Type="http://schemas.openxmlformats.org/officeDocument/2006/relationships/slide" Target="slide131.xml"/><Relationship Id="rId4" Type="http://schemas.openxmlformats.org/officeDocument/2006/relationships/slide" Target="slide104.xml"/><Relationship Id="rId9" Type="http://schemas.openxmlformats.org/officeDocument/2006/relationships/slide" Target="slide117.xml"/><Relationship Id="rId14" Type="http://schemas.openxmlformats.org/officeDocument/2006/relationships/slide" Target="slide110.xml"/><Relationship Id="rId22" Type="http://schemas.openxmlformats.org/officeDocument/2006/relationships/slide" Target="slide122.xml"/><Relationship Id="rId27" Type="http://schemas.openxmlformats.org/officeDocument/2006/relationships/slide" Target="slide127.xml"/><Relationship Id="rId30" Type="http://schemas.openxmlformats.org/officeDocument/2006/relationships/slide" Target="slide130.xml"/><Relationship Id="rId35" Type="http://schemas.openxmlformats.org/officeDocument/2006/relationships/image" Target="../media/image2.png"/><Relationship Id="rId8" Type="http://schemas.openxmlformats.org/officeDocument/2006/relationships/slide" Target="slide116.xml"/></Relationships>
</file>

<file path=ppt/slides/_rels/slide102.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3" Type="http://schemas.openxmlformats.org/officeDocument/2006/relationships/slide" Target="slide142.xml"/><Relationship Id="rId18" Type="http://schemas.openxmlformats.org/officeDocument/2006/relationships/slide" Target="slide152.xml"/><Relationship Id="rId26" Type="http://schemas.openxmlformats.org/officeDocument/2006/relationships/slide" Target="slide160.xml"/><Relationship Id="rId3" Type="http://schemas.openxmlformats.org/officeDocument/2006/relationships/slide" Target="slide136.xml"/><Relationship Id="rId21" Type="http://schemas.openxmlformats.org/officeDocument/2006/relationships/slide" Target="slide155.xml"/><Relationship Id="rId34" Type="http://schemas.openxmlformats.org/officeDocument/2006/relationships/image" Target="../media/image2.png"/><Relationship Id="rId7" Type="http://schemas.openxmlformats.org/officeDocument/2006/relationships/slide" Target="slide148.xml"/><Relationship Id="rId12" Type="http://schemas.openxmlformats.org/officeDocument/2006/relationships/slide" Target="slide141.xml"/><Relationship Id="rId17" Type="http://schemas.openxmlformats.org/officeDocument/2006/relationships/slide" Target="slide151.xml"/><Relationship Id="rId25" Type="http://schemas.openxmlformats.org/officeDocument/2006/relationships/slide" Target="slide159.xml"/><Relationship Id="rId33" Type="http://schemas.openxmlformats.org/officeDocument/2006/relationships/hyperlink" Target="http://www.history-rocks.com/" TargetMode="External"/><Relationship Id="rId2" Type="http://schemas.openxmlformats.org/officeDocument/2006/relationships/slide" Target="slide135.xml"/><Relationship Id="rId16" Type="http://schemas.openxmlformats.org/officeDocument/2006/relationships/slide" Target="slide146.xml"/><Relationship Id="rId20" Type="http://schemas.openxmlformats.org/officeDocument/2006/relationships/slide" Target="slide154.xml"/><Relationship Id="rId29" Type="http://schemas.openxmlformats.org/officeDocument/2006/relationships/slide" Target="slide163.xml"/><Relationship Id="rId1" Type="http://schemas.openxmlformats.org/officeDocument/2006/relationships/slideLayout" Target="../slideLayouts/slideLayout2.xml"/><Relationship Id="rId6" Type="http://schemas.openxmlformats.org/officeDocument/2006/relationships/slide" Target="slide147.xml"/><Relationship Id="rId11" Type="http://schemas.openxmlformats.org/officeDocument/2006/relationships/slide" Target="slide140.xml"/><Relationship Id="rId24" Type="http://schemas.openxmlformats.org/officeDocument/2006/relationships/slide" Target="slide158.xml"/><Relationship Id="rId32" Type="http://schemas.openxmlformats.org/officeDocument/2006/relationships/slide" Target="slide166.xml"/><Relationship Id="rId5" Type="http://schemas.openxmlformats.org/officeDocument/2006/relationships/slide" Target="slide138.xml"/><Relationship Id="rId15" Type="http://schemas.openxmlformats.org/officeDocument/2006/relationships/slide" Target="slide144.xml"/><Relationship Id="rId23" Type="http://schemas.openxmlformats.org/officeDocument/2006/relationships/slide" Target="slide157.xml"/><Relationship Id="rId28" Type="http://schemas.openxmlformats.org/officeDocument/2006/relationships/slide" Target="slide162.xml"/><Relationship Id="rId10" Type="http://schemas.openxmlformats.org/officeDocument/2006/relationships/slide" Target="slide139.xml"/><Relationship Id="rId19" Type="http://schemas.openxmlformats.org/officeDocument/2006/relationships/slide" Target="slide153.xml"/><Relationship Id="rId31" Type="http://schemas.openxmlformats.org/officeDocument/2006/relationships/slide" Target="slide165.xml"/><Relationship Id="rId4" Type="http://schemas.openxmlformats.org/officeDocument/2006/relationships/slide" Target="slide137.xml"/><Relationship Id="rId9" Type="http://schemas.openxmlformats.org/officeDocument/2006/relationships/slide" Target="slide150.xml"/><Relationship Id="rId14" Type="http://schemas.openxmlformats.org/officeDocument/2006/relationships/slide" Target="slide143.xml"/><Relationship Id="rId22" Type="http://schemas.openxmlformats.org/officeDocument/2006/relationships/slide" Target="slide156.xml"/><Relationship Id="rId27" Type="http://schemas.openxmlformats.org/officeDocument/2006/relationships/slide" Target="slide161.xml"/><Relationship Id="rId30" Type="http://schemas.openxmlformats.org/officeDocument/2006/relationships/slide" Target="slide164.xml"/><Relationship Id="rId8" Type="http://schemas.openxmlformats.org/officeDocument/2006/relationships/slide" Target="slide145.xml"/></Relationships>
</file>

<file path=ppt/slides/_rels/slide135.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3" Type="http://schemas.openxmlformats.org/officeDocument/2006/relationships/slide" Target="slide175.xml"/><Relationship Id="rId18" Type="http://schemas.openxmlformats.org/officeDocument/2006/relationships/slide" Target="slide185.xml"/><Relationship Id="rId26" Type="http://schemas.openxmlformats.org/officeDocument/2006/relationships/slide" Target="slide193.xml"/><Relationship Id="rId3" Type="http://schemas.openxmlformats.org/officeDocument/2006/relationships/slide" Target="slide169.xml"/><Relationship Id="rId21" Type="http://schemas.openxmlformats.org/officeDocument/2006/relationships/slide" Target="slide188.xml"/><Relationship Id="rId34" Type="http://schemas.openxmlformats.org/officeDocument/2006/relationships/image" Target="../media/image2.png"/><Relationship Id="rId7" Type="http://schemas.openxmlformats.org/officeDocument/2006/relationships/slide" Target="slide181.xml"/><Relationship Id="rId12" Type="http://schemas.openxmlformats.org/officeDocument/2006/relationships/slide" Target="slide174.xml"/><Relationship Id="rId17" Type="http://schemas.openxmlformats.org/officeDocument/2006/relationships/slide" Target="slide184.xml"/><Relationship Id="rId25" Type="http://schemas.openxmlformats.org/officeDocument/2006/relationships/slide" Target="slide192.xml"/><Relationship Id="rId33" Type="http://schemas.openxmlformats.org/officeDocument/2006/relationships/hyperlink" Target="http://www.history-rocks.com/" TargetMode="External"/><Relationship Id="rId2" Type="http://schemas.openxmlformats.org/officeDocument/2006/relationships/slide" Target="slide168.xml"/><Relationship Id="rId16" Type="http://schemas.openxmlformats.org/officeDocument/2006/relationships/slide" Target="slide178.xml"/><Relationship Id="rId20" Type="http://schemas.openxmlformats.org/officeDocument/2006/relationships/slide" Target="slide187.xml"/><Relationship Id="rId29" Type="http://schemas.openxmlformats.org/officeDocument/2006/relationships/slide" Target="slide196.xml"/><Relationship Id="rId1" Type="http://schemas.openxmlformats.org/officeDocument/2006/relationships/slideLayout" Target="../slideLayouts/slideLayout2.xml"/><Relationship Id="rId6" Type="http://schemas.openxmlformats.org/officeDocument/2006/relationships/slide" Target="slide180.xml"/><Relationship Id="rId11" Type="http://schemas.openxmlformats.org/officeDocument/2006/relationships/slide" Target="slide173.xml"/><Relationship Id="rId24" Type="http://schemas.openxmlformats.org/officeDocument/2006/relationships/slide" Target="slide191.xml"/><Relationship Id="rId32" Type="http://schemas.openxmlformats.org/officeDocument/2006/relationships/slide" Target="slide199.xml"/><Relationship Id="rId5" Type="http://schemas.openxmlformats.org/officeDocument/2006/relationships/slide" Target="slide171.xml"/><Relationship Id="rId15" Type="http://schemas.openxmlformats.org/officeDocument/2006/relationships/slide" Target="slide177.xml"/><Relationship Id="rId23" Type="http://schemas.openxmlformats.org/officeDocument/2006/relationships/slide" Target="slide190.xml"/><Relationship Id="rId28" Type="http://schemas.openxmlformats.org/officeDocument/2006/relationships/slide" Target="slide195.xml"/><Relationship Id="rId10" Type="http://schemas.openxmlformats.org/officeDocument/2006/relationships/slide" Target="slide172.xml"/><Relationship Id="rId19" Type="http://schemas.openxmlformats.org/officeDocument/2006/relationships/slide" Target="slide186.xml"/><Relationship Id="rId31" Type="http://schemas.openxmlformats.org/officeDocument/2006/relationships/slide" Target="slide198.xml"/><Relationship Id="rId4" Type="http://schemas.openxmlformats.org/officeDocument/2006/relationships/slide" Target="slide170.xml"/><Relationship Id="rId9" Type="http://schemas.openxmlformats.org/officeDocument/2006/relationships/slide" Target="slide179.xml"/><Relationship Id="rId14" Type="http://schemas.openxmlformats.org/officeDocument/2006/relationships/slide" Target="slide176.xml"/><Relationship Id="rId22" Type="http://schemas.openxmlformats.org/officeDocument/2006/relationships/slide" Target="slide189.xml"/><Relationship Id="rId27" Type="http://schemas.openxmlformats.org/officeDocument/2006/relationships/slide" Target="slide194.xml"/><Relationship Id="rId30" Type="http://schemas.openxmlformats.org/officeDocument/2006/relationships/slide" Target="slide197.xml"/><Relationship Id="rId8" Type="http://schemas.openxmlformats.org/officeDocument/2006/relationships/slide" Target="slide182.xml"/></Relationships>
</file>

<file path=ppt/slides/_rels/slide168.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9.xml"/><Relationship Id="rId26" Type="http://schemas.openxmlformats.org/officeDocument/2006/relationships/slide" Target="slide27.xml"/><Relationship Id="rId3" Type="http://schemas.openxmlformats.org/officeDocument/2006/relationships/slide" Target="slide4.xml"/><Relationship Id="rId21" Type="http://schemas.openxmlformats.org/officeDocument/2006/relationships/slide" Target="slide22.xml"/><Relationship Id="rId34" Type="http://schemas.openxmlformats.org/officeDocument/2006/relationships/hyperlink" Target="http://www.history-rocks.com/" TargetMode="External"/><Relationship Id="rId7" Type="http://schemas.openxmlformats.org/officeDocument/2006/relationships/slide" Target="slide16.xml"/><Relationship Id="rId12" Type="http://schemas.openxmlformats.org/officeDocument/2006/relationships/slide" Target="slide9.xml"/><Relationship Id="rId17" Type="http://schemas.openxmlformats.org/officeDocument/2006/relationships/slide" Target="slide14.xml"/><Relationship Id="rId25" Type="http://schemas.openxmlformats.org/officeDocument/2006/relationships/slide" Target="slide26.xml"/><Relationship Id="rId33" Type="http://schemas.openxmlformats.org/officeDocument/2006/relationships/slide" Target="slide34.xml"/><Relationship Id="rId2" Type="http://schemas.openxmlformats.org/officeDocument/2006/relationships/slide" Target="slide3.xml"/><Relationship Id="rId16" Type="http://schemas.openxmlformats.org/officeDocument/2006/relationships/slide" Target="slide13.xml"/><Relationship Id="rId20" Type="http://schemas.openxmlformats.org/officeDocument/2006/relationships/slide" Target="slide21.xml"/><Relationship Id="rId29"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8.xml"/><Relationship Id="rId24" Type="http://schemas.openxmlformats.org/officeDocument/2006/relationships/slide" Target="slide25.xml"/><Relationship Id="rId32" Type="http://schemas.openxmlformats.org/officeDocument/2006/relationships/slide" Target="slide33.xml"/><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slide" Target="slide24.xml"/><Relationship Id="rId28" Type="http://schemas.openxmlformats.org/officeDocument/2006/relationships/slide" Target="slide29.xml"/><Relationship Id="rId10" Type="http://schemas.openxmlformats.org/officeDocument/2006/relationships/slide" Target="slide7.xml"/><Relationship Id="rId19" Type="http://schemas.openxmlformats.org/officeDocument/2006/relationships/slide" Target="slide20.xml"/><Relationship Id="rId31" Type="http://schemas.openxmlformats.org/officeDocument/2006/relationships/slide" Target="slide32.xml"/><Relationship Id="rId4" Type="http://schemas.openxmlformats.org/officeDocument/2006/relationships/slide" Target="slide5.xml"/><Relationship Id="rId9" Type="http://schemas.openxmlformats.org/officeDocument/2006/relationships/slide" Target="slide18.xml"/><Relationship Id="rId14" Type="http://schemas.openxmlformats.org/officeDocument/2006/relationships/slide" Target="slide11.xml"/><Relationship Id="rId22" Type="http://schemas.openxmlformats.org/officeDocument/2006/relationships/slide" Target="slide23.xml"/><Relationship Id="rId27" Type="http://schemas.openxmlformats.org/officeDocument/2006/relationships/slide" Target="slide28.xml"/><Relationship Id="rId30" Type="http://schemas.openxmlformats.org/officeDocument/2006/relationships/slide" Target="slide31.xml"/><Relationship Id="rId35" Type="http://schemas.openxmlformats.org/officeDocument/2006/relationships/image" Target="../media/image2.png"/><Relationship Id="rId8" Type="http://schemas.openxmlformats.org/officeDocument/2006/relationships/slide" Target="slide17.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3" Type="http://schemas.openxmlformats.org/officeDocument/2006/relationships/slide" Target="slide208.xml"/><Relationship Id="rId18" Type="http://schemas.openxmlformats.org/officeDocument/2006/relationships/slide" Target="slide217.xml"/><Relationship Id="rId26" Type="http://schemas.openxmlformats.org/officeDocument/2006/relationships/slide" Target="slide225.xml"/><Relationship Id="rId3" Type="http://schemas.openxmlformats.org/officeDocument/2006/relationships/slide" Target="slide202.xml"/><Relationship Id="rId21" Type="http://schemas.openxmlformats.org/officeDocument/2006/relationships/slide" Target="slide220.xml"/><Relationship Id="rId34" Type="http://schemas.openxmlformats.org/officeDocument/2006/relationships/hyperlink" Target="http://www.history-rocks.com/" TargetMode="External"/><Relationship Id="rId7" Type="http://schemas.openxmlformats.org/officeDocument/2006/relationships/slide" Target="slide214.xml"/><Relationship Id="rId12" Type="http://schemas.openxmlformats.org/officeDocument/2006/relationships/slide" Target="slide207.xml"/><Relationship Id="rId17" Type="http://schemas.openxmlformats.org/officeDocument/2006/relationships/slide" Target="slide212.xml"/><Relationship Id="rId25" Type="http://schemas.openxmlformats.org/officeDocument/2006/relationships/slide" Target="slide224.xml"/><Relationship Id="rId33" Type="http://schemas.openxmlformats.org/officeDocument/2006/relationships/slide" Target="slide232.xml"/><Relationship Id="rId2" Type="http://schemas.openxmlformats.org/officeDocument/2006/relationships/slide" Target="slide201.xml"/><Relationship Id="rId16" Type="http://schemas.openxmlformats.org/officeDocument/2006/relationships/slide" Target="slide211.xml"/><Relationship Id="rId20" Type="http://schemas.openxmlformats.org/officeDocument/2006/relationships/slide" Target="slide219.xml"/><Relationship Id="rId29" Type="http://schemas.openxmlformats.org/officeDocument/2006/relationships/slide" Target="slide228.xml"/><Relationship Id="rId1" Type="http://schemas.openxmlformats.org/officeDocument/2006/relationships/slideLayout" Target="../slideLayouts/slideLayout2.xml"/><Relationship Id="rId6" Type="http://schemas.openxmlformats.org/officeDocument/2006/relationships/slide" Target="slide213.xml"/><Relationship Id="rId11" Type="http://schemas.openxmlformats.org/officeDocument/2006/relationships/slide" Target="slide206.xml"/><Relationship Id="rId24" Type="http://schemas.openxmlformats.org/officeDocument/2006/relationships/slide" Target="slide223.xml"/><Relationship Id="rId32" Type="http://schemas.openxmlformats.org/officeDocument/2006/relationships/slide" Target="slide231.xml"/><Relationship Id="rId5" Type="http://schemas.openxmlformats.org/officeDocument/2006/relationships/slide" Target="slide204.xml"/><Relationship Id="rId15" Type="http://schemas.openxmlformats.org/officeDocument/2006/relationships/slide" Target="slide210.xml"/><Relationship Id="rId23" Type="http://schemas.openxmlformats.org/officeDocument/2006/relationships/slide" Target="slide222.xml"/><Relationship Id="rId28" Type="http://schemas.openxmlformats.org/officeDocument/2006/relationships/slide" Target="slide227.xml"/><Relationship Id="rId10" Type="http://schemas.openxmlformats.org/officeDocument/2006/relationships/slide" Target="slide205.xml"/><Relationship Id="rId19" Type="http://schemas.openxmlformats.org/officeDocument/2006/relationships/slide" Target="slide218.xml"/><Relationship Id="rId31" Type="http://schemas.openxmlformats.org/officeDocument/2006/relationships/slide" Target="slide230.xml"/><Relationship Id="rId4" Type="http://schemas.openxmlformats.org/officeDocument/2006/relationships/slide" Target="slide203.xml"/><Relationship Id="rId9" Type="http://schemas.openxmlformats.org/officeDocument/2006/relationships/slide" Target="slide216.xml"/><Relationship Id="rId14" Type="http://schemas.openxmlformats.org/officeDocument/2006/relationships/slide" Target="slide209.xml"/><Relationship Id="rId22" Type="http://schemas.openxmlformats.org/officeDocument/2006/relationships/slide" Target="slide221.xml"/><Relationship Id="rId27" Type="http://schemas.openxmlformats.org/officeDocument/2006/relationships/slide" Target="slide226.xml"/><Relationship Id="rId30" Type="http://schemas.openxmlformats.org/officeDocument/2006/relationships/slide" Target="slide229.xml"/><Relationship Id="rId35" Type="http://schemas.openxmlformats.org/officeDocument/2006/relationships/image" Target="../media/image2.png"/><Relationship Id="rId8" Type="http://schemas.openxmlformats.org/officeDocument/2006/relationships/slide" Target="slide215.xml"/></Relationships>
</file>

<file path=ppt/slides/_rels/slide201.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3" Type="http://schemas.openxmlformats.org/officeDocument/2006/relationships/slide" Target="slide241.xml"/><Relationship Id="rId18" Type="http://schemas.openxmlformats.org/officeDocument/2006/relationships/slide" Target="slide250.xml"/><Relationship Id="rId26" Type="http://schemas.openxmlformats.org/officeDocument/2006/relationships/slide" Target="slide258.xml"/><Relationship Id="rId3" Type="http://schemas.openxmlformats.org/officeDocument/2006/relationships/slide" Target="slide235.xml"/><Relationship Id="rId21" Type="http://schemas.openxmlformats.org/officeDocument/2006/relationships/slide" Target="slide253.xml"/><Relationship Id="rId34" Type="http://schemas.openxmlformats.org/officeDocument/2006/relationships/hyperlink" Target="http://www.history-rocks.com/" TargetMode="External"/><Relationship Id="rId7" Type="http://schemas.openxmlformats.org/officeDocument/2006/relationships/slide" Target="slide247.xml"/><Relationship Id="rId12" Type="http://schemas.openxmlformats.org/officeDocument/2006/relationships/slide" Target="slide240.xml"/><Relationship Id="rId17" Type="http://schemas.openxmlformats.org/officeDocument/2006/relationships/slide" Target="slide245.xml"/><Relationship Id="rId25" Type="http://schemas.openxmlformats.org/officeDocument/2006/relationships/slide" Target="slide257.xml"/><Relationship Id="rId33" Type="http://schemas.openxmlformats.org/officeDocument/2006/relationships/slide" Target="slide265.xml"/><Relationship Id="rId2" Type="http://schemas.openxmlformats.org/officeDocument/2006/relationships/slide" Target="slide234.xml"/><Relationship Id="rId16" Type="http://schemas.openxmlformats.org/officeDocument/2006/relationships/slide" Target="slide244.xml"/><Relationship Id="rId20" Type="http://schemas.openxmlformats.org/officeDocument/2006/relationships/slide" Target="slide252.xml"/><Relationship Id="rId29" Type="http://schemas.openxmlformats.org/officeDocument/2006/relationships/slide" Target="slide261.xml"/><Relationship Id="rId1" Type="http://schemas.openxmlformats.org/officeDocument/2006/relationships/slideLayout" Target="../slideLayouts/slideLayout2.xml"/><Relationship Id="rId6" Type="http://schemas.openxmlformats.org/officeDocument/2006/relationships/slide" Target="slide246.xml"/><Relationship Id="rId11" Type="http://schemas.openxmlformats.org/officeDocument/2006/relationships/slide" Target="slide239.xml"/><Relationship Id="rId24" Type="http://schemas.openxmlformats.org/officeDocument/2006/relationships/slide" Target="slide256.xml"/><Relationship Id="rId32" Type="http://schemas.openxmlformats.org/officeDocument/2006/relationships/slide" Target="slide264.xml"/><Relationship Id="rId5" Type="http://schemas.openxmlformats.org/officeDocument/2006/relationships/slide" Target="slide237.xml"/><Relationship Id="rId15" Type="http://schemas.openxmlformats.org/officeDocument/2006/relationships/slide" Target="slide243.xml"/><Relationship Id="rId23" Type="http://schemas.openxmlformats.org/officeDocument/2006/relationships/slide" Target="slide255.xml"/><Relationship Id="rId28" Type="http://schemas.openxmlformats.org/officeDocument/2006/relationships/slide" Target="slide260.xml"/><Relationship Id="rId10" Type="http://schemas.openxmlformats.org/officeDocument/2006/relationships/slide" Target="slide238.xml"/><Relationship Id="rId19" Type="http://schemas.openxmlformats.org/officeDocument/2006/relationships/slide" Target="slide251.xml"/><Relationship Id="rId31" Type="http://schemas.openxmlformats.org/officeDocument/2006/relationships/slide" Target="slide263.xml"/><Relationship Id="rId4" Type="http://schemas.openxmlformats.org/officeDocument/2006/relationships/slide" Target="slide236.xml"/><Relationship Id="rId9" Type="http://schemas.openxmlformats.org/officeDocument/2006/relationships/slide" Target="slide249.xml"/><Relationship Id="rId14" Type="http://schemas.openxmlformats.org/officeDocument/2006/relationships/slide" Target="slide242.xml"/><Relationship Id="rId22" Type="http://schemas.openxmlformats.org/officeDocument/2006/relationships/slide" Target="slide254.xml"/><Relationship Id="rId27" Type="http://schemas.openxmlformats.org/officeDocument/2006/relationships/slide" Target="slide259.xml"/><Relationship Id="rId30" Type="http://schemas.openxmlformats.org/officeDocument/2006/relationships/slide" Target="slide262.xml"/><Relationship Id="rId35" Type="http://schemas.openxmlformats.org/officeDocument/2006/relationships/image" Target="../media/image2.png"/><Relationship Id="rId8" Type="http://schemas.openxmlformats.org/officeDocument/2006/relationships/slide" Target="slide248.xml"/></Relationships>
</file>

<file path=ppt/slides/_rels/slide234.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3" Type="http://schemas.openxmlformats.org/officeDocument/2006/relationships/slide" Target="slide274.xml"/><Relationship Id="rId18" Type="http://schemas.openxmlformats.org/officeDocument/2006/relationships/slide" Target="slide284.xml"/><Relationship Id="rId26" Type="http://schemas.openxmlformats.org/officeDocument/2006/relationships/slide" Target="slide292.xml"/><Relationship Id="rId3" Type="http://schemas.openxmlformats.org/officeDocument/2006/relationships/slide" Target="slide268.xml"/><Relationship Id="rId21" Type="http://schemas.openxmlformats.org/officeDocument/2006/relationships/slide" Target="slide287.xml"/><Relationship Id="rId34" Type="http://schemas.openxmlformats.org/officeDocument/2006/relationships/image" Target="../media/image2.png"/><Relationship Id="rId7" Type="http://schemas.openxmlformats.org/officeDocument/2006/relationships/slide" Target="slide280.xml"/><Relationship Id="rId12" Type="http://schemas.openxmlformats.org/officeDocument/2006/relationships/slide" Target="slide273.xml"/><Relationship Id="rId17" Type="http://schemas.openxmlformats.org/officeDocument/2006/relationships/slide" Target="slide283.xml"/><Relationship Id="rId25" Type="http://schemas.openxmlformats.org/officeDocument/2006/relationships/slide" Target="slide291.xml"/><Relationship Id="rId33" Type="http://schemas.openxmlformats.org/officeDocument/2006/relationships/hyperlink" Target="http://www.history-rocks.com/" TargetMode="External"/><Relationship Id="rId2" Type="http://schemas.openxmlformats.org/officeDocument/2006/relationships/slide" Target="slide267.xml"/><Relationship Id="rId16" Type="http://schemas.openxmlformats.org/officeDocument/2006/relationships/slide" Target="slide278.xml"/><Relationship Id="rId20" Type="http://schemas.openxmlformats.org/officeDocument/2006/relationships/slide" Target="slide286.xml"/><Relationship Id="rId29" Type="http://schemas.openxmlformats.org/officeDocument/2006/relationships/slide" Target="slide295.xml"/><Relationship Id="rId1" Type="http://schemas.openxmlformats.org/officeDocument/2006/relationships/slideLayout" Target="../slideLayouts/slideLayout2.xml"/><Relationship Id="rId6" Type="http://schemas.openxmlformats.org/officeDocument/2006/relationships/slide" Target="slide279.xml"/><Relationship Id="rId11" Type="http://schemas.openxmlformats.org/officeDocument/2006/relationships/slide" Target="slide272.xml"/><Relationship Id="rId24" Type="http://schemas.openxmlformats.org/officeDocument/2006/relationships/slide" Target="slide290.xml"/><Relationship Id="rId32" Type="http://schemas.openxmlformats.org/officeDocument/2006/relationships/slide" Target="slide298.xml"/><Relationship Id="rId5" Type="http://schemas.openxmlformats.org/officeDocument/2006/relationships/slide" Target="slide270.xml"/><Relationship Id="rId15" Type="http://schemas.openxmlformats.org/officeDocument/2006/relationships/slide" Target="slide276.xml"/><Relationship Id="rId23" Type="http://schemas.openxmlformats.org/officeDocument/2006/relationships/slide" Target="slide289.xml"/><Relationship Id="rId28" Type="http://schemas.openxmlformats.org/officeDocument/2006/relationships/slide" Target="slide294.xml"/><Relationship Id="rId10" Type="http://schemas.openxmlformats.org/officeDocument/2006/relationships/slide" Target="slide271.xml"/><Relationship Id="rId19" Type="http://schemas.openxmlformats.org/officeDocument/2006/relationships/slide" Target="slide285.xml"/><Relationship Id="rId31" Type="http://schemas.openxmlformats.org/officeDocument/2006/relationships/slide" Target="slide297.xml"/><Relationship Id="rId4" Type="http://schemas.openxmlformats.org/officeDocument/2006/relationships/slide" Target="slide269.xml"/><Relationship Id="rId9" Type="http://schemas.openxmlformats.org/officeDocument/2006/relationships/slide" Target="slide282.xml"/><Relationship Id="rId14" Type="http://schemas.openxmlformats.org/officeDocument/2006/relationships/slide" Target="slide275.xml"/><Relationship Id="rId22" Type="http://schemas.openxmlformats.org/officeDocument/2006/relationships/slide" Target="slide288.xml"/><Relationship Id="rId27" Type="http://schemas.openxmlformats.org/officeDocument/2006/relationships/slide" Target="slide293.xml"/><Relationship Id="rId30" Type="http://schemas.openxmlformats.org/officeDocument/2006/relationships/slide" Target="slide296.xml"/><Relationship Id="rId8" Type="http://schemas.openxmlformats.org/officeDocument/2006/relationships/slide" Target="slide281.xml"/></Relationships>
</file>

<file path=ppt/slides/_rels/slide267.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3" Type="http://schemas.openxmlformats.org/officeDocument/2006/relationships/slide" Target="slide307.xml"/><Relationship Id="rId18" Type="http://schemas.openxmlformats.org/officeDocument/2006/relationships/slide" Target="slide316.xml"/><Relationship Id="rId26" Type="http://schemas.openxmlformats.org/officeDocument/2006/relationships/slide" Target="slide324.xml"/><Relationship Id="rId3" Type="http://schemas.openxmlformats.org/officeDocument/2006/relationships/slide" Target="slide301.xml"/><Relationship Id="rId21" Type="http://schemas.openxmlformats.org/officeDocument/2006/relationships/slide" Target="slide319.xml"/><Relationship Id="rId34" Type="http://schemas.openxmlformats.org/officeDocument/2006/relationships/hyperlink" Target="http://www.history-rocks.com/" TargetMode="External"/><Relationship Id="rId7" Type="http://schemas.openxmlformats.org/officeDocument/2006/relationships/slide" Target="slide313.xml"/><Relationship Id="rId12" Type="http://schemas.openxmlformats.org/officeDocument/2006/relationships/slide" Target="slide306.xml"/><Relationship Id="rId17" Type="http://schemas.openxmlformats.org/officeDocument/2006/relationships/slide" Target="slide311.xml"/><Relationship Id="rId25" Type="http://schemas.openxmlformats.org/officeDocument/2006/relationships/slide" Target="slide323.xml"/><Relationship Id="rId33" Type="http://schemas.openxmlformats.org/officeDocument/2006/relationships/slide" Target="slide331.xml"/><Relationship Id="rId2" Type="http://schemas.openxmlformats.org/officeDocument/2006/relationships/slide" Target="slide300.xml"/><Relationship Id="rId16" Type="http://schemas.openxmlformats.org/officeDocument/2006/relationships/slide" Target="slide310.xml"/><Relationship Id="rId20" Type="http://schemas.openxmlformats.org/officeDocument/2006/relationships/slide" Target="slide318.xml"/><Relationship Id="rId29" Type="http://schemas.openxmlformats.org/officeDocument/2006/relationships/slide" Target="slide327.xml"/><Relationship Id="rId1" Type="http://schemas.openxmlformats.org/officeDocument/2006/relationships/slideLayout" Target="../slideLayouts/slideLayout2.xml"/><Relationship Id="rId6" Type="http://schemas.openxmlformats.org/officeDocument/2006/relationships/slide" Target="slide312.xml"/><Relationship Id="rId11" Type="http://schemas.openxmlformats.org/officeDocument/2006/relationships/slide" Target="slide305.xml"/><Relationship Id="rId24" Type="http://schemas.openxmlformats.org/officeDocument/2006/relationships/slide" Target="slide322.xml"/><Relationship Id="rId32" Type="http://schemas.openxmlformats.org/officeDocument/2006/relationships/slide" Target="slide330.xml"/><Relationship Id="rId5" Type="http://schemas.openxmlformats.org/officeDocument/2006/relationships/slide" Target="slide303.xml"/><Relationship Id="rId15" Type="http://schemas.openxmlformats.org/officeDocument/2006/relationships/slide" Target="slide309.xml"/><Relationship Id="rId23" Type="http://schemas.openxmlformats.org/officeDocument/2006/relationships/slide" Target="slide321.xml"/><Relationship Id="rId28" Type="http://schemas.openxmlformats.org/officeDocument/2006/relationships/slide" Target="slide326.xml"/><Relationship Id="rId10" Type="http://schemas.openxmlformats.org/officeDocument/2006/relationships/slide" Target="slide304.xml"/><Relationship Id="rId19" Type="http://schemas.openxmlformats.org/officeDocument/2006/relationships/slide" Target="slide317.xml"/><Relationship Id="rId31" Type="http://schemas.openxmlformats.org/officeDocument/2006/relationships/slide" Target="slide329.xml"/><Relationship Id="rId4" Type="http://schemas.openxmlformats.org/officeDocument/2006/relationships/slide" Target="slide302.xml"/><Relationship Id="rId9" Type="http://schemas.openxmlformats.org/officeDocument/2006/relationships/slide" Target="slide315.xml"/><Relationship Id="rId14" Type="http://schemas.openxmlformats.org/officeDocument/2006/relationships/slide" Target="slide308.xml"/><Relationship Id="rId22" Type="http://schemas.openxmlformats.org/officeDocument/2006/relationships/slide" Target="slide320.xml"/><Relationship Id="rId27" Type="http://schemas.openxmlformats.org/officeDocument/2006/relationships/slide" Target="slide325.xml"/><Relationship Id="rId30" Type="http://schemas.openxmlformats.org/officeDocument/2006/relationships/slide" Target="slide328.xml"/><Relationship Id="rId35" Type="http://schemas.openxmlformats.org/officeDocument/2006/relationships/image" Target="../media/image2.png"/><Relationship Id="rId8" Type="http://schemas.openxmlformats.org/officeDocument/2006/relationships/slide" Target="slide314.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slide" Target="slide299.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3" Type="http://schemas.openxmlformats.org/officeDocument/2006/relationships/slide" Target="slide340.xml"/><Relationship Id="rId18" Type="http://schemas.openxmlformats.org/officeDocument/2006/relationships/slide" Target="slide349.xml"/><Relationship Id="rId26" Type="http://schemas.openxmlformats.org/officeDocument/2006/relationships/slide" Target="slide357.xml"/><Relationship Id="rId3" Type="http://schemas.openxmlformats.org/officeDocument/2006/relationships/slide" Target="slide334.xml"/><Relationship Id="rId21" Type="http://schemas.openxmlformats.org/officeDocument/2006/relationships/slide" Target="slide352.xml"/><Relationship Id="rId34" Type="http://schemas.openxmlformats.org/officeDocument/2006/relationships/hyperlink" Target="http://www.history-rocks.com/" TargetMode="External"/><Relationship Id="rId7" Type="http://schemas.openxmlformats.org/officeDocument/2006/relationships/slide" Target="slide346.xml"/><Relationship Id="rId12" Type="http://schemas.openxmlformats.org/officeDocument/2006/relationships/slide" Target="slide339.xml"/><Relationship Id="rId17" Type="http://schemas.openxmlformats.org/officeDocument/2006/relationships/slide" Target="slide344.xml"/><Relationship Id="rId25" Type="http://schemas.openxmlformats.org/officeDocument/2006/relationships/slide" Target="slide356.xml"/><Relationship Id="rId33" Type="http://schemas.openxmlformats.org/officeDocument/2006/relationships/slide" Target="slide364.xml"/><Relationship Id="rId2" Type="http://schemas.openxmlformats.org/officeDocument/2006/relationships/slide" Target="slide333.xml"/><Relationship Id="rId16" Type="http://schemas.openxmlformats.org/officeDocument/2006/relationships/slide" Target="slide343.xml"/><Relationship Id="rId20" Type="http://schemas.openxmlformats.org/officeDocument/2006/relationships/slide" Target="slide351.xml"/><Relationship Id="rId29" Type="http://schemas.openxmlformats.org/officeDocument/2006/relationships/slide" Target="slide360.xml"/><Relationship Id="rId1" Type="http://schemas.openxmlformats.org/officeDocument/2006/relationships/slideLayout" Target="../slideLayouts/slideLayout2.xml"/><Relationship Id="rId6" Type="http://schemas.openxmlformats.org/officeDocument/2006/relationships/slide" Target="slide345.xml"/><Relationship Id="rId11" Type="http://schemas.openxmlformats.org/officeDocument/2006/relationships/slide" Target="slide338.xml"/><Relationship Id="rId24" Type="http://schemas.openxmlformats.org/officeDocument/2006/relationships/slide" Target="slide355.xml"/><Relationship Id="rId32" Type="http://schemas.openxmlformats.org/officeDocument/2006/relationships/slide" Target="slide363.xml"/><Relationship Id="rId5" Type="http://schemas.openxmlformats.org/officeDocument/2006/relationships/slide" Target="slide336.xml"/><Relationship Id="rId15" Type="http://schemas.openxmlformats.org/officeDocument/2006/relationships/slide" Target="slide342.xml"/><Relationship Id="rId23" Type="http://schemas.openxmlformats.org/officeDocument/2006/relationships/slide" Target="slide354.xml"/><Relationship Id="rId28" Type="http://schemas.openxmlformats.org/officeDocument/2006/relationships/slide" Target="slide359.xml"/><Relationship Id="rId10" Type="http://schemas.openxmlformats.org/officeDocument/2006/relationships/slide" Target="slide337.xml"/><Relationship Id="rId19" Type="http://schemas.openxmlformats.org/officeDocument/2006/relationships/slide" Target="slide350.xml"/><Relationship Id="rId31" Type="http://schemas.openxmlformats.org/officeDocument/2006/relationships/slide" Target="slide362.xml"/><Relationship Id="rId4" Type="http://schemas.openxmlformats.org/officeDocument/2006/relationships/slide" Target="slide335.xml"/><Relationship Id="rId9" Type="http://schemas.openxmlformats.org/officeDocument/2006/relationships/slide" Target="slide348.xml"/><Relationship Id="rId14" Type="http://schemas.openxmlformats.org/officeDocument/2006/relationships/slide" Target="slide341.xml"/><Relationship Id="rId22" Type="http://schemas.openxmlformats.org/officeDocument/2006/relationships/slide" Target="slide353.xml"/><Relationship Id="rId27" Type="http://schemas.openxmlformats.org/officeDocument/2006/relationships/slide" Target="slide358.xml"/><Relationship Id="rId30" Type="http://schemas.openxmlformats.org/officeDocument/2006/relationships/slide" Target="slide361.xml"/><Relationship Id="rId35" Type="http://schemas.openxmlformats.org/officeDocument/2006/relationships/image" Target="../media/image2.png"/><Relationship Id="rId8" Type="http://schemas.openxmlformats.org/officeDocument/2006/relationships/slide" Target="slide347.xml"/></Relationships>
</file>

<file path=ppt/slides/_rels/slide333.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3" Type="http://schemas.openxmlformats.org/officeDocument/2006/relationships/slide" Target="slide43.xml"/><Relationship Id="rId18" Type="http://schemas.openxmlformats.org/officeDocument/2006/relationships/slide" Target="slide53.xml"/><Relationship Id="rId26" Type="http://schemas.openxmlformats.org/officeDocument/2006/relationships/slide" Target="slide61.xml"/><Relationship Id="rId3" Type="http://schemas.openxmlformats.org/officeDocument/2006/relationships/slide" Target="slide37.xml"/><Relationship Id="rId21" Type="http://schemas.openxmlformats.org/officeDocument/2006/relationships/slide" Target="slide56.xml"/><Relationship Id="rId34" Type="http://schemas.openxmlformats.org/officeDocument/2006/relationships/image" Target="../media/image2.png"/><Relationship Id="rId7" Type="http://schemas.openxmlformats.org/officeDocument/2006/relationships/slide" Target="slide49.xml"/><Relationship Id="rId12" Type="http://schemas.openxmlformats.org/officeDocument/2006/relationships/slide" Target="slide42.xml"/><Relationship Id="rId17" Type="http://schemas.openxmlformats.org/officeDocument/2006/relationships/slide" Target="slide52.xml"/><Relationship Id="rId25" Type="http://schemas.openxmlformats.org/officeDocument/2006/relationships/slide" Target="slide60.xml"/><Relationship Id="rId33" Type="http://schemas.openxmlformats.org/officeDocument/2006/relationships/hyperlink" Target="http://www.history-rocks.com/" TargetMode="External"/><Relationship Id="rId2" Type="http://schemas.openxmlformats.org/officeDocument/2006/relationships/slide" Target="slide36.xml"/><Relationship Id="rId16" Type="http://schemas.openxmlformats.org/officeDocument/2006/relationships/slide" Target="slide46.xml"/><Relationship Id="rId20" Type="http://schemas.openxmlformats.org/officeDocument/2006/relationships/slide" Target="slide55.xml"/><Relationship Id="rId29" Type="http://schemas.openxmlformats.org/officeDocument/2006/relationships/slide" Target="slide64.xml"/><Relationship Id="rId1" Type="http://schemas.openxmlformats.org/officeDocument/2006/relationships/slideLayout" Target="../slideLayouts/slideLayout2.xml"/><Relationship Id="rId6" Type="http://schemas.openxmlformats.org/officeDocument/2006/relationships/slide" Target="slide48.xml"/><Relationship Id="rId11" Type="http://schemas.openxmlformats.org/officeDocument/2006/relationships/slide" Target="slide41.xml"/><Relationship Id="rId24" Type="http://schemas.openxmlformats.org/officeDocument/2006/relationships/slide" Target="slide59.xml"/><Relationship Id="rId32" Type="http://schemas.openxmlformats.org/officeDocument/2006/relationships/slide" Target="slide67.xml"/><Relationship Id="rId5" Type="http://schemas.openxmlformats.org/officeDocument/2006/relationships/slide" Target="slide39.xml"/><Relationship Id="rId15" Type="http://schemas.openxmlformats.org/officeDocument/2006/relationships/slide" Target="slide45.xml"/><Relationship Id="rId23" Type="http://schemas.openxmlformats.org/officeDocument/2006/relationships/slide" Target="slide58.xml"/><Relationship Id="rId28" Type="http://schemas.openxmlformats.org/officeDocument/2006/relationships/slide" Target="slide63.xml"/><Relationship Id="rId10" Type="http://schemas.openxmlformats.org/officeDocument/2006/relationships/slide" Target="slide40.xml"/><Relationship Id="rId19" Type="http://schemas.openxmlformats.org/officeDocument/2006/relationships/slide" Target="slide54.xml"/><Relationship Id="rId31" Type="http://schemas.openxmlformats.org/officeDocument/2006/relationships/slide" Target="slide66.xml"/><Relationship Id="rId4" Type="http://schemas.openxmlformats.org/officeDocument/2006/relationships/slide" Target="slide38.xml"/><Relationship Id="rId9" Type="http://schemas.openxmlformats.org/officeDocument/2006/relationships/slide" Target="slide51.xml"/><Relationship Id="rId14" Type="http://schemas.openxmlformats.org/officeDocument/2006/relationships/slide" Target="slide44.xml"/><Relationship Id="rId22" Type="http://schemas.openxmlformats.org/officeDocument/2006/relationships/slide" Target="slide57.xml"/><Relationship Id="rId27" Type="http://schemas.openxmlformats.org/officeDocument/2006/relationships/slide" Target="slide62.xml"/><Relationship Id="rId30" Type="http://schemas.openxmlformats.org/officeDocument/2006/relationships/slide" Target="slide65.xml"/><Relationship Id="rId8" Type="http://schemas.openxmlformats.org/officeDocument/2006/relationships/slide" Target="slide50.xml"/></Relationships>
</file>

<file path=ppt/slides/_rels/slide350.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366.xml"/><Relationship Id="rId7" Type="http://schemas.openxmlformats.org/officeDocument/2006/relationships/hyperlink" Target="http://www.history-rocks.com/" TargetMode="External"/><Relationship Id="rId2" Type="http://schemas.openxmlformats.org/officeDocument/2006/relationships/slide" Target="slide399.xml"/><Relationship Id="rId1" Type="http://schemas.openxmlformats.org/officeDocument/2006/relationships/slideLayout" Target="../slideLayouts/slideLayout2.xml"/><Relationship Id="rId6" Type="http://schemas.openxmlformats.org/officeDocument/2006/relationships/slide" Target="slide498.xml"/><Relationship Id="rId5" Type="http://schemas.openxmlformats.org/officeDocument/2006/relationships/slide" Target="slide465.xml"/><Relationship Id="rId4" Type="http://schemas.openxmlformats.org/officeDocument/2006/relationships/slide" Target="slide432.xml"/></Relationships>
</file>

<file path=ppt/slides/_rels/slide366.xml.rels><?xml version="1.0" encoding="UTF-8" standalone="yes"?>
<Relationships xmlns="http://schemas.openxmlformats.org/package/2006/relationships"><Relationship Id="rId13" Type="http://schemas.openxmlformats.org/officeDocument/2006/relationships/slide" Target="slide375.xml"/><Relationship Id="rId18" Type="http://schemas.openxmlformats.org/officeDocument/2006/relationships/slide" Target="slide384.xml"/><Relationship Id="rId26" Type="http://schemas.openxmlformats.org/officeDocument/2006/relationships/slide" Target="slide392.xml"/><Relationship Id="rId3" Type="http://schemas.openxmlformats.org/officeDocument/2006/relationships/slide" Target="slide368.xml"/><Relationship Id="rId21" Type="http://schemas.openxmlformats.org/officeDocument/2006/relationships/slide" Target="slide387.xml"/><Relationship Id="rId34" Type="http://schemas.openxmlformats.org/officeDocument/2006/relationships/slide" Target="slide365.xml"/><Relationship Id="rId7" Type="http://schemas.openxmlformats.org/officeDocument/2006/relationships/slide" Target="slide380.xml"/><Relationship Id="rId12" Type="http://schemas.openxmlformats.org/officeDocument/2006/relationships/slide" Target="slide373.xml"/><Relationship Id="rId17" Type="http://schemas.openxmlformats.org/officeDocument/2006/relationships/slide" Target="slide383.xml"/><Relationship Id="rId25" Type="http://schemas.openxmlformats.org/officeDocument/2006/relationships/slide" Target="slide391.xml"/><Relationship Id="rId33" Type="http://schemas.openxmlformats.org/officeDocument/2006/relationships/slide" Target="slide374.xml"/><Relationship Id="rId2" Type="http://schemas.openxmlformats.org/officeDocument/2006/relationships/slide" Target="slide367.xml"/><Relationship Id="rId16" Type="http://schemas.openxmlformats.org/officeDocument/2006/relationships/slide" Target="slide378.xml"/><Relationship Id="rId20" Type="http://schemas.openxmlformats.org/officeDocument/2006/relationships/slide" Target="slide386.xml"/><Relationship Id="rId29" Type="http://schemas.openxmlformats.org/officeDocument/2006/relationships/slide" Target="slide395.xml"/><Relationship Id="rId1" Type="http://schemas.openxmlformats.org/officeDocument/2006/relationships/slideLayout" Target="../slideLayouts/slideLayout2.xml"/><Relationship Id="rId6" Type="http://schemas.openxmlformats.org/officeDocument/2006/relationships/slide" Target="slide379.xml"/><Relationship Id="rId11" Type="http://schemas.openxmlformats.org/officeDocument/2006/relationships/slide" Target="slide372.xml"/><Relationship Id="rId24" Type="http://schemas.openxmlformats.org/officeDocument/2006/relationships/slide" Target="slide390.xml"/><Relationship Id="rId32" Type="http://schemas.openxmlformats.org/officeDocument/2006/relationships/slide" Target="slide398.xml"/><Relationship Id="rId5" Type="http://schemas.openxmlformats.org/officeDocument/2006/relationships/slide" Target="slide370.xml"/><Relationship Id="rId15" Type="http://schemas.openxmlformats.org/officeDocument/2006/relationships/slide" Target="slide377.xml"/><Relationship Id="rId23" Type="http://schemas.openxmlformats.org/officeDocument/2006/relationships/slide" Target="slide389.xml"/><Relationship Id="rId28" Type="http://schemas.openxmlformats.org/officeDocument/2006/relationships/slide" Target="slide394.xml"/><Relationship Id="rId36" Type="http://schemas.openxmlformats.org/officeDocument/2006/relationships/image" Target="../media/image2.png"/><Relationship Id="rId10" Type="http://schemas.openxmlformats.org/officeDocument/2006/relationships/slide" Target="slide371.xml"/><Relationship Id="rId19" Type="http://schemas.openxmlformats.org/officeDocument/2006/relationships/slide" Target="slide385.xml"/><Relationship Id="rId31" Type="http://schemas.openxmlformats.org/officeDocument/2006/relationships/slide" Target="slide397.xml"/><Relationship Id="rId4" Type="http://schemas.openxmlformats.org/officeDocument/2006/relationships/slide" Target="slide369.xml"/><Relationship Id="rId9" Type="http://schemas.openxmlformats.org/officeDocument/2006/relationships/slide" Target="slide382.xml"/><Relationship Id="rId14" Type="http://schemas.openxmlformats.org/officeDocument/2006/relationships/slide" Target="slide376.xml"/><Relationship Id="rId22" Type="http://schemas.openxmlformats.org/officeDocument/2006/relationships/slide" Target="slide388.xml"/><Relationship Id="rId27" Type="http://schemas.openxmlformats.org/officeDocument/2006/relationships/slide" Target="slide393.xml"/><Relationship Id="rId30" Type="http://schemas.openxmlformats.org/officeDocument/2006/relationships/slide" Target="slide396.xml"/><Relationship Id="rId35" Type="http://schemas.openxmlformats.org/officeDocument/2006/relationships/hyperlink" Target="http://www.history-rocks.com/" TargetMode="External"/><Relationship Id="rId8" Type="http://schemas.openxmlformats.org/officeDocument/2006/relationships/slide" Target="slide381.xml"/></Relationships>
</file>

<file path=ppt/slides/_rels/slide367.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3" Type="http://schemas.openxmlformats.org/officeDocument/2006/relationships/slide" Target="slide408.xml"/><Relationship Id="rId18" Type="http://schemas.openxmlformats.org/officeDocument/2006/relationships/slide" Target="slide417.xml"/><Relationship Id="rId26" Type="http://schemas.openxmlformats.org/officeDocument/2006/relationships/slide" Target="slide425.xml"/><Relationship Id="rId3" Type="http://schemas.openxmlformats.org/officeDocument/2006/relationships/slide" Target="slide401.xml"/><Relationship Id="rId21" Type="http://schemas.openxmlformats.org/officeDocument/2006/relationships/slide" Target="slide420.xml"/><Relationship Id="rId34" Type="http://schemas.openxmlformats.org/officeDocument/2006/relationships/slide" Target="slide365.xml"/><Relationship Id="rId7" Type="http://schemas.openxmlformats.org/officeDocument/2006/relationships/slide" Target="slide413.xml"/><Relationship Id="rId12" Type="http://schemas.openxmlformats.org/officeDocument/2006/relationships/slide" Target="slide406.xml"/><Relationship Id="rId17" Type="http://schemas.openxmlformats.org/officeDocument/2006/relationships/slide" Target="slide416.xml"/><Relationship Id="rId25" Type="http://schemas.openxmlformats.org/officeDocument/2006/relationships/slide" Target="slide424.xml"/><Relationship Id="rId33" Type="http://schemas.openxmlformats.org/officeDocument/2006/relationships/slide" Target="slide407.xml"/><Relationship Id="rId2" Type="http://schemas.openxmlformats.org/officeDocument/2006/relationships/slide" Target="slide400.xml"/><Relationship Id="rId16" Type="http://schemas.openxmlformats.org/officeDocument/2006/relationships/slide" Target="slide411.xml"/><Relationship Id="rId20" Type="http://schemas.openxmlformats.org/officeDocument/2006/relationships/slide" Target="slide419.xml"/><Relationship Id="rId29" Type="http://schemas.openxmlformats.org/officeDocument/2006/relationships/slide" Target="slide428.xml"/><Relationship Id="rId1" Type="http://schemas.openxmlformats.org/officeDocument/2006/relationships/slideLayout" Target="../slideLayouts/slideLayout2.xml"/><Relationship Id="rId6" Type="http://schemas.openxmlformats.org/officeDocument/2006/relationships/slide" Target="slide412.xml"/><Relationship Id="rId11" Type="http://schemas.openxmlformats.org/officeDocument/2006/relationships/slide" Target="slide405.xml"/><Relationship Id="rId24" Type="http://schemas.openxmlformats.org/officeDocument/2006/relationships/slide" Target="slide423.xml"/><Relationship Id="rId32" Type="http://schemas.openxmlformats.org/officeDocument/2006/relationships/slide" Target="slide431.xml"/><Relationship Id="rId5" Type="http://schemas.openxmlformats.org/officeDocument/2006/relationships/slide" Target="slide403.xml"/><Relationship Id="rId15" Type="http://schemas.openxmlformats.org/officeDocument/2006/relationships/slide" Target="slide410.xml"/><Relationship Id="rId23" Type="http://schemas.openxmlformats.org/officeDocument/2006/relationships/slide" Target="slide422.xml"/><Relationship Id="rId28" Type="http://schemas.openxmlformats.org/officeDocument/2006/relationships/slide" Target="slide427.xml"/><Relationship Id="rId36" Type="http://schemas.openxmlformats.org/officeDocument/2006/relationships/image" Target="../media/image2.png"/><Relationship Id="rId10" Type="http://schemas.openxmlformats.org/officeDocument/2006/relationships/slide" Target="slide404.xml"/><Relationship Id="rId19" Type="http://schemas.openxmlformats.org/officeDocument/2006/relationships/slide" Target="slide418.xml"/><Relationship Id="rId31" Type="http://schemas.openxmlformats.org/officeDocument/2006/relationships/slide" Target="slide430.xml"/><Relationship Id="rId4" Type="http://schemas.openxmlformats.org/officeDocument/2006/relationships/slide" Target="slide402.xml"/><Relationship Id="rId9" Type="http://schemas.openxmlformats.org/officeDocument/2006/relationships/slide" Target="slide415.xml"/><Relationship Id="rId14" Type="http://schemas.openxmlformats.org/officeDocument/2006/relationships/slide" Target="slide409.xml"/><Relationship Id="rId22" Type="http://schemas.openxmlformats.org/officeDocument/2006/relationships/slide" Target="slide421.xml"/><Relationship Id="rId27" Type="http://schemas.openxmlformats.org/officeDocument/2006/relationships/slide" Target="slide426.xml"/><Relationship Id="rId30" Type="http://schemas.openxmlformats.org/officeDocument/2006/relationships/slide" Target="slide429.xml"/><Relationship Id="rId35" Type="http://schemas.openxmlformats.org/officeDocument/2006/relationships/hyperlink" Target="http://www.history-rocks.com/" TargetMode="External"/><Relationship Id="rId8" Type="http://schemas.openxmlformats.org/officeDocument/2006/relationships/slide" Target="slide414.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2" Type="http://schemas.openxmlformats.org/officeDocument/2006/relationships/slide" Target="slide399.xml"/><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3" Type="http://schemas.openxmlformats.org/officeDocument/2006/relationships/slide" Target="slide441.xml"/><Relationship Id="rId18" Type="http://schemas.openxmlformats.org/officeDocument/2006/relationships/slide" Target="slide450.xml"/><Relationship Id="rId26" Type="http://schemas.openxmlformats.org/officeDocument/2006/relationships/slide" Target="slide458.xml"/><Relationship Id="rId3" Type="http://schemas.openxmlformats.org/officeDocument/2006/relationships/slide" Target="slide434.xml"/><Relationship Id="rId21" Type="http://schemas.openxmlformats.org/officeDocument/2006/relationships/slide" Target="slide453.xml"/><Relationship Id="rId34" Type="http://schemas.openxmlformats.org/officeDocument/2006/relationships/slide" Target="slide365.xml"/><Relationship Id="rId7" Type="http://schemas.openxmlformats.org/officeDocument/2006/relationships/slide" Target="slide446.xml"/><Relationship Id="rId12" Type="http://schemas.openxmlformats.org/officeDocument/2006/relationships/slide" Target="slide439.xml"/><Relationship Id="rId17" Type="http://schemas.openxmlformats.org/officeDocument/2006/relationships/slide" Target="slide449.xml"/><Relationship Id="rId25" Type="http://schemas.openxmlformats.org/officeDocument/2006/relationships/slide" Target="slide457.xml"/><Relationship Id="rId33" Type="http://schemas.openxmlformats.org/officeDocument/2006/relationships/slide" Target="slide440.xml"/><Relationship Id="rId2" Type="http://schemas.openxmlformats.org/officeDocument/2006/relationships/slide" Target="slide433.xml"/><Relationship Id="rId16" Type="http://schemas.openxmlformats.org/officeDocument/2006/relationships/slide" Target="slide444.xml"/><Relationship Id="rId20" Type="http://schemas.openxmlformats.org/officeDocument/2006/relationships/slide" Target="slide452.xml"/><Relationship Id="rId29" Type="http://schemas.openxmlformats.org/officeDocument/2006/relationships/slide" Target="slide461.xml"/><Relationship Id="rId1" Type="http://schemas.openxmlformats.org/officeDocument/2006/relationships/slideLayout" Target="../slideLayouts/slideLayout2.xml"/><Relationship Id="rId6" Type="http://schemas.openxmlformats.org/officeDocument/2006/relationships/slide" Target="slide445.xml"/><Relationship Id="rId11" Type="http://schemas.openxmlformats.org/officeDocument/2006/relationships/slide" Target="slide438.xml"/><Relationship Id="rId24" Type="http://schemas.openxmlformats.org/officeDocument/2006/relationships/slide" Target="slide456.xml"/><Relationship Id="rId32" Type="http://schemas.openxmlformats.org/officeDocument/2006/relationships/slide" Target="slide464.xml"/><Relationship Id="rId5" Type="http://schemas.openxmlformats.org/officeDocument/2006/relationships/slide" Target="slide436.xml"/><Relationship Id="rId15" Type="http://schemas.openxmlformats.org/officeDocument/2006/relationships/slide" Target="slide443.xml"/><Relationship Id="rId23" Type="http://schemas.openxmlformats.org/officeDocument/2006/relationships/slide" Target="slide455.xml"/><Relationship Id="rId28" Type="http://schemas.openxmlformats.org/officeDocument/2006/relationships/slide" Target="slide460.xml"/><Relationship Id="rId36" Type="http://schemas.openxmlformats.org/officeDocument/2006/relationships/image" Target="../media/image2.png"/><Relationship Id="rId10" Type="http://schemas.openxmlformats.org/officeDocument/2006/relationships/slide" Target="slide437.xml"/><Relationship Id="rId19" Type="http://schemas.openxmlformats.org/officeDocument/2006/relationships/slide" Target="slide451.xml"/><Relationship Id="rId31" Type="http://schemas.openxmlformats.org/officeDocument/2006/relationships/slide" Target="slide463.xml"/><Relationship Id="rId4" Type="http://schemas.openxmlformats.org/officeDocument/2006/relationships/slide" Target="slide435.xml"/><Relationship Id="rId9" Type="http://schemas.openxmlformats.org/officeDocument/2006/relationships/slide" Target="slide448.xml"/><Relationship Id="rId14" Type="http://schemas.openxmlformats.org/officeDocument/2006/relationships/slide" Target="slide442.xml"/><Relationship Id="rId22" Type="http://schemas.openxmlformats.org/officeDocument/2006/relationships/slide" Target="slide454.xml"/><Relationship Id="rId27" Type="http://schemas.openxmlformats.org/officeDocument/2006/relationships/slide" Target="slide459.xml"/><Relationship Id="rId30" Type="http://schemas.openxmlformats.org/officeDocument/2006/relationships/slide" Target="slide462.xml"/><Relationship Id="rId35" Type="http://schemas.openxmlformats.org/officeDocument/2006/relationships/hyperlink" Target="http://www.history-rocks.com/" TargetMode="External"/><Relationship Id="rId8" Type="http://schemas.openxmlformats.org/officeDocument/2006/relationships/slide" Target="slide447.xml"/></Relationships>
</file>

<file path=ppt/slides/_rels/slide433.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2" Type="http://schemas.openxmlformats.org/officeDocument/2006/relationships/slide" Target="slide432.xml"/><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3" Type="http://schemas.openxmlformats.org/officeDocument/2006/relationships/slide" Target="slide474.xml"/><Relationship Id="rId18" Type="http://schemas.openxmlformats.org/officeDocument/2006/relationships/slide" Target="slide483.xml"/><Relationship Id="rId26" Type="http://schemas.openxmlformats.org/officeDocument/2006/relationships/slide" Target="slide491.xml"/><Relationship Id="rId3" Type="http://schemas.openxmlformats.org/officeDocument/2006/relationships/slide" Target="slide467.xml"/><Relationship Id="rId21" Type="http://schemas.openxmlformats.org/officeDocument/2006/relationships/slide" Target="slide486.xml"/><Relationship Id="rId34" Type="http://schemas.openxmlformats.org/officeDocument/2006/relationships/slide" Target="slide365.xml"/><Relationship Id="rId7" Type="http://schemas.openxmlformats.org/officeDocument/2006/relationships/slide" Target="slide479.xml"/><Relationship Id="rId12" Type="http://schemas.openxmlformats.org/officeDocument/2006/relationships/slide" Target="slide472.xml"/><Relationship Id="rId17" Type="http://schemas.openxmlformats.org/officeDocument/2006/relationships/slide" Target="slide482.xml"/><Relationship Id="rId25" Type="http://schemas.openxmlformats.org/officeDocument/2006/relationships/slide" Target="slide490.xml"/><Relationship Id="rId33" Type="http://schemas.openxmlformats.org/officeDocument/2006/relationships/slide" Target="slide473.xml"/><Relationship Id="rId2" Type="http://schemas.openxmlformats.org/officeDocument/2006/relationships/slide" Target="slide466.xml"/><Relationship Id="rId16" Type="http://schemas.openxmlformats.org/officeDocument/2006/relationships/slide" Target="slide477.xml"/><Relationship Id="rId20" Type="http://schemas.openxmlformats.org/officeDocument/2006/relationships/slide" Target="slide485.xml"/><Relationship Id="rId29" Type="http://schemas.openxmlformats.org/officeDocument/2006/relationships/slide" Target="slide494.xml"/><Relationship Id="rId1" Type="http://schemas.openxmlformats.org/officeDocument/2006/relationships/slideLayout" Target="../slideLayouts/slideLayout2.xml"/><Relationship Id="rId6" Type="http://schemas.openxmlformats.org/officeDocument/2006/relationships/slide" Target="slide478.xml"/><Relationship Id="rId11" Type="http://schemas.openxmlformats.org/officeDocument/2006/relationships/slide" Target="slide471.xml"/><Relationship Id="rId24" Type="http://schemas.openxmlformats.org/officeDocument/2006/relationships/slide" Target="slide489.xml"/><Relationship Id="rId32" Type="http://schemas.openxmlformats.org/officeDocument/2006/relationships/slide" Target="slide497.xml"/><Relationship Id="rId5" Type="http://schemas.openxmlformats.org/officeDocument/2006/relationships/slide" Target="slide469.xml"/><Relationship Id="rId15" Type="http://schemas.openxmlformats.org/officeDocument/2006/relationships/slide" Target="slide476.xml"/><Relationship Id="rId23" Type="http://schemas.openxmlformats.org/officeDocument/2006/relationships/slide" Target="slide488.xml"/><Relationship Id="rId28" Type="http://schemas.openxmlformats.org/officeDocument/2006/relationships/slide" Target="slide493.xml"/><Relationship Id="rId36" Type="http://schemas.openxmlformats.org/officeDocument/2006/relationships/image" Target="../media/image2.png"/><Relationship Id="rId10" Type="http://schemas.openxmlformats.org/officeDocument/2006/relationships/slide" Target="slide470.xml"/><Relationship Id="rId19" Type="http://schemas.openxmlformats.org/officeDocument/2006/relationships/slide" Target="slide484.xml"/><Relationship Id="rId31" Type="http://schemas.openxmlformats.org/officeDocument/2006/relationships/slide" Target="slide496.xml"/><Relationship Id="rId4" Type="http://schemas.openxmlformats.org/officeDocument/2006/relationships/slide" Target="slide468.xml"/><Relationship Id="rId9" Type="http://schemas.openxmlformats.org/officeDocument/2006/relationships/slide" Target="slide481.xml"/><Relationship Id="rId14" Type="http://schemas.openxmlformats.org/officeDocument/2006/relationships/slide" Target="slide475.xml"/><Relationship Id="rId22" Type="http://schemas.openxmlformats.org/officeDocument/2006/relationships/slide" Target="slide487.xml"/><Relationship Id="rId27" Type="http://schemas.openxmlformats.org/officeDocument/2006/relationships/slide" Target="slide492.xml"/><Relationship Id="rId30" Type="http://schemas.openxmlformats.org/officeDocument/2006/relationships/slide" Target="slide495.xml"/><Relationship Id="rId35" Type="http://schemas.openxmlformats.org/officeDocument/2006/relationships/hyperlink" Target="http://www.history-rocks.com/" TargetMode="External"/><Relationship Id="rId8" Type="http://schemas.openxmlformats.org/officeDocument/2006/relationships/slide" Target="slide480.xml"/></Relationships>
</file>

<file path=ppt/slides/_rels/slide466.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2" Type="http://schemas.openxmlformats.org/officeDocument/2006/relationships/slide" Target="slide465.xml"/><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3" Type="http://schemas.openxmlformats.org/officeDocument/2006/relationships/slide" Target="slide507.xml"/><Relationship Id="rId18" Type="http://schemas.openxmlformats.org/officeDocument/2006/relationships/slide" Target="slide516.xml"/><Relationship Id="rId26" Type="http://schemas.openxmlformats.org/officeDocument/2006/relationships/slide" Target="slide524.xml"/><Relationship Id="rId3" Type="http://schemas.openxmlformats.org/officeDocument/2006/relationships/slide" Target="slide500.xml"/><Relationship Id="rId21" Type="http://schemas.openxmlformats.org/officeDocument/2006/relationships/slide" Target="slide519.xml"/><Relationship Id="rId34" Type="http://schemas.openxmlformats.org/officeDocument/2006/relationships/slide" Target="slide365.xml"/><Relationship Id="rId7" Type="http://schemas.openxmlformats.org/officeDocument/2006/relationships/slide" Target="slide512.xml"/><Relationship Id="rId12" Type="http://schemas.openxmlformats.org/officeDocument/2006/relationships/slide" Target="slide505.xml"/><Relationship Id="rId17" Type="http://schemas.openxmlformats.org/officeDocument/2006/relationships/slide" Target="slide515.xml"/><Relationship Id="rId25" Type="http://schemas.openxmlformats.org/officeDocument/2006/relationships/slide" Target="slide523.xml"/><Relationship Id="rId33" Type="http://schemas.openxmlformats.org/officeDocument/2006/relationships/slide" Target="slide506.xml"/><Relationship Id="rId2" Type="http://schemas.openxmlformats.org/officeDocument/2006/relationships/slide" Target="slide499.xml"/><Relationship Id="rId16" Type="http://schemas.openxmlformats.org/officeDocument/2006/relationships/slide" Target="slide510.xml"/><Relationship Id="rId20" Type="http://schemas.openxmlformats.org/officeDocument/2006/relationships/slide" Target="slide518.xml"/><Relationship Id="rId29" Type="http://schemas.openxmlformats.org/officeDocument/2006/relationships/slide" Target="slide527.xml"/><Relationship Id="rId1" Type="http://schemas.openxmlformats.org/officeDocument/2006/relationships/slideLayout" Target="../slideLayouts/slideLayout2.xml"/><Relationship Id="rId6" Type="http://schemas.openxmlformats.org/officeDocument/2006/relationships/slide" Target="slide511.xml"/><Relationship Id="rId11" Type="http://schemas.openxmlformats.org/officeDocument/2006/relationships/slide" Target="slide504.xml"/><Relationship Id="rId24" Type="http://schemas.openxmlformats.org/officeDocument/2006/relationships/slide" Target="slide522.xml"/><Relationship Id="rId32" Type="http://schemas.openxmlformats.org/officeDocument/2006/relationships/slide" Target="slide530.xml"/><Relationship Id="rId5" Type="http://schemas.openxmlformats.org/officeDocument/2006/relationships/slide" Target="slide502.xml"/><Relationship Id="rId15" Type="http://schemas.openxmlformats.org/officeDocument/2006/relationships/slide" Target="slide509.xml"/><Relationship Id="rId23" Type="http://schemas.openxmlformats.org/officeDocument/2006/relationships/slide" Target="slide521.xml"/><Relationship Id="rId28" Type="http://schemas.openxmlformats.org/officeDocument/2006/relationships/slide" Target="slide526.xml"/><Relationship Id="rId36" Type="http://schemas.openxmlformats.org/officeDocument/2006/relationships/image" Target="../media/image2.png"/><Relationship Id="rId10" Type="http://schemas.openxmlformats.org/officeDocument/2006/relationships/slide" Target="slide503.xml"/><Relationship Id="rId19" Type="http://schemas.openxmlformats.org/officeDocument/2006/relationships/slide" Target="slide517.xml"/><Relationship Id="rId31" Type="http://schemas.openxmlformats.org/officeDocument/2006/relationships/slide" Target="slide529.xml"/><Relationship Id="rId4" Type="http://schemas.openxmlformats.org/officeDocument/2006/relationships/slide" Target="slide501.xml"/><Relationship Id="rId9" Type="http://schemas.openxmlformats.org/officeDocument/2006/relationships/slide" Target="slide514.xml"/><Relationship Id="rId14" Type="http://schemas.openxmlformats.org/officeDocument/2006/relationships/slide" Target="slide508.xml"/><Relationship Id="rId22" Type="http://schemas.openxmlformats.org/officeDocument/2006/relationships/slide" Target="slide520.xml"/><Relationship Id="rId27" Type="http://schemas.openxmlformats.org/officeDocument/2006/relationships/slide" Target="slide525.xml"/><Relationship Id="rId30" Type="http://schemas.openxmlformats.org/officeDocument/2006/relationships/slide" Target="slide528.xml"/><Relationship Id="rId35" Type="http://schemas.openxmlformats.org/officeDocument/2006/relationships/hyperlink" Target="http://www.history-rocks.com/" TargetMode="External"/><Relationship Id="rId8" Type="http://schemas.openxmlformats.org/officeDocument/2006/relationships/slide" Target="slide513.xml"/></Relationships>
</file>

<file path=ppt/slides/_rels/slide499.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3" Type="http://schemas.openxmlformats.org/officeDocument/2006/relationships/slide" Target="slide76.xml"/><Relationship Id="rId18" Type="http://schemas.openxmlformats.org/officeDocument/2006/relationships/slide" Target="slide86.xml"/><Relationship Id="rId26" Type="http://schemas.openxmlformats.org/officeDocument/2006/relationships/slide" Target="slide94.xml"/><Relationship Id="rId3" Type="http://schemas.openxmlformats.org/officeDocument/2006/relationships/slide" Target="slide70.xml"/><Relationship Id="rId21" Type="http://schemas.openxmlformats.org/officeDocument/2006/relationships/slide" Target="slide89.xml"/><Relationship Id="rId34" Type="http://schemas.openxmlformats.org/officeDocument/2006/relationships/image" Target="../media/image2.png"/><Relationship Id="rId7" Type="http://schemas.openxmlformats.org/officeDocument/2006/relationships/slide" Target="slide82.xml"/><Relationship Id="rId12" Type="http://schemas.openxmlformats.org/officeDocument/2006/relationships/slide" Target="slide75.xml"/><Relationship Id="rId17" Type="http://schemas.openxmlformats.org/officeDocument/2006/relationships/slide" Target="slide85.xml"/><Relationship Id="rId25" Type="http://schemas.openxmlformats.org/officeDocument/2006/relationships/slide" Target="slide93.xml"/><Relationship Id="rId33" Type="http://schemas.openxmlformats.org/officeDocument/2006/relationships/hyperlink" Target="http://www.history-rocks.com/" TargetMode="External"/><Relationship Id="rId2" Type="http://schemas.openxmlformats.org/officeDocument/2006/relationships/slide" Target="slide69.xml"/><Relationship Id="rId16" Type="http://schemas.openxmlformats.org/officeDocument/2006/relationships/slide" Target="slide80.xml"/><Relationship Id="rId20" Type="http://schemas.openxmlformats.org/officeDocument/2006/relationships/slide" Target="slide88.xml"/><Relationship Id="rId29" Type="http://schemas.openxmlformats.org/officeDocument/2006/relationships/slide" Target="slide97.xml"/><Relationship Id="rId1" Type="http://schemas.openxmlformats.org/officeDocument/2006/relationships/slideLayout" Target="../slideLayouts/slideLayout2.xml"/><Relationship Id="rId6" Type="http://schemas.openxmlformats.org/officeDocument/2006/relationships/slide" Target="slide81.xml"/><Relationship Id="rId11" Type="http://schemas.openxmlformats.org/officeDocument/2006/relationships/slide" Target="slide74.xml"/><Relationship Id="rId24" Type="http://schemas.openxmlformats.org/officeDocument/2006/relationships/slide" Target="slide92.xml"/><Relationship Id="rId32" Type="http://schemas.openxmlformats.org/officeDocument/2006/relationships/slide" Target="slide100.xml"/><Relationship Id="rId5" Type="http://schemas.openxmlformats.org/officeDocument/2006/relationships/slide" Target="slide72.xml"/><Relationship Id="rId15" Type="http://schemas.openxmlformats.org/officeDocument/2006/relationships/slide" Target="slide78.xml"/><Relationship Id="rId23" Type="http://schemas.openxmlformats.org/officeDocument/2006/relationships/slide" Target="slide91.xml"/><Relationship Id="rId28" Type="http://schemas.openxmlformats.org/officeDocument/2006/relationships/slide" Target="slide96.xml"/><Relationship Id="rId10" Type="http://schemas.openxmlformats.org/officeDocument/2006/relationships/slide" Target="slide73.xml"/><Relationship Id="rId19" Type="http://schemas.openxmlformats.org/officeDocument/2006/relationships/slide" Target="slide87.xml"/><Relationship Id="rId31" Type="http://schemas.openxmlformats.org/officeDocument/2006/relationships/slide" Target="slide99.xml"/><Relationship Id="rId4" Type="http://schemas.openxmlformats.org/officeDocument/2006/relationships/slide" Target="slide71.xml"/><Relationship Id="rId9" Type="http://schemas.openxmlformats.org/officeDocument/2006/relationships/slide" Target="slide84.xml"/><Relationship Id="rId14" Type="http://schemas.openxmlformats.org/officeDocument/2006/relationships/slide" Target="slide77.xml"/><Relationship Id="rId22" Type="http://schemas.openxmlformats.org/officeDocument/2006/relationships/slide" Target="slide90.xml"/><Relationship Id="rId27" Type="http://schemas.openxmlformats.org/officeDocument/2006/relationships/slide" Target="slide95.xml"/><Relationship Id="rId30" Type="http://schemas.openxmlformats.org/officeDocument/2006/relationships/slide" Target="slide98.xml"/><Relationship Id="rId8" Type="http://schemas.openxmlformats.org/officeDocument/2006/relationships/slide" Target="slide83.xml"/></Relationships>
</file>

<file path=ppt/slides/_rels/slide69.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816" y="3035229"/>
            <a:ext cx="10515600" cy="693910"/>
          </a:xfrm>
        </p:spPr>
        <p:txBody>
          <a:bodyPr>
            <a:normAutofit fontScale="90000"/>
          </a:bodyPr>
          <a:lstStyle/>
          <a:p>
            <a:pPr algn="ctr"/>
            <a:r>
              <a:rPr lang="en-GB" b="1" u="sng" dirty="0"/>
              <a:t>Choose your topic to begin</a:t>
            </a:r>
          </a:p>
        </p:txBody>
      </p:sp>
      <p:sp>
        <p:nvSpPr>
          <p:cNvPr id="4" name="Action Button: Custom 3">
            <a:hlinkClick r:id="rId2" action="ppaction://hlinksldjump" highlightClick="1"/>
          </p:cNvPr>
          <p:cNvSpPr/>
          <p:nvPr/>
        </p:nvSpPr>
        <p:spPr>
          <a:xfrm>
            <a:off x="124094" y="4154947"/>
            <a:ext cx="2452915" cy="711200"/>
          </a:xfrm>
          <a:prstGeom prst="actionButtonBlank">
            <a:avLst/>
          </a:prstGeom>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Stone Age to Iron Age</a:t>
            </a:r>
          </a:p>
        </p:txBody>
      </p:sp>
      <p:sp>
        <p:nvSpPr>
          <p:cNvPr id="5" name="Action Button: Custom 4">
            <a:hlinkClick r:id="rId3" action="ppaction://hlinksldjump" highlightClick="1"/>
          </p:cNvPr>
          <p:cNvSpPr/>
          <p:nvPr/>
        </p:nvSpPr>
        <p:spPr>
          <a:xfrm>
            <a:off x="3242884" y="4154947"/>
            <a:ext cx="2452915" cy="711200"/>
          </a:xfrm>
          <a:prstGeom prst="actionButtonBlank">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Ancient Romans</a:t>
            </a:r>
          </a:p>
        </p:txBody>
      </p:sp>
      <p:sp>
        <p:nvSpPr>
          <p:cNvPr id="6" name="Action Button: Custom 5">
            <a:hlinkClick r:id="rId4" action="ppaction://hlinksldjump" highlightClick="1"/>
          </p:cNvPr>
          <p:cNvSpPr/>
          <p:nvPr/>
        </p:nvSpPr>
        <p:spPr>
          <a:xfrm>
            <a:off x="6361674" y="4154947"/>
            <a:ext cx="2452915" cy="711200"/>
          </a:xfrm>
          <a:prstGeom prst="actionButtonBlank">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Anglo-Saxons</a:t>
            </a:r>
          </a:p>
        </p:txBody>
      </p:sp>
      <p:sp>
        <p:nvSpPr>
          <p:cNvPr id="7" name="Action Button: Custom 6">
            <a:hlinkClick r:id="rId5" action="ppaction://hlinksldjump" highlightClick="1"/>
          </p:cNvPr>
          <p:cNvSpPr/>
          <p:nvPr/>
        </p:nvSpPr>
        <p:spPr>
          <a:xfrm>
            <a:off x="9480463" y="4154947"/>
            <a:ext cx="2452915" cy="711200"/>
          </a:xfrm>
          <a:prstGeom prst="actionButtonBlank">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Vikings</a:t>
            </a:r>
          </a:p>
        </p:txBody>
      </p:sp>
      <p:sp>
        <p:nvSpPr>
          <p:cNvPr id="8" name="Action Button: Custom 7">
            <a:hlinkClick r:id="rId6" action="ppaction://hlinksldjump" highlightClick="1"/>
          </p:cNvPr>
          <p:cNvSpPr/>
          <p:nvPr/>
        </p:nvSpPr>
        <p:spPr>
          <a:xfrm>
            <a:off x="124094" y="5023853"/>
            <a:ext cx="2452915" cy="711200"/>
          </a:xfrm>
          <a:prstGeom prst="actionButtonBlank">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Ancient Greeks</a:t>
            </a:r>
          </a:p>
        </p:txBody>
      </p:sp>
      <p:sp>
        <p:nvSpPr>
          <p:cNvPr id="9" name="Action Button: Custom 8">
            <a:hlinkClick r:id="rId7" action="ppaction://hlinksldjump" highlightClick="1"/>
          </p:cNvPr>
          <p:cNvSpPr/>
          <p:nvPr/>
        </p:nvSpPr>
        <p:spPr>
          <a:xfrm>
            <a:off x="3242884" y="5023853"/>
            <a:ext cx="2452915" cy="711200"/>
          </a:xfrm>
          <a:prstGeom prst="actionButtonBlank">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Ancient Egypt</a:t>
            </a:r>
          </a:p>
        </p:txBody>
      </p:sp>
      <p:sp>
        <p:nvSpPr>
          <p:cNvPr id="10" name="Action Button: Custom 9">
            <a:hlinkClick r:id="rId8" action="ppaction://hlinksldjump" highlightClick="1"/>
          </p:cNvPr>
          <p:cNvSpPr/>
          <p:nvPr/>
        </p:nvSpPr>
        <p:spPr>
          <a:xfrm>
            <a:off x="124094" y="5892758"/>
            <a:ext cx="2452915" cy="711200"/>
          </a:xfrm>
          <a:prstGeom prst="actionButtonBlank">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Ancient Maya</a:t>
            </a:r>
          </a:p>
        </p:txBody>
      </p:sp>
      <p:sp>
        <p:nvSpPr>
          <p:cNvPr id="11" name="Action Button: Custom 10">
            <a:hlinkClick r:id="rId9" action="ppaction://hlinksldjump" highlightClick="1"/>
          </p:cNvPr>
          <p:cNvSpPr/>
          <p:nvPr/>
        </p:nvSpPr>
        <p:spPr>
          <a:xfrm>
            <a:off x="9480463" y="5023853"/>
            <a:ext cx="2452915" cy="711200"/>
          </a:xfrm>
          <a:prstGeom prst="actionButtonBlank">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Benin</a:t>
            </a:r>
          </a:p>
        </p:txBody>
      </p:sp>
      <p:sp>
        <p:nvSpPr>
          <p:cNvPr id="12" name="Action Button: Custom 11">
            <a:hlinkClick r:id="rId10" action="ppaction://hlinksldjump" highlightClick="1"/>
          </p:cNvPr>
          <p:cNvSpPr/>
          <p:nvPr/>
        </p:nvSpPr>
        <p:spPr>
          <a:xfrm>
            <a:off x="3242884" y="5892758"/>
            <a:ext cx="2452915" cy="711200"/>
          </a:xfrm>
          <a:prstGeom prst="actionButtonBlank">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Early Islam</a:t>
            </a:r>
          </a:p>
        </p:txBody>
      </p:sp>
      <p:sp>
        <p:nvSpPr>
          <p:cNvPr id="13" name="Action Button: Custom 12">
            <a:hlinkClick r:id="rId11" action="ppaction://hlinksldjump" highlightClick="1"/>
          </p:cNvPr>
          <p:cNvSpPr/>
          <p:nvPr/>
        </p:nvSpPr>
        <p:spPr>
          <a:xfrm>
            <a:off x="6361674" y="5892758"/>
            <a:ext cx="2452915" cy="711200"/>
          </a:xfrm>
          <a:prstGeom prst="actionButtonBlank">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General</a:t>
            </a:r>
          </a:p>
        </p:txBody>
      </p:sp>
      <p:sp>
        <p:nvSpPr>
          <p:cNvPr id="14" name="Action Button: Custom 13">
            <a:hlinkClick r:id="rId12" action="ppaction://hlinksldjump" highlightClick="1"/>
          </p:cNvPr>
          <p:cNvSpPr/>
          <p:nvPr/>
        </p:nvSpPr>
        <p:spPr>
          <a:xfrm>
            <a:off x="9480463" y="5892758"/>
            <a:ext cx="2452915" cy="711200"/>
          </a:xfrm>
          <a:prstGeom prst="actionButtonBlank">
            <a:avLst/>
          </a:prstGeom>
          <a:solidFill>
            <a:srgbClr val="0070C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KS1</a:t>
            </a:r>
          </a:p>
        </p:txBody>
      </p:sp>
      <p:sp>
        <p:nvSpPr>
          <p:cNvPr id="15" name="Action Button: Custom 14">
            <a:hlinkClick r:id="rId13" action="ppaction://hlinksldjump" highlightClick="1"/>
          </p:cNvPr>
          <p:cNvSpPr/>
          <p:nvPr/>
        </p:nvSpPr>
        <p:spPr>
          <a:xfrm>
            <a:off x="6361674" y="5016508"/>
            <a:ext cx="2452915" cy="711200"/>
          </a:xfrm>
          <a:prstGeom prst="actionButtonBlank">
            <a:avLst/>
          </a:prstGeom>
          <a:solidFill>
            <a:schemeClr val="accent2">
              <a:lumMod val="60000"/>
              <a:lumOff val="4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Shang Dynasty</a:t>
            </a:r>
          </a:p>
        </p:txBody>
      </p:sp>
      <p:sp>
        <p:nvSpPr>
          <p:cNvPr id="17" name="Subtitle 5"/>
          <p:cNvSpPr txBox="1">
            <a:spLocks/>
          </p:cNvSpPr>
          <p:nvPr/>
        </p:nvSpPr>
        <p:spPr>
          <a:xfrm>
            <a:off x="1823855" y="686316"/>
            <a:ext cx="10109523" cy="26924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5000" u="sng" dirty="0"/>
              <a:t>Historical Skills and Concepts by Topic</a:t>
            </a:r>
          </a:p>
          <a:p>
            <a:pPr marL="0" indent="0" algn="ctr">
              <a:buNone/>
            </a:pPr>
            <a:r>
              <a:rPr lang="en-GB" sz="4000" dirty="0"/>
              <a:t>Choose a topic to browse through the skills and concepts, matched to each topic</a:t>
            </a:r>
          </a:p>
        </p:txBody>
      </p:sp>
      <p:sp>
        <p:nvSpPr>
          <p:cNvPr id="18" name="Subtitle 5"/>
          <p:cNvSpPr txBox="1">
            <a:spLocks/>
          </p:cNvSpPr>
          <p:nvPr/>
        </p:nvSpPr>
        <p:spPr>
          <a:xfrm>
            <a:off x="0" y="158979"/>
            <a:ext cx="1796862" cy="5520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b="1" dirty="0"/>
              <a:t>Created by</a:t>
            </a:r>
          </a:p>
        </p:txBody>
      </p:sp>
      <p:pic>
        <p:nvPicPr>
          <p:cNvPr id="19" name="Picture 18">
            <a:hlinkClick r:id="rId14"/>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497" y="396130"/>
            <a:ext cx="1823856" cy="1153550"/>
          </a:xfrm>
          <a:prstGeom prst="rect">
            <a:avLst/>
          </a:prstGeom>
        </p:spPr>
      </p:pic>
    </p:spTree>
    <p:extLst>
      <p:ext uri="{BB962C8B-B14F-4D97-AF65-F5344CB8AC3E}">
        <p14:creationId xmlns:p14="http://schemas.microsoft.com/office/powerpoint/2010/main" val="206293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Dates/Orders</a:t>
            </a:r>
          </a:p>
        </p:txBody>
      </p:sp>
      <p:sp>
        <p:nvSpPr>
          <p:cNvPr id="3" name="Content Placeholder 2"/>
          <p:cNvSpPr>
            <a:spLocks noGrp="1"/>
          </p:cNvSpPr>
          <p:nvPr>
            <p:ph idx="1"/>
          </p:nvPr>
        </p:nvSpPr>
        <p:spPr>
          <a:xfrm>
            <a:off x="0" y="1785257"/>
            <a:ext cx="12192000" cy="4223657"/>
          </a:xfrm>
        </p:spPr>
        <p:txBody>
          <a:bodyPr>
            <a:noAutofit/>
          </a:bodyPr>
          <a:lstStyle/>
          <a:p>
            <a:pPr marL="0" indent="0" algn="ctr">
              <a:buNone/>
            </a:pPr>
            <a:r>
              <a:rPr lang="en-GB" sz="5000" dirty="0"/>
              <a:t>Can you remember some dates linked to the Stone, Bronze or Iron Ages?</a:t>
            </a:r>
          </a:p>
          <a:p>
            <a:pPr marL="0" indent="0" algn="ctr">
              <a:buNone/>
            </a:pPr>
            <a:endParaRPr lang="en-GB" sz="5000" dirty="0"/>
          </a:p>
          <a:p>
            <a:pPr marL="0" indent="0" algn="ctr">
              <a:buNone/>
            </a:pPr>
            <a:r>
              <a:rPr lang="en-GB" sz="5000" dirty="0"/>
              <a:t>Can you remember the order of the different Stone Ages?</a:t>
            </a:r>
          </a:p>
          <a:p>
            <a:pPr marL="0" indent="0" algn="ctr">
              <a:buNone/>
            </a:pPr>
            <a:endParaRPr lang="en-GB" sz="5000" dirty="0"/>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Stone Age to Iron Age Chronology question</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9" name="Action Button: Custom 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2" name="Rectangle 11"/>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3000" dirty="0"/>
              <a:t>Stone Age Britain: </a:t>
            </a:r>
          </a:p>
          <a:p>
            <a:pPr algn="ctr"/>
            <a:r>
              <a:rPr lang="en-GB" sz="3000" dirty="0"/>
              <a:t>2.5m years ago – c2500BC</a:t>
            </a:r>
          </a:p>
          <a:p>
            <a:pPr algn="ctr"/>
            <a:r>
              <a:rPr lang="en-GB" sz="3000" dirty="0"/>
              <a:t>Bronze Age Britain: 2500BC – 800BC</a:t>
            </a:r>
          </a:p>
          <a:p>
            <a:pPr algn="ctr"/>
            <a:r>
              <a:rPr lang="en-GB" sz="3000" dirty="0"/>
              <a:t>Iron Age Britain: 800BC - AD43</a:t>
            </a:r>
          </a:p>
        </p:txBody>
      </p:sp>
    </p:spTree>
    <p:extLst>
      <p:ext uri="{BB962C8B-B14F-4D97-AF65-F5344CB8AC3E}">
        <p14:creationId xmlns:p14="http://schemas.microsoft.com/office/powerpoint/2010/main" val="36259700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2" grpId="0" animBg="1"/>
      <p:bldP spid="12"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Skill/Concept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963195"/>
            <a:ext cx="10773032" cy="3180893"/>
          </a:xfrm>
        </p:spPr>
        <p:txBody>
          <a:bodyPr>
            <a:noAutofit/>
          </a:bodyPr>
          <a:lstStyle/>
          <a:p>
            <a:pPr marL="0" indent="0" algn="ctr">
              <a:buNone/>
            </a:pPr>
            <a:r>
              <a:rPr lang="en-GB" sz="4000" dirty="0"/>
              <a:t>Can you remember a different skill or concept in history and explain what it means?</a:t>
            </a:r>
          </a:p>
          <a:p>
            <a:pPr marL="0" indent="0" algn="ctr">
              <a:buNone/>
            </a:pPr>
            <a:endParaRPr lang="en-GB" sz="4000" dirty="0"/>
          </a:p>
          <a:p>
            <a:pPr marL="0" indent="0" algn="ctr">
              <a:buNone/>
            </a:pPr>
            <a:r>
              <a:rPr lang="en-GB" sz="4000" dirty="0"/>
              <a:t>Can you give an example of it from the Anglo-Saxons?</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Anglo-Saxons Vocabulary and Communication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4" name="Action Button: Custom 13">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Significance and interpretation:</a:t>
            </a:r>
          </a:p>
          <a:p>
            <a:pPr algn="ctr"/>
            <a:r>
              <a:rPr lang="en-GB" sz="2400" dirty="0"/>
              <a:t>Our interpretation of the Anglo-Saxons might be that they were just vicious invaders, but they were more than that as their settlement helped shape major parts of Britain.</a:t>
            </a:r>
          </a:p>
        </p:txBody>
      </p:sp>
    </p:spTree>
    <p:extLst>
      <p:ext uri="{BB962C8B-B14F-4D97-AF65-F5344CB8AC3E}">
        <p14:creationId xmlns:p14="http://schemas.microsoft.com/office/powerpoint/2010/main" val="19236106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1280" y="53947"/>
            <a:ext cx="10515600" cy="1325563"/>
          </a:xfrm>
          <a:solidFill>
            <a:srgbClr val="C55A11"/>
          </a:solidFill>
          <a:ln>
            <a:solidFill>
              <a:srgbClr val="A6A6A6"/>
            </a:solidFill>
          </a:ln>
        </p:spPr>
        <p:txBody>
          <a:bodyPr/>
          <a:lstStyle/>
          <a:p>
            <a:pPr algn="ctr"/>
            <a:r>
              <a:rPr lang="en-GB" dirty="0">
                <a:solidFill>
                  <a:schemeClr val="bg1"/>
                </a:solidFill>
              </a:rPr>
              <a:t>Vikings</a:t>
            </a:r>
          </a:p>
        </p:txBody>
      </p:sp>
      <p:sp>
        <p:nvSpPr>
          <p:cNvPr id="3" name="Title 1">
            <a:hlinkClick r:id="" action="ppaction://macro?name=VChron"/>
          </p:cNvPr>
          <p:cNvSpPr txBox="1">
            <a:spLocks/>
          </p:cNvSpPr>
          <p:nvPr/>
        </p:nvSpPr>
        <p:spPr>
          <a:xfrm>
            <a:off x="4599801" y="1507751"/>
            <a:ext cx="2992395" cy="659870"/>
          </a:xfrm>
          <a:prstGeom prst="rect">
            <a:avLst/>
          </a:prstGeom>
          <a:solidFill>
            <a:srgbClr val="C55A11"/>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Chronology</a:t>
            </a:r>
          </a:p>
          <a:p>
            <a:pPr algn="ctr"/>
            <a:r>
              <a:rPr lang="en-GB" sz="1400" dirty="0">
                <a:solidFill>
                  <a:schemeClr val="bg1"/>
                </a:solidFill>
              </a:rPr>
              <a:t>(Click here for a random question)</a:t>
            </a:r>
          </a:p>
        </p:txBody>
      </p:sp>
      <p:sp>
        <p:nvSpPr>
          <p:cNvPr id="14" name="Title 1">
            <a:hlinkClick r:id="" action="ppaction://macro?name=VCon"/>
          </p:cNvPr>
          <p:cNvSpPr txBox="1">
            <a:spLocks/>
          </p:cNvSpPr>
          <p:nvPr/>
        </p:nvSpPr>
        <p:spPr>
          <a:xfrm>
            <a:off x="838200" y="1507751"/>
            <a:ext cx="2992395" cy="659870"/>
          </a:xfrm>
          <a:prstGeom prst="rect">
            <a:avLst/>
          </a:prstGeom>
          <a:solidFill>
            <a:srgbClr val="C55A11"/>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Constructing the Past</a:t>
            </a:r>
          </a:p>
          <a:p>
            <a:pPr algn="ctr"/>
            <a:r>
              <a:rPr lang="en-GB" sz="1300" dirty="0">
                <a:solidFill>
                  <a:schemeClr val="bg1"/>
                </a:solidFill>
              </a:rPr>
              <a:t>(Click here for a random question)</a:t>
            </a:r>
          </a:p>
        </p:txBody>
      </p:sp>
      <p:sp>
        <p:nvSpPr>
          <p:cNvPr id="15" name="Title 1">
            <a:hlinkClick r:id="" action="ppaction://macro?name=VContinuity"/>
          </p:cNvPr>
          <p:cNvSpPr txBox="1">
            <a:spLocks/>
          </p:cNvSpPr>
          <p:nvPr/>
        </p:nvSpPr>
        <p:spPr>
          <a:xfrm>
            <a:off x="8361405" y="1507751"/>
            <a:ext cx="2992395" cy="659870"/>
          </a:xfrm>
          <a:prstGeom prst="rect">
            <a:avLst/>
          </a:prstGeom>
          <a:solidFill>
            <a:srgbClr val="C55A11"/>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Continuity and Change</a:t>
            </a:r>
          </a:p>
          <a:p>
            <a:pPr algn="ctr"/>
            <a:r>
              <a:rPr lang="en-GB" sz="1400" dirty="0">
                <a:solidFill>
                  <a:schemeClr val="bg1"/>
                </a:solidFill>
              </a:rPr>
              <a:t>(Click here for a random question)</a:t>
            </a:r>
          </a:p>
        </p:txBody>
      </p:sp>
      <p:sp>
        <p:nvSpPr>
          <p:cNvPr id="28" name="Title 1">
            <a:hlinkClick r:id="" action="ppaction://macro?name=VCause"/>
          </p:cNvPr>
          <p:cNvSpPr txBox="1">
            <a:spLocks/>
          </p:cNvSpPr>
          <p:nvPr/>
        </p:nvSpPr>
        <p:spPr>
          <a:xfrm>
            <a:off x="838200" y="3048762"/>
            <a:ext cx="2992395" cy="659870"/>
          </a:xfrm>
          <a:prstGeom prst="rect">
            <a:avLst/>
          </a:prstGeom>
          <a:solidFill>
            <a:srgbClr val="C55A11"/>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Cause and Effect</a:t>
            </a:r>
          </a:p>
          <a:p>
            <a:pPr algn="ctr"/>
            <a:r>
              <a:rPr lang="en-GB" sz="1400" dirty="0">
                <a:solidFill>
                  <a:schemeClr val="bg1"/>
                </a:solidFill>
              </a:rPr>
              <a:t>(Click here for a random question)</a:t>
            </a:r>
          </a:p>
        </p:txBody>
      </p:sp>
      <p:sp>
        <p:nvSpPr>
          <p:cNvPr id="29" name="Title 1">
            <a:hlinkClick r:id="" action="ppaction://macro?name=VSig"/>
          </p:cNvPr>
          <p:cNvSpPr txBox="1">
            <a:spLocks/>
          </p:cNvSpPr>
          <p:nvPr/>
        </p:nvSpPr>
        <p:spPr>
          <a:xfrm>
            <a:off x="4599801" y="3048762"/>
            <a:ext cx="2992395" cy="659870"/>
          </a:xfrm>
          <a:prstGeom prst="rect">
            <a:avLst/>
          </a:prstGeom>
          <a:solidFill>
            <a:srgbClr val="C55A11"/>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Significance and Interpretation</a:t>
            </a:r>
          </a:p>
          <a:p>
            <a:pPr algn="ctr"/>
            <a:r>
              <a:rPr lang="en-GB" sz="1400" dirty="0">
                <a:solidFill>
                  <a:schemeClr val="bg1"/>
                </a:solidFill>
              </a:rPr>
              <a:t>(Click here for a random question)</a:t>
            </a:r>
            <a:endParaRPr lang="en-GB" sz="2000" dirty="0">
              <a:solidFill>
                <a:schemeClr val="bg1"/>
              </a:solidFill>
            </a:endParaRPr>
          </a:p>
        </p:txBody>
      </p:sp>
      <p:sp>
        <p:nvSpPr>
          <p:cNvPr id="30" name="Title 1">
            <a:hlinkClick r:id="" action="ppaction://macro?name=VSources"/>
          </p:cNvPr>
          <p:cNvSpPr txBox="1">
            <a:spLocks/>
          </p:cNvSpPr>
          <p:nvPr/>
        </p:nvSpPr>
        <p:spPr>
          <a:xfrm>
            <a:off x="8361405" y="3048762"/>
            <a:ext cx="2992395" cy="659870"/>
          </a:xfrm>
          <a:prstGeom prst="rect">
            <a:avLst/>
          </a:prstGeom>
          <a:solidFill>
            <a:srgbClr val="C55A11"/>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Sources as Evidence</a:t>
            </a:r>
          </a:p>
          <a:p>
            <a:pPr algn="ctr"/>
            <a:r>
              <a:rPr lang="en-GB" sz="1400" dirty="0">
                <a:solidFill>
                  <a:schemeClr val="bg1"/>
                </a:solidFill>
              </a:rPr>
              <a:t>(Click here for a random question)</a:t>
            </a:r>
            <a:endParaRPr lang="en-GB" sz="2000" dirty="0">
              <a:solidFill>
                <a:schemeClr val="bg1"/>
              </a:solidFill>
            </a:endParaRPr>
          </a:p>
        </p:txBody>
      </p:sp>
      <p:sp>
        <p:nvSpPr>
          <p:cNvPr id="31" name="Title 1">
            <a:hlinkClick r:id="" action="ppaction://macro?name=VEnquiry"/>
          </p:cNvPr>
          <p:cNvSpPr txBox="1">
            <a:spLocks/>
          </p:cNvSpPr>
          <p:nvPr/>
        </p:nvSpPr>
        <p:spPr>
          <a:xfrm>
            <a:off x="838200" y="4589773"/>
            <a:ext cx="2992395" cy="659870"/>
          </a:xfrm>
          <a:prstGeom prst="rect">
            <a:avLst/>
          </a:prstGeom>
          <a:solidFill>
            <a:srgbClr val="C55A11"/>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Historical Enquiry</a:t>
            </a:r>
          </a:p>
          <a:p>
            <a:pPr algn="ctr"/>
            <a:r>
              <a:rPr lang="en-GB" sz="1400" dirty="0">
                <a:solidFill>
                  <a:schemeClr val="bg1"/>
                </a:solidFill>
              </a:rPr>
              <a:t>(Click here for a random question)</a:t>
            </a:r>
          </a:p>
        </p:txBody>
      </p:sp>
      <p:sp>
        <p:nvSpPr>
          <p:cNvPr id="32" name="Title 1">
            <a:hlinkClick r:id="" action="ppaction://macro?name=VVocab"/>
          </p:cNvPr>
          <p:cNvSpPr txBox="1">
            <a:spLocks/>
          </p:cNvSpPr>
          <p:nvPr/>
        </p:nvSpPr>
        <p:spPr>
          <a:xfrm>
            <a:off x="4599801" y="4589773"/>
            <a:ext cx="2992395" cy="659870"/>
          </a:xfrm>
          <a:prstGeom prst="rect">
            <a:avLst/>
          </a:prstGeom>
          <a:solidFill>
            <a:srgbClr val="C55A11"/>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Vocabulary and Communication</a:t>
            </a:r>
          </a:p>
          <a:p>
            <a:pPr algn="ctr"/>
            <a:r>
              <a:rPr lang="en-GB" sz="1400" dirty="0">
                <a:solidFill>
                  <a:schemeClr val="bg1"/>
                </a:solidFill>
              </a:rPr>
              <a:t>(Click here for a random question)</a:t>
            </a:r>
          </a:p>
        </p:txBody>
      </p:sp>
      <p:sp>
        <p:nvSpPr>
          <p:cNvPr id="40" name="Action Button: Custom 3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41" name="Action Button: Custom 40">
            <a:hlinkClick r:id="" action="ppaction://macro?name=RandomizerViking" highlightClick="1"/>
          </p:cNvPr>
          <p:cNvSpPr/>
          <p:nvPr/>
        </p:nvSpPr>
        <p:spPr>
          <a:xfrm>
            <a:off x="4599800" y="6198130"/>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skill linked to the Vikings</a:t>
            </a:r>
          </a:p>
        </p:txBody>
      </p:sp>
      <p:sp>
        <p:nvSpPr>
          <p:cNvPr id="18" name="Title 1">
            <a:hlinkClick r:id="rId2" action="ppaction://hlinksldjump"/>
          </p:cNvPr>
          <p:cNvSpPr txBox="1">
            <a:spLocks/>
          </p:cNvSpPr>
          <p:nvPr/>
        </p:nvSpPr>
        <p:spPr>
          <a:xfrm>
            <a:off x="837516" y="2204976"/>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Similarities</a:t>
            </a:r>
          </a:p>
        </p:txBody>
      </p:sp>
      <p:sp>
        <p:nvSpPr>
          <p:cNvPr id="19" name="Title 1">
            <a:hlinkClick r:id="rId3" action="ppaction://hlinksldjump"/>
          </p:cNvPr>
          <p:cNvSpPr txBox="1">
            <a:spLocks/>
          </p:cNvSpPr>
          <p:nvPr/>
        </p:nvSpPr>
        <p:spPr>
          <a:xfrm>
            <a:off x="2378441" y="2204976"/>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Differences</a:t>
            </a:r>
          </a:p>
        </p:txBody>
      </p:sp>
      <p:sp>
        <p:nvSpPr>
          <p:cNvPr id="20" name="Title 1">
            <a:hlinkClick r:id="rId4" action="ppaction://hlinksldjump"/>
          </p:cNvPr>
          <p:cNvSpPr txBox="1">
            <a:spLocks/>
          </p:cNvSpPr>
          <p:nvPr/>
        </p:nvSpPr>
        <p:spPr>
          <a:xfrm>
            <a:off x="837516" y="2611718"/>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Contact</a:t>
            </a:r>
          </a:p>
        </p:txBody>
      </p:sp>
      <p:sp>
        <p:nvSpPr>
          <p:cNvPr id="21" name="Title 1">
            <a:hlinkClick r:id="rId5" action="ppaction://hlinksldjump"/>
          </p:cNvPr>
          <p:cNvSpPr txBox="1">
            <a:spLocks/>
          </p:cNvSpPr>
          <p:nvPr/>
        </p:nvSpPr>
        <p:spPr>
          <a:xfrm>
            <a:off x="2378441" y="2606915"/>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Historians</a:t>
            </a:r>
          </a:p>
        </p:txBody>
      </p:sp>
      <p:sp>
        <p:nvSpPr>
          <p:cNvPr id="22" name="Title 1">
            <a:hlinkClick r:id="rId6" action="ppaction://hlinksldjump"/>
          </p:cNvPr>
          <p:cNvSpPr txBox="1">
            <a:spLocks/>
          </p:cNvSpPr>
          <p:nvPr/>
        </p:nvSpPr>
        <p:spPr>
          <a:xfrm>
            <a:off x="837516" y="3751769"/>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Causes</a:t>
            </a:r>
          </a:p>
        </p:txBody>
      </p:sp>
      <p:sp>
        <p:nvSpPr>
          <p:cNvPr id="23" name="Title 1">
            <a:hlinkClick r:id="rId7" action="ppaction://hlinksldjump"/>
          </p:cNvPr>
          <p:cNvSpPr txBox="1">
            <a:spLocks/>
          </p:cNvSpPr>
          <p:nvPr/>
        </p:nvSpPr>
        <p:spPr>
          <a:xfrm>
            <a:off x="2378441" y="3751769"/>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Effects</a:t>
            </a:r>
          </a:p>
        </p:txBody>
      </p:sp>
      <p:sp>
        <p:nvSpPr>
          <p:cNvPr id="24" name="Title 1">
            <a:hlinkClick r:id="rId8" action="ppaction://hlinksldjump"/>
          </p:cNvPr>
          <p:cNvSpPr txBox="1">
            <a:spLocks/>
          </p:cNvSpPr>
          <p:nvPr/>
        </p:nvSpPr>
        <p:spPr>
          <a:xfrm>
            <a:off x="837516" y="4158511"/>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25" name="Title 1">
            <a:hlinkClick r:id="rId9" action="ppaction://hlinksldjump"/>
          </p:cNvPr>
          <p:cNvSpPr txBox="1">
            <a:spLocks/>
          </p:cNvSpPr>
          <p:nvPr/>
        </p:nvSpPr>
        <p:spPr>
          <a:xfrm>
            <a:off x="2378441" y="4153708"/>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26" name="Title 1">
            <a:hlinkClick r:id="rId10" action="ppaction://hlinksldjump"/>
          </p:cNvPr>
          <p:cNvSpPr txBox="1">
            <a:spLocks/>
          </p:cNvSpPr>
          <p:nvPr/>
        </p:nvSpPr>
        <p:spPr>
          <a:xfrm>
            <a:off x="4599801" y="2204976"/>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Before</a:t>
            </a:r>
          </a:p>
        </p:txBody>
      </p:sp>
      <p:sp>
        <p:nvSpPr>
          <p:cNvPr id="27" name="Title 1">
            <a:hlinkClick r:id="rId11" action="ppaction://hlinksldjump"/>
          </p:cNvPr>
          <p:cNvSpPr txBox="1">
            <a:spLocks/>
          </p:cNvSpPr>
          <p:nvPr/>
        </p:nvSpPr>
        <p:spPr>
          <a:xfrm>
            <a:off x="6140042" y="2204976"/>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After</a:t>
            </a:r>
          </a:p>
        </p:txBody>
      </p:sp>
      <p:sp>
        <p:nvSpPr>
          <p:cNvPr id="38" name="Title 1">
            <a:hlinkClick r:id="rId12" action="ppaction://hlinksldjump"/>
          </p:cNvPr>
          <p:cNvSpPr txBox="1">
            <a:spLocks/>
          </p:cNvSpPr>
          <p:nvPr/>
        </p:nvSpPr>
        <p:spPr>
          <a:xfrm>
            <a:off x="4599801" y="2611718"/>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Concurrent</a:t>
            </a:r>
          </a:p>
        </p:txBody>
      </p:sp>
      <p:sp>
        <p:nvSpPr>
          <p:cNvPr id="39" name="Title 1">
            <a:hlinkClick r:id="rId13" action="ppaction://hlinksldjump"/>
          </p:cNvPr>
          <p:cNvSpPr txBox="1">
            <a:spLocks/>
          </p:cNvSpPr>
          <p:nvPr/>
        </p:nvSpPr>
        <p:spPr>
          <a:xfrm>
            <a:off x="6140042" y="2606915"/>
            <a:ext cx="1452154" cy="364584"/>
          </a:xfrm>
          <a:prstGeom prst="rect">
            <a:avLst/>
          </a:prstGeom>
          <a:solidFill>
            <a:srgbClr val="41210F"/>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Dates/Orders</a:t>
            </a:r>
          </a:p>
        </p:txBody>
      </p:sp>
      <p:sp>
        <p:nvSpPr>
          <p:cNvPr id="42" name="Title 1">
            <a:hlinkClick r:id="rId14" action="ppaction://hlinksldjump"/>
          </p:cNvPr>
          <p:cNvSpPr txBox="1">
            <a:spLocks/>
          </p:cNvSpPr>
          <p:nvPr/>
        </p:nvSpPr>
        <p:spPr>
          <a:xfrm>
            <a:off x="8361405" y="2207970"/>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Continuities</a:t>
            </a:r>
          </a:p>
        </p:txBody>
      </p:sp>
      <p:sp>
        <p:nvSpPr>
          <p:cNvPr id="43" name="Title 1">
            <a:hlinkClick r:id="rId15" action="ppaction://hlinksldjump"/>
          </p:cNvPr>
          <p:cNvSpPr txBox="1">
            <a:spLocks/>
          </p:cNvSpPr>
          <p:nvPr/>
        </p:nvSpPr>
        <p:spPr>
          <a:xfrm>
            <a:off x="9901646" y="2207970"/>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Changes</a:t>
            </a:r>
          </a:p>
        </p:txBody>
      </p:sp>
      <p:sp>
        <p:nvSpPr>
          <p:cNvPr id="44" name="Title 1">
            <a:hlinkClick r:id="rId16" action="ppaction://hlinksldjump"/>
          </p:cNvPr>
          <p:cNvSpPr txBox="1">
            <a:spLocks/>
          </p:cNvSpPr>
          <p:nvPr/>
        </p:nvSpPr>
        <p:spPr>
          <a:xfrm>
            <a:off x="8361405" y="2614712"/>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45" name="Title 1">
            <a:hlinkClick r:id="rId17" action="ppaction://hlinksldjump"/>
          </p:cNvPr>
          <p:cNvSpPr txBox="1">
            <a:spLocks/>
          </p:cNvSpPr>
          <p:nvPr/>
        </p:nvSpPr>
        <p:spPr>
          <a:xfrm>
            <a:off x="9901646" y="2609909"/>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46" name="Title 1">
            <a:hlinkClick r:id="rId18" action="ppaction://hlinksldjump"/>
          </p:cNvPr>
          <p:cNvSpPr txBox="1">
            <a:spLocks/>
          </p:cNvSpPr>
          <p:nvPr/>
        </p:nvSpPr>
        <p:spPr>
          <a:xfrm>
            <a:off x="4599801" y="3751769"/>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Events</a:t>
            </a:r>
          </a:p>
        </p:txBody>
      </p:sp>
      <p:sp>
        <p:nvSpPr>
          <p:cNvPr id="47" name="Title 1">
            <a:hlinkClick r:id="rId19" action="ppaction://hlinksldjump"/>
          </p:cNvPr>
          <p:cNvSpPr txBox="1">
            <a:spLocks/>
          </p:cNvSpPr>
          <p:nvPr/>
        </p:nvSpPr>
        <p:spPr>
          <a:xfrm>
            <a:off x="6140042" y="3751769"/>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People</a:t>
            </a:r>
          </a:p>
        </p:txBody>
      </p:sp>
      <p:sp>
        <p:nvSpPr>
          <p:cNvPr id="48" name="Title 1">
            <a:hlinkClick r:id="rId20" action="ppaction://hlinksldjump"/>
          </p:cNvPr>
          <p:cNvSpPr txBox="1">
            <a:spLocks/>
          </p:cNvSpPr>
          <p:nvPr/>
        </p:nvSpPr>
        <p:spPr>
          <a:xfrm>
            <a:off x="4599801" y="4158511"/>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Challenges</a:t>
            </a:r>
          </a:p>
        </p:txBody>
      </p:sp>
      <p:sp>
        <p:nvSpPr>
          <p:cNvPr id="49" name="Title 1">
            <a:hlinkClick r:id="rId21" action="ppaction://hlinksldjump"/>
          </p:cNvPr>
          <p:cNvSpPr txBox="1">
            <a:spLocks/>
          </p:cNvSpPr>
          <p:nvPr/>
        </p:nvSpPr>
        <p:spPr>
          <a:xfrm>
            <a:off x="6140042" y="4153708"/>
            <a:ext cx="1452154" cy="364584"/>
          </a:xfrm>
          <a:prstGeom prst="rect">
            <a:avLst/>
          </a:prstGeom>
          <a:solidFill>
            <a:srgbClr val="41210F"/>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Interpretation</a:t>
            </a:r>
          </a:p>
        </p:txBody>
      </p:sp>
      <p:sp>
        <p:nvSpPr>
          <p:cNvPr id="50" name="Title 1">
            <a:hlinkClick r:id="rId22" action="ppaction://hlinksldjump"/>
          </p:cNvPr>
          <p:cNvSpPr txBox="1">
            <a:spLocks/>
          </p:cNvSpPr>
          <p:nvPr/>
        </p:nvSpPr>
        <p:spPr>
          <a:xfrm>
            <a:off x="8361405" y="3751769"/>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Types</a:t>
            </a:r>
          </a:p>
        </p:txBody>
      </p:sp>
      <p:sp>
        <p:nvSpPr>
          <p:cNvPr id="51" name="Title 1">
            <a:hlinkClick r:id="rId23" action="ppaction://hlinksldjump"/>
          </p:cNvPr>
          <p:cNvSpPr txBox="1">
            <a:spLocks/>
          </p:cNvSpPr>
          <p:nvPr/>
        </p:nvSpPr>
        <p:spPr>
          <a:xfrm>
            <a:off x="9901646" y="3751769"/>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Amount</a:t>
            </a:r>
          </a:p>
        </p:txBody>
      </p:sp>
      <p:sp>
        <p:nvSpPr>
          <p:cNvPr id="52" name="Title 1">
            <a:hlinkClick r:id="rId24" action="ppaction://hlinksldjump"/>
          </p:cNvPr>
          <p:cNvSpPr txBox="1">
            <a:spLocks/>
          </p:cNvSpPr>
          <p:nvPr/>
        </p:nvSpPr>
        <p:spPr>
          <a:xfrm>
            <a:off x="8361405" y="4158511"/>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Usefulness</a:t>
            </a:r>
          </a:p>
        </p:txBody>
      </p:sp>
      <p:sp>
        <p:nvSpPr>
          <p:cNvPr id="53" name="Title 1">
            <a:hlinkClick r:id="rId25" action="ppaction://hlinksldjump"/>
          </p:cNvPr>
          <p:cNvSpPr txBox="1">
            <a:spLocks/>
          </p:cNvSpPr>
          <p:nvPr/>
        </p:nvSpPr>
        <p:spPr>
          <a:xfrm>
            <a:off x="9901646" y="4153708"/>
            <a:ext cx="1452154" cy="364584"/>
          </a:xfrm>
          <a:prstGeom prst="rect">
            <a:avLst/>
          </a:prstGeom>
          <a:solidFill>
            <a:srgbClr val="41210F"/>
          </a:solidFill>
          <a:ln>
            <a:solidFill>
              <a:srgbClr val="A6A6A6"/>
            </a:solid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Primary/Secondary</a:t>
            </a:r>
          </a:p>
        </p:txBody>
      </p:sp>
      <p:sp>
        <p:nvSpPr>
          <p:cNvPr id="54" name="Title 1">
            <a:hlinkClick r:id="rId26" action="ppaction://hlinksldjump"/>
          </p:cNvPr>
          <p:cNvSpPr txBox="1">
            <a:spLocks/>
          </p:cNvSpPr>
          <p:nvPr/>
        </p:nvSpPr>
        <p:spPr>
          <a:xfrm>
            <a:off x="837516" y="5332363"/>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Questions</a:t>
            </a:r>
          </a:p>
        </p:txBody>
      </p:sp>
      <p:sp>
        <p:nvSpPr>
          <p:cNvPr id="55" name="Title 1">
            <a:hlinkClick r:id="rId27" action="ppaction://hlinksldjump"/>
          </p:cNvPr>
          <p:cNvSpPr txBox="1">
            <a:spLocks/>
          </p:cNvSpPr>
          <p:nvPr/>
        </p:nvSpPr>
        <p:spPr>
          <a:xfrm>
            <a:off x="2378441" y="5332363"/>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Explanation</a:t>
            </a:r>
          </a:p>
        </p:txBody>
      </p:sp>
      <p:sp>
        <p:nvSpPr>
          <p:cNvPr id="56" name="Title 1">
            <a:hlinkClick r:id="rId28" action="ppaction://hlinksldjump"/>
          </p:cNvPr>
          <p:cNvSpPr txBox="1">
            <a:spLocks/>
          </p:cNvSpPr>
          <p:nvPr/>
        </p:nvSpPr>
        <p:spPr>
          <a:xfrm>
            <a:off x="837516" y="5739105"/>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Evidence</a:t>
            </a:r>
          </a:p>
        </p:txBody>
      </p:sp>
      <p:sp>
        <p:nvSpPr>
          <p:cNvPr id="57" name="Title 1">
            <a:hlinkClick r:id="rId29" action="ppaction://hlinksldjump"/>
          </p:cNvPr>
          <p:cNvSpPr txBox="1">
            <a:spLocks/>
          </p:cNvSpPr>
          <p:nvPr/>
        </p:nvSpPr>
        <p:spPr>
          <a:xfrm>
            <a:off x="2378441" y="5734302"/>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Importance</a:t>
            </a:r>
          </a:p>
        </p:txBody>
      </p:sp>
      <p:sp>
        <p:nvSpPr>
          <p:cNvPr id="58" name="Title 1">
            <a:hlinkClick r:id="rId30" action="ppaction://hlinksldjump"/>
          </p:cNvPr>
          <p:cNvSpPr txBox="1">
            <a:spLocks/>
          </p:cNvSpPr>
          <p:nvPr/>
        </p:nvSpPr>
        <p:spPr>
          <a:xfrm>
            <a:off x="4599801" y="5291315"/>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Specific</a:t>
            </a:r>
          </a:p>
        </p:txBody>
      </p:sp>
      <p:sp>
        <p:nvSpPr>
          <p:cNvPr id="59" name="Title 1">
            <a:hlinkClick r:id="rId31" action="ppaction://hlinksldjump"/>
          </p:cNvPr>
          <p:cNvSpPr txBox="1">
            <a:spLocks/>
          </p:cNvSpPr>
          <p:nvPr/>
        </p:nvSpPr>
        <p:spPr>
          <a:xfrm>
            <a:off x="6140042" y="5291315"/>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General</a:t>
            </a:r>
          </a:p>
        </p:txBody>
      </p:sp>
      <p:sp>
        <p:nvSpPr>
          <p:cNvPr id="60" name="Title 1">
            <a:hlinkClick r:id="rId32" action="ppaction://hlinksldjump"/>
          </p:cNvPr>
          <p:cNvSpPr txBox="1">
            <a:spLocks/>
          </p:cNvSpPr>
          <p:nvPr/>
        </p:nvSpPr>
        <p:spPr>
          <a:xfrm>
            <a:off x="4599801" y="5698057"/>
            <a:ext cx="1452154" cy="364584"/>
          </a:xfrm>
          <a:prstGeom prst="rect">
            <a:avLst/>
          </a:prstGeom>
          <a:solidFill>
            <a:srgbClr val="41210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Definition</a:t>
            </a:r>
          </a:p>
        </p:txBody>
      </p:sp>
      <p:sp>
        <p:nvSpPr>
          <p:cNvPr id="61" name="Title 1">
            <a:hlinkClick r:id="rId33" action="ppaction://hlinksldjump"/>
          </p:cNvPr>
          <p:cNvSpPr txBox="1">
            <a:spLocks/>
          </p:cNvSpPr>
          <p:nvPr/>
        </p:nvSpPr>
        <p:spPr>
          <a:xfrm>
            <a:off x="6140042" y="5693254"/>
            <a:ext cx="1452154" cy="364584"/>
          </a:xfrm>
          <a:prstGeom prst="rect">
            <a:avLst/>
          </a:prstGeom>
          <a:solidFill>
            <a:srgbClr val="41210F"/>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Skill/Concept</a:t>
            </a:r>
          </a:p>
        </p:txBody>
      </p:sp>
      <p:pic>
        <p:nvPicPr>
          <p:cNvPr id="63" name="Picture 62">
            <a:hlinkClick r:id="rId34"/>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8582887" y="4589773"/>
            <a:ext cx="2549429" cy="1612459"/>
          </a:xfrm>
          <a:prstGeom prst="rect">
            <a:avLst/>
          </a:prstGeom>
        </p:spPr>
      </p:pic>
    </p:spTree>
    <p:extLst>
      <p:ext uri="{BB962C8B-B14F-4D97-AF65-F5344CB8AC3E}">
        <p14:creationId xmlns:p14="http://schemas.microsoft.com/office/powerpoint/2010/main" val="13424496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Similarities</a:t>
            </a:r>
          </a:p>
        </p:txBody>
      </p:sp>
      <p:sp>
        <p:nvSpPr>
          <p:cNvPr id="3" name="Content Placeholder 2"/>
          <p:cNvSpPr>
            <a:spLocks noGrp="1"/>
          </p:cNvSpPr>
          <p:nvPr>
            <p:ph idx="1"/>
          </p:nvPr>
        </p:nvSpPr>
        <p:spPr>
          <a:xfrm>
            <a:off x="838200" y="2379668"/>
            <a:ext cx="10515600" cy="2889017"/>
          </a:xfrm>
        </p:spPr>
        <p:txBody>
          <a:bodyPr>
            <a:noAutofit/>
          </a:bodyPr>
          <a:lstStyle/>
          <a:p>
            <a:pPr marL="0" indent="0" algn="ctr">
              <a:buNone/>
            </a:pPr>
            <a:r>
              <a:rPr lang="en-GB" sz="5000" dirty="0"/>
              <a:t>Can you think of 3 ways that the Vikings were similar to another period of history or civilisation that you have studied? </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6" name="Action Button: Custom 15">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Vikings</a:t>
            </a:r>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2" name="Action Button: Custom 11">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Vikings traded with lots of other civilisations around the world. They explored and travelled like other civilisations. They believed in lots of different gods and goddesses as well. </a:t>
            </a:r>
          </a:p>
        </p:txBody>
      </p:sp>
    </p:spTree>
    <p:extLst>
      <p:ext uri="{BB962C8B-B14F-4D97-AF65-F5344CB8AC3E}">
        <p14:creationId xmlns:p14="http://schemas.microsoft.com/office/powerpoint/2010/main" val="23322901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3" grpId="0" animBg="1"/>
      <p:bldP spid="13" grpId="1"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Differences</a:t>
            </a:r>
          </a:p>
        </p:txBody>
      </p:sp>
      <p:sp>
        <p:nvSpPr>
          <p:cNvPr id="3" name="Content Placeholder 2"/>
          <p:cNvSpPr>
            <a:spLocks noGrp="1"/>
          </p:cNvSpPr>
          <p:nvPr>
            <p:ph idx="1"/>
          </p:nvPr>
        </p:nvSpPr>
        <p:spPr>
          <a:xfrm>
            <a:off x="838200" y="2379668"/>
            <a:ext cx="10515600" cy="2889017"/>
          </a:xfrm>
        </p:spPr>
        <p:txBody>
          <a:bodyPr>
            <a:noAutofit/>
          </a:bodyPr>
          <a:lstStyle/>
          <a:p>
            <a:pPr marL="0" indent="0" algn="ctr">
              <a:buNone/>
            </a:pPr>
            <a:r>
              <a:rPr lang="en-GB" sz="5000" dirty="0"/>
              <a:t>Can you think of 3 ways that the Vikings were different to another period of history or civilisation that you have studied? </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Vikings</a:t>
            </a:r>
          </a:p>
          <a:p>
            <a:pPr algn="ctr"/>
            <a:r>
              <a:rPr lang="en-GB" sz="1300" dirty="0"/>
              <a:t>Constructing the Past question</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Vikings</a:t>
            </a:r>
          </a:p>
          <a:p>
            <a:pPr algn="ctr"/>
            <a:r>
              <a:rPr lang="en-GB" sz="1300" dirty="0"/>
              <a:t>Constructing the Past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5" name="Action Button: Custom 14">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Viking women had a lot more freedom than most other civilisations alive at the same time. They were very clean people and took care of their appearance. They didn’t write much down.</a:t>
            </a:r>
          </a:p>
        </p:txBody>
      </p:sp>
    </p:spTree>
    <p:extLst>
      <p:ext uri="{BB962C8B-B14F-4D97-AF65-F5344CB8AC3E}">
        <p14:creationId xmlns:p14="http://schemas.microsoft.com/office/powerpoint/2010/main" val="40645183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Contact</a:t>
            </a:r>
          </a:p>
        </p:txBody>
      </p:sp>
      <p:sp>
        <p:nvSpPr>
          <p:cNvPr id="3" name="Content Placeholder 2"/>
          <p:cNvSpPr>
            <a:spLocks noGrp="1"/>
          </p:cNvSpPr>
          <p:nvPr>
            <p:ph idx="1"/>
          </p:nvPr>
        </p:nvSpPr>
        <p:spPr>
          <a:xfrm>
            <a:off x="838200" y="2283874"/>
            <a:ext cx="10515600" cy="2889017"/>
          </a:xfrm>
        </p:spPr>
        <p:txBody>
          <a:bodyPr>
            <a:noAutofit/>
          </a:bodyPr>
          <a:lstStyle/>
          <a:p>
            <a:pPr marL="0" indent="0" algn="ctr">
              <a:buNone/>
            </a:pPr>
            <a:r>
              <a:rPr lang="en-GB" sz="5000" dirty="0"/>
              <a:t>Can you think of another civilisation that the Vikings may have had contact with and in what kind of way?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Vikings</a:t>
            </a:r>
          </a:p>
          <a:p>
            <a:pPr algn="ctr"/>
            <a:r>
              <a:rPr lang="en-GB" sz="1300" dirty="0"/>
              <a:t>Constructing the Past question</a:t>
            </a:r>
          </a:p>
        </p:txBody>
      </p:sp>
      <p:sp>
        <p:nvSpPr>
          <p:cNvPr id="15" name="Action Button: Custom 14">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Vikings</a:t>
            </a:r>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2" name="Action Button: Custom 11">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Vikings made contact with lots of people through exploration, trade and battle. Remains and artefacts belonging to the Vikings can be found all over the world!</a:t>
            </a:r>
          </a:p>
        </p:txBody>
      </p:sp>
    </p:spTree>
    <p:extLst>
      <p:ext uri="{BB962C8B-B14F-4D97-AF65-F5344CB8AC3E}">
        <p14:creationId xmlns:p14="http://schemas.microsoft.com/office/powerpoint/2010/main" val="35285234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6" grpId="0" animBg="1"/>
      <p:bldP spid="16" grpId="1"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Historians</a:t>
            </a:r>
          </a:p>
        </p:txBody>
      </p:sp>
      <p:sp>
        <p:nvSpPr>
          <p:cNvPr id="3" name="Content Placeholder 2"/>
          <p:cNvSpPr>
            <a:spLocks noGrp="1"/>
          </p:cNvSpPr>
          <p:nvPr>
            <p:ph idx="1"/>
          </p:nvPr>
        </p:nvSpPr>
        <p:spPr>
          <a:xfrm>
            <a:off x="838200" y="2283874"/>
            <a:ext cx="10515600" cy="3725040"/>
          </a:xfrm>
        </p:spPr>
        <p:txBody>
          <a:bodyPr>
            <a:noAutofit/>
          </a:bodyPr>
          <a:lstStyle/>
          <a:p>
            <a:pPr marL="0" indent="0" algn="ctr">
              <a:buNone/>
            </a:pPr>
            <a:r>
              <a:rPr lang="en-GB" sz="5000" dirty="0"/>
              <a:t>How do you think that historians have created an understanding of the Vikings?</a:t>
            </a:r>
          </a:p>
          <a:p>
            <a:pPr marL="0" indent="0" algn="ctr">
              <a:buNone/>
            </a:pPr>
            <a:r>
              <a:rPr lang="en-GB" sz="5000" dirty="0"/>
              <a:t>What have they found and what do they know?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4" name="Action Button: Custom 13">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Vikings</a:t>
            </a:r>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5" name="Action Button: Custom 14">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2" name="Rectangle 11"/>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The view that historians have of the Vikings is different to the one that lots of TV shows or movies have. They know that the Vikings weren’t JUST vicious because they know that they traded with people, settled in far off places and explored the world.</a:t>
            </a:r>
          </a:p>
        </p:txBody>
      </p:sp>
    </p:spTree>
    <p:extLst>
      <p:ext uri="{BB962C8B-B14F-4D97-AF65-F5344CB8AC3E}">
        <p14:creationId xmlns:p14="http://schemas.microsoft.com/office/powerpoint/2010/main" val="10780119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2" grpId="0" animBg="1"/>
      <p:bldP spid="12" grpId="1"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Before</a:t>
            </a:r>
          </a:p>
        </p:txBody>
      </p:sp>
      <p:sp>
        <p:nvSpPr>
          <p:cNvPr id="3" name="Content Placeholder 2"/>
          <p:cNvSpPr>
            <a:spLocks noGrp="1"/>
          </p:cNvSpPr>
          <p:nvPr>
            <p:ph idx="1"/>
          </p:nvPr>
        </p:nvSpPr>
        <p:spPr>
          <a:xfrm>
            <a:off x="838200" y="1987214"/>
            <a:ext cx="10515600" cy="3725040"/>
          </a:xfrm>
        </p:spPr>
        <p:txBody>
          <a:bodyPr>
            <a:noAutofit/>
          </a:bodyPr>
          <a:lstStyle/>
          <a:p>
            <a:pPr marL="0" indent="0" algn="ctr">
              <a:buNone/>
            </a:pPr>
            <a:r>
              <a:rPr lang="en-GB" sz="4000" dirty="0"/>
              <a:t>Can you identify a period of history or a civilisation that existed BEFORE the Vikings in Britain?</a:t>
            </a:r>
          </a:p>
          <a:p>
            <a:pPr marL="0" indent="0" algn="ctr">
              <a:buNone/>
            </a:pPr>
            <a:endParaRPr lang="en-GB" sz="4000" dirty="0"/>
          </a:p>
          <a:p>
            <a:pPr marL="0" indent="0" algn="ctr">
              <a:buNone/>
            </a:pPr>
            <a:r>
              <a:rPr lang="en-GB" sz="4000" dirty="0"/>
              <a:t>Did the Vikings ONLY exist in Britain or were they alive somewhere else before they came to Britain?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Vikings</a:t>
            </a:r>
          </a:p>
          <a:p>
            <a:pPr algn="ctr"/>
            <a:r>
              <a:rPr lang="en-GB" sz="1300" dirty="0"/>
              <a:t>Chronology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4" name="Action Button: Custom 13">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9" name="Action Button: Custom 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1" name="Rectangle 10"/>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Anglo-Saxons arrived in Britain before the Vikings, but then they existed together, often fighting each other for control. They lived in their own countries before coming to Britain though.</a:t>
            </a:r>
          </a:p>
        </p:txBody>
      </p:sp>
    </p:spTree>
    <p:extLst>
      <p:ext uri="{BB962C8B-B14F-4D97-AF65-F5344CB8AC3E}">
        <p14:creationId xmlns:p14="http://schemas.microsoft.com/office/powerpoint/2010/main" val="777424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1" grpId="0" animBg="1"/>
      <p:bldP spid="11" grpId="1"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After</a:t>
            </a:r>
          </a:p>
        </p:txBody>
      </p:sp>
      <p:sp>
        <p:nvSpPr>
          <p:cNvPr id="3" name="Content Placeholder 2"/>
          <p:cNvSpPr>
            <a:spLocks noGrp="1"/>
          </p:cNvSpPr>
          <p:nvPr>
            <p:ph idx="1"/>
          </p:nvPr>
        </p:nvSpPr>
        <p:spPr>
          <a:xfrm>
            <a:off x="838200" y="1987214"/>
            <a:ext cx="10515600" cy="3725040"/>
          </a:xfrm>
        </p:spPr>
        <p:txBody>
          <a:bodyPr>
            <a:noAutofit/>
          </a:bodyPr>
          <a:lstStyle/>
          <a:p>
            <a:pPr marL="0" indent="0" algn="ctr">
              <a:buNone/>
            </a:pPr>
            <a:r>
              <a:rPr lang="en-GB" sz="5000" dirty="0"/>
              <a:t>Can you identify some periods of history or civilisations that came AFTER the Vikings in Britain?</a:t>
            </a:r>
          </a:p>
          <a:p>
            <a:pPr marL="0" indent="0" algn="ctr">
              <a:buNone/>
            </a:pPr>
            <a:endParaRPr lang="en-GB" sz="2000" dirty="0"/>
          </a:p>
          <a:p>
            <a:pPr marL="0" indent="0" algn="ctr">
              <a:buNone/>
            </a:pPr>
            <a:r>
              <a:rPr lang="en-GB" sz="5000" dirty="0"/>
              <a:t>Did they have any connection to the end of Vikings Britain?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Vikings</a:t>
            </a:r>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Vikings</a:t>
            </a:r>
          </a:p>
          <a:p>
            <a:pPr algn="ctr"/>
            <a:r>
              <a:rPr lang="en-GB" sz="1300" dirty="0"/>
              <a:t>Chronology question</a:t>
            </a:r>
          </a:p>
        </p:txBody>
      </p:sp>
      <p:sp>
        <p:nvSpPr>
          <p:cNvPr id="14" name="Action Button: Custom 13">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5" name="Action Button: Custom 14">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2" name="Rectangle 11"/>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Viking Britain came to an end when the Normans invaded. This led to a range of different periods in Britain, mostly named after a king or queen.</a:t>
            </a:r>
          </a:p>
        </p:txBody>
      </p:sp>
    </p:spTree>
    <p:extLst>
      <p:ext uri="{BB962C8B-B14F-4D97-AF65-F5344CB8AC3E}">
        <p14:creationId xmlns:p14="http://schemas.microsoft.com/office/powerpoint/2010/main" val="21131394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2" grpId="0" animBg="1"/>
      <p:bldP spid="12" grpId="1"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Concurrent</a:t>
            </a:r>
          </a:p>
        </p:txBody>
      </p:sp>
      <p:sp>
        <p:nvSpPr>
          <p:cNvPr id="3" name="Content Placeholder 2"/>
          <p:cNvSpPr>
            <a:spLocks noGrp="1"/>
          </p:cNvSpPr>
          <p:nvPr>
            <p:ph idx="1"/>
          </p:nvPr>
        </p:nvSpPr>
        <p:spPr>
          <a:xfrm>
            <a:off x="11069" y="2232932"/>
            <a:ext cx="12192000" cy="3510643"/>
          </a:xfrm>
        </p:spPr>
        <p:txBody>
          <a:bodyPr>
            <a:noAutofit/>
          </a:bodyPr>
          <a:lstStyle/>
          <a:p>
            <a:pPr marL="0" indent="0" algn="ctr">
              <a:buNone/>
            </a:pPr>
            <a:r>
              <a:rPr lang="en-GB" sz="5000" dirty="0"/>
              <a:t>Can you identify some other civilisations that lived AT THE SAME TIME as the Vikings?</a:t>
            </a:r>
          </a:p>
          <a:p>
            <a:pPr marL="0" indent="0" algn="ctr">
              <a:buNone/>
            </a:pPr>
            <a:endParaRPr lang="en-GB" sz="2000" dirty="0"/>
          </a:p>
          <a:p>
            <a:pPr marL="0" indent="0" algn="ctr">
              <a:buNone/>
            </a:pPr>
            <a:r>
              <a:rPr lang="en-GB" sz="5000" dirty="0"/>
              <a:t>Does that mean that they knew about each other?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Vikings</a:t>
            </a:r>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Vikings</a:t>
            </a:r>
          </a:p>
          <a:p>
            <a:pPr algn="ctr"/>
            <a:r>
              <a:rPr lang="en-GB" sz="1300" dirty="0"/>
              <a:t>Chronology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2" name="Action Button: Custom 11">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Maya lived at similar times to the Vikings but there is little to no evidence that they made contact. There is evidence that the Vikings knew about Early Islamic traders and explorers as they met.</a:t>
            </a:r>
          </a:p>
        </p:txBody>
      </p:sp>
    </p:spTree>
    <p:extLst>
      <p:ext uri="{BB962C8B-B14F-4D97-AF65-F5344CB8AC3E}">
        <p14:creationId xmlns:p14="http://schemas.microsoft.com/office/powerpoint/2010/main" val="12647081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Dates/Orders</a:t>
            </a:r>
          </a:p>
        </p:txBody>
      </p:sp>
      <p:sp>
        <p:nvSpPr>
          <p:cNvPr id="3" name="Content Placeholder 2"/>
          <p:cNvSpPr>
            <a:spLocks noGrp="1"/>
          </p:cNvSpPr>
          <p:nvPr>
            <p:ph idx="1"/>
          </p:nvPr>
        </p:nvSpPr>
        <p:spPr>
          <a:xfrm>
            <a:off x="0" y="1785257"/>
            <a:ext cx="12192000" cy="4223657"/>
          </a:xfrm>
        </p:spPr>
        <p:txBody>
          <a:bodyPr>
            <a:noAutofit/>
          </a:bodyPr>
          <a:lstStyle/>
          <a:p>
            <a:pPr marL="0" indent="0" algn="ctr">
              <a:buNone/>
            </a:pPr>
            <a:r>
              <a:rPr lang="en-GB" sz="5000" dirty="0"/>
              <a:t>Can you remember some dates linked to the Vikings?</a:t>
            </a:r>
          </a:p>
          <a:p>
            <a:pPr marL="0" indent="0" algn="ctr">
              <a:buNone/>
            </a:pPr>
            <a:endParaRPr lang="en-GB" sz="3000" dirty="0"/>
          </a:p>
          <a:p>
            <a:pPr marL="0" indent="0" algn="ctr">
              <a:buNone/>
            </a:pPr>
            <a:r>
              <a:rPr lang="en-GB" sz="5000" dirty="0"/>
              <a:t>Which dates do you think are significant to their history?</a:t>
            </a:r>
          </a:p>
          <a:p>
            <a:pPr marL="0" indent="0" algn="ctr">
              <a:buNone/>
            </a:pPr>
            <a:endParaRPr lang="en-GB" sz="5000" dirty="0"/>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Vikings</a:t>
            </a:r>
          </a:p>
          <a:p>
            <a:pPr algn="ctr"/>
            <a:r>
              <a:rPr lang="en-GB" sz="1300" dirty="0"/>
              <a:t>Chronology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9" name="Action Button: Custom 8">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Viking raid on </a:t>
            </a:r>
            <a:r>
              <a:rPr lang="en-GB" sz="2600" dirty="0" err="1"/>
              <a:t>Lindisfarne</a:t>
            </a:r>
            <a:r>
              <a:rPr lang="en-GB" sz="2600" dirty="0"/>
              <a:t> in AD793 was one of the first major raids on British lands. The end of Viking Britain was at the Battle of Hastings in AD1066 when the Normans invaded and took control.</a:t>
            </a:r>
          </a:p>
        </p:txBody>
      </p:sp>
    </p:spTree>
    <p:extLst>
      <p:ext uri="{BB962C8B-B14F-4D97-AF65-F5344CB8AC3E}">
        <p14:creationId xmlns:p14="http://schemas.microsoft.com/office/powerpoint/2010/main" val="12108888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Continuities</a:t>
            </a:r>
          </a:p>
        </p:txBody>
      </p:sp>
      <p:sp>
        <p:nvSpPr>
          <p:cNvPr id="3" name="Content Placeholder 2"/>
          <p:cNvSpPr>
            <a:spLocks noGrp="1"/>
          </p:cNvSpPr>
          <p:nvPr>
            <p:ph idx="1"/>
          </p:nvPr>
        </p:nvSpPr>
        <p:spPr>
          <a:xfrm>
            <a:off x="704850" y="1957524"/>
            <a:ext cx="10787964" cy="4071801"/>
          </a:xfrm>
        </p:spPr>
        <p:txBody>
          <a:bodyPr>
            <a:noAutofit/>
          </a:bodyPr>
          <a:lstStyle/>
          <a:p>
            <a:pPr marL="0" indent="0" algn="ctr">
              <a:buNone/>
            </a:pPr>
            <a:r>
              <a:rPr lang="en-GB" sz="5000" dirty="0"/>
              <a:t>Can you identify some things that continued in the same way in the Stone, Bronze or Iron Ages?</a:t>
            </a:r>
          </a:p>
          <a:p>
            <a:pPr marL="0" indent="0" algn="ctr">
              <a:buNone/>
            </a:pPr>
            <a:endParaRPr lang="en-GB" sz="2000" dirty="0"/>
          </a:p>
          <a:p>
            <a:pPr marL="0" indent="0" algn="ctr">
              <a:buNone/>
            </a:pPr>
            <a:r>
              <a:rPr lang="en-GB" sz="5000" dirty="0"/>
              <a:t>Why do you think that they stayed the same? Are they the same now?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Stone Age to Iron Age Continuity and Change question</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3000" dirty="0"/>
              <a:t>People continued to use tools, wear simple clothing and live in simple shelters.</a:t>
            </a:r>
          </a:p>
        </p:txBody>
      </p:sp>
    </p:spTree>
    <p:extLst>
      <p:ext uri="{BB962C8B-B14F-4D97-AF65-F5344CB8AC3E}">
        <p14:creationId xmlns:p14="http://schemas.microsoft.com/office/powerpoint/2010/main" val="9145863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Continuities</a:t>
            </a:r>
          </a:p>
        </p:txBody>
      </p:sp>
      <p:sp>
        <p:nvSpPr>
          <p:cNvPr id="3" name="Content Placeholder 2"/>
          <p:cNvSpPr>
            <a:spLocks noGrp="1"/>
          </p:cNvSpPr>
          <p:nvPr>
            <p:ph idx="1"/>
          </p:nvPr>
        </p:nvSpPr>
        <p:spPr>
          <a:xfrm>
            <a:off x="704850" y="1957524"/>
            <a:ext cx="10787964" cy="4071801"/>
          </a:xfrm>
        </p:spPr>
        <p:txBody>
          <a:bodyPr>
            <a:noAutofit/>
          </a:bodyPr>
          <a:lstStyle/>
          <a:p>
            <a:pPr marL="0" indent="0" algn="ctr">
              <a:buNone/>
            </a:pPr>
            <a:r>
              <a:rPr lang="en-GB" sz="5000" dirty="0"/>
              <a:t>Can you identify some things that continued in the same way when the Vikings settled?</a:t>
            </a:r>
          </a:p>
          <a:p>
            <a:pPr marL="0" indent="0" algn="ctr">
              <a:buNone/>
            </a:pPr>
            <a:endParaRPr lang="en-GB" sz="2000" dirty="0"/>
          </a:p>
          <a:p>
            <a:pPr marL="0" indent="0" algn="ctr">
              <a:buNone/>
            </a:pPr>
            <a:r>
              <a:rPr lang="en-GB" sz="5000" dirty="0"/>
              <a:t>Why do you think that they stayed the same? Are they the same now?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Vikings</a:t>
            </a:r>
          </a:p>
          <a:p>
            <a:pPr algn="ctr"/>
            <a:r>
              <a:rPr lang="en-GB" sz="1200" dirty="0"/>
              <a:t>Continuity and Change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9" name="Action Button: Custom 8">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Vikings built settlements largely from wood, just like the Anglo-Saxons. They also converted to Christianity just like the Anglo-Saxons did.</a:t>
            </a:r>
          </a:p>
        </p:txBody>
      </p:sp>
    </p:spTree>
    <p:extLst>
      <p:ext uri="{BB962C8B-B14F-4D97-AF65-F5344CB8AC3E}">
        <p14:creationId xmlns:p14="http://schemas.microsoft.com/office/powerpoint/2010/main" val="17643199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Changes</a:t>
            </a:r>
          </a:p>
        </p:txBody>
      </p:sp>
      <p:sp>
        <p:nvSpPr>
          <p:cNvPr id="3" name="Content Placeholder 2"/>
          <p:cNvSpPr>
            <a:spLocks noGrp="1"/>
          </p:cNvSpPr>
          <p:nvPr>
            <p:ph idx="1"/>
          </p:nvPr>
        </p:nvSpPr>
        <p:spPr>
          <a:xfrm>
            <a:off x="699186" y="1767840"/>
            <a:ext cx="10793627" cy="2386149"/>
          </a:xfrm>
        </p:spPr>
        <p:txBody>
          <a:bodyPr>
            <a:noAutofit/>
          </a:bodyPr>
          <a:lstStyle/>
          <a:p>
            <a:pPr marL="0" indent="0" algn="ctr">
              <a:buNone/>
            </a:pPr>
            <a:r>
              <a:rPr lang="en-GB" sz="5000" dirty="0"/>
              <a:t>Can you identify any changes in Britain that happened when the Vikings settled?</a:t>
            </a:r>
          </a:p>
          <a:p>
            <a:pPr marL="0" indent="0" algn="ctr">
              <a:buNone/>
            </a:pPr>
            <a:endParaRPr lang="en-GB" sz="2000" dirty="0"/>
          </a:p>
          <a:p>
            <a:pPr marL="0" indent="0" algn="ctr">
              <a:buNone/>
            </a:pPr>
            <a:r>
              <a:rPr lang="en-GB" sz="5000" dirty="0"/>
              <a:t>Do you think that people were happy with these changes?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Vikings</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Vikings</a:t>
            </a:r>
          </a:p>
          <a:p>
            <a:pPr algn="ctr"/>
            <a:r>
              <a:rPr lang="en-GB" sz="1200" dirty="0"/>
              <a:t>Continuity and Change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2" name="Action Button: Custom 11">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Vikings were expert shipbuilders and their designs changed the way that people built ships. We still use similar designs to the Vikings from over a thousand years ago!</a:t>
            </a:r>
          </a:p>
        </p:txBody>
      </p:sp>
    </p:spTree>
    <p:extLst>
      <p:ext uri="{BB962C8B-B14F-4D97-AF65-F5344CB8AC3E}">
        <p14:creationId xmlns:p14="http://schemas.microsoft.com/office/powerpoint/2010/main" val="19032071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Positive</a:t>
            </a:r>
          </a:p>
        </p:txBody>
      </p:sp>
      <p:sp>
        <p:nvSpPr>
          <p:cNvPr id="3"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a continuity or a change during the </a:t>
            </a:r>
            <a:r>
              <a:rPr lang="en-GB" sz="4800" dirty="0"/>
              <a:t>Viking </a:t>
            </a:r>
            <a:r>
              <a:rPr lang="en-GB" sz="4500" dirty="0"/>
              <a:t>settlement that you think was positive and say why you think it was positive?</a:t>
            </a:r>
          </a:p>
          <a:p>
            <a:pPr marL="0" indent="0" algn="ctr">
              <a:buNone/>
            </a:pPr>
            <a:endParaRPr lang="en-GB" sz="2000" dirty="0"/>
          </a:p>
          <a:p>
            <a:pPr marL="0" indent="0" algn="ctr">
              <a:buNone/>
            </a:pPr>
            <a:r>
              <a:rPr lang="en-GB" sz="4500" dirty="0"/>
              <a:t>Do you think that THEY knew that it was positive or was it later?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Vikings</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Vikings</a:t>
            </a:r>
          </a:p>
          <a:p>
            <a:pPr algn="ctr"/>
            <a:r>
              <a:rPr lang="en-GB" sz="1200" dirty="0"/>
              <a:t>Continuity and Change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2" name="Action Button: Custom 11">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Vikings continued trading around the world, just like the Romans, which helped bring new and interesting materials and resources to Britain.</a:t>
            </a:r>
          </a:p>
        </p:txBody>
      </p:sp>
    </p:spTree>
    <p:extLst>
      <p:ext uri="{BB962C8B-B14F-4D97-AF65-F5344CB8AC3E}">
        <p14:creationId xmlns:p14="http://schemas.microsoft.com/office/powerpoint/2010/main" val="9111131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8" cy="4136570"/>
          </a:xfrm>
        </p:spPr>
        <p:txBody>
          <a:bodyPr>
            <a:noAutofit/>
          </a:bodyPr>
          <a:lstStyle/>
          <a:p>
            <a:pPr marL="0" indent="0" algn="ctr">
              <a:buNone/>
            </a:pPr>
            <a:r>
              <a:rPr lang="en-GB" sz="4500" dirty="0"/>
              <a:t>Can you identify a continuity or a change during the </a:t>
            </a:r>
            <a:r>
              <a:rPr lang="en-GB" sz="4800" dirty="0"/>
              <a:t>Viking </a:t>
            </a:r>
            <a:r>
              <a:rPr lang="en-GB" sz="4500" dirty="0"/>
              <a:t>settlement that you think was negative and say why you think it was negative?</a:t>
            </a:r>
          </a:p>
          <a:p>
            <a:pPr marL="0" indent="0" algn="ctr">
              <a:buNone/>
            </a:pPr>
            <a:endParaRPr lang="en-GB" sz="2000" dirty="0"/>
          </a:p>
          <a:p>
            <a:pPr marL="0" indent="0" algn="ctr">
              <a:buNone/>
            </a:pPr>
            <a:r>
              <a:rPr lang="en-GB" sz="4500" dirty="0"/>
              <a:t>Do you think that THEY knew that it was negative or was it later?</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Vikings</a:t>
            </a:r>
          </a:p>
          <a:p>
            <a:pPr algn="ctr"/>
            <a:r>
              <a:rPr lang="en-GB" sz="1200" dirty="0"/>
              <a:t>Continuity and Change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4" name="Action Button: Custom 13">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Vikings continued to build largely with wood rather than stone, meaning that many of their structures have not survived today.</a:t>
            </a:r>
          </a:p>
        </p:txBody>
      </p:sp>
    </p:spTree>
    <p:extLst>
      <p:ext uri="{BB962C8B-B14F-4D97-AF65-F5344CB8AC3E}">
        <p14:creationId xmlns:p14="http://schemas.microsoft.com/office/powerpoint/2010/main" val="17647545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Causes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some causes that brought about change to Britain by the </a:t>
            </a:r>
            <a:r>
              <a:rPr lang="en-GB" sz="4800" dirty="0"/>
              <a:t>Vikings?</a:t>
            </a:r>
            <a:endParaRPr lang="en-GB" sz="4500" dirty="0"/>
          </a:p>
          <a:p>
            <a:pPr marL="0" indent="0" algn="ctr">
              <a:buNone/>
            </a:pPr>
            <a:endParaRPr lang="en-GB" sz="4500" dirty="0"/>
          </a:p>
          <a:p>
            <a:pPr marL="0" indent="0" algn="ctr">
              <a:buNone/>
            </a:pPr>
            <a:r>
              <a:rPr lang="en-GB" sz="4500" dirty="0"/>
              <a:t>Do you think these causes were more important than the effects that they brought?</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Vikings</a:t>
            </a:r>
          </a:p>
          <a:p>
            <a:pPr algn="ctr"/>
            <a:r>
              <a:rPr lang="en-GB" sz="1200" dirty="0"/>
              <a:t>Cause and Effect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2" name="Action Button: Custom 11">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5" name="Action Button: Custom 14">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6" name="Action Button: Custom 15">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7" name="Rectangle 16"/>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The churches in Britain become quite wealthy, causing the Vikings to raid them to steal their belongings. Their raids and invasions caused Alfred the Great to make Britain’s defences better to stop the Vikings.</a:t>
            </a:r>
          </a:p>
        </p:txBody>
      </p:sp>
    </p:spTree>
    <p:extLst>
      <p:ext uri="{BB962C8B-B14F-4D97-AF65-F5344CB8AC3E}">
        <p14:creationId xmlns:p14="http://schemas.microsoft.com/office/powerpoint/2010/main" val="38206740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7" grpId="0" animBg="1"/>
      <p:bldP spid="17" grpId="1"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Effects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8" cy="4136570"/>
          </a:xfrm>
        </p:spPr>
        <p:txBody>
          <a:bodyPr>
            <a:noAutofit/>
          </a:bodyPr>
          <a:lstStyle/>
          <a:p>
            <a:pPr marL="0" indent="0" algn="ctr">
              <a:buNone/>
            </a:pPr>
            <a:r>
              <a:rPr lang="en-GB" sz="4000" dirty="0"/>
              <a:t>Can you identify some effects that occurred in Britain under Viking rule?</a:t>
            </a:r>
          </a:p>
          <a:p>
            <a:pPr marL="0" indent="0" algn="ctr">
              <a:buNone/>
            </a:pPr>
            <a:endParaRPr lang="en-GB" sz="4000" dirty="0"/>
          </a:p>
          <a:p>
            <a:pPr marL="0" indent="0" algn="ctr">
              <a:buNone/>
            </a:pPr>
            <a:r>
              <a:rPr lang="en-GB" sz="4000" dirty="0"/>
              <a:t>Can you identify the causes of them?</a:t>
            </a:r>
          </a:p>
          <a:p>
            <a:pPr marL="0" indent="0" algn="ctr">
              <a:buNone/>
            </a:pPr>
            <a:endParaRPr lang="en-GB" sz="4000" dirty="0"/>
          </a:p>
          <a:p>
            <a:pPr marL="0" indent="0" algn="ctr">
              <a:buNone/>
            </a:pPr>
            <a:r>
              <a:rPr lang="en-GB" sz="4000" dirty="0"/>
              <a:t>Did these effects last longer than the Vikings perhaps intended them to?</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Vikings</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Vikings</a:t>
            </a:r>
          </a:p>
          <a:p>
            <a:pPr algn="ctr"/>
            <a:r>
              <a:rPr lang="en-GB" sz="1200" dirty="0"/>
              <a:t>Cause and Effect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4" name="Action Button: Custom 13">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settlement of the Vikings led to lots of places having Viking names like –by,      -ness or –</a:t>
            </a:r>
            <a:r>
              <a:rPr lang="en-GB" sz="2600" dirty="0" err="1"/>
              <a:t>thorpe</a:t>
            </a:r>
            <a:r>
              <a:rPr lang="en-GB" sz="2600" dirty="0"/>
              <a:t> which we still use today.</a:t>
            </a:r>
          </a:p>
        </p:txBody>
      </p:sp>
    </p:spTree>
    <p:extLst>
      <p:ext uri="{BB962C8B-B14F-4D97-AF65-F5344CB8AC3E}">
        <p14:creationId xmlns:p14="http://schemas.microsoft.com/office/powerpoint/2010/main" val="31517824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Positive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272579"/>
            <a:ext cx="10793628" cy="3154310"/>
          </a:xfrm>
        </p:spPr>
        <p:txBody>
          <a:bodyPr>
            <a:noAutofit/>
          </a:bodyPr>
          <a:lstStyle/>
          <a:p>
            <a:pPr marL="0" indent="0" algn="ctr">
              <a:buNone/>
            </a:pPr>
            <a:r>
              <a:rPr lang="en-GB" sz="4000" dirty="0"/>
              <a:t>Can you think of any causes or effects that had a positive impact on Britain under the Vikings?</a:t>
            </a:r>
          </a:p>
          <a:p>
            <a:pPr marL="0" indent="0" algn="ctr">
              <a:buNone/>
            </a:pPr>
            <a:endParaRPr lang="en-GB" sz="4000" dirty="0"/>
          </a:p>
          <a:p>
            <a:pPr marL="0" indent="0" algn="ctr">
              <a:buNone/>
            </a:pPr>
            <a:r>
              <a:rPr lang="en-GB" sz="4000" dirty="0"/>
              <a:t>Do you think that history would have developed in the same way without these causes and effects?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Vikings</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Vikings</a:t>
            </a:r>
          </a:p>
          <a:p>
            <a:pPr algn="ctr"/>
            <a:r>
              <a:rPr lang="en-GB" sz="1200" dirty="0"/>
              <a:t>Cause and Effect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4" name="Action Button: Custom 13">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Vikings helped connect Britain to other parts of the world through trade and exploration. Lots of our language also comes from the Vikings.</a:t>
            </a:r>
          </a:p>
        </p:txBody>
      </p:sp>
    </p:spTree>
    <p:extLst>
      <p:ext uri="{BB962C8B-B14F-4D97-AF65-F5344CB8AC3E}">
        <p14:creationId xmlns:p14="http://schemas.microsoft.com/office/powerpoint/2010/main" val="4085403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351613"/>
            <a:ext cx="10793628" cy="3180893"/>
          </a:xfrm>
        </p:spPr>
        <p:txBody>
          <a:bodyPr>
            <a:noAutofit/>
          </a:bodyPr>
          <a:lstStyle/>
          <a:p>
            <a:pPr marL="0" indent="0" algn="ctr">
              <a:buNone/>
            </a:pPr>
            <a:r>
              <a:rPr lang="en-GB" sz="4000" dirty="0"/>
              <a:t>Can you think of any causes or effects that had a negative impact on Britain from the Vikings?</a:t>
            </a:r>
          </a:p>
          <a:p>
            <a:pPr marL="0" indent="0" algn="ctr">
              <a:buNone/>
            </a:pPr>
            <a:endParaRPr lang="en-GB" sz="4000" dirty="0"/>
          </a:p>
          <a:p>
            <a:pPr marL="0" indent="0" algn="ctr">
              <a:buNone/>
            </a:pPr>
            <a:r>
              <a:rPr lang="en-GB" sz="4000" dirty="0"/>
              <a:t>Do you think that history would have developed in the same way without these causes and effects?</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Vikings</a:t>
            </a:r>
          </a:p>
          <a:p>
            <a:pPr algn="ctr"/>
            <a:r>
              <a:rPr lang="en-GB" sz="1200" dirty="0"/>
              <a:t>Cause and Effect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2" name="Action Button: Custom 11">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Viking invasions meant that there was a power struggle between them and the Anglo-Saxons, leading to long periods of war and conflict.</a:t>
            </a:r>
          </a:p>
        </p:txBody>
      </p:sp>
    </p:spTree>
    <p:extLst>
      <p:ext uri="{BB962C8B-B14F-4D97-AF65-F5344CB8AC3E}">
        <p14:creationId xmlns:p14="http://schemas.microsoft.com/office/powerpoint/2010/main" val="14794012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Event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93628" cy="3180893"/>
          </a:xfrm>
        </p:spPr>
        <p:txBody>
          <a:bodyPr>
            <a:noAutofit/>
          </a:bodyPr>
          <a:lstStyle/>
          <a:p>
            <a:pPr marL="0" indent="0" algn="ctr">
              <a:buNone/>
            </a:pPr>
            <a:r>
              <a:rPr lang="en-GB" sz="4000" dirty="0"/>
              <a:t>Can you think of a significant event during the Viking settlement and say why it was so significant?</a:t>
            </a:r>
          </a:p>
          <a:p>
            <a:pPr marL="0" indent="0" algn="ctr">
              <a:buNone/>
            </a:pPr>
            <a:endParaRPr lang="en-GB" sz="4000" dirty="0"/>
          </a:p>
          <a:p>
            <a:pPr marL="0" indent="0" algn="ctr">
              <a:buNone/>
            </a:pPr>
            <a:r>
              <a:rPr lang="en-GB" sz="4000" dirty="0"/>
              <a:t>Do you think that it was more significant for people back then or for us now?</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Vikings</a:t>
            </a:r>
          </a:p>
          <a:p>
            <a:pPr algn="ctr"/>
            <a:r>
              <a:rPr lang="en-GB" sz="1200" dirty="0"/>
              <a:t>Significance and Interpretation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2" name="Action Button: Custom 11">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AD865</a:t>
            </a:r>
          </a:p>
          <a:p>
            <a:pPr algn="ctr"/>
            <a:r>
              <a:rPr lang="en-GB" sz="2600" dirty="0"/>
              <a:t>The Great Heathen Army landed in Britain, the largest army of Vikings to land here at the time, taking control of large parts of Britain in the following years.</a:t>
            </a:r>
          </a:p>
        </p:txBody>
      </p:sp>
    </p:spTree>
    <p:extLst>
      <p:ext uri="{BB962C8B-B14F-4D97-AF65-F5344CB8AC3E}">
        <p14:creationId xmlns:p14="http://schemas.microsoft.com/office/powerpoint/2010/main" val="2750062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People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113488"/>
            <a:ext cx="10793628" cy="3180893"/>
          </a:xfrm>
        </p:spPr>
        <p:txBody>
          <a:bodyPr>
            <a:noAutofit/>
          </a:bodyPr>
          <a:lstStyle/>
          <a:p>
            <a:pPr marL="0" indent="0" algn="ctr">
              <a:buNone/>
            </a:pPr>
            <a:r>
              <a:rPr lang="en-GB" sz="4000" dirty="0"/>
              <a:t>Can you think of some significant people linked to the Vikings and say why there were so significant?</a:t>
            </a:r>
          </a:p>
          <a:p>
            <a:pPr marL="0" indent="0" algn="ctr">
              <a:buNone/>
            </a:pPr>
            <a:endParaRPr lang="en-GB" sz="4000" dirty="0"/>
          </a:p>
          <a:p>
            <a:pPr marL="0" indent="0" algn="ctr">
              <a:buNone/>
            </a:pPr>
            <a:r>
              <a:rPr lang="en-GB" sz="4000" dirty="0"/>
              <a:t>Were these people actually Vikings or did they belong to a different group or country?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Vikings</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Vikings</a:t>
            </a:r>
          </a:p>
          <a:p>
            <a:pPr algn="ctr"/>
            <a:r>
              <a:rPr lang="en-GB" sz="1200" dirty="0"/>
              <a:t>Significance and Interpretation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4" name="Action Button: Custom 13">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err="1"/>
              <a:t>Guthrum</a:t>
            </a:r>
            <a:r>
              <a:rPr lang="en-GB" sz="2200" dirty="0"/>
              <a:t> was the leader of the Great Heathen Army and achieved many victories until he was defeated at the Battle of </a:t>
            </a:r>
            <a:r>
              <a:rPr lang="en-GB" sz="2200" dirty="0" err="1"/>
              <a:t>Edington</a:t>
            </a:r>
            <a:r>
              <a:rPr lang="en-GB" sz="2200" dirty="0"/>
              <a:t> by Alfred the Great. He was forced to become a Christian and promise not to attack any more.</a:t>
            </a:r>
          </a:p>
        </p:txBody>
      </p:sp>
    </p:spTree>
    <p:extLst>
      <p:ext uri="{BB962C8B-B14F-4D97-AF65-F5344CB8AC3E}">
        <p14:creationId xmlns:p14="http://schemas.microsoft.com/office/powerpoint/2010/main" val="8498165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Changes</a:t>
            </a:r>
          </a:p>
        </p:txBody>
      </p:sp>
      <p:sp>
        <p:nvSpPr>
          <p:cNvPr id="3" name="Content Placeholder 2"/>
          <p:cNvSpPr>
            <a:spLocks noGrp="1"/>
          </p:cNvSpPr>
          <p:nvPr>
            <p:ph idx="1"/>
          </p:nvPr>
        </p:nvSpPr>
        <p:spPr>
          <a:xfrm>
            <a:off x="699186" y="1767840"/>
            <a:ext cx="10793627" cy="2386149"/>
          </a:xfrm>
        </p:spPr>
        <p:txBody>
          <a:bodyPr>
            <a:noAutofit/>
          </a:bodyPr>
          <a:lstStyle/>
          <a:p>
            <a:pPr marL="0" indent="0" algn="ctr">
              <a:buNone/>
            </a:pPr>
            <a:r>
              <a:rPr lang="en-GB" sz="5000" dirty="0"/>
              <a:t>Can you identify any changes between the Stone, Bronze and Iron Ages?</a:t>
            </a:r>
          </a:p>
          <a:p>
            <a:pPr marL="0" indent="0" algn="ctr">
              <a:buNone/>
            </a:pPr>
            <a:endParaRPr lang="en-GB" sz="5000" dirty="0"/>
          </a:p>
          <a:p>
            <a:pPr marL="0" indent="0" algn="ctr">
              <a:buNone/>
            </a:pPr>
            <a:r>
              <a:rPr lang="en-GB" sz="5000" dirty="0"/>
              <a:t>Which do you think had more changes and why?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Stone Age to Iron Age 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Stone Age to Iron Age Continuity and Change question</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People began to farm more in the Stone Ages which meant that they could build better houses and communities, leading to the growth of settlements in the Bronze and Iron Ages. </a:t>
            </a:r>
          </a:p>
        </p:txBody>
      </p:sp>
    </p:spTree>
    <p:extLst>
      <p:ext uri="{BB962C8B-B14F-4D97-AF65-F5344CB8AC3E}">
        <p14:creationId xmlns:p14="http://schemas.microsoft.com/office/powerpoint/2010/main" val="32663218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Challenges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708596"/>
            <a:ext cx="12192000" cy="4466927"/>
          </a:xfrm>
        </p:spPr>
        <p:txBody>
          <a:bodyPr>
            <a:noAutofit/>
          </a:bodyPr>
          <a:lstStyle/>
          <a:p>
            <a:pPr marL="0" indent="0" algn="ctr">
              <a:buNone/>
            </a:pPr>
            <a:r>
              <a:rPr lang="en-GB" sz="4000" dirty="0"/>
              <a:t>What kinds of challenges do you think that the Vikings faced?</a:t>
            </a:r>
          </a:p>
          <a:p>
            <a:pPr algn="ctr"/>
            <a:endParaRPr lang="en-GB" sz="1000" dirty="0"/>
          </a:p>
          <a:p>
            <a:pPr marL="0" indent="0" algn="ctr">
              <a:buNone/>
            </a:pPr>
            <a:r>
              <a:rPr lang="en-GB" sz="4000" dirty="0"/>
              <a:t>Do you think that they faced greater challenges than other civilisations that you’ve studied?</a:t>
            </a:r>
          </a:p>
          <a:p>
            <a:pPr marL="0" indent="0" algn="ctr">
              <a:buNone/>
            </a:pPr>
            <a:endParaRPr lang="en-GB" sz="1000" dirty="0"/>
          </a:p>
          <a:p>
            <a:pPr marL="0" indent="0" algn="ctr">
              <a:buNone/>
            </a:pPr>
            <a:r>
              <a:rPr lang="en-GB" sz="4000" dirty="0"/>
              <a:t>Do you think that other people faced new challenges when they came into contact with the Vikings?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Vikings</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Vikings</a:t>
            </a:r>
          </a:p>
          <a:p>
            <a:pPr algn="ctr"/>
            <a:r>
              <a:rPr lang="en-GB" sz="1200" dirty="0"/>
              <a:t>Significance and Interpretation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4" name="Action Button: Custom 13">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Vikings came to Britain because they faced challenges at home. Their land and weather wasn’t great for farming and their populations were growing so they needed more space to live.</a:t>
            </a:r>
          </a:p>
        </p:txBody>
      </p:sp>
    </p:spTree>
    <p:extLst>
      <p:ext uri="{BB962C8B-B14F-4D97-AF65-F5344CB8AC3E}">
        <p14:creationId xmlns:p14="http://schemas.microsoft.com/office/powerpoint/2010/main" val="39052171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Interpretation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829098"/>
            <a:ext cx="12192000" cy="3180893"/>
          </a:xfrm>
        </p:spPr>
        <p:txBody>
          <a:bodyPr>
            <a:noAutofit/>
          </a:bodyPr>
          <a:lstStyle/>
          <a:p>
            <a:pPr marL="0" indent="0" algn="ctr">
              <a:buNone/>
            </a:pPr>
            <a:r>
              <a:rPr lang="en-GB" sz="4000" dirty="0"/>
              <a:t>Can you think of an interpretation that we have of the Vikings?</a:t>
            </a:r>
          </a:p>
          <a:p>
            <a:pPr marL="0" indent="0" algn="ctr">
              <a:buNone/>
            </a:pPr>
            <a:endParaRPr lang="en-GB" sz="4000" dirty="0"/>
          </a:p>
          <a:p>
            <a:pPr marL="0" indent="0" algn="ctr">
              <a:buNone/>
            </a:pPr>
            <a:r>
              <a:rPr lang="en-GB" sz="4000" dirty="0"/>
              <a:t>Is it a good interpretation or a bad one?</a:t>
            </a:r>
          </a:p>
          <a:p>
            <a:pPr marL="0" indent="0" algn="ctr">
              <a:buNone/>
            </a:pPr>
            <a:endParaRPr lang="en-GB" sz="4000" dirty="0"/>
          </a:p>
          <a:p>
            <a:pPr marL="0" indent="0" algn="ctr">
              <a:buNone/>
            </a:pPr>
            <a:r>
              <a:rPr lang="en-GB" sz="4000" dirty="0"/>
              <a:t>Why do you think we have this interpretation of them?</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Vikings</a:t>
            </a:r>
          </a:p>
          <a:p>
            <a:pPr algn="ctr"/>
            <a:r>
              <a:rPr lang="en-GB" sz="1200" dirty="0"/>
              <a:t>Significance and Interpretation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2" name="Action Button: Custom 11">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Vikings are often shown as just vicious invaders because TV shows and movies make them look like this. We know that they raided and invaded, but they also settled and traded too.</a:t>
            </a:r>
          </a:p>
        </p:txBody>
      </p:sp>
    </p:spTree>
    <p:extLst>
      <p:ext uri="{BB962C8B-B14F-4D97-AF65-F5344CB8AC3E}">
        <p14:creationId xmlns:p14="http://schemas.microsoft.com/office/powerpoint/2010/main" val="20924551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Types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1944962"/>
            <a:ext cx="10773032" cy="3180893"/>
          </a:xfrm>
        </p:spPr>
        <p:txBody>
          <a:bodyPr>
            <a:noAutofit/>
          </a:bodyPr>
          <a:lstStyle/>
          <a:p>
            <a:pPr marL="0" indent="0" algn="ctr">
              <a:buNone/>
            </a:pPr>
            <a:r>
              <a:rPr lang="en-GB" sz="4000" dirty="0"/>
              <a:t>What types of sources do we have about the Vikings?</a:t>
            </a:r>
          </a:p>
          <a:p>
            <a:pPr marL="0" indent="0" algn="ctr">
              <a:buNone/>
            </a:pPr>
            <a:endParaRPr lang="en-GB" sz="4000" dirty="0"/>
          </a:p>
          <a:p>
            <a:pPr marL="0" indent="0" algn="ctr">
              <a:buNone/>
            </a:pPr>
            <a:r>
              <a:rPr lang="en-GB" sz="4000" dirty="0"/>
              <a:t>Do we have different types of sources for the Vikings compared to another period or civilisation that we have studied and why?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Vikings</a:t>
            </a:r>
          </a:p>
          <a:p>
            <a:pPr algn="ctr"/>
            <a:r>
              <a:rPr lang="en-GB" sz="1200" dirty="0"/>
              <a:t>Sources as Evidence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3" name="Action Button: Custom 12">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Viking structures, boats, tools, weapons, jewellery and graves have all been found. We have less written evidence about them as they didn’t write much.</a:t>
            </a:r>
          </a:p>
        </p:txBody>
      </p:sp>
    </p:spTree>
    <p:extLst>
      <p:ext uri="{BB962C8B-B14F-4D97-AF65-F5344CB8AC3E}">
        <p14:creationId xmlns:p14="http://schemas.microsoft.com/office/powerpoint/2010/main" val="117076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4" grpId="0" animBg="1"/>
      <p:bldP spid="14" grpId="1"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Amount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73032" cy="3180893"/>
          </a:xfrm>
        </p:spPr>
        <p:txBody>
          <a:bodyPr>
            <a:noAutofit/>
          </a:bodyPr>
          <a:lstStyle/>
          <a:p>
            <a:pPr marL="0" indent="0" algn="ctr">
              <a:buNone/>
            </a:pPr>
            <a:r>
              <a:rPr lang="en-GB" sz="4000" dirty="0"/>
              <a:t>How much evidence do we have about the Vikings?</a:t>
            </a:r>
          </a:p>
          <a:p>
            <a:pPr marL="0" indent="0" algn="ctr">
              <a:buNone/>
            </a:pPr>
            <a:endParaRPr lang="en-GB" sz="2000" dirty="0"/>
          </a:p>
          <a:p>
            <a:pPr marL="0" indent="0" algn="ctr">
              <a:buNone/>
            </a:pPr>
            <a:r>
              <a:rPr lang="en-GB" sz="4000" dirty="0"/>
              <a:t>Do we have as much evidence as other periods or civilisations that you’ve studied and why might that be?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Vikings</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Vikings</a:t>
            </a:r>
          </a:p>
          <a:p>
            <a:pPr algn="ctr"/>
            <a:r>
              <a:rPr lang="en-GB" sz="1200" dirty="0"/>
              <a:t>Sources as Evidence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4" name="Action Button: Custom 13">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Lots of Viking belongings have been found which show us how talented they were at making things. We don’t have much written evidence though because they often told stories rather than writing them down.</a:t>
            </a:r>
          </a:p>
        </p:txBody>
      </p:sp>
    </p:spTree>
    <p:extLst>
      <p:ext uri="{BB962C8B-B14F-4D97-AF65-F5344CB8AC3E}">
        <p14:creationId xmlns:p14="http://schemas.microsoft.com/office/powerpoint/2010/main" val="16275169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Usefulness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2259287"/>
            <a:ext cx="10773032" cy="3180893"/>
          </a:xfrm>
        </p:spPr>
        <p:txBody>
          <a:bodyPr>
            <a:noAutofit/>
          </a:bodyPr>
          <a:lstStyle/>
          <a:p>
            <a:pPr marL="0" indent="0" algn="ctr">
              <a:buNone/>
            </a:pPr>
            <a:r>
              <a:rPr lang="en-GB" sz="4000" dirty="0"/>
              <a:t>Can you name any evidence about the Vikings?</a:t>
            </a:r>
          </a:p>
          <a:p>
            <a:pPr marL="0" indent="0" algn="ctr">
              <a:buNone/>
            </a:pPr>
            <a:endParaRPr lang="en-GB" sz="4000" dirty="0"/>
          </a:p>
          <a:p>
            <a:pPr marL="0" indent="0" algn="ctr">
              <a:buNone/>
            </a:pPr>
            <a:r>
              <a:rPr lang="en-GB" sz="4000" dirty="0"/>
              <a:t>What makes it useful and in what kind of ways?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Vikings</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Vikings</a:t>
            </a:r>
          </a:p>
          <a:p>
            <a:pPr algn="ctr"/>
            <a:r>
              <a:rPr lang="en-GB" sz="1200" dirty="0"/>
              <a:t>Sources as Evidence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4" name="Action Button: Custom 13">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453121"/>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000" dirty="0"/>
              <a:t>Most written sources that we have about the Vikings come from other people, so if the Vikings were raiding or invading, they wouldn’t have much to say that was positive. We have to think about who wrote the source and why they wrote it, like the Anglo-Saxon Chronicle account of the raid on </a:t>
            </a:r>
            <a:r>
              <a:rPr lang="en-GB" sz="2000" dirty="0" err="1"/>
              <a:t>Lindisfarne</a:t>
            </a:r>
            <a:r>
              <a:rPr lang="en-GB" sz="2000" dirty="0"/>
              <a:t> in AD793.</a:t>
            </a:r>
          </a:p>
        </p:txBody>
      </p:sp>
    </p:spTree>
    <p:extLst>
      <p:ext uri="{BB962C8B-B14F-4D97-AF65-F5344CB8AC3E}">
        <p14:creationId xmlns:p14="http://schemas.microsoft.com/office/powerpoint/2010/main" val="22408141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Primary/Secondary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73032" cy="3180893"/>
          </a:xfrm>
        </p:spPr>
        <p:txBody>
          <a:bodyPr>
            <a:noAutofit/>
          </a:bodyPr>
          <a:lstStyle/>
          <a:p>
            <a:pPr marL="0" indent="0" algn="ctr">
              <a:buNone/>
            </a:pPr>
            <a:r>
              <a:rPr lang="en-GB" sz="4000" dirty="0"/>
              <a:t>Can you identify any primary sources about the Vikings?</a:t>
            </a:r>
          </a:p>
          <a:p>
            <a:pPr marL="0" indent="0" algn="ctr">
              <a:buNone/>
            </a:pPr>
            <a:endParaRPr lang="en-GB" sz="4000" dirty="0"/>
          </a:p>
          <a:p>
            <a:pPr marL="0" indent="0" algn="ctr">
              <a:buNone/>
            </a:pPr>
            <a:r>
              <a:rPr lang="en-GB" sz="4000" dirty="0"/>
              <a:t>Which secondary sources have we used to find out about this period of history?</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Vikings</a:t>
            </a:r>
          </a:p>
          <a:p>
            <a:pPr algn="ctr"/>
            <a:r>
              <a:rPr lang="en-GB" sz="1200" dirty="0"/>
              <a:t>Sources as Evidence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2" name="Action Button: Custom 11">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Coins, helmets, swords, structures and ships are all Viking primary sources. Books, websites and videos are secondary sources.</a:t>
            </a:r>
          </a:p>
        </p:txBody>
      </p:sp>
    </p:spTree>
    <p:extLst>
      <p:ext uri="{BB962C8B-B14F-4D97-AF65-F5344CB8AC3E}">
        <p14:creationId xmlns:p14="http://schemas.microsoft.com/office/powerpoint/2010/main" val="36544517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Questions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2259287"/>
            <a:ext cx="10773032" cy="3180893"/>
          </a:xfrm>
        </p:spPr>
        <p:txBody>
          <a:bodyPr>
            <a:noAutofit/>
          </a:bodyPr>
          <a:lstStyle/>
          <a:p>
            <a:pPr marL="0" indent="0" algn="ctr">
              <a:buNone/>
            </a:pPr>
            <a:r>
              <a:rPr lang="en-GB" sz="4000" dirty="0"/>
              <a:t>What kinds of questions would you like to ask about the Vikings?</a:t>
            </a:r>
          </a:p>
          <a:p>
            <a:pPr marL="0" indent="0" algn="ctr">
              <a:buNone/>
            </a:pPr>
            <a:endParaRPr lang="en-GB" sz="4000" dirty="0"/>
          </a:p>
          <a:p>
            <a:pPr marL="0" indent="0" algn="ctr">
              <a:buNone/>
            </a:pPr>
            <a:r>
              <a:rPr lang="en-GB" sz="4000" dirty="0"/>
              <a:t>Why might they be good questions to ask?</a:t>
            </a:r>
          </a:p>
        </p:txBody>
      </p:sp>
      <p:sp>
        <p:nvSpPr>
          <p:cNvPr id="8" name="Action Button: Custom 7">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Vikings</a:t>
            </a:r>
          </a:p>
          <a:p>
            <a:pPr algn="ctr"/>
            <a:r>
              <a:rPr lang="en-GB" sz="1200" dirty="0"/>
              <a:t>Historical Enquiry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4" name="Action Button: Custom 13">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What was the main reason for the Vikings to invade Britain?</a:t>
            </a:r>
          </a:p>
          <a:p>
            <a:pPr algn="ctr"/>
            <a:r>
              <a:rPr lang="en-GB" sz="2200" dirty="0"/>
              <a:t>Do the Vikings deserve the legacy they often have?</a:t>
            </a:r>
          </a:p>
          <a:p>
            <a:pPr algn="ctr"/>
            <a:r>
              <a:rPr lang="en-GB" sz="2200" dirty="0"/>
              <a:t>Where did the Vikings go exploring and trading?</a:t>
            </a:r>
          </a:p>
        </p:txBody>
      </p:sp>
    </p:spTree>
    <p:extLst>
      <p:ext uri="{BB962C8B-B14F-4D97-AF65-F5344CB8AC3E}">
        <p14:creationId xmlns:p14="http://schemas.microsoft.com/office/powerpoint/2010/main" val="2785951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Explanations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73032" cy="3180893"/>
          </a:xfrm>
        </p:spPr>
        <p:txBody>
          <a:bodyPr>
            <a:noAutofit/>
          </a:bodyPr>
          <a:lstStyle/>
          <a:p>
            <a:pPr marL="0" indent="0" algn="ctr">
              <a:buNone/>
            </a:pPr>
            <a:r>
              <a:rPr lang="en-GB" sz="4000" dirty="0"/>
              <a:t>Can you give an explanation to a question that has already been asked about the Vikings?</a:t>
            </a:r>
          </a:p>
          <a:p>
            <a:pPr marL="0" indent="0" algn="ctr">
              <a:buNone/>
            </a:pPr>
            <a:endParaRPr lang="en-GB" sz="4000" dirty="0"/>
          </a:p>
          <a:p>
            <a:pPr marL="0" indent="0" algn="ctr">
              <a:buNone/>
            </a:pPr>
            <a:r>
              <a:rPr lang="en-GB" sz="4000" dirty="0"/>
              <a:t>Can you answer a question that YOU have asked?</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Vikings</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Vikings</a:t>
            </a:r>
          </a:p>
          <a:p>
            <a:pPr algn="ctr"/>
            <a:r>
              <a:rPr lang="en-GB" sz="1200" dirty="0"/>
              <a:t>Historical Enquiry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4" name="Action Button: Custom 13">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300" dirty="0"/>
              <a:t>What did the Vikings do when they weren’t exploring or raiding?</a:t>
            </a:r>
          </a:p>
          <a:p>
            <a:pPr algn="ctr"/>
            <a:r>
              <a:rPr lang="en-GB" sz="2300" dirty="0"/>
              <a:t>Vikings were typically farmers who would spend most of their time at home farming and preparing food and supplies for the winter.</a:t>
            </a:r>
          </a:p>
        </p:txBody>
      </p:sp>
    </p:spTree>
    <p:extLst>
      <p:ext uri="{BB962C8B-B14F-4D97-AF65-F5344CB8AC3E}">
        <p14:creationId xmlns:p14="http://schemas.microsoft.com/office/powerpoint/2010/main" val="24373134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Evidence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2259287"/>
            <a:ext cx="10773032" cy="3180893"/>
          </a:xfrm>
        </p:spPr>
        <p:txBody>
          <a:bodyPr>
            <a:noAutofit/>
          </a:bodyPr>
          <a:lstStyle/>
          <a:p>
            <a:pPr marL="0" indent="0" algn="ctr">
              <a:buNone/>
            </a:pPr>
            <a:r>
              <a:rPr lang="en-GB" sz="4000" dirty="0"/>
              <a:t>Can you give any evidence to either support or oppose a question or statement about the Vikings?</a:t>
            </a:r>
          </a:p>
          <a:p>
            <a:pPr marL="0" indent="0" algn="ctr">
              <a:buNone/>
            </a:pPr>
            <a:endParaRPr lang="en-GB" sz="2000" dirty="0"/>
          </a:p>
          <a:p>
            <a:pPr marL="0" indent="0" algn="ctr">
              <a:buNone/>
            </a:pPr>
            <a:r>
              <a:rPr lang="en-GB" sz="4000" dirty="0"/>
              <a:t>Is providing evidence important when conducting an enquiry in history?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Vikings</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Vikings</a:t>
            </a:r>
          </a:p>
          <a:p>
            <a:pPr algn="ctr"/>
            <a:r>
              <a:rPr lang="en-GB" sz="1200" dirty="0"/>
              <a:t>Historical Enquiry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4" name="Action Button: Custom 13">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We need to give careful evidence about the Vikings as a lot of it isn’t very positive about them. We have to be careful not just to treat them as all of the same though as not everyone would have raided or invaded.</a:t>
            </a:r>
          </a:p>
        </p:txBody>
      </p:sp>
    </p:spTree>
    <p:extLst>
      <p:ext uri="{BB962C8B-B14F-4D97-AF65-F5344CB8AC3E}">
        <p14:creationId xmlns:p14="http://schemas.microsoft.com/office/powerpoint/2010/main" val="14800940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383177" y="2116412"/>
            <a:ext cx="11425645" cy="3180893"/>
          </a:xfrm>
        </p:spPr>
        <p:txBody>
          <a:bodyPr>
            <a:noAutofit/>
          </a:bodyPr>
          <a:lstStyle/>
          <a:p>
            <a:pPr marL="0" indent="0" algn="ctr">
              <a:buNone/>
            </a:pPr>
            <a:r>
              <a:rPr lang="en-GB" sz="4000" dirty="0"/>
              <a:t>Is it important that we ask questions about the Vikings and try to find answers or should we just leave it all in the past?</a:t>
            </a:r>
          </a:p>
          <a:p>
            <a:pPr marL="0" indent="0" algn="ctr">
              <a:buNone/>
            </a:pPr>
            <a:endParaRPr lang="en-GB" sz="4000" dirty="0"/>
          </a:p>
          <a:p>
            <a:pPr marL="0" indent="0" algn="ctr">
              <a:buNone/>
            </a:pPr>
            <a:r>
              <a:rPr lang="en-GB" sz="4000" dirty="0"/>
              <a:t>What would our understanding of them be like WITHOUT asking questions?</a:t>
            </a:r>
          </a:p>
        </p:txBody>
      </p:sp>
      <p:sp>
        <p:nvSpPr>
          <p:cNvPr id="8" name="Title 1"/>
          <p:cNvSpPr txBox="1">
            <a:spLocks/>
          </p:cNvSpPr>
          <p:nvPr/>
        </p:nvSpPr>
        <p:spPr>
          <a:xfrm>
            <a:off x="699187" y="353384"/>
            <a:ext cx="10793627" cy="1325563"/>
          </a:xfrm>
          <a:prstGeom prst="rect">
            <a:avLst/>
          </a:prstGeom>
          <a:solidFill>
            <a:srgbClr val="C55A11"/>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Importance</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Vikings</a:t>
            </a:r>
          </a:p>
          <a:p>
            <a:pPr algn="ctr"/>
            <a:r>
              <a:rPr lang="en-GB" sz="1200" dirty="0"/>
              <a:t>Historical Enquiry question</a:t>
            </a:r>
          </a:p>
        </p:txBody>
      </p:sp>
      <p:sp>
        <p:nvSpPr>
          <p:cNvPr id="14" name="Action Button: Custom 13">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5" name="Action Button: Custom 14">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If we didn’t ask questions about the Vikings, we might just keep thinking that they were vicious invaders and keep developing misconceptions like them wearing horned helmets.</a:t>
            </a:r>
          </a:p>
        </p:txBody>
      </p:sp>
    </p:spTree>
    <p:extLst>
      <p:ext uri="{BB962C8B-B14F-4D97-AF65-F5344CB8AC3E}">
        <p14:creationId xmlns:p14="http://schemas.microsoft.com/office/powerpoint/2010/main" val="7917758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6" grpId="0" animBg="1"/>
      <p:bldP spid="1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Positive</a:t>
            </a:r>
          </a:p>
        </p:txBody>
      </p:sp>
      <p:sp>
        <p:nvSpPr>
          <p:cNvPr id="3"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a continuity or a change in the Stone, Bronze or Iron Ages that you think was positive and say why you think it was positive?</a:t>
            </a:r>
          </a:p>
          <a:p>
            <a:pPr marL="0" indent="0" algn="ctr">
              <a:buNone/>
            </a:pPr>
            <a:endParaRPr lang="en-GB" sz="3000" dirty="0"/>
          </a:p>
          <a:p>
            <a:pPr marL="0" indent="0" algn="ctr">
              <a:buNone/>
            </a:pPr>
            <a:r>
              <a:rPr lang="en-GB" sz="4500" dirty="0"/>
              <a:t>Do you think that THEY knew that it was positive or was it later?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Stone Age to Iron Age 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Stone Age to Iron Age Continuity and Change question</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3000" dirty="0"/>
              <a:t>The change to farming over hunting and gathering was safer and meant that people didn’t have to move around.</a:t>
            </a:r>
          </a:p>
        </p:txBody>
      </p:sp>
    </p:spTree>
    <p:extLst>
      <p:ext uri="{BB962C8B-B14F-4D97-AF65-F5344CB8AC3E}">
        <p14:creationId xmlns:p14="http://schemas.microsoft.com/office/powerpoint/2010/main" val="4552210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Specific</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73032" cy="3180893"/>
          </a:xfrm>
        </p:spPr>
        <p:txBody>
          <a:bodyPr>
            <a:noAutofit/>
          </a:bodyPr>
          <a:lstStyle/>
          <a:p>
            <a:pPr marL="0" indent="0" algn="ctr">
              <a:buNone/>
            </a:pPr>
            <a:r>
              <a:rPr lang="en-GB" sz="4000" dirty="0"/>
              <a:t>Can you give some examples of some vocabulary that is SPECIFIC to the Vikings?</a:t>
            </a:r>
          </a:p>
          <a:p>
            <a:pPr marL="0" indent="0" algn="ctr">
              <a:buNone/>
            </a:pPr>
            <a:endParaRPr lang="en-GB" sz="4000" dirty="0"/>
          </a:p>
          <a:p>
            <a:pPr marL="0" indent="0" algn="ctr">
              <a:buNone/>
            </a:pPr>
            <a:r>
              <a:rPr lang="en-GB" sz="4000" dirty="0"/>
              <a:t>Is there a reason that it is specific to them?</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Vikings</a:t>
            </a:r>
          </a:p>
          <a:p>
            <a:pPr algn="ctr"/>
            <a:r>
              <a:rPr lang="en-GB" sz="1200" dirty="0"/>
              <a:t>Vocabulary and Communication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2" name="Action Button: Custom 11">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Jarl</a:t>
            </a:r>
          </a:p>
          <a:p>
            <a:pPr algn="ctr"/>
            <a:r>
              <a:rPr lang="en-GB" sz="2600" dirty="0"/>
              <a:t>Karl</a:t>
            </a:r>
          </a:p>
          <a:p>
            <a:pPr algn="ctr"/>
            <a:r>
              <a:rPr lang="en-GB" sz="2600" dirty="0"/>
              <a:t>Longboat</a:t>
            </a:r>
          </a:p>
          <a:p>
            <a:pPr algn="ctr"/>
            <a:r>
              <a:rPr lang="en-GB" sz="2600" dirty="0"/>
              <a:t>Longhouse</a:t>
            </a:r>
          </a:p>
          <a:p>
            <a:pPr algn="ctr"/>
            <a:r>
              <a:rPr lang="en-GB" sz="2600" dirty="0"/>
              <a:t>Thing</a:t>
            </a:r>
          </a:p>
        </p:txBody>
      </p:sp>
    </p:spTree>
    <p:extLst>
      <p:ext uri="{BB962C8B-B14F-4D97-AF65-F5344CB8AC3E}">
        <p14:creationId xmlns:p14="http://schemas.microsoft.com/office/powerpoint/2010/main" val="2191103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General</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963195"/>
            <a:ext cx="10773032" cy="3180893"/>
          </a:xfrm>
        </p:spPr>
        <p:txBody>
          <a:bodyPr>
            <a:noAutofit/>
          </a:bodyPr>
          <a:lstStyle/>
          <a:p>
            <a:pPr marL="0" indent="0" algn="ctr">
              <a:buNone/>
            </a:pPr>
            <a:r>
              <a:rPr lang="en-GB" sz="4000" dirty="0"/>
              <a:t>Can you give some examples of some vocabulary from the Vikings that can be found in other periods of history or civilisations?</a:t>
            </a:r>
          </a:p>
          <a:p>
            <a:pPr marL="0" indent="0" algn="ctr">
              <a:buNone/>
            </a:pPr>
            <a:endParaRPr lang="en-GB" sz="4000" dirty="0"/>
          </a:p>
          <a:p>
            <a:pPr marL="0" indent="0" algn="ctr">
              <a:buNone/>
            </a:pPr>
            <a:r>
              <a:rPr lang="en-GB" sz="4000" dirty="0"/>
              <a:t>Why might they be found in other periods of history or other civilisations?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Vikings</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Vikings</a:t>
            </a:r>
          </a:p>
          <a:p>
            <a:pPr algn="ctr"/>
            <a:r>
              <a:rPr lang="en-GB" sz="1200" dirty="0"/>
              <a:t>Vocabulary and Communication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4" name="Action Button: Custom 13">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Raider</a:t>
            </a:r>
          </a:p>
          <a:p>
            <a:pPr algn="ctr"/>
            <a:r>
              <a:rPr lang="en-GB" sz="2600" dirty="0"/>
              <a:t>Invader</a:t>
            </a:r>
          </a:p>
          <a:p>
            <a:pPr algn="ctr"/>
            <a:r>
              <a:rPr lang="en-GB" sz="2600" dirty="0"/>
              <a:t>Trade</a:t>
            </a:r>
          </a:p>
          <a:p>
            <a:pPr algn="ctr"/>
            <a:r>
              <a:rPr lang="en-GB" sz="2600" dirty="0"/>
              <a:t>Settler</a:t>
            </a:r>
          </a:p>
        </p:txBody>
      </p:sp>
    </p:spTree>
    <p:extLst>
      <p:ext uri="{BB962C8B-B14F-4D97-AF65-F5344CB8AC3E}">
        <p14:creationId xmlns:p14="http://schemas.microsoft.com/office/powerpoint/2010/main" val="35078519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5" grpId="0" animBg="1"/>
      <p:bldP spid="15" grpId="1"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Definition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963195"/>
            <a:ext cx="10773032" cy="3180893"/>
          </a:xfrm>
        </p:spPr>
        <p:txBody>
          <a:bodyPr>
            <a:noAutofit/>
          </a:bodyPr>
          <a:lstStyle/>
          <a:p>
            <a:pPr marL="0" indent="0" algn="ctr">
              <a:buNone/>
            </a:pPr>
            <a:r>
              <a:rPr lang="en-GB" sz="4000" dirty="0"/>
              <a:t>Can you remember a word or phrase linked to the Vikings and give its definition?</a:t>
            </a:r>
          </a:p>
          <a:p>
            <a:pPr marL="0" indent="0" algn="ctr">
              <a:buNone/>
            </a:pPr>
            <a:endParaRPr lang="en-GB" sz="4000" dirty="0"/>
          </a:p>
          <a:p>
            <a:pPr marL="0" indent="0" algn="ctr">
              <a:buNone/>
            </a:pPr>
            <a:r>
              <a:rPr lang="en-GB" sz="4000" dirty="0"/>
              <a:t>Is it specific to these periods or does it appear in another period or civilisation?</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Vikings</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Vikings</a:t>
            </a:r>
          </a:p>
          <a:p>
            <a:pPr algn="ctr"/>
            <a:r>
              <a:rPr lang="en-GB" sz="1200" dirty="0"/>
              <a:t>Vocabulary and Communication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4" name="Action Button: Custom 13">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Valhalla</a:t>
            </a:r>
          </a:p>
          <a:p>
            <a:pPr algn="ctr"/>
            <a:r>
              <a:rPr lang="en-GB" sz="2600" dirty="0"/>
              <a:t>The Viking version of heaven, where warriors would drink, fight and feast with the gods all day, every day</a:t>
            </a:r>
          </a:p>
        </p:txBody>
      </p:sp>
    </p:spTree>
    <p:extLst>
      <p:ext uri="{BB962C8B-B14F-4D97-AF65-F5344CB8AC3E}">
        <p14:creationId xmlns:p14="http://schemas.microsoft.com/office/powerpoint/2010/main" val="7101191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5" grpId="0" animBg="1"/>
      <p:bldP spid="15" grpId="1"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C55A11"/>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Skill/Concept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963195"/>
            <a:ext cx="10773032" cy="3180893"/>
          </a:xfrm>
        </p:spPr>
        <p:txBody>
          <a:bodyPr>
            <a:noAutofit/>
          </a:bodyPr>
          <a:lstStyle/>
          <a:p>
            <a:pPr marL="0" indent="0" algn="ctr">
              <a:buNone/>
            </a:pPr>
            <a:r>
              <a:rPr lang="en-GB" sz="4000" dirty="0"/>
              <a:t>Can you remember a different skill or concept in history and explain what it means?</a:t>
            </a:r>
          </a:p>
          <a:p>
            <a:pPr marL="0" indent="0" algn="ctr">
              <a:buNone/>
            </a:pPr>
            <a:endParaRPr lang="en-GB" sz="4000" dirty="0"/>
          </a:p>
          <a:p>
            <a:pPr marL="0" indent="0" algn="ctr">
              <a:buNone/>
            </a:pPr>
            <a:r>
              <a:rPr lang="en-GB" sz="4000" dirty="0"/>
              <a:t>Can you give an example of it from the Vikings?</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Vikings</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Vikings</a:t>
            </a:r>
          </a:p>
          <a:p>
            <a:pPr algn="ctr"/>
            <a:r>
              <a:rPr lang="en-GB" sz="1300" dirty="0"/>
              <a:t>menu</a:t>
            </a:r>
          </a:p>
        </p:txBody>
      </p:sp>
      <p:sp>
        <p:nvSpPr>
          <p:cNvPr id="13" name="Action Button: Custom 12">
            <a:hlinkClick r:id="" action="ppaction://macro?name=RandomizerViki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Vikings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Chronology</a:t>
            </a:r>
          </a:p>
          <a:p>
            <a:pPr algn="ctr"/>
            <a:r>
              <a:rPr lang="en-GB" sz="2200" dirty="0"/>
              <a:t>The Vikings existed in Britain at the same time as the Maya in Central America. The Vikings in Britain didn’t last anywhere near as long though and there is no evidence that the two of them met.</a:t>
            </a:r>
          </a:p>
        </p:txBody>
      </p:sp>
    </p:spTree>
    <p:extLst>
      <p:ext uri="{BB962C8B-B14F-4D97-AF65-F5344CB8AC3E}">
        <p14:creationId xmlns:p14="http://schemas.microsoft.com/office/powerpoint/2010/main" val="11995002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1280" y="53947"/>
            <a:ext cx="10515600" cy="1325563"/>
          </a:xfrm>
          <a:solidFill>
            <a:srgbClr val="2E75B6"/>
          </a:solidFill>
          <a:ln>
            <a:solidFill>
              <a:srgbClr val="A6A6A6"/>
            </a:solidFill>
          </a:ln>
        </p:spPr>
        <p:txBody>
          <a:bodyPr/>
          <a:lstStyle/>
          <a:p>
            <a:pPr algn="ctr"/>
            <a:r>
              <a:rPr lang="en-GB" dirty="0">
                <a:solidFill>
                  <a:schemeClr val="bg1"/>
                </a:solidFill>
              </a:rPr>
              <a:t>Ancient Greeks</a:t>
            </a:r>
          </a:p>
        </p:txBody>
      </p:sp>
      <p:sp>
        <p:nvSpPr>
          <p:cNvPr id="3" name="Title 1">
            <a:hlinkClick r:id="" action="ppaction://macro?name=GreekChron"/>
          </p:cNvPr>
          <p:cNvSpPr txBox="1">
            <a:spLocks/>
          </p:cNvSpPr>
          <p:nvPr/>
        </p:nvSpPr>
        <p:spPr>
          <a:xfrm>
            <a:off x="4599801" y="1507751"/>
            <a:ext cx="2992395" cy="659870"/>
          </a:xfrm>
          <a:prstGeom prst="rect">
            <a:avLst/>
          </a:prstGeom>
          <a:solidFill>
            <a:srgbClr val="2E75B6"/>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Chronology</a:t>
            </a:r>
          </a:p>
          <a:p>
            <a:pPr algn="ctr"/>
            <a:r>
              <a:rPr lang="en-GB" sz="1400" dirty="0">
                <a:solidFill>
                  <a:schemeClr val="bg1"/>
                </a:solidFill>
              </a:rPr>
              <a:t>(Click here for a random question)</a:t>
            </a:r>
          </a:p>
        </p:txBody>
      </p:sp>
      <p:sp>
        <p:nvSpPr>
          <p:cNvPr id="14" name="Title 1">
            <a:hlinkClick r:id="" action="ppaction://macro?name=GreekCon"/>
          </p:cNvPr>
          <p:cNvSpPr txBox="1">
            <a:spLocks/>
          </p:cNvSpPr>
          <p:nvPr/>
        </p:nvSpPr>
        <p:spPr>
          <a:xfrm>
            <a:off x="838200" y="1507751"/>
            <a:ext cx="2992395" cy="659870"/>
          </a:xfrm>
          <a:prstGeom prst="rect">
            <a:avLst/>
          </a:prstGeom>
          <a:solidFill>
            <a:srgbClr val="2E75B6"/>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Constructing the Past</a:t>
            </a:r>
          </a:p>
          <a:p>
            <a:pPr algn="ctr"/>
            <a:r>
              <a:rPr lang="en-GB" sz="1300" dirty="0">
                <a:solidFill>
                  <a:schemeClr val="bg1"/>
                </a:solidFill>
              </a:rPr>
              <a:t>(Click here for a random question)</a:t>
            </a:r>
          </a:p>
        </p:txBody>
      </p:sp>
      <p:sp>
        <p:nvSpPr>
          <p:cNvPr id="15" name="Title 1">
            <a:hlinkClick r:id="" action="ppaction://macro?name=GreekContinuity"/>
          </p:cNvPr>
          <p:cNvSpPr txBox="1">
            <a:spLocks/>
          </p:cNvSpPr>
          <p:nvPr/>
        </p:nvSpPr>
        <p:spPr>
          <a:xfrm>
            <a:off x="8361405" y="1507751"/>
            <a:ext cx="2992395" cy="659870"/>
          </a:xfrm>
          <a:prstGeom prst="rect">
            <a:avLst/>
          </a:prstGeom>
          <a:solidFill>
            <a:srgbClr val="2E75B6"/>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Continuity and Change</a:t>
            </a:r>
          </a:p>
          <a:p>
            <a:pPr algn="ctr"/>
            <a:r>
              <a:rPr lang="en-GB" sz="1400" dirty="0">
                <a:solidFill>
                  <a:schemeClr val="bg1"/>
                </a:solidFill>
              </a:rPr>
              <a:t>(Click here for a random question)</a:t>
            </a:r>
          </a:p>
        </p:txBody>
      </p:sp>
      <p:sp>
        <p:nvSpPr>
          <p:cNvPr id="28" name="Title 1">
            <a:hlinkClick r:id="" action="ppaction://macro?name=GreekCause"/>
          </p:cNvPr>
          <p:cNvSpPr txBox="1">
            <a:spLocks/>
          </p:cNvSpPr>
          <p:nvPr/>
        </p:nvSpPr>
        <p:spPr>
          <a:xfrm>
            <a:off x="838200" y="3048762"/>
            <a:ext cx="2992395" cy="659870"/>
          </a:xfrm>
          <a:prstGeom prst="rect">
            <a:avLst/>
          </a:prstGeom>
          <a:solidFill>
            <a:srgbClr val="2E75B6"/>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Cause and Effect</a:t>
            </a:r>
          </a:p>
          <a:p>
            <a:pPr algn="ctr"/>
            <a:r>
              <a:rPr lang="en-GB" sz="1400" dirty="0">
                <a:solidFill>
                  <a:schemeClr val="bg1"/>
                </a:solidFill>
              </a:rPr>
              <a:t>(Click here for a random question)</a:t>
            </a:r>
          </a:p>
        </p:txBody>
      </p:sp>
      <p:sp>
        <p:nvSpPr>
          <p:cNvPr id="29" name="Title 1">
            <a:hlinkClick r:id="" action="ppaction://macro?name=GreekSig"/>
          </p:cNvPr>
          <p:cNvSpPr txBox="1">
            <a:spLocks/>
          </p:cNvSpPr>
          <p:nvPr/>
        </p:nvSpPr>
        <p:spPr>
          <a:xfrm>
            <a:off x="4599801" y="3048762"/>
            <a:ext cx="2992395" cy="659870"/>
          </a:xfrm>
          <a:prstGeom prst="rect">
            <a:avLst/>
          </a:prstGeom>
          <a:solidFill>
            <a:srgbClr val="2E75B6"/>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Significance and Interpretation</a:t>
            </a:r>
          </a:p>
          <a:p>
            <a:pPr algn="ctr"/>
            <a:r>
              <a:rPr lang="en-GB" sz="1400" dirty="0">
                <a:solidFill>
                  <a:schemeClr val="bg1"/>
                </a:solidFill>
              </a:rPr>
              <a:t>(Click here for a random question)</a:t>
            </a:r>
            <a:endParaRPr lang="en-GB" sz="2000" dirty="0">
              <a:solidFill>
                <a:schemeClr val="bg1"/>
              </a:solidFill>
            </a:endParaRPr>
          </a:p>
        </p:txBody>
      </p:sp>
      <p:sp>
        <p:nvSpPr>
          <p:cNvPr id="30" name="Title 1">
            <a:hlinkClick r:id="" action="ppaction://macro?name=GreekSources"/>
          </p:cNvPr>
          <p:cNvSpPr txBox="1">
            <a:spLocks/>
          </p:cNvSpPr>
          <p:nvPr/>
        </p:nvSpPr>
        <p:spPr>
          <a:xfrm>
            <a:off x="8361405" y="3048762"/>
            <a:ext cx="2992395" cy="659870"/>
          </a:xfrm>
          <a:prstGeom prst="rect">
            <a:avLst/>
          </a:prstGeom>
          <a:solidFill>
            <a:srgbClr val="2E75B6"/>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Sources as Evidence</a:t>
            </a:r>
          </a:p>
          <a:p>
            <a:pPr algn="ctr"/>
            <a:r>
              <a:rPr lang="en-GB" sz="1400" dirty="0">
                <a:solidFill>
                  <a:schemeClr val="bg1"/>
                </a:solidFill>
              </a:rPr>
              <a:t>(Click here for a random question)</a:t>
            </a:r>
            <a:endParaRPr lang="en-GB" sz="2000" dirty="0">
              <a:solidFill>
                <a:schemeClr val="bg1"/>
              </a:solidFill>
            </a:endParaRPr>
          </a:p>
        </p:txBody>
      </p:sp>
      <p:sp>
        <p:nvSpPr>
          <p:cNvPr id="31" name="Title 1">
            <a:hlinkClick r:id="" action="ppaction://macro?name=GreekEnquiry"/>
          </p:cNvPr>
          <p:cNvSpPr txBox="1">
            <a:spLocks/>
          </p:cNvSpPr>
          <p:nvPr/>
        </p:nvSpPr>
        <p:spPr>
          <a:xfrm>
            <a:off x="838200" y="4589773"/>
            <a:ext cx="2992395" cy="659870"/>
          </a:xfrm>
          <a:prstGeom prst="rect">
            <a:avLst/>
          </a:prstGeom>
          <a:solidFill>
            <a:srgbClr val="2E75B6"/>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Historical Enquiry</a:t>
            </a:r>
          </a:p>
          <a:p>
            <a:pPr algn="ctr"/>
            <a:r>
              <a:rPr lang="en-GB" sz="1400" dirty="0">
                <a:solidFill>
                  <a:schemeClr val="bg1"/>
                </a:solidFill>
              </a:rPr>
              <a:t>(Click here for a random question)</a:t>
            </a:r>
          </a:p>
        </p:txBody>
      </p:sp>
      <p:sp>
        <p:nvSpPr>
          <p:cNvPr id="32" name="Title 1">
            <a:hlinkClick r:id="" action="ppaction://macro?name=GreekVocab"/>
          </p:cNvPr>
          <p:cNvSpPr txBox="1">
            <a:spLocks/>
          </p:cNvSpPr>
          <p:nvPr/>
        </p:nvSpPr>
        <p:spPr>
          <a:xfrm>
            <a:off x="4599801" y="4589773"/>
            <a:ext cx="2992395" cy="659870"/>
          </a:xfrm>
          <a:prstGeom prst="rect">
            <a:avLst/>
          </a:prstGeom>
          <a:solidFill>
            <a:srgbClr val="2E75B6"/>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Vocabulary and Communication</a:t>
            </a:r>
          </a:p>
          <a:p>
            <a:pPr algn="ctr"/>
            <a:r>
              <a:rPr lang="en-GB" sz="1400" dirty="0">
                <a:solidFill>
                  <a:schemeClr val="bg1"/>
                </a:solidFill>
              </a:rPr>
              <a:t>(Click here for a random question)</a:t>
            </a:r>
          </a:p>
        </p:txBody>
      </p:sp>
      <p:sp>
        <p:nvSpPr>
          <p:cNvPr id="40" name="Action Button: Custom 3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41" name="Action Button: Custom 40">
            <a:hlinkClick r:id="" action="ppaction://macro?name=RandomizerGreeks" highlightClick="1"/>
          </p:cNvPr>
          <p:cNvSpPr/>
          <p:nvPr/>
        </p:nvSpPr>
        <p:spPr>
          <a:xfrm>
            <a:off x="4599800" y="6198130"/>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skill linked to the Ancient Greeks</a:t>
            </a:r>
          </a:p>
        </p:txBody>
      </p:sp>
      <p:sp>
        <p:nvSpPr>
          <p:cNvPr id="18" name="Title 1">
            <a:hlinkClick r:id="rId2" action="ppaction://hlinksldjump"/>
          </p:cNvPr>
          <p:cNvSpPr txBox="1">
            <a:spLocks/>
          </p:cNvSpPr>
          <p:nvPr/>
        </p:nvSpPr>
        <p:spPr>
          <a:xfrm>
            <a:off x="837516" y="2204976"/>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Similarities</a:t>
            </a:r>
          </a:p>
        </p:txBody>
      </p:sp>
      <p:sp>
        <p:nvSpPr>
          <p:cNvPr id="19" name="Title 1">
            <a:hlinkClick r:id="rId3" action="ppaction://hlinksldjump"/>
          </p:cNvPr>
          <p:cNvSpPr txBox="1">
            <a:spLocks/>
          </p:cNvSpPr>
          <p:nvPr/>
        </p:nvSpPr>
        <p:spPr>
          <a:xfrm>
            <a:off x="2378441" y="2204976"/>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Differences</a:t>
            </a:r>
          </a:p>
        </p:txBody>
      </p:sp>
      <p:sp>
        <p:nvSpPr>
          <p:cNvPr id="20" name="Title 1">
            <a:hlinkClick r:id="rId4" action="ppaction://hlinksldjump"/>
          </p:cNvPr>
          <p:cNvSpPr txBox="1">
            <a:spLocks/>
          </p:cNvSpPr>
          <p:nvPr/>
        </p:nvSpPr>
        <p:spPr>
          <a:xfrm>
            <a:off x="837516" y="2611718"/>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Contact</a:t>
            </a:r>
          </a:p>
        </p:txBody>
      </p:sp>
      <p:sp>
        <p:nvSpPr>
          <p:cNvPr id="21" name="Title 1">
            <a:hlinkClick r:id="rId5" action="ppaction://hlinksldjump"/>
          </p:cNvPr>
          <p:cNvSpPr txBox="1">
            <a:spLocks/>
          </p:cNvSpPr>
          <p:nvPr/>
        </p:nvSpPr>
        <p:spPr>
          <a:xfrm>
            <a:off x="2378441" y="2606915"/>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Historians</a:t>
            </a:r>
          </a:p>
        </p:txBody>
      </p:sp>
      <p:sp>
        <p:nvSpPr>
          <p:cNvPr id="22" name="Title 1">
            <a:hlinkClick r:id="rId6" action="ppaction://hlinksldjump"/>
          </p:cNvPr>
          <p:cNvSpPr txBox="1">
            <a:spLocks/>
          </p:cNvSpPr>
          <p:nvPr/>
        </p:nvSpPr>
        <p:spPr>
          <a:xfrm>
            <a:off x="837516" y="3751769"/>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Causes</a:t>
            </a:r>
          </a:p>
        </p:txBody>
      </p:sp>
      <p:sp>
        <p:nvSpPr>
          <p:cNvPr id="23" name="Title 1">
            <a:hlinkClick r:id="rId7" action="ppaction://hlinksldjump"/>
          </p:cNvPr>
          <p:cNvSpPr txBox="1">
            <a:spLocks/>
          </p:cNvSpPr>
          <p:nvPr/>
        </p:nvSpPr>
        <p:spPr>
          <a:xfrm>
            <a:off x="2378441" y="3751769"/>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Effects</a:t>
            </a:r>
          </a:p>
        </p:txBody>
      </p:sp>
      <p:sp>
        <p:nvSpPr>
          <p:cNvPr id="24" name="Title 1">
            <a:hlinkClick r:id="rId8" action="ppaction://hlinksldjump"/>
          </p:cNvPr>
          <p:cNvSpPr txBox="1">
            <a:spLocks/>
          </p:cNvSpPr>
          <p:nvPr/>
        </p:nvSpPr>
        <p:spPr>
          <a:xfrm>
            <a:off x="837516" y="4158511"/>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25" name="Title 1">
            <a:hlinkClick r:id="rId9" action="ppaction://hlinksldjump"/>
          </p:cNvPr>
          <p:cNvSpPr txBox="1">
            <a:spLocks/>
          </p:cNvSpPr>
          <p:nvPr/>
        </p:nvSpPr>
        <p:spPr>
          <a:xfrm>
            <a:off x="2378441" y="4153708"/>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26" name="Title 1">
            <a:hlinkClick r:id="rId10" action="ppaction://hlinksldjump"/>
          </p:cNvPr>
          <p:cNvSpPr txBox="1">
            <a:spLocks/>
          </p:cNvSpPr>
          <p:nvPr/>
        </p:nvSpPr>
        <p:spPr>
          <a:xfrm>
            <a:off x="4599801" y="2204976"/>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Before</a:t>
            </a:r>
          </a:p>
        </p:txBody>
      </p:sp>
      <p:sp>
        <p:nvSpPr>
          <p:cNvPr id="27" name="Title 1">
            <a:hlinkClick r:id="rId11" action="ppaction://hlinksldjump"/>
          </p:cNvPr>
          <p:cNvSpPr txBox="1">
            <a:spLocks/>
          </p:cNvSpPr>
          <p:nvPr/>
        </p:nvSpPr>
        <p:spPr>
          <a:xfrm>
            <a:off x="6140042" y="2204976"/>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After</a:t>
            </a:r>
          </a:p>
        </p:txBody>
      </p:sp>
      <p:sp>
        <p:nvSpPr>
          <p:cNvPr id="38" name="Title 1">
            <a:hlinkClick r:id="rId12" action="ppaction://hlinksldjump"/>
          </p:cNvPr>
          <p:cNvSpPr txBox="1">
            <a:spLocks/>
          </p:cNvSpPr>
          <p:nvPr/>
        </p:nvSpPr>
        <p:spPr>
          <a:xfrm>
            <a:off x="4599801" y="2611718"/>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Concurrent</a:t>
            </a:r>
          </a:p>
        </p:txBody>
      </p:sp>
      <p:sp>
        <p:nvSpPr>
          <p:cNvPr id="39" name="Title 1">
            <a:hlinkClick r:id="rId13" action="ppaction://hlinksldjump"/>
          </p:cNvPr>
          <p:cNvSpPr txBox="1">
            <a:spLocks/>
          </p:cNvSpPr>
          <p:nvPr/>
        </p:nvSpPr>
        <p:spPr>
          <a:xfrm>
            <a:off x="6140042" y="2606915"/>
            <a:ext cx="1452154" cy="364584"/>
          </a:xfrm>
          <a:prstGeom prst="rect">
            <a:avLst/>
          </a:prstGeom>
          <a:solidFill>
            <a:srgbClr val="002060"/>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Dates/Orders</a:t>
            </a:r>
          </a:p>
        </p:txBody>
      </p:sp>
      <p:sp>
        <p:nvSpPr>
          <p:cNvPr id="42" name="Title 1">
            <a:hlinkClick r:id="rId14" action="ppaction://hlinksldjump"/>
          </p:cNvPr>
          <p:cNvSpPr txBox="1">
            <a:spLocks/>
          </p:cNvSpPr>
          <p:nvPr/>
        </p:nvSpPr>
        <p:spPr>
          <a:xfrm>
            <a:off x="8361405" y="2207970"/>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Continuities</a:t>
            </a:r>
          </a:p>
        </p:txBody>
      </p:sp>
      <p:sp>
        <p:nvSpPr>
          <p:cNvPr id="43" name="Title 1">
            <a:hlinkClick r:id="rId15" action="ppaction://hlinksldjump"/>
          </p:cNvPr>
          <p:cNvSpPr txBox="1">
            <a:spLocks/>
          </p:cNvSpPr>
          <p:nvPr/>
        </p:nvSpPr>
        <p:spPr>
          <a:xfrm>
            <a:off x="9901646" y="2207970"/>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Changes</a:t>
            </a:r>
          </a:p>
        </p:txBody>
      </p:sp>
      <p:sp>
        <p:nvSpPr>
          <p:cNvPr id="44" name="Title 1">
            <a:hlinkClick r:id="rId8" action="ppaction://hlinksldjump"/>
          </p:cNvPr>
          <p:cNvSpPr txBox="1">
            <a:spLocks/>
          </p:cNvSpPr>
          <p:nvPr/>
        </p:nvSpPr>
        <p:spPr>
          <a:xfrm>
            <a:off x="8361405" y="2614712"/>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45" name="Title 1">
            <a:hlinkClick r:id="rId16" action="ppaction://hlinksldjump"/>
          </p:cNvPr>
          <p:cNvSpPr txBox="1">
            <a:spLocks/>
          </p:cNvSpPr>
          <p:nvPr/>
        </p:nvSpPr>
        <p:spPr>
          <a:xfrm>
            <a:off x="9901646" y="2609909"/>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46" name="Title 1">
            <a:hlinkClick r:id="rId17" action="ppaction://hlinksldjump"/>
          </p:cNvPr>
          <p:cNvSpPr txBox="1">
            <a:spLocks/>
          </p:cNvSpPr>
          <p:nvPr/>
        </p:nvSpPr>
        <p:spPr>
          <a:xfrm>
            <a:off x="4599801" y="3751769"/>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Events</a:t>
            </a:r>
          </a:p>
        </p:txBody>
      </p:sp>
      <p:sp>
        <p:nvSpPr>
          <p:cNvPr id="47" name="Title 1">
            <a:hlinkClick r:id="rId18" action="ppaction://hlinksldjump"/>
          </p:cNvPr>
          <p:cNvSpPr txBox="1">
            <a:spLocks/>
          </p:cNvSpPr>
          <p:nvPr/>
        </p:nvSpPr>
        <p:spPr>
          <a:xfrm>
            <a:off x="6140042" y="3751769"/>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People</a:t>
            </a:r>
          </a:p>
        </p:txBody>
      </p:sp>
      <p:sp>
        <p:nvSpPr>
          <p:cNvPr id="48" name="Title 1">
            <a:hlinkClick r:id="rId19" action="ppaction://hlinksldjump"/>
          </p:cNvPr>
          <p:cNvSpPr txBox="1">
            <a:spLocks/>
          </p:cNvSpPr>
          <p:nvPr/>
        </p:nvSpPr>
        <p:spPr>
          <a:xfrm>
            <a:off x="4599801" y="4158511"/>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Challenges</a:t>
            </a:r>
          </a:p>
        </p:txBody>
      </p:sp>
      <p:sp>
        <p:nvSpPr>
          <p:cNvPr id="49" name="Title 1">
            <a:hlinkClick r:id="rId20" action="ppaction://hlinksldjump"/>
          </p:cNvPr>
          <p:cNvSpPr txBox="1">
            <a:spLocks/>
          </p:cNvSpPr>
          <p:nvPr/>
        </p:nvSpPr>
        <p:spPr>
          <a:xfrm>
            <a:off x="6140042" y="4153708"/>
            <a:ext cx="1452154" cy="364584"/>
          </a:xfrm>
          <a:prstGeom prst="rect">
            <a:avLst/>
          </a:prstGeom>
          <a:solidFill>
            <a:srgbClr val="002060"/>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Interpretation</a:t>
            </a:r>
          </a:p>
        </p:txBody>
      </p:sp>
      <p:sp>
        <p:nvSpPr>
          <p:cNvPr id="50" name="Title 1">
            <a:hlinkClick r:id="rId21" action="ppaction://hlinksldjump"/>
          </p:cNvPr>
          <p:cNvSpPr txBox="1">
            <a:spLocks/>
          </p:cNvSpPr>
          <p:nvPr/>
        </p:nvSpPr>
        <p:spPr>
          <a:xfrm>
            <a:off x="8361405" y="3751769"/>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Types</a:t>
            </a:r>
          </a:p>
        </p:txBody>
      </p:sp>
      <p:sp>
        <p:nvSpPr>
          <p:cNvPr id="51" name="Title 1">
            <a:hlinkClick r:id="rId22" action="ppaction://hlinksldjump"/>
          </p:cNvPr>
          <p:cNvSpPr txBox="1">
            <a:spLocks/>
          </p:cNvSpPr>
          <p:nvPr/>
        </p:nvSpPr>
        <p:spPr>
          <a:xfrm>
            <a:off x="9901646" y="3751769"/>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Amount</a:t>
            </a:r>
          </a:p>
        </p:txBody>
      </p:sp>
      <p:sp>
        <p:nvSpPr>
          <p:cNvPr id="52" name="Title 1">
            <a:hlinkClick r:id="rId23" action="ppaction://hlinksldjump"/>
          </p:cNvPr>
          <p:cNvSpPr txBox="1">
            <a:spLocks/>
          </p:cNvSpPr>
          <p:nvPr/>
        </p:nvSpPr>
        <p:spPr>
          <a:xfrm>
            <a:off x="8361405" y="4158511"/>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Usefulness</a:t>
            </a:r>
          </a:p>
        </p:txBody>
      </p:sp>
      <p:sp>
        <p:nvSpPr>
          <p:cNvPr id="53" name="Title 1">
            <a:hlinkClick r:id="rId24" action="ppaction://hlinksldjump"/>
          </p:cNvPr>
          <p:cNvSpPr txBox="1">
            <a:spLocks/>
          </p:cNvSpPr>
          <p:nvPr/>
        </p:nvSpPr>
        <p:spPr>
          <a:xfrm>
            <a:off x="9901646" y="4153708"/>
            <a:ext cx="1452154" cy="364584"/>
          </a:xfrm>
          <a:prstGeom prst="rect">
            <a:avLst/>
          </a:prstGeom>
          <a:solidFill>
            <a:srgbClr val="002060"/>
          </a:solidFill>
          <a:ln>
            <a:solidFill>
              <a:srgbClr val="A6A6A6"/>
            </a:solid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Primary/Secondary</a:t>
            </a:r>
          </a:p>
        </p:txBody>
      </p:sp>
      <p:sp>
        <p:nvSpPr>
          <p:cNvPr id="54" name="Title 1">
            <a:hlinkClick r:id="rId25" action="ppaction://hlinksldjump"/>
          </p:cNvPr>
          <p:cNvSpPr txBox="1">
            <a:spLocks/>
          </p:cNvSpPr>
          <p:nvPr/>
        </p:nvSpPr>
        <p:spPr>
          <a:xfrm>
            <a:off x="837516" y="5332363"/>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Questions</a:t>
            </a:r>
          </a:p>
        </p:txBody>
      </p:sp>
      <p:sp>
        <p:nvSpPr>
          <p:cNvPr id="55" name="Title 1">
            <a:hlinkClick r:id="rId26" action="ppaction://hlinksldjump"/>
          </p:cNvPr>
          <p:cNvSpPr txBox="1">
            <a:spLocks/>
          </p:cNvSpPr>
          <p:nvPr/>
        </p:nvSpPr>
        <p:spPr>
          <a:xfrm>
            <a:off x="2378441" y="5332363"/>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Explanation</a:t>
            </a:r>
          </a:p>
        </p:txBody>
      </p:sp>
      <p:sp>
        <p:nvSpPr>
          <p:cNvPr id="56" name="Title 1">
            <a:hlinkClick r:id="rId27" action="ppaction://hlinksldjump"/>
          </p:cNvPr>
          <p:cNvSpPr txBox="1">
            <a:spLocks/>
          </p:cNvSpPr>
          <p:nvPr/>
        </p:nvSpPr>
        <p:spPr>
          <a:xfrm>
            <a:off x="837516" y="5739105"/>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Evidence</a:t>
            </a:r>
          </a:p>
        </p:txBody>
      </p:sp>
      <p:sp>
        <p:nvSpPr>
          <p:cNvPr id="57" name="Title 1">
            <a:hlinkClick r:id="rId28" action="ppaction://hlinksldjump"/>
          </p:cNvPr>
          <p:cNvSpPr txBox="1">
            <a:spLocks/>
          </p:cNvSpPr>
          <p:nvPr/>
        </p:nvSpPr>
        <p:spPr>
          <a:xfrm>
            <a:off x="2378441" y="5734302"/>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Importance</a:t>
            </a:r>
          </a:p>
        </p:txBody>
      </p:sp>
      <p:sp>
        <p:nvSpPr>
          <p:cNvPr id="58" name="Title 1">
            <a:hlinkClick r:id="rId29" action="ppaction://hlinksldjump"/>
          </p:cNvPr>
          <p:cNvSpPr txBox="1">
            <a:spLocks/>
          </p:cNvSpPr>
          <p:nvPr/>
        </p:nvSpPr>
        <p:spPr>
          <a:xfrm>
            <a:off x="4599801" y="5291315"/>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Specific</a:t>
            </a:r>
          </a:p>
        </p:txBody>
      </p:sp>
      <p:sp>
        <p:nvSpPr>
          <p:cNvPr id="59" name="Title 1">
            <a:hlinkClick r:id="rId30" action="ppaction://hlinksldjump"/>
          </p:cNvPr>
          <p:cNvSpPr txBox="1">
            <a:spLocks/>
          </p:cNvSpPr>
          <p:nvPr/>
        </p:nvSpPr>
        <p:spPr>
          <a:xfrm>
            <a:off x="6140042" y="5291315"/>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General</a:t>
            </a:r>
          </a:p>
        </p:txBody>
      </p:sp>
      <p:sp>
        <p:nvSpPr>
          <p:cNvPr id="60" name="Title 1">
            <a:hlinkClick r:id="rId31" action="ppaction://hlinksldjump"/>
          </p:cNvPr>
          <p:cNvSpPr txBox="1">
            <a:spLocks/>
          </p:cNvSpPr>
          <p:nvPr/>
        </p:nvSpPr>
        <p:spPr>
          <a:xfrm>
            <a:off x="4599801" y="5698057"/>
            <a:ext cx="1452154" cy="364584"/>
          </a:xfrm>
          <a:prstGeom prst="rect">
            <a:avLst/>
          </a:prstGeom>
          <a:solidFill>
            <a:srgbClr val="00206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Definition</a:t>
            </a:r>
          </a:p>
        </p:txBody>
      </p:sp>
      <p:sp>
        <p:nvSpPr>
          <p:cNvPr id="61" name="Title 1">
            <a:hlinkClick r:id="rId32" action="ppaction://hlinksldjump"/>
          </p:cNvPr>
          <p:cNvSpPr txBox="1">
            <a:spLocks/>
          </p:cNvSpPr>
          <p:nvPr/>
        </p:nvSpPr>
        <p:spPr>
          <a:xfrm>
            <a:off x="6140042" y="5693254"/>
            <a:ext cx="1452154" cy="364584"/>
          </a:xfrm>
          <a:prstGeom prst="rect">
            <a:avLst/>
          </a:prstGeom>
          <a:solidFill>
            <a:srgbClr val="002060"/>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Skill/Concept</a:t>
            </a:r>
          </a:p>
        </p:txBody>
      </p:sp>
      <p:pic>
        <p:nvPicPr>
          <p:cNvPr id="63" name="Picture 62">
            <a:hlinkClick r:id="rId33"/>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8582887" y="4589773"/>
            <a:ext cx="2549429" cy="1612459"/>
          </a:xfrm>
          <a:prstGeom prst="rect">
            <a:avLst/>
          </a:prstGeom>
        </p:spPr>
      </p:pic>
    </p:spTree>
    <p:extLst>
      <p:ext uri="{BB962C8B-B14F-4D97-AF65-F5344CB8AC3E}">
        <p14:creationId xmlns:p14="http://schemas.microsoft.com/office/powerpoint/2010/main" val="184325619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Similarities</a:t>
            </a:r>
          </a:p>
        </p:txBody>
      </p:sp>
      <p:sp>
        <p:nvSpPr>
          <p:cNvPr id="3" name="Content Placeholder 2"/>
          <p:cNvSpPr>
            <a:spLocks noGrp="1"/>
          </p:cNvSpPr>
          <p:nvPr>
            <p:ph idx="1"/>
          </p:nvPr>
        </p:nvSpPr>
        <p:spPr>
          <a:xfrm>
            <a:off x="838200" y="2379668"/>
            <a:ext cx="10515600" cy="2889017"/>
          </a:xfrm>
        </p:spPr>
        <p:txBody>
          <a:bodyPr>
            <a:noAutofit/>
          </a:bodyPr>
          <a:lstStyle/>
          <a:p>
            <a:pPr marL="0" indent="0" algn="ctr">
              <a:buNone/>
            </a:pPr>
            <a:r>
              <a:rPr lang="en-GB" sz="5000" dirty="0"/>
              <a:t>Can you think of 3 ways that the Ancient Greeks were similar to another period of history or civilisation that you have studied? </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6" name="Action Button: Custom 15">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Ancient Greeks</a:t>
            </a:r>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2" name="Action Button: Custom 11">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Greeks had a written language like the Romans. The Greeks had an empire just like the Romans. They built houses out of stone and wood like the Romans.</a:t>
            </a:r>
          </a:p>
        </p:txBody>
      </p:sp>
    </p:spTree>
    <p:extLst>
      <p:ext uri="{BB962C8B-B14F-4D97-AF65-F5344CB8AC3E}">
        <p14:creationId xmlns:p14="http://schemas.microsoft.com/office/powerpoint/2010/main" val="34455836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3" grpId="0" animBg="1"/>
      <p:bldP spid="13" grpId="1"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Differences</a:t>
            </a:r>
          </a:p>
        </p:txBody>
      </p:sp>
      <p:sp>
        <p:nvSpPr>
          <p:cNvPr id="3" name="Content Placeholder 2"/>
          <p:cNvSpPr>
            <a:spLocks noGrp="1"/>
          </p:cNvSpPr>
          <p:nvPr>
            <p:ph idx="1"/>
          </p:nvPr>
        </p:nvSpPr>
        <p:spPr>
          <a:xfrm>
            <a:off x="838200" y="2379668"/>
            <a:ext cx="10515600" cy="2889017"/>
          </a:xfrm>
        </p:spPr>
        <p:txBody>
          <a:bodyPr>
            <a:noAutofit/>
          </a:bodyPr>
          <a:lstStyle/>
          <a:p>
            <a:pPr marL="0" indent="0" algn="ctr">
              <a:buNone/>
            </a:pPr>
            <a:r>
              <a:rPr lang="en-GB" sz="5000" dirty="0"/>
              <a:t>Can you think of 3 ways that the Ancient Greeks were different to another period of history or civilisation that you have studied? </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Ancient Greeks</a:t>
            </a:r>
          </a:p>
          <a:p>
            <a:pPr algn="ctr"/>
            <a:r>
              <a:rPr lang="en-GB" sz="1300" dirty="0"/>
              <a:t>Constructing the Past question</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Ancient Greeks</a:t>
            </a:r>
          </a:p>
          <a:p>
            <a:pPr algn="ctr"/>
            <a:r>
              <a:rPr lang="en-GB" sz="1300" dirty="0"/>
              <a:t>Constructing the Past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4" name="Action Button: Custom 13">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16" name="Action Button: Custom 15">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7" name="Action Button: Custom 16">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8" name="Rectangle 17"/>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Greeks believed in different gods to the Egyptians. They had city-states that could rule with their own laws. The Greeks also spoke a different language to the Egyptians.</a:t>
            </a:r>
          </a:p>
        </p:txBody>
      </p:sp>
    </p:spTree>
    <p:extLst>
      <p:ext uri="{BB962C8B-B14F-4D97-AF65-F5344CB8AC3E}">
        <p14:creationId xmlns:p14="http://schemas.microsoft.com/office/powerpoint/2010/main" val="889816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8" grpId="0" animBg="1"/>
      <p:bldP spid="18" grpId="1"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Contact</a:t>
            </a:r>
          </a:p>
        </p:txBody>
      </p:sp>
      <p:sp>
        <p:nvSpPr>
          <p:cNvPr id="3" name="Content Placeholder 2"/>
          <p:cNvSpPr>
            <a:spLocks noGrp="1"/>
          </p:cNvSpPr>
          <p:nvPr>
            <p:ph idx="1"/>
          </p:nvPr>
        </p:nvSpPr>
        <p:spPr>
          <a:xfrm>
            <a:off x="838200" y="2283874"/>
            <a:ext cx="10515600" cy="2889017"/>
          </a:xfrm>
        </p:spPr>
        <p:txBody>
          <a:bodyPr>
            <a:noAutofit/>
          </a:bodyPr>
          <a:lstStyle/>
          <a:p>
            <a:pPr marL="0" indent="0" algn="ctr">
              <a:buNone/>
            </a:pPr>
            <a:r>
              <a:rPr lang="en-GB" sz="5000" dirty="0"/>
              <a:t>Can you think of another civilisation that the Ancient Greeks may have had contact with and in what kind of way?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Ancient Greeks</a:t>
            </a:r>
          </a:p>
          <a:p>
            <a:pPr algn="ctr"/>
            <a:r>
              <a:rPr lang="en-GB" sz="1300" dirty="0"/>
              <a:t>Constructing the Past question</a:t>
            </a:r>
          </a:p>
        </p:txBody>
      </p:sp>
      <p:sp>
        <p:nvSpPr>
          <p:cNvPr id="15" name="Action Button: Custom 14">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Ancient Greeks</a:t>
            </a:r>
          </a:p>
          <a:p>
            <a:pPr algn="ctr"/>
            <a:r>
              <a:rPr lang="en-GB" sz="1300" dirty="0"/>
              <a:t>Constructing the Past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4" name="Action Button: Custom 13">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Greeks traded all around the Mediterranean so they made contact with lots of people such as the Romans and the Egyptians.</a:t>
            </a:r>
          </a:p>
        </p:txBody>
      </p:sp>
    </p:spTree>
    <p:extLst>
      <p:ext uri="{BB962C8B-B14F-4D97-AF65-F5344CB8AC3E}">
        <p14:creationId xmlns:p14="http://schemas.microsoft.com/office/powerpoint/2010/main" val="22372666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6" grpId="0" animBg="1"/>
      <p:bldP spid="16" grpId="1"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Historians</a:t>
            </a:r>
          </a:p>
        </p:txBody>
      </p:sp>
      <p:sp>
        <p:nvSpPr>
          <p:cNvPr id="3" name="Content Placeholder 2"/>
          <p:cNvSpPr>
            <a:spLocks noGrp="1"/>
          </p:cNvSpPr>
          <p:nvPr>
            <p:ph idx="1"/>
          </p:nvPr>
        </p:nvSpPr>
        <p:spPr>
          <a:xfrm>
            <a:off x="838200" y="2283874"/>
            <a:ext cx="10515600" cy="3725040"/>
          </a:xfrm>
        </p:spPr>
        <p:txBody>
          <a:bodyPr>
            <a:noAutofit/>
          </a:bodyPr>
          <a:lstStyle/>
          <a:p>
            <a:pPr marL="0" indent="0" algn="ctr">
              <a:buNone/>
            </a:pPr>
            <a:r>
              <a:rPr lang="en-GB" sz="5000" dirty="0"/>
              <a:t>How do you think that historians have created an understanding of the Ancient Greeks ?</a:t>
            </a:r>
          </a:p>
          <a:p>
            <a:pPr marL="0" indent="0" algn="ctr">
              <a:buNone/>
            </a:pPr>
            <a:r>
              <a:rPr lang="en-GB" sz="5000" dirty="0"/>
              <a:t>What have they found and what do they know?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4" name="Action Button: Custom 13">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Ancient Greeks</a:t>
            </a:r>
          </a:p>
          <a:p>
            <a:pPr algn="ctr"/>
            <a:r>
              <a:rPr lang="en-GB" sz="1300" dirty="0"/>
              <a:t>Constructing the Past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3" name="Action Button: Custom 12">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9" name="Action Button: Custom 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1" name="Rectangle 10"/>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Greeks were quite keen to write things down so we have lots of written evidence about them, plus they built using stone which means there are lots of structural remains too.</a:t>
            </a:r>
          </a:p>
        </p:txBody>
      </p:sp>
    </p:spTree>
    <p:extLst>
      <p:ext uri="{BB962C8B-B14F-4D97-AF65-F5344CB8AC3E}">
        <p14:creationId xmlns:p14="http://schemas.microsoft.com/office/powerpoint/2010/main" val="9847546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1" grpId="0" animBg="1"/>
      <p:bldP spid="11" grpId="1"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Before</a:t>
            </a:r>
          </a:p>
        </p:txBody>
      </p:sp>
      <p:sp>
        <p:nvSpPr>
          <p:cNvPr id="3" name="Content Placeholder 2"/>
          <p:cNvSpPr>
            <a:spLocks noGrp="1"/>
          </p:cNvSpPr>
          <p:nvPr>
            <p:ph idx="1"/>
          </p:nvPr>
        </p:nvSpPr>
        <p:spPr>
          <a:xfrm>
            <a:off x="838200" y="1987214"/>
            <a:ext cx="10515600" cy="3725040"/>
          </a:xfrm>
        </p:spPr>
        <p:txBody>
          <a:bodyPr>
            <a:noAutofit/>
          </a:bodyPr>
          <a:lstStyle/>
          <a:p>
            <a:pPr marL="0" indent="0" algn="ctr">
              <a:buNone/>
            </a:pPr>
            <a:r>
              <a:rPr lang="en-GB" sz="5000" dirty="0"/>
              <a:t>Can you identify a period of history or a civilisation that existed BEFORE the Ancient Greeks?</a:t>
            </a:r>
          </a:p>
          <a:p>
            <a:pPr marL="0" indent="0" algn="ctr">
              <a:buNone/>
            </a:pPr>
            <a:endParaRPr lang="en-GB" sz="2000" dirty="0"/>
          </a:p>
          <a:p>
            <a:pPr marL="0" indent="0" algn="ctr">
              <a:buNone/>
            </a:pPr>
            <a:r>
              <a:rPr lang="en-GB" sz="5000" dirty="0"/>
              <a:t>Who were the Minoans and the Mycenae?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Ancient Greeks</a:t>
            </a:r>
          </a:p>
          <a:p>
            <a:pPr algn="ctr"/>
            <a:r>
              <a:rPr lang="en-GB" sz="1300" dirty="0"/>
              <a:t>Chronology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9" name="Action Button: Custom 8">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Ancient Egyptians existed before the Greeks, as well as the Ancient Sumerians. The Mycenae and the Minoans were the first real ‘Greek’ people who lived around 2000BC.</a:t>
            </a:r>
          </a:p>
        </p:txBody>
      </p:sp>
    </p:spTree>
    <p:extLst>
      <p:ext uri="{BB962C8B-B14F-4D97-AF65-F5344CB8AC3E}">
        <p14:creationId xmlns:p14="http://schemas.microsoft.com/office/powerpoint/2010/main" val="10529169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9"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a continuity or a change in the Stone, Bronze or Iron Ages that you think was negative and say why you think it was negative?</a:t>
            </a:r>
          </a:p>
          <a:p>
            <a:pPr marL="0" indent="0" algn="ctr">
              <a:buNone/>
            </a:pPr>
            <a:endParaRPr lang="en-GB" sz="3000" dirty="0"/>
          </a:p>
          <a:p>
            <a:pPr marL="0" indent="0" algn="ctr">
              <a:buNone/>
            </a:pPr>
            <a:r>
              <a:rPr lang="en-GB" sz="4500" dirty="0"/>
              <a:t>Do you think that THEY knew that it was negative or was it later?</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Stone Age to Iron Age Continuity and Change question</a:t>
            </a:r>
          </a:p>
        </p:txBody>
      </p:sp>
      <p:sp>
        <p:nvSpPr>
          <p:cNvPr id="14" name="Action Button: Custom 13">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5" name="Action Button: Custom 14">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800" dirty="0"/>
              <a:t>Farming meant that some people had more food than others and made them more powerful, meaning that there might be ‘rich and poor’</a:t>
            </a:r>
          </a:p>
        </p:txBody>
      </p:sp>
    </p:spTree>
    <p:extLst>
      <p:ext uri="{BB962C8B-B14F-4D97-AF65-F5344CB8AC3E}">
        <p14:creationId xmlns:p14="http://schemas.microsoft.com/office/powerpoint/2010/main" val="4023423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6" grpId="0" animBg="1"/>
      <p:bldP spid="16" grpId="1"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After</a:t>
            </a:r>
          </a:p>
        </p:txBody>
      </p:sp>
      <p:sp>
        <p:nvSpPr>
          <p:cNvPr id="3" name="Content Placeholder 2"/>
          <p:cNvSpPr>
            <a:spLocks noGrp="1"/>
          </p:cNvSpPr>
          <p:nvPr>
            <p:ph idx="1"/>
          </p:nvPr>
        </p:nvSpPr>
        <p:spPr>
          <a:xfrm>
            <a:off x="838200" y="1987214"/>
            <a:ext cx="10515600" cy="3725040"/>
          </a:xfrm>
        </p:spPr>
        <p:txBody>
          <a:bodyPr>
            <a:noAutofit/>
          </a:bodyPr>
          <a:lstStyle/>
          <a:p>
            <a:pPr marL="0" indent="0" algn="ctr">
              <a:buNone/>
            </a:pPr>
            <a:r>
              <a:rPr lang="en-GB" sz="5000" dirty="0"/>
              <a:t>Can you identify some periods of history or civilisations that came AFTER the Ancient Greeks?</a:t>
            </a:r>
          </a:p>
          <a:p>
            <a:pPr marL="0" indent="0" algn="ctr">
              <a:buNone/>
            </a:pPr>
            <a:endParaRPr lang="en-GB" sz="2000" dirty="0"/>
          </a:p>
          <a:p>
            <a:pPr marL="0" indent="0" algn="ctr">
              <a:buNone/>
            </a:pPr>
            <a:r>
              <a:rPr lang="en-GB" sz="5000" dirty="0"/>
              <a:t>Do you think they knew about the Ancient Greeks and in what way?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Ancient Greeks</a:t>
            </a:r>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Ancient Greeks</a:t>
            </a:r>
          </a:p>
          <a:p>
            <a:pPr algn="ctr"/>
            <a:r>
              <a:rPr lang="en-GB" sz="1300" dirty="0"/>
              <a:t>Chronology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1" name="Action Button: Custom 10">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Romans started after the Ancient Greeks and will have known about them because they traded with each other and even went to war with each other too!</a:t>
            </a:r>
          </a:p>
        </p:txBody>
      </p:sp>
    </p:spTree>
    <p:extLst>
      <p:ext uri="{BB962C8B-B14F-4D97-AF65-F5344CB8AC3E}">
        <p14:creationId xmlns:p14="http://schemas.microsoft.com/office/powerpoint/2010/main" val="31823259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Concurrent</a:t>
            </a:r>
          </a:p>
        </p:txBody>
      </p:sp>
      <p:sp>
        <p:nvSpPr>
          <p:cNvPr id="3" name="Content Placeholder 2"/>
          <p:cNvSpPr>
            <a:spLocks noGrp="1"/>
          </p:cNvSpPr>
          <p:nvPr>
            <p:ph idx="1"/>
          </p:nvPr>
        </p:nvSpPr>
        <p:spPr>
          <a:xfrm>
            <a:off x="0" y="1884589"/>
            <a:ext cx="12192000" cy="3510643"/>
          </a:xfrm>
        </p:spPr>
        <p:txBody>
          <a:bodyPr>
            <a:noAutofit/>
          </a:bodyPr>
          <a:lstStyle/>
          <a:p>
            <a:pPr marL="0" indent="0" algn="ctr">
              <a:buNone/>
            </a:pPr>
            <a:r>
              <a:rPr lang="en-GB" sz="5000" dirty="0"/>
              <a:t>Can you identify some other civilisations that lived AT THE SAME TIME as the Ancient Greeks?</a:t>
            </a:r>
          </a:p>
          <a:p>
            <a:pPr marL="0" indent="0" algn="ctr">
              <a:buNone/>
            </a:pPr>
            <a:endParaRPr lang="en-GB" sz="2000" dirty="0"/>
          </a:p>
          <a:p>
            <a:pPr marL="0" indent="0" algn="ctr">
              <a:buNone/>
            </a:pPr>
            <a:r>
              <a:rPr lang="en-GB" sz="5000" dirty="0"/>
              <a:t>Does that mean that they knew about each other?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Ancient Greeks</a:t>
            </a:r>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Ancient Greeks</a:t>
            </a:r>
          </a:p>
          <a:p>
            <a:pPr algn="ctr"/>
            <a:r>
              <a:rPr lang="en-GB" sz="1300" dirty="0"/>
              <a:t>Chronology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3" name="Action Button: Custom 12">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There are lots of people who lived at the same time as the Greeks such as the Ancient Egyptians, the Maya, the Romans or Iron Age Britain. </a:t>
            </a:r>
          </a:p>
        </p:txBody>
      </p:sp>
    </p:spTree>
    <p:extLst>
      <p:ext uri="{BB962C8B-B14F-4D97-AF65-F5344CB8AC3E}">
        <p14:creationId xmlns:p14="http://schemas.microsoft.com/office/powerpoint/2010/main" val="15891974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Dates/Orders</a:t>
            </a:r>
          </a:p>
        </p:txBody>
      </p:sp>
      <p:sp>
        <p:nvSpPr>
          <p:cNvPr id="3" name="Content Placeholder 2"/>
          <p:cNvSpPr>
            <a:spLocks noGrp="1"/>
          </p:cNvSpPr>
          <p:nvPr>
            <p:ph idx="1"/>
          </p:nvPr>
        </p:nvSpPr>
        <p:spPr>
          <a:xfrm>
            <a:off x="0" y="1785257"/>
            <a:ext cx="12192000" cy="4223657"/>
          </a:xfrm>
        </p:spPr>
        <p:txBody>
          <a:bodyPr>
            <a:noAutofit/>
          </a:bodyPr>
          <a:lstStyle/>
          <a:p>
            <a:pPr marL="0" indent="0" algn="ctr">
              <a:buNone/>
            </a:pPr>
            <a:r>
              <a:rPr lang="en-GB" sz="5000" dirty="0"/>
              <a:t>Can you remember some dates linked to the Ancient Greeks?</a:t>
            </a:r>
          </a:p>
          <a:p>
            <a:pPr marL="0" indent="0" algn="ctr">
              <a:buNone/>
            </a:pPr>
            <a:endParaRPr lang="en-GB" sz="5000" dirty="0"/>
          </a:p>
          <a:p>
            <a:pPr marL="0" indent="0" algn="ctr">
              <a:buNone/>
            </a:pPr>
            <a:r>
              <a:rPr lang="en-GB" sz="5000" dirty="0"/>
              <a:t>Which dates do you think are significant to their history?</a:t>
            </a:r>
          </a:p>
          <a:p>
            <a:pPr marL="0" indent="0" algn="ctr">
              <a:buNone/>
            </a:pPr>
            <a:endParaRPr lang="en-GB" sz="5000" dirty="0"/>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Ancient Greeks</a:t>
            </a:r>
          </a:p>
          <a:p>
            <a:pPr algn="ctr"/>
            <a:r>
              <a:rPr lang="en-GB" sz="1300" dirty="0"/>
              <a:t>Chronology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2" name="Action Button: Custom 11">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9" name="Action Button: Custom 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The Greeks were invaded by the Romans in 146BC which brought an end to some Greek ways of life that the Romans didn’t like or understand, such as the Olympics. The Greeks influenced the Romans a lot more though.</a:t>
            </a:r>
          </a:p>
        </p:txBody>
      </p:sp>
    </p:spTree>
    <p:extLst>
      <p:ext uri="{BB962C8B-B14F-4D97-AF65-F5344CB8AC3E}">
        <p14:creationId xmlns:p14="http://schemas.microsoft.com/office/powerpoint/2010/main" val="2536003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3" grpId="0" animBg="1"/>
      <p:bldP spid="13" grpId="1"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Continuities</a:t>
            </a:r>
          </a:p>
        </p:txBody>
      </p:sp>
      <p:sp>
        <p:nvSpPr>
          <p:cNvPr id="3" name="Content Placeholder 2"/>
          <p:cNvSpPr>
            <a:spLocks noGrp="1"/>
          </p:cNvSpPr>
          <p:nvPr>
            <p:ph idx="1"/>
          </p:nvPr>
        </p:nvSpPr>
        <p:spPr>
          <a:xfrm>
            <a:off x="704850" y="1957524"/>
            <a:ext cx="10787964" cy="4071801"/>
          </a:xfrm>
        </p:spPr>
        <p:txBody>
          <a:bodyPr>
            <a:noAutofit/>
          </a:bodyPr>
          <a:lstStyle/>
          <a:p>
            <a:pPr marL="0" indent="0" algn="ctr">
              <a:buNone/>
            </a:pPr>
            <a:r>
              <a:rPr lang="en-GB" sz="5000" dirty="0"/>
              <a:t>Can you identify some things that stayed the same during Ancient Greece?</a:t>
            </a:r>
          </a:p>
          <a:p>
            <a:pPr marL="0" indent="0" algn="ctr">
              <a:buNone/>
            </a:pPr>
            <a:endParaRPr lang="en-GB" sz="2000" dirty="0"/>
          </a:p>
          <a:p>
            <a:pPr marL="0" indent="0" algn="ctr">
              <a:buNone/>
            </a:pPr>
            <a:r>
              <a:rPr lang="en-GB" sz="5000" dirty="0"/>
              <a:t>Why do you think that they stayed the same? Are they the same now?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Greeks</a:t>
            </a:r>
          </a:p>
          <a:p>
            <a:pPr algn="ctr"/>
            <a:r>
              <a:rPr lang="en-GB" sz="1200" dirty="0"/>
              <a:t>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2" name="Action Button: Custom 11">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9" name="Action Button: Custom 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Greeks continued to build structures using stone and continued to make them greater and greater by using columns to support them.</a:t>
            </a:r>
          </a:p>
        </p:txBody>
      </p:sp>
    </p:spTree>
    <p:extLst>
      <p:ext uri="{BB962C8B-B14F-4D97-AF65-F5344CB8AC3E}">
        <p14:creationId xmlns:p14="http://schemas.microsoft.com/office/powerpoint/2010/main" val="26313254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3" grpId="0" animBg="1"/>
      <p:bldP spid="13" grpId="1"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Changes</a:t>
            </a:r>
          </a:p>
        </p:txBody>
      </p:sp>
      <p:sp>
        <p:nvSpPr>
          <p:cNvPr id="3" name="Content Placeholder 2"/>
          <p:cNvSpPr>
            <a:spLocks noGrp="1"/>
          </p:cNvSpPr>
          <p:nvPr>
            <p:ph idx="1"/>
          </p:nvPr>
        </p:nvSpPr>
        <p:spPr>
          <a:xfrm>
            <a:off x="699186" y="1767840"/>
            <a:ext cx="10793627" cy="2386149"/>
          </a:xfrm>
        </p:spPr>
        <p:txBody>
          <a:bodyPr>
            <a:noAutofit/>
          </a:bodyPr>
          <a:lstStyle/>
          <a:p>
            <a:pPr marL="0" indent="0" algn="ctr">
              <a:buNone/>
            </a:pPr>
            <a:r>
              <a:rPr lang="en-GB" sz="5000" dirty="0"/>
              <a:t>Can you identify any changes that happened during Ancient Greece?</a:t>
            </a:r>
          </a:p>
          <a:p>
            <a:pPr marL="0" indent="0" algn="ctr">
              <a:buNone/>
            </a:pPr>
            <a:endParaRPr lang="en-GB" sz="2000" dirty="0"/>
          </a:p>
          <a:p>
            <a:pPr marL="0" indent="0" algn="ctr">
              <a:buNone/>
            </a:pPr>
            <a:r>
              <a:rPr lang="en-GB" sz="5000" dirty="0"/>
              <a:t>Do you think that people were happy with these changes?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Greeks</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Greeks</a:t>
            </a:r>
          </a:p>
          <a:p>
            <a:pPr algn="ctr"/>
            <a:r>
              <a:rPr lang="en-GB" sz="1200" dirty="0"/>
              <a:t>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3" name="Action Button: Custom 12">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Greeks introduced coins as a system of payment around 600BC.</a:t>
            </a:r>
          </a:p>
        </p:txBody>
      </p:sp>
    </p:spTree>
    <p:extLst>
      <p:ext uri="{BB962C8B-B14F-4D97-AF65-F5344CB8AC3E}">
        <p14:creationId xmlns:p14="http://schemas.microsoft.com/office/powerpoint/2010/main" val="42184326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Positive</a:t>
            </a:r>
          </a:p>
        </p:txBody>
      </p:sp>
      <p:sp>
        <p:nvSpPr>
          <p:cNvPr id="3"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a continuity or a change during Ancient Greece that you think was positive and say why you think it was positive?</a:t>
            </a:r>
          </a:p>
          <a:p>
            <a:pPr marL="0" indent="0" algn="ctr">
              <a:buNone/>
            </a:pPr>
            <a:endParaRPr lang="en-GB" sz="1000" dirty="0"/>
          </a:p>
          <a:p>
            <a:pPr marL="0" indent="0" algn="ctr">
              <a:buNone/>
            </a:pPr>
            <a:r>
              <a:rPr lang="en-GB" sz="4500" dirty="0"/>
              <a:t>Do you think that THEY knew that it was positive or was it later?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Greeks</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Greeks</a:t>
            </a:r>
          </a:p>
          <a:p>
            <a:pPr algn="ctr"/>
            <a:r>
              <a:rPr lang="en-GB" sz="1200" dirty="0"/>
              <a:t>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3" name="Action Button: Custom 12">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Greeks’ decision to study philosophy and try to understand the world around them instead of relying on religion led them to learn more about the world than a lot of other people at the time.</a:t>
            </a:r>
          </a:p>
        </p:txBody>
      </p:sp>
    </p:spTree>
    <p:extLst>
      <p:ext uri="{BB962C8B-B14F-4D97-AF65-F5344CB8AC3E}">
        <p14:creationId xmlns:p14="http://schemas.microsoft.com/office/powerpoint/2010/main" val="3566384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a continuity or a change during Ancient Greece that you think was negative and say why you think it was negative?</a:t>
            </a:r>
          </a:p>
          <a:p>
            <a:pPr marL="0" indent="0" algn="ctr">
              <a:buNone/>
            </a:pPr>
            <a:endParaRPr lang="en-GB" sz="1000" dirty="0"/>
          </a:p>
          <a:p>
            <a:pPr marL="0" indent="0" algn="ctr">
              <a:buNone/>
            </a:pPr>
            <a:r>
              <a:rPr lang="en-GB" sz="4500" dirty="0"/>
              <a:t>Do you think that THEY knew that it was negative or was it later?</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Greeks</a:t>
            </a:r>
          </a:p>
          <a:p>
            <a:pPr algn="ctr"/>
            <a:r>
              <a:rPr lang="en-GB" sz="1200" dirty="0"/>
              <a:t>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3" name="Action Button: Custom 12">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Athenian democracy was only allowed for men over the age of 30, meaning that women couldn’t vote at all. Women have only been allowed to vote in Britain for just over 100 years.</a:t>
            </a:r>
          </a:p>
        </p:txBody>
      </p:sp>
    </p:spTree>
    <p:extLst>
      <p:ext uri="{BB962C8B-B14F-4D97-AF65-F5344CB8AC3E}">
        <p14:creationId xmlns:p14="http://schemas.microsoft.com/office/powerpoint/2010/main" val="18851970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Causes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some causes that brought about change to the Ancient Greeks</a:t>
            </a:r>
            <a:r>
              <a:rPr lang="en-GB" sz="4800" dirty="0"/>
              <a:t>?</a:t>
            </a:r>
            <a:endParaRPr lang="en-GB" sz="4500" dirty="0"/>
          </a:p>
          <a:p>
            <a:pPr marL="0" indent="0" algn="ctr">
              <a:buNone/>
            </a:pPr>
            <a:endParaRPr lang="en-GB" sz="4500" dirty="0"/>
          </a:p>
          <a:p>
            <a:pPr marL="0" indent="0" algn="ctr">
              <a:buNone/>
            </a:pPr>
            <a:r>
              <a:rPr lang="en-GB" sz="4500" dirty="0"/>
              <a:t>Do you think these causes were more important than the effects that they brought?</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Greeks</a:t>
            </a:r>
          </a:p>
          <a:p>
            <a:pPr algn="ctr"/>
            <a:r>
              <a:rPr lang="en-GB" sz="1200" dirty="0"/>
              <a:t>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3" name="Action Button: Custom 12">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Studying philosophy meant that the Greeks knew more about the world around them. Their desire to know more meant that education was important, for boys at least.</a:t>
            </a:r>
          </a:p>
        </p:txBody>
      </p:sp>
    </p:spTree>
    <p:extLst>
      <p:ext uri="{BB962C8B-B14F-4D97-AF65-F5344CB8AC3E}">
        <p14:creationId xmlns:p14="http://schemas.microsoft.com/office/powerpoint/2010/main" val="20433652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Effects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8" cy="4136570"/>
          </a:xfrm>
        </p:spPr>
        <p:txBody>
          <a:bodyPr>
            <a:noAutofit/>
          </a:bodyPr>
          <a:lstStyle/>
          <a:p>
            <a:pPr marL="0" indent="0" algn="ctr">
              <a:buNone/>
            </a:pPr>
            <a:r>
              <a:rPr lang="en-GB" sz="4000" dirty="0"/>
              <a:t>Can you identify some effects that occurred in Ancient Greece?</a:t>
            </a:r>
          </a:p>
          <a:p>
            <a:pPr marL="0" indent="0" algn="ctr">
              <a:buNone/>
            </a:pPr>
            <a:endParaRPr lang="en-GB" sz="4000" dirty="0"/>
          </a:p>
          <a:p>
            <a:pPr marL="0" indent="0" algn="ctr">
              <a:buNone/>
            </a:pPr>
            <a:r>
              <a:rPr lang="en-GB" sz="4000" dirty="0"/>
              <a:t>Can you identify the causes of them?</a:t>
            </a:r>
          </a:p>
          <a:p>
            <a:pPr marL="0" indent="0" algn="ctr">
              <a:buNone/>
            </a:pPr>
            <a:endParaRPr lang="en-GB" sz="4000" dirty="0"/>
          </a:p>
          <a:p>
            <a:pPr marL="0" indent="0" algn="ctr">
              <a:buNone/>
            </a:pPr>
            <a:r>
              <a:rPr lang="en-GB" sz="4000" dirty="0"/>
              <a:t>Did these effects last longer than the Ancient Greeks perhaps intended them to?</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Greeks</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Greeks</a:t>
            </a:r>
          </a:p>
          <a:p>
            <a:pPr algn="ctr"/>
            <a:r>
              <a:rPr lang="en-GB" sz="1200" dirty="0"/>
              <a:t>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3" name="Action Button: Custom 12">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invention of theatre by the Greeks was transported all around the world and still exists today. They would not have known that plays and theatre would last as long as they have.</a:t>
            </a:r>
          </a:p>
        </p:txBody>
      </p:sp>
    </p:spTree>
    <p:extLst>
      <p:ext uri="{BB962C8B-B14F-4D97-AF65-F5344CB8AC3E}">
        <p14:creationId xmlns:p14="http://schemas.microsoft.com/office/powerpoint/2010/main" val="812534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Positive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272579"/>
            <a:ext cx="10793628" cy="3154310"/>
          </a:xfrm>
        </p:spPr>
        <p:txBody>
          <a:bodyPr>
            <a:noAutofit/>
          </a:bodyPr>
          <a:lstStyle/>
          <a:p>
            <a:pPr marL="0" indent="0" algn="ctr">
              <a:buNone/>
            </a:pPr>
            <a:r>
              <a:rPr lang="en-GB" sz="4000" dirty="0"/>
              <a:t>Can you think of any causes or effects that had a positive impact on Ancient Greece?</a:t>
            </a:r>
          </a:p>
          <a:p>
            <a:pPr marL="0" indent="0" algn="ctr">
              <a:buNone/>
            </a:pPr>
            <a:endParaRPr lang="en-GB" sz="4000" dirty="0"/>
          </a:p>
          <a:p>
            <a:pPr marL="0" indent="0" algn="ctr">
              <a:buNone/>
            </a:pPr>
            <a:r>
              <a:rPr lang="en-GB" sz="4000" dirty="0"/>
              <a:t>Do you think that history would have developed in the same way without these causes and effects?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Greeks</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Greeks</a:t>
            </a:r>
          </a:p>
          <a:p>
            <a:pPr algn="ctr"/>
            <a:r>
              <a:rPr lang="en-GB" sz="1200" dirty="0"/>
              <a:t>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3" name="Action Button: Custom 12">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study of philosophy and science meant that the Greeks knew quite a lot about the body and medicine, knowledge which they shared with others in places like Alexandria, Egypt with other scholars.</a:t>
            </a:r>
          </a:p>
        </p:txBody>
      </p:sp>
    </p:spTree>
    <p:extLst>
      <p:ext uri="{BB962C8B-B14F-4D97-AF65-F5344CB8AC3E}">
        <p14:creationId xmlns:p14="http://schemas.microsoft.com/office/powerpoint/2010/main" val="12680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Causes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9" name="Content Placeholder 2"/>
          <p:cNvSpPr>
            <a:spLocks noGrp="1"/>
          </p:cNvSpPr>
          <p:nvPr>
            <p:ph idx="1"/>
          </p:nvPr>
        </p:nvSpPr>
        <p:spPr>
          <a:xfrm>
            <a:off x="728490" y="1678947"/>
            <a:ext cx="10764324" cy="4136570"/>
          </a:xfrm>
        </p:spPr>
        <p:txBody>
          <a:bodyPr>
            <a:noAutofit/>
          </a:bodyPr>
          <a:lstStyle/>
          <a:p>
            <a:pPr marL="0" indent="0" algn="ctr">
              <a:buNone/>
            </a:pPr>
            <a:r>
              <a:rPr lang="en-GB" sz="4500" dirty="0"/>
              <a:t>Can you identify some causes that brought about change in either the Stone, Bronze or Iron Ages?</a:t>
            </a:r>
          </a:p>
          <a:p>
            <a:pPr marL="0" indent="0" algn="ctr">
              <a:buNone/>
            </a:pPr>
            <a:endParaRPr lang="en-GB" sz="3000" dirty="0"/>
          </a:p>
          <a:p>
            <a:pPr marL="0" indent="0" algn="ctr">
              <a:buNone/>
            </a:pPr>
            <a:r>
              <a:rPr lang="en-GB" sz="4500" dirty="0"/>
              <a:t>Do you think these causes were more important than the effects that they brought?</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Stone Age to Iron Age Cause and Effect question</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3000" dirty="0"/>
              <a:t>Learning new skills and finding better resources meant that technology moved on quicker.</a:t>
            </a:r>
          </a:p>
        </p:txBody>
      </p:sp>
    </p:spTree>
    <p:extLst>
      <p:ext uri="{BB962C8B-B14F-4D97-AF65-F5344CB8AC3E}">
        <p14:creationId xmlns:p14="http://schemas.microsoft.com/office/powerpoint/2010/main" val="14809676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351613"/>
            <a:ext cx="10793628" cy="3180893"/>
          </a:xfrm>
        </p:spPr>
        <p:txBody>
          <a:bodyPr>
            <a:noAutofit/>
          </a:bodyPr>
          <a:lstStyle/>
          <a:p>
            <a:pPr marL="0" indent="0" algn="ctr">
              <a:buNone/>
            </a:pPr>
            <a:r>
              <a:rPr lang="en-GB" sz="4000" dirty="0"/>
              <a:t>Can you think of any causes or effects that had a negative impact on Ancient Greece?</a:t>
            </a:r>
          </a:p>
          <a:p>
            <a:pPr marL="0" indent="0" algn="ctr">
              <a:buNone/>
            </a:pPr>
            <a:endParaRPr lang="en-GB" sz="4000" dirty="0"/>
          </a:p>
          <a:p>
            <a:pPr marL="0" indent="0" algn="ctr">
              <a:buNone/>
            </a:pPr>
            <a:r>
              <a:rPr lang="en-GB" sz="4000" dirty="0"/>
              <a:t>Do you think that history would have developed in the same way without these causes and effects?</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Greeks</a:t>
            </a:r>
          </a:p>
          <a:p>
            <a:pPr algn="ctr"/>
            <a:r>
              <a:rPr lang="en-GB" sz="1200" dirty="0"/>
              <a:t>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3" name="Action Button: Custom 12">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Arguments between Athens and Sparta led to civil wars that brought much destruction and disruption to the Greek’s lives.</a:t>
            </a:r>
          </a:p>
        </p:txBody>
      </p:sp>
    </p:spTree>
    <p:extLst>
      <p:ext uri="{BB962C8B-B14F-4D97-AF65-F5344CB8AC3E}">
        <p14:creationId xmlns:p14="http://schemas.microsoft.com/office/powerpoint/2010/main" val="10616741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Event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93628" cy="3180893"/>
          </a:xfrm>
        </p:spPr>
        <p:txBody>
          <a:bodyPr>
            <a:noAutofit/>
          </a:bodyPr>
          <a:lstStyle/>
          <a:p>
            <a:pPr marL="0" indent="0" algn="ctr">
              <a:buNone/>
            </a:pPr>
            <a:r>
              <a:rPr lang="en-GB" sz="4000" dirty="0"/>
              <a:t>Can you think of a significant event during Ancient Greece and say why it was so significant?</a:t>
            </a:r>
          </a:p>
          <a:p>
            <a:pPr marL="0" indent="0" algn="ctr">
              <a:buNone/>
            </a:pPr>
            <a:endParaRPr lang="en-GB" sz="4000" dirty="0"/>
          </a:p>
          <a:p>
            <a:pPr marL="0" indent="0" algn="ctr">
              <a:buNone/>
            </a:pPr>
            <a:r>
              <a:rPr lang="en-GB" sz="4000" dirty="0"/>
              <a:t>Do you think that it was more significant for people back then or for us now?</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Greeks</a:t>
            </a:r>
          </a:p>
          <a:p>
            <a:pPr algn="ctr"/>
            <a:r>
              <a:rPr lang="en-GB" sz="1200" dirty="0"/>
              <a:t>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3" name="Action Button: Custom 12">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first Olympic games took place in 776BC which was the start of the religious festival to Zeus. It is now seen as one of the highest competitions that an athlete can compete in.</a:t>
            </a:r>
          </a:p>
        </p:txBody>
      </p:sp>
    </p:spTree>
    <p:extLst>
      <p:ext uri="{BB962C8B-B14F-4D97-AF65-F5344CB8AC3E}">
        <p14:creationId xmlns:p14="http://schemas.microsoft.com/office/powerpoint/2010/main" val="38476303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People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113488"/>
            <a:ext cx="10793628" cy="3180893"/>
          </a:xfrm>
        </p:spPr>
        <p:txBody>
          <a:bodyPr>
            <a:noAutofit/>
          </a:bodyPr>
          <a:lstStyle/>
          <a:p>
            <a:pPr marL="0" indent="0" algn="ctr">
              <a:buNone/>
            </a:pPr>
            <a:r>
              <a:rPr lang="en-GB" sz="4000" dirty="0"/>
              <a:t>Can you think of some significant people linked to the Ancient Greeks and say why there were so significant?</a:t>
            </a:r>
          </a:p>
          <a:p>
            <a:pPr marL="0" indent="0" algn="ctr">
              <a:buNone/>
            </a:pPr>
            <a:endParaRPr lang="en-GB" sz="4000" dirty="0"/>
          </a:p>
          <a:p>
            <a:pPr marL="0" indent="0" algn="ctr">
              <a:buNone/>
            </a:pPr>
            <a:r>
              <a:rPr lang="en-GB" sz="4000" dirty="0"/>
              <a:t>Were these people actually Ancient Greeks or did they belong to a different group or country?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Greeks</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Greeks</a:t>
            </a:r>
          </a:p>
          <a:p>
            <a:pPr algn="ctr"/>
            <a:r>
              <a:rPr lang="en-GB" sz="1200" dirty="0"/>
              <a:t>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3" name="Action Button: Custom 12">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Archimedes was a great inventor and scientist who came up with ideas such as the centre of gravity, impressive catapults and the Archimedes screw which carried water from a low point to a high point.</a:t>
            </a:r>
          </a:p>
        </p:txBody>
      </p:sp>
    </p:spTree>
    <p:extLst>
      <p:ext uri="{BB962C8B-B14F-4D97-AF65-F5344CB8AC3E}">
        <p14:creationId xmlns:p14="http://schemas.microsoft.com/office/powerpoint/2010/main" val="32097180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Challenges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708596"/>
            <a:ext cx="12192000" cy="4466927"/>
          </a:xfrm>
        </p:spPr>
        <p:txBody>
          <a:bodyPr>
            <a:noAutofit/>
          </a:bodyPr>
          <a:lstStyle/>
          <a:p>
            <a:pPr marL="0" indent="0" algn="ctr">
              <a:buNone/>
            </a:pPr>
            <a:r>
              <a:rPr lang="en-GB" sz="4000" dirty="0"/>
              <a:t>What kinds of challenges do you think that the Ancient Greeks faced?</a:t>
            </a:r>
          </a:p>
          <a:p>
            <a:pPr algn="ctr"/>
            <a:endParaRPr lang="en-GB" sz="1000" dirty="0"/>
          </a:p>
          <a:p>
            <a:pPr marL="0" indent="0" algn="ctr">
              <a:buNone/>
            </a:pPr>
            <a:r>
              <a:rPr lang="en-GB" sz="4000" dirty="0"/>
              <a:t>Do you think that they faced greater challenges than other civilisations that you’ve studied?</a:t>
            </a:r>
          </a:p>
          <a:p>
            <a:pPr marL="0" indent="0" algn="ctr">
              <a:buNone/>
            </a:pPr>
            <a:endParaRPr lang="en-GB" sz="1000" dirty="0"/>
          </a:p>
          <a:p>
            <a:pPr marL="0" indent="0" algn="ctr">
              <a:buNone/>
            </a:pPr>
            <a:r>
              <a:rPr lang="en-GB" sz="4000" dirty="0"/>
              <a:t>Do you think that other people faced new challenges when they came into contact with the Ancient Greeks ?</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Greeks</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Greeks</a:t>
            </a:r>
          </a:p>
          <a:p>
            <a:pPr algn="ctr"/>
            <a:r>
              <a:rPr lang="en-GB" sz="1200" dirty="0"/>
              <a:t>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3" name="Action Button: Custom 12">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The Greeks faced challenges from each other as some of the powerful city-states didn’t always agree. This led to wars. They also controlled an empire under Alexander the Great which brings lots of problems.</a:t>
            </a:r>
          </a:p>
        </p:txBody>
      </p:sp>
    </p:spTree>
    <p:extLst>
      <p:ext uri="{BB962C8B-B14F-4D97-AF65-F5344CB8AC3E}">
        <p14:creationId xmlns:p14="http://schemas.microsoft.com/office/powerpoint/2010/main" val="27167632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Interpretation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829098"/>
            <a:ext cx="12192000" cy="3180893"/>
          </a:xfrm>
        </p:spPr>
        <p:txBody>
          <a:bodyPr>
            <a:noAutofit/>
          </a:bodyPr>
          <a:lstStyle/>
          <a:p>
            <a:pPr marL="0" indent="0" algn="ctr">
              <a:buNone/>
            </a:pPr>
            <a:r>
              <a:rPr lang="en-GB" sz="4000" dirty="0"/>
              <a:t>Can you think of an interpretation that we have of the Ancient Greeks? </a:t>
            </a:r>
          </a:p>
          <a:p>
            <a:pPr marL="0" indent="0" algn="ctr">
              <a:buNone/>
            </a:pPr>
            <a:endParaRPr lang="en-GB" sz="2000" dirty="0"/>
          </a:p>
          <a:p>
            <a:pPr marL="0" indent="0" algn="ctr">
              <a:buNone/>
            </a:pPr>
            <a:r>
              <a:rPr lang="en-GB" sz="4000" dirty="0"/>
              <a:t>Is it a good interpretation or a bad one?</a:t>
            </a:r>
          </a:p>
          <a:p>
            <a:pPr marL="0" indent="0" algn="ctr">
              <a:buNone/>
            </a:pPr>
            <a:endParaRPr lang="en-GB" sz="2000" dirty="0"/>
          </a:p>
          <a:p>
            <a:pPr marL="0" indent="0" algn="ctr">
              <a:buNone/>
            </a:pPr>
            <a:r>
              <a:rPr lang="en-GB" sz="4000" dirty="0"/>
              <a:t>Why do you think we have this interpretation of them?</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Greeks</a:t>
            </a:r>
          </a:p>
          <a:p>
            <a:pPr algn="ctr"/>
            <a:r>
              <a:rPr lang="en-GB" sz="1200" dirty="0"/>
              <a:t>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3" name="Action Button: Custom 12">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We often think of the Greeks as being very clever as they created lots of things that we still use today. Whilst this might be true, not everyone was super clever or lived a great life. </a:t>
            </a:r>
          </a:p>
        </p:txBody>
      </p:sp>
    </p:spTree>
    <p:extLst>
      <p:ext uri="{BB962C8B-B14F-4D97-AF65-F5344CB8AC3E}">
        <p14:creationId xmlns:p14="http://schemas.microsoft.com/office/powerpoint/2010/main" val="11065157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Types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1944962"/>
            <a:ext cx="10773032" cy="3180893"/>
          </a:xfrm>
        </p:spPr>
        <p:txBody>
          <a:bodyPr>
            <a:noAutofit/>
          </a:bodyPr>
          <a:lstStyle/>
          <a:p>
            <a:pPr marL="0" indent="0" algn="ctr">
              <a:buNone/>
            </a:pPr>
            <a:r>
              <a:rPr lang="en-GB" sz="4000" dirty="0"/>
              <a:t>What types of sources do we have about the Ancient Greeks?</a:t>
            </a:r>
          </a:p>
          <a:p>
            <a:pPr marL="0" indent="0" algn="ctr">
              <a:buNone/>
            </a:pPr>
            <a:r>
              <a:rPr lang="en-GB" sz="4000" dirty="0"/>
              <a:t> </a:t>
            </a:r>
          </a:p>
          <a:p>
            <a:pPr marL="0" indent="0" algn="ctr">
              <a:buNone/>
            </a:pPr>
            <a:r>
              <a:rPr lang="en-GB" sz="4000" dirty="0"/>
              <a:t>Do we have different types of sources for the Ancient Greeks compared to another period or civilisation that we have studied and why?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Greeks</a:t>
            </a:r>
          </a:p>
          <a:p>
            <a:pPr algn="ctr"/>
            <a:r>
              <a:rPr lang="en-GB" sz="1200" dirty="0"/>
              <a:t>Sources as Evidence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1" name="Action Button: Custom 10">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We have lots of written sources like plays and histories, as well as remains of structures, jewellery and weapons. </a:t>
            </a:r>
          </a:p>
        </p:txBody>
      </p:sp>
    </p:spTree>
    <p:extLst>
      <p:ext uri="{BB962C8B-B14F-4D97-AF65-F5344CB8AC3E}">
        <p14:creationId xmlns:p14="http://schemas.microsoft.com/office/powerpoint/2010/main" val="40252688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Amount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73032" cy="3180893"/>
          </a:xfrm>
        </p:spPr>
        <p:txBody>
          <a:bodyPr>
            <a:noAutofit/>
          </a:bodyPr>
          <a:lstStyle/>
          <a:p>
            <a:pPr marL="0" indent="0" algn="ctr">
              <a:buNone/>
            </a:pPr>
            <a:r>
              <a:rPr lang="en-GB" sz="4000" dirty="0"/>
              <a:t>How much evidence do we have about the Ancient Greeks?</a:t>
            </a:r>
          </a:p>
          <a:p>
            <a:pPr marL="0" indent="0" algn="ctr">
              <a:buNone/>
            </a:pPr>
            <a:endParaRPr lang="en-GB" sz="2000" dirty="0"/>
          </a:p>
          <a:p>
            <a:pPr marL="0" indent="0" algn="ctr">
              <a:buNone/>
            </a:pPr>
            <a:r>
              <a:rPr lang="en-GB" sz="4000" dirty="0"/>
              <a:t>Do we have as much evidence as other periods or civilisations that you’ve studied and why might that be?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Greeks</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Greeks</a:t>
            </a:r>
          </a:p>
          <a:p>
            <a:pPr algn="ctr"/>
            <a:r>
              <a:rPr lang="en-GB" sz="1200" dirty="0"/>
              <a:t>Sources as Evidence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3" name="Action Button: Custom 12">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We have quite a lot of evidence because the Greeks usually made things out of strong materials and their empire helped transport their items to various places around the world.</a:t>
            </a:r>
          </a:p>
        </p:txBody>
      </p:sp>
    </p:spTree>
    <p:extLst>
      <p:ext uri="{BB962C8B-B14F-4D97-AF65-F5344CB8AC3E}">
        <p14:creationId xmlns:p14="http://schemas.microsoft.com/office/powerpoint/2010/main" val="31984367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Usefulness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2259287"/>
            <a:ext cx="10773032" cy="3180893"/>
          </a:xfrm>
        </p:spPr>
        <p:txBody>
          <a:bodyPr>
            <a:noAutofit/>
          </a:bodyPr>
          <a:lstStyle/>
          <a:p>
            <a:pPr marL="0" indent="0" algn="ctr">
              <a:buNone/>
            </a:pPr>
            <a:r>
              <a:rPr lang="en-GB" sz="4000" dirty="0"/>
              <a:t>Can you name any evidence about the Ancient Greeks?</a:t>
            </a:r>
          </a:p>
          <a:p>
            <a:pPr marL="0" indent="0" algn="ctr">
              <a:buNone/>
            </a:pPr>
            <a:endParaRPr lang="en-GB" sz="4000" dirty="0"/>
          </a:p>
          <a:p>
            <a:pPr marL="0" indent="0" algn="ctr">
              <a:buNone/>
            </a:pPr>
            <a:r>
              <a:rPr lang="en-GB" sz="4000" dirty="0"/>
              <a:t>What makes it useful and in what kind of ways?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Greeks</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Greeks</a:t>
            </a:r>
          </a:p>
          <a:p>
            <a:pPr algn="ctr"/>
            <a:r>
              <a:rPr lang="en-GB" sz="1200" dirty="0"/>
              <a:t>Sources as Evidence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3" name="Action Button: Custom 12">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453121"/>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We have to be careful with Greek written sources that were written by the Greeks themselves in case there is any bias. They may have told the truth about a battle or they may have exaggerated to look better or not look as weak.</a:t>
            </a:r>
          </a:p>
        </p:txBody>
      </p:sp>
    </p:spTree>
    <p:extLst>
      <p:ext uri="{BB962C8B-B14F-4D97-AF65-F5344CB8AC3E}">
        <p14:creationId xmlns:p14="http://schemas.microsoft.com/office/powerpoint/2010/main" val="10165205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Primary/Secondary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73032" cy="3180893"/>
          </a:xfrm>
        </p:spPr>
        <p:txBody>
          <a:bodyPr>
            <a:noAutofit/>
          </a:bodyPr>
          <a:lstStyle/>
          <a:p>
            <a:pPr marL="0" indent="0" algn="ctr">
              <a:buNone/>
            </a:pPr>
            <a:r>
              <a:rPr lang="en-GB" sz="4000" dirty="0"/>
              <a:t>Can you identify any primary sources about the Ancient Greeks?</a:t>
            </a:r>
          </a:p>
          <a:p>
            <a:pPr marL="0" indent="0" algn="ctr">
              <a:buNone/>
            </a:pPr>
            <a:endParaRPr lang="en-GB" sz="4000" dirty="0"/>
          </a:p>
          <a:p>
            <a:pPr marL="0" indent="0" algn="ctr">
              <a:buNone/>
            </a:pPr>
            <a:r>
              <a:rPr lang="en-GB" sz="4000" dirty="0"/>
              <a:t>Which secondary sources have we used to find out about this period of history?</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Greeks</a:t>
            </a:r>
          </a:p>
          <a:p>
            <a:pPr algn="ctr"/>
            <a:r>
              <a:rPr lang="en-GB" sz="1200" dirty="0"/>
              <a:t>Sources as Evidence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3" name="Action Button: Custom 12">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Primary sources would be pottery, buildings, writing, jewellery or human remains. Secondary sources about the Greeks include websites, videos and music.</a:t>
            </a:r>
          </a:p>
        </p:txBody>
      </p:sp>
    </p:spTree>
    <p:extLst>
      <p:ext uri="{BB962C8B-B14F-4D97-AF65-F5344CB8AC3E}">
        <p14:creationId xmlns:p14="http://schemas.microsoft.com/office/powerpoint/2010/main" val="23992722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Questions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2259287"/>
            <a:ext cx="10773032" cy="3180893"/>
          </a:xfrm>
        </p:spPr>
        <p:txBody>
          <a:bodyPr>
            <a:noAutofit/>
          </a:bodyPr>
          <a:lstStyle/>
          <a:p>
            <a:pPr marL="0" indent="0" algn="ctr">
              <a:buNone/>
            </a:pPr>
            <a:r>
              <a:rPr lang="en-GB" sz="4000" dirty="0"/>
              <a:t>What kinds of questions would you like to ask about the Ancient Greeks?</a:t>
            </a:r>
          </a:p>
          <a:p>
            <a:pPr marL="0" indent="0" algn="ctr">
              <a:buNone/>
            </a:pPr>
            <a:endParaRPr lang="en-GB" sz="4000" dirty="0"/>
          </a:p>
          <a:p>
            <a:pPr marL="0" indent="0" algn="ctr">
              <a:buNone/>
            </a:pPr>
            <a:r>
              <a:rPr lang="en-GB" sz="4000" dirty="0"/>
              <a:t>Why might they be good questions to ask?</a:t>
            </a:r>
          </a:p>
        </p:txBody>
      </p:sp>
      <p:sp>
        <p:nvSpPr>
          <p:cNvPr id="8" name="Action Button: Custom 7">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Greeks</a:t>
            </a:r>
          </a:p>
          <a:p>
            <a:pPr algn="ctr"/>
            <a:r>
              <a:rPr lang="en-GB" sz="1200" dirty="0"/>
              <a:t>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3" name="Action Button: Custom 12">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How much did the Greeks impact our world today?</a:t>
            </a:r>
          </a:p>
          <a:p>
            <a:pPr algn="ctr"/>
            <a:r>
              <a:rPr lang="en-GB" sz="2200" dirty="0"/>
              <a:t>How was Greek daily life different from other people?</a:t>
            </a:r>
          </a:p>
          <a:p>
            <a:pPr algn="ctr"/>
            <a:r>
              <a:rPr lang="en-GB" sz="2200" dirty="0"/>
              <a:t>Which Greek achievements helped shape the world today?</a:t>
            </a:r>
          </a:p>
        </p:txBody>
      </p:sp>
    </p:spTree>
    <p:extLst>
      <p:ext uri="{BB962C8B-B14F-4D97-AF65-F5344CB8AC3E}">
        <p14:creationId xmlns:p14="http://schemas.microsoft.com/office/powerpoint/2010/main" val="23147264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Effects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9" name="Content Placeholder 2"/>
          <p:cNvSpPr>
            <a:spLocks noGrp="1"/>
          </p:cNvSpPr>
          <p:nvPr>
            <p:ph idx="1"/>
          </p:nvPr>
        </p:nvSpPr>
        <p:spPr>
          <a:xfrm>
            <a:off x="699187" y="1678947"/>
            <a:ext cx="10793627" cy="4136570"/>
          </a:xfrm>
        </p:spPr>
        <p:txBody>
          <a:bodyPr>
            <a:noAutofit/>
          </a:bodyPr>
          <a:lstStyle/>
          <a:p>
            <a:pPr marL="0" indent="0" algn="ctr">
              <a:buNone/>
            </a:pPr>
            <a:r>
              <a:rPr lang="en-GB" sz="4000" dirty="0"/>
              <a:t>Can you identify some effects that occurred in either the Stone, Bronze or Iron Ages?</a:t>
            </a:r>
          </a:p>
          <a:p>
            <a:pPr marL="0" indent="0" algn="ctr">
              <a:buNone/>
            </a:pPr>
            <a:endParaRPr lang="en-GB" sz="3000" dirty="0"/>
          </a:p>
          <a:p>
            <a:pPr marL="0" indent="0" algn="ctr">
              <a:buNone/>
            </a:pPr>
            <a:r>
              <a:rPr lang="en-GB" sz="4000" dirty="0"/>
              <a:t>Can you identify the causes of them?</a:t>
            </a:r>
          </a:p>
          <a:p>
            <a:pPr marL="0" indent="0" algn="ctr">
              <a:buNone/>
            </a:pPr>
            <a:endParaRPr lang="en-GB" sz="3000" dirty="0"/>
          </a:p>
          <a:p>
            <a:pPr marL="0" indent="0" algn="ctr">
              <a:buNone/>
            </a:pPr>
            <a:r>
              <a:rPr lang="en-GB" sz="4000" dirty="0"/>
              <a:t>Did these effects last longer than people perhaps intended them to?</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Stone Age to Iron Age 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Stone Age to Iron Age Cause and Effect question</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3000" dirty="0"/>
              <a:t>People started living longer because they had more food, better shelter and a better understanding of the world around them.</a:t>
            </a:r>
          </a:p>
        </p:txBody>
      </p:sp>
    </p:spTree>
    <p:extLst>
      <p:ext uri="{BB962C8B-B14F-4D97-AF65-F5344CB8AC3E}">
        <p14:creationId xmlns:p14="http://schemas.microsoft.com/office/powerpoint/2010/main" val="9189895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Explanations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73032" cy="3180893"/>
          </a:xfrm>
        </p:spPr>
        <p:txBody>
          <a:bodyPr>
            <a:noAutofit/>
          </a:bodyPr>
          <a:lstStyle/>
          <a:p>
            <a:pPr marL="0" indent="0" algn="ctr">
              <a:buNone/>
            </a:pPr>
            <a:r>
              <a:rPr lang="en-GB" sz="4000" dirty="0"/>
              <a:t>Can you give an explanation to a question that has already been asked about the Ancient Greeks?</a:t>
            </a:r>
          </a:p>
          <a:p>
            <a:pPr marL="0" indent="0" algn="ctr">
              <a:buNone/>
            </a:pPr>
            <a:endParaRPr lang="en-GB" sz="4000" dirty="0"/>
          </a:p>
          <a:p>
            <a:pPr marL="0" indent="0" algn="ctr">
              <a:buNone/>
            </a:pPr>
            <a:r>
              <a:rPr lang="en-GB" sz="4000" dirty="0"/>
              <a:t>Can you answer a question that YOU have asked?</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Greeks</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Greeks</a:t>
            </a:r>
          </a:p>
          <a:p>
            <a:pPr algn="ctr"/>
            <a:r>
              <a:rPr lang="en-GB" sz="1200" dirty="0"/>
              <a:t>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3" name="Action Button: Custom 12">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How much did religion impact Greek daily life?</a:t>
            </a:r>
          </a:p>
          <a:p>
            <a:pPr algn="ctr"/>
            <a:r>
              <a:rPr lang="en-GB" sz="2600" dirty="0"/>
              <a:t>Religion was very important to the Greeks and they would build huge temples and shrines that they would pray to often.</a:t>
            </a:r>
          </a:p>
        </p:txBody>
      </p:sp>
    </p:spTree>
    <p:extLst>
      <p:ext uri="{BB962C8B-B14F-4D97-AF65-F5344CB8AC3E}">
        <p14:creationId xmlns:p14="http://schemas.microsoft.com/office/powerpoint/2010/main" val="24872808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Evidence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2259287"/>
            <a:ext cx="10773032" cy="3180893"/>
          </a:xfrm>
        </p:spPr>
        <p:txBody>
          <a:bodyPr>
            <a:noAutofit/>
          </a:bodyPr>
          <a:lstStyle/>
          <a:p>
            <a:pPr marL="0" indent="0" algn="ctr">
              <a:buNone/>
            </a:pPr>
            <a:r>
              <a:rPr lang="en-GB" sz="4000" dirty="0"/>
              <a:t>Can you give any evidence to either support or oppose a question or statement about the Ancient Greeks?</a:t>
            </a:r>
          </a:p>
          <a:p>
            <a:pPr marL="0" indent="0" algn="ctr">
              <a:buNone/>
            </a:pPr>
            <a:endParaRPr lang="en-GB" sz="2000" dirty="0"/>
          </a:p>
          <a:p>
            <a:pPr marL="0" indent="0" algn="ctr">
              <a:buNone/>
            </a:pPr>
            <a:r>
              <a:rPr lang="en-GB" sz="4000" dirty="0"/>
              <a:t>Is providing evidence important when conducting an enquiry in history?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Greeks</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Greeks</a:t>
            </a:r>
          </a:p>
          <a:p>
            <a:pPr algn="ctr"/>
            <a:r>
              <a:rPr lang="en-GB" sz="1200" dirty="0"/>
              <a:t>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3" name="Action Button: Custom 12">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The huge collections of Greek pottery found all around the Mediterranean tells us that they were skilled people, as well as their tools and weapons.</a:t>
            </a:r>
          </a:p>
        </p:txBody>
      </p:sp>
    </p:spTree>
    <p:extLst>
      <p:ext uri="{BB962C8B-B14F-4D97-AF65-F5344CB8AC3E}">
        <p14:creationId xmlns:p14="http://schemas.microsoft.com/office/powerpoint/2010/main" val="29647495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383177" y="2116412"/>
            <a:ext cx="11425645" cy="3180893"/>
          </a:xfrm>
        </p:spPr>
        <p:txBody>
          <a:bodyPr>
            <a:noAutofit/>
          </a:bodyPr>
          <a:lstStyle/>
          <a:p>
            <a:pPr marL="0" indent="0" algn="ctr">
              <a:buNone/>
            </a:pPr>
            <a:r>
              <a:rPr lang="en-GB" sz="4000" dirty="0"/>
              <a:t>Is it important that we ask questions about the Ancient Greeks and try to find answers or should we just leave it all in the past?</a:t>
            </a:r>
          </a:p>
          <a:p>
            <a:pPr marL="0" indent="0" algn="ctr">
              <a:buNone/>
            </a:pPr>
            <a:endParaRPr lang="en-GB" sz="4000" dirty="0"/>
          </a:p>
          <a:p>
            <a:pPr marL="0" indent="0" algn="ctr">
              <a:buNone/>
            </a:pPr>
            <a:r>
              <a:rPr lang="en-GB" sz="4000" dirty="0"/>
              <a:t>What would our understanding of them be like WITHOUT asking questions?</a:t>
            </a:r>
          </a:p>
        </p:txBody>
      </p:sp>
      <p:sp>
        <p:nvSpPr>
          <p:cNvPr id="8" name="Title 1"/>
          <p:cNvSpPr txBox="1">
            <a:spLocks/>
          </p:cNvSpPr>
          <p:nvPr/>
        </p:nvSpPr>
        <p:spPr>
          <a:xfrm>
            <a:off x="699187" y="353384"/>
            <a:ext cx="10793627" cy="1325563"/>
          </a:xfrm>
          <a:prstGeom prst="rect">
            <a:avLst/>
          </a:prstGeom>
          <a:solidFill>
            <a:srgbClr val="2E75B6"/>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Importance</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Greeks</a:t>
            </a:r>
          </a:p>
          <a:p>
            <a:pPr algn="ctr"/>
            <a:r>
              <a:rPr lang="en-GB" sz="1200" dirty="0"/>
              <a:t>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3" name="Action Button: Custom 12">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14" name="Action Button: Custom 13">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5" name="Action Button: Custom 14">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It is very important to ask questions about the Greeks so that we understand how different their lives were from ours today. We need to know just HOW much they influenced the western world.</a:t>
            </a:r>
          </a:p>
        </p:txBody>
      </p:sp>
    </p:spTree>
    <p:extLst>
      <p:ext uri="{BB962C8B-B14F-4D97-AF65-F5344CB8AC3E}">
        <p14:creationId xmlns:p14="http://schemas.microsoft.com/office/powerpoint/2010/main" val="39920679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6" grpId="0" animBg="1"/>
      <p:bldP spid="16" grpId="1"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Specific</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73032" cy="3180893"/>
          </a:xfrm>
        </p:spPr>
        <p:txBody>
          <a:bodyPr>
            <a:noAutofit/>
          </a:bodyPr>
          <a:lstStyle/>
          <a:p>
            <a:pPr marL="0" indent="0" algn="ctr">
              <a:buNone/>
            </a:pPr>
            <a:r>
              <a:rPr lang="en-GB" sz="4000" dirty="0"/>
              <a:t>Can you give some examples of some vocabulary that is SPECIFIC to the Ancient Greeks?</a:t>
            </a:r>
          </a:p>
          <a:p>
            <a:pPr marL="0" indent="0" algn="ctr">
              <a:buNone/>
            </a:pPr>
            <a:endParaRPr lang="en-GB" sz="4000" dirty="0"/>
          </a:p>
          <a:p>
            <a:pPr marL="0" indent="0" algn="ctr">
              <a:buNone/>
            </a:pPr>
            <a:r>
              <a:rPr lang="en-GB" sz="4000" dirty="0"/>
              <a:t>Is there a reason that it is specific to them?</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Greeks</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3" name="Action Button: Custom 12">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Agora</a:t>
            </a:r>
          </a:p>
          <a:p>
            <a:pPr algn="ctr"/>
            <a:r>
              <a:rPr lang="en-GB" sz="2600" dirty="0"/>
              <a:t>Olympics</a:t>
            </a:r>
          </a:p>
          <a:p>
            <a:pPr algn="ctr"/>
            <a:r>
              <a:rPr lang="en-GB" sz="2600" dirty="0"/>
              <a:t>Parthenon</a:t>
            </a:r>
          </a:p>
        </p:txBody>
      </p:sp>
    </p:spTree>
    <p:extLst>
      <p:ext uri="{BB962C8B-B14F-4D97-AF65-F5344CB8AC3E}">
        <p14:creationId xmlns:p14="http://schemas.microsoft.com/office/powerpoint/2010/main" val="40399805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General</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963195"/>
            <a:ext cx="10773032" cy="3180893"/>
          </a:xfrm>
        </p:spPr>
        <p:txBody>
          <a:bodyPr>
            <a:noAutofit/>
          </a:bodyPr>
          <a:lstStyle/>
          <a:p>
            <a:pPr marL="0" indent="0" algn="ctr">
              <a:buNone/>
            </a:pPr>
            <a:r>
              <a:rPr lang="en-GB" sz="4000" dirty="0"/>
              <a:t>Can you give some examples of some vocabulary from the Ancient Greeks that can be found in other periods of history or civilisations?</a:t>
            </a:r>
          </a:p>
          <a:p>
            <a:pPr marL="0" indent="0" algn="ctr">
              <a:buNone/>
            </a:pPr>
            <a:endParaRPr lang="en-GB" sz="4000" dirty="0"/>
          </a:p>
          <a:p>
            <a:pPr marL="0" indent="0" algn="ctr">
              <a:buNone/>
            </a:pPr>
            <a:r>
              <a:rPr lang="en-GB" sz="4000" dirty="0"/>
              <a:t>Why might they be found in other periods of history or other civilisations?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Greeks</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Greeks</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2" name="Action Button: Custom 11">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Trade</a:t>
            </a:r>
          </a:p>
          <a:p>
            <a:pPr algn="ctr"/>
            <a:r>
              <a:rPr lang="en-GB" sz="2600" dirty="0"/>
              <a:t>Invade</a:t>
            </a:r>
          </a:p>
          <a:p>
            <a:pPr algn="ctr"/>
            <a:r>
              <a:rPr lang="en-GB" sz="2600" dirty="0"/>
              <a:t>Empire</a:t>
            </a:r>
          </a:p>
          <a:p>
            <a:pPr algn="ctr"/>
            <a:r>
              <a:rPr lang="en-GB" sz="2600" dirty="0"/>
              <a:t>Medicine</a:t>
            </a:r>
          </a:p>
        </p:txBody>
      </p:sp>
    </p:spTree>
    <p:extLst>
      <p:ext uri="{BB962C8B-B14F-4D97-AF65-F5344CB8AC3E}">
        <p14:creationId xmlns:p14="http://schemas.microsoft.com/office/powerpoint/2010/main" val="25816988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Definition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963195"/>
            <a:ext cx="10773032" cy="3180893"/>
          </a:xfrm>
        </p:spPr>
        <p:txBody>
          <a:bodyPr>
            <a:noAutofit/>
          </a:bodyPr>
          <a:lstStyle/>
          <a:p>
            <a:pPr marL="0" indent="0" algn="ctr">
              <a:buNone/>
            </a:pPr>
            <a:r>
              <a:rPr lang="en-GB" sz="4000" dirty="0"/>
              <a:t>Can you remember a word or phrase linked to the Ancient Greeks and give its definition?</a:t>
            </a:r>
          </a:p>
          <a:p>
            <a:pPr marL="0" indent="0" algn="ctr">
              <a:buNone/>
            </a:pPr>
            <a:endParaRPr lang="en-GB" sz="4000" dirty="0"/>
          </a:p>
          <a:p>
            <a:pPr marL="0" indent="0" algn="ctr">
              <a:buNone/>
            </a:pPr>
            <a:r>
              <a:rPr lang="en-GB" sz="4000" dirty="0"/>
              <a:t>Is it specific to these periods or does it appear in another period or civilisation?</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Greeks</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Greeks</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2" name="Action Button: Custom 11">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City-state</a:t>
            </a:r>
          </a:p>
          <a:p>
            <a:pPr algn="ctr"/>
            <a:r>
              <a:rPr lang="en-GB" sz="2600" dirty="0"/>
              <a:t>A town or city that ruled over a large area that had its own rules, laws and ways of life, sometimes the same or different from other neighbouring towns or cities.</a:t>
            </a:r>
          </a:p>
        </p:txBody>
      </p:sp>
    </p:spTree>
    <p:extLst>
      <p:ext uri="{BB962C8B-B14F-4D97-AF65-F5344CB8AC3E}">
        <p14:creationId xmlns:p14="http://schemas.microsoft.com/office/powerpoint/2010/main" val="3397625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E75B6"/>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Skill/Concept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963195"/>
            <a:ext cx="10773032" cy="3180893"/>
          </a:xfrm>
        </p:spPr>
        <p:txBody>
          <a:bodyPr>
            <a:noAutofit/>
          </a:bodyPr>
          <a:lstStyle/>
          <a:p>
            <a:pPr marL="0" indent="0" algn="ctr">
              <a:buNone/>
            </a:pPr>
            <a:r>
              <a:rPr lang="en-GB" sz="4000" dirty="0"/>
              <a:t>Can you remember a different skill or concept in history and explain what it means?</a:t>
            </a:r>
          </a:p>
          <a:p>
            <a:pPr marL="0" indent="0" algn="ctr">
              <a:buNone/>
            </a:pPr>
            <a:endParaRPr lang="en-GB" sz="4000" dirty="0"/>
          </a:p>
          <a:p>
            <a:pPr marL="0" indent="0" algn="ctr">
              <a:buNone/>
            </a:pPr>
            <a:r>
              <a:rPr lang="en-GB" sz="4000" dirty="0"/>
              <a:t>Can you give an example of it from the Ancient Greeks?</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Greeks</a:t>
            </a:r>
          </a:p>
          <a:p>
            <a:pPr algn="ctr"/>
            <a:r>
              <a:rPr lang="en-GB" sz="1200" dirty="0"/>
              <a:t>Vocabulary and Communication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Greeks</a:t>
            </a:r>
          </a:p>
          <a:p>
            <a:pPr algn="ctr"/>
            <a:r>
              <a:rPr lang="en-GB" sz="1300" dirty="0"/>
              <a:t>menu</a:t>
            </a:r>
          </a:p>
        </p:txBody>
      </p:sp>
      <p:sp>
        <p:nvSpPr>
          <p:cNvPr id="14" name="Action Button: Custom 13">
            <a:hlinkClick r:id="" action="ppaction://macro?name=RandomizerGreek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Greeks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300" dirty="0"/>
              <a:t>Significance and interpretation</a:t>
            </a:r>
          </a:p>
          <a:p>
            <a:pPr algn="ctr"/>
            <a:r>
              <a:rPr lang="en-GB" sz="2300" dirty="0"/>
              <a:t>The Greeks liked to learn about space which was important in learning about the Earth. They knew that the Sun was at the centre of the universe and how big the moon was.</a:t>
            </a:r>
          </a:p>
        </p:txBody>
      </p:sp>
    </p:spTree>
    <p:extLst>
      <p:ext uri="{BB962C8B-B14F-4D97-AF65-F5344CB8AC3E}">
        <p14:creationId xmlns:p14="http://schemas.microsoft.com/office/powerpoint/2010/main" val="34891868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1280" y="53947"/>
            <a:ext cx="10515600" cy="1325563"/>
          </a:xfrm>
          <a:solidFill>
            <a:srgbClr val="FFC000"/>
          </a:solidFill>
          <a:ln>
            <a:solidFill>
              <a:srgbClr val="A6A6A6"/>
            </a:solidFill>
          </a:ln>
        </p:spPr>
        <p:txBody>
          <a:bodyPr/>
          <a:lstStyle/>
          <a:p>
            <a:pPr algn="ctr"/>
            <a:r>
              <a:rPr lang="en-GB" dirty="0">
                <a:solidFill>
                  <a:schemeClr val="bg1"/>
                </a:solidFill>
              </a:rPr>
              <a:t>Ancient Egyptians</a:t>
            </a:r>
          </a:p>
        </p:txBody>
      </p:sp>
      <p:sp>
        <p:nvSpPr>
          <p:cNvPr id="3" name="Title 1">
            <a:hlinkClick r:id="" action="ppaction://macro?name=EgyChron"/>
          </p:cNvPr>
          <p:cNvSpPr txBox="1">
            <a:spLocks/>
          </p:cNvSpPr>
          <p:nvPr/>
        </p:nvSpPr>
        <p:spPr>
          <a:xfrm>
            <a:off x="4599801" y="1507751"/>
            <a:ext cx="2992395" cy="659870"/>
          </a:xfrm>
          <a:prstGeom prst="rect">
            <a:avLst/>
          </a:prstGeom>
          <a:solidFill>
            <a:srgbClr val="FFC00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Chronology</a:t>
            </a:r>
          </a:p>
          <a:p>
            <a:pPr algn="ctr"/>
            <a:r>
              <a:rPr lang="en-GB" sz="1400" dirty="0">
                <a:solidFill>
                  <a:schemeClr val="bg1"/>
                </a:solidFill>
              </a:rPr>
              <a:t>(Click here for a random question)</a:t>
            </a:r>
          </a:p>
        </p:txBody>
      </p:sp>
      <p:sp>
        <p:nvSpPr>
          <p:cNvPr id="14" name="Title 1">
            <a:hlinkClick r:id="" action="ppaction://macro?name=EgyCon"/>
          </p:cNvPr>
          <p:cNvSpPr txBox="1">
            <a:spLocks/>
          </p:cNvSpPr>
          <p:nvPr/>
        </p:nvSpPr>
        <p:spPr>
          <a:xfrm>
            <a:off x="838200" y="1507751"/>
            <a:ext cx="2992395" cy="659870"/>
          </a:xfrm>
          <a:prstGeom prst="rect">
            <a:avLst/>
          </a:prstGeom>
          <a:solidFill>
            <a:srgbClr val="FFC00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Constructing the Past</a:t>
            </a:r>
          </a:p>
          <a:p>
            <a:pPr algn="ctr"/>
            <a:r>
              <a:rPr lang="en-GB" sz="1300" dirty="0">
                <a:solidFill>
                  <a:schemeClr val="bg1"/>
                </a:solidFill>
              </a:rPr>
              <a:t>(Click here for a random question)</a:t>
            </a:r>
          </a:p>
        </p:txBody>
      </p:sp>
      <p:sp>
        <p:nvSpPr>
          <p:cNvPr id="15" name="Title 1">
            <a:hlinkClick r:id="" action="ppaction://macro?name=EgyContinuity"/>
          </p:cNvPr>
          <p:cNvSpPr txBox="1">
            <a:spLocks/>
          </p:cNvSpPr>
          <p:nvPr/>
        </p:nvSpPr>
        <p:spPr>
          <a:xfrm>
            <a:off x="8361405" y="1507751"/>
            <a:ext cx="2992395" cy="659870"/>
          </a:xfrm>
          <a:prstGeom prst="rect">
            <a:avLst/>
          </a:prstGeom>
          <a:solidFill>
            <a:srgbClr val="FFC00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Continuity and Change</a:t>
            </a:r>
          </a:p>
          <a:p>
            <a:pPr algn="ctr"/>
            <a:r>
              <a:rPr lang="en-GB" sz="1400" dirty="0">
                <a:solidFill>
                  <a:schemeClr val="bg1"/>
                </a:solidFill>
              </a:rPr>
              <a:t>(Click here for a random question)</a:t>
            </a:r>
          </a:p>
        </p:txBody>
      </p:sp>
      <p:sp>
        <p:nvSpPr>
          <p:cNvPr id="28" name="Title 1">
            <a:hlinkClick r:id="" action="ppaction://macro?name=EgyCause"/>
          </p:cNvPr>
          <p:cNvSpPr txBox="1">
            <a:spLocks/>
          </p:cNvSpPr>
          <p:nvPr/>
        </p:nvSpPr>
        <p:spPr>
          <a:xfrm>
            <a:off x="838200" y="3048762"/>
            <a:ext cx="2992395" cy="659870"/>
          </a:xfrm>
          <a:prstGeom prst="rect">
            <a:avLst/>
          </a:prstGeom>
          <a:solidFill>
            <a:srgbClr val="FFC00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Cause and Effect</a:t>
            </a:r>
          </a:p>
          <a:p>
            <a:pPr algn="ctr"/>
            <a:r>
              <a:rPr lang="en-GB" sz="1400" dirty="0">
                <a:solidFill>
                  <a:schemeClr val="bg1"/>
                </a:solidFill>
              </a:rPr>
              <a:t>(Click here for a random question)</a:t>
            </a:r>
          </a:p>
        </p:txBody>
      </p:sp>
      <p:sp>
        <p:nvSpPr>
          <p:cNvPr id="29" name="Title 1">
            <a:hlinkClick r:id="" action="ppaction://macro?name=EgySig"/>
          </p:cNvPr>
          <p:cNvSpPr txBox="1">
            <a:spLocks/>
          </p:cNvSpPr>
          <p:nvPr/>
        </p:nvSpPr>
        <p:spPr>
          <a:xfrm>
            <a:off x="4599801" y="3048762"/>
            <a:ext cx="2992395" cy="659870"/>
          </a:xfrm>
          <a:prstGeom prst="rect">
            <a:avLst/>
          </a:prstGeom>
          <a:solidFill>
            <a:srgbClr val="FFC000"/>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Significance and Interpretation</a:t>
            </a:r>
          </a:p>
          <a:p>
            <a:pPr algn="ctr"/>
            <a:r>
              <a:rPr lang="en-GB" sz="1400" dirty="0">
                <a:solidFill>
                  <a:schemeClr val="bg1"/>
                </a:solidFill>
              </a:rPr>
              <a:t>(Click here for a random question)</a:t>
            </a:r>
            <a:endParaRPr lang="en-GB" sz="2000" dirty="0">
              <a:solidFill>
                <a:schemeClr val="bg1"/>
              </a:solidFill>
            </a:endParaRPr>
          </a:p>
        </p:txBody>
      </p:sp>
      <p:sp>
        <p:nvSpPr>
          <p:cNvPr id="30" name="Title 1">
            <a:hlinkClick r:id="" action="ppaction://macro?name=EgySources"/>
          </p:cNvPr>
          <p:cNvSpPr txBox="1">
            <a:spLocks/>
          </p:cNvSpPr>
          <p:nvPr/>
        </p:nvSpPr>
        <p:spPr>
          <a:xfrm>
            <a:off x="8361405" y="3048762"/>
            <a:ext cx="2992395" cy="659870"/>
          </a:xfrm>
          <a:prstGeom prst="rect">
            <a:avLst/>
          </a:prstGeom>
          <a:solidFill>
            <a:srgbClr val="FFC00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Sources as Evidence</a:t>
            </a:r>
          </a:p>
          <a:p>
            <a:pPr algn="ctr"/>
            <a:r>
              <a:rPr lang="en-GB" sz="1400" dirty="0">
                <a:solidFill>
                  <a:schemeClr val="bg1"/>
                </a:solidFill>
              </a:rPr>
              <a:t>(Click here for a random question)</a:t>
            </a:r>
            <a:endParaRPr lang="en-GB" sz="2000" dirty="0">
              <a:solidFill>
                <a:schemeClr val="bg1"/>
              </a:solidFill>
            </a:endParaRPr>
          </a:p>
        </p:txBody>
      </p:sp>
      <p:sp>
        <p:nvSpPr>
          <p:cNvPr id="31" name="Title 1">
            <a:hlinkClick r:id="" action="ppaction://macro?name=EgyEnquiry"/>
          </p:cNvPr>
          <p:cNvSpPr txBox="1">
            <a:spLocks/>
          </p:cNvSpPr>
          <p:nvPr/>
        </p:nvSpPr>
        <p:spPr>
          <a:xfrm>
            <a:off x="838200" y="4589773"/>
            <a:ext cx="2992395" cy="659870"/>
          </a:xfrm>
          <a:prstGeom prst="rect">
            <a:avLst/>
          </a:prstGeom>
          <a:solidFill>
            <a:srgbClr val="FFC00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Historical Enquiry</a:t>
            </a:r>
          </a:p>
          <a:p>
            <a:pPr algn="ctr"/>
            <a:r>
              <a:rPr lang="en-GB" sz="1400" dirty="0">
                <a:solidFill>
                  <a:schemeClr val="bg1"/>
                </a:solidFill>
              </a:rPr>
              <a:t>(Click here for a random question)</a:t>
            </a:r>
          </a:p>
        </p:txBody>
      </p:sp>
      <p:sp>
        <p:nvSpPr>
          <p:cNvPr id="32" name="Title 1">
            <a:hlinkClick r:id="" action="ppaction://macro?name=EgyVocab"/>
          </p:cNvPr>
          <p:cNvSpPr txBox="1">
            <a:spLocks/>
          </p:cNvSpPr>
          <p:nvPr/>
        </p:nvSpPr>
        <p:spPr>
          <a:xfrm>
            <a:off x="4599801" y="4589773"/>
            <a:ext cx="2992395" cy="659870"/>
          </a:xfrm>
          <a:prstGeom prst="rect">
            <a:avLst/>
          </a:prstGeom>
          <a:solidFill>
            <a:srgbClr val="FFC000"/>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Vocabulary and Communication</a:t>
            </a:r>
          </a:p>
          <a:p>
            <a:pPr algn="ctr"/>
            <a:r>
              <a:rPr lang="en-GB" sz="1400" dirty="0">
                <a:solidFill>
                  <a:schemeClr val="bg1"/>
                </a:solidFill>
              </a:rPr>
              <a:t>(Click here for a random question)</a:t>
            </a:r>
          </a:p>
        </p:txBody>
      </p:sp>
      <p:sp>
        <p:nvSpPr>
          <p:cNvPr id="40" name="Action Button: Custom 3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41" name="Action Button: Custom 40">
            <a:hlinkClick r:id="" action="ppaction://macro?name=RandomizerEgypt" highlightClick="1"/>
          </p:cNvPr>
          <p:cNvSpPr/>
          <p:nvPr/>
        </p:nvSpPr>
        <p:spPr>
          <a:xfrm>
            <a:off x="4599800" y="6198130"/>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skill linked to the Ancient Egyptians</a:t>
            </a:r>
          </a:p>
        </p:txBody>
      </p:sp>
      <p:sp>
        <p:nvSpPr>
          <p:cNvPr id="18" name="Title 1">
            <a:hlinkClick r:id="rId2" action="ppaction://hlinksldjump"/>
          </p:cNvPr>
          <p:cNvSpPr txBox="1">
            <a:spLocks/>
          </p:cNvSpPr>
          <p:nvPr/>
        </p:nvSpPr>
        <p:spPr>
          <a:xfrm>
            <a:off x="837516" y="2204976"/>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Similarities</a:t>
            </a:r>
          </a:p>
        </p:txBody>
      </p:sp>
      <p:sp>
        <p:nvSpPr>
          <p:cNvPr id="19" name="Title 1">
            <a:hlinkClick r:id="rId3" action="ppaction://hlinksldjump"/>
          </p:cNvPr>
          <p:cNvSpPr txBox="1">
            <a:spLocks/>
          </p:cNvSpPr>
          <p:nvPr/>
        </p:nvSpPr>
        <p:spPr>
          <a:xfrm>
            <a:off x="2378441" y="2204976"/>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Differences</a:t>
            </a:r>
          </a:p>
        </p:txBody>
      </p:sp>
      <p:sp>
        <p:nvSpPr>
          <p:cNvPr id="20" name="Title 1">
            <a:hlinkClick r:id="rId4" action="ppaction://hlinksldjump"/>
          </p:cNvPr>
          <p:cNvSpPr txBox="1">
            <a:spLocks/>
          </p:cNvSpPr>
          <p:nvPr/>
        </p:nvSpPr>
        <p:spPr>
          <a:xfrm>
            <a:off x="837516" y="2611718"/>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Contact</a:t>
            </a:r>
          </a:p>
        </p:txBody>
      </p:sp>
      <p:sp>
        <p:nvSpPr>
          <p:cNvPr id="21" name="Title 1">
            <a:hlinkClick r:id="rId5" action="ppaction://hlinksldjump"/>
          </p:cNvPr>
          <p:cNvSpPr txBox="1">
            <a:spLocks/>
          </p:cNvSpPr>
          <p:nvPr/>
        </p:nvSpPr>
        <p:spPr>
          <a:xfrm>
            <a:off x="2378441" y="2606915"/>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Historians</a:t>
            </a:r>
          </a:p>
        </p:txBody>
      </p:sp>
      <p:sp>
        <p:nvSpPr>
          <p:cNvPr id="22" name="Title 1">
            <a:hlinkClick r:id="rId6" action="ppaction://hlinksldjump"/>
          </p:cNvPr>
          <p:cNvSpPr txBox="1">
            <a:spLocks/>
          </p:cNvSpPr>
          <p:nvPr/>
        </p:nvSpPr>
        <p:spPr>
          <a:xfrm>
            <a:off x="837516" y="3751769"/>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Causes</a:t>
            </a:r>
          </a:p>
        </p:txBody>
      </p:sp>
      <p:sp>
        <p:nvSpPr>
          <p:cNvPr id="23" name="Title 1">
            <a:hlinkClick r:id="rId7" action="ppaction://hlinksldjump"/>
          </p:cNvPr>
          <p:cNvSpPr txBox="1">
            <a:spLocks/>
          </p:cNvSpPr>
          <p:nvPr/>
        </p:nvSpPr>
        <p:spPr>
          <a:xfrm>
            <a:off x="2378441" y="3751769"/>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Effects</a:t>
            </a:r>
          </a:p>
        </p:txBody>
      </p:sp>
      <p:sp>
        <p:nvSpPr>
          <p:cNvPr id="24" name="Title 1">
            <a:hlinkClick r:id="rId8" action="ppaction://hlinksldjump"/>
          </p:cNvPr>
          <p:cNvSpPr txBox="1">
            <a:spLocks/>
          </p:cNvSpPr>
          <p:nvPr/>
        </p:nvSpPr>
        <p:spPr>
          <a:xfrm>
            <a:off x="837516" y="4158511"/>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25" name="Title 1">
            <a:hlinkClick r:id="rId9" action="ppaction://hlinksldjump"/>
          </p:cNvPr>
          <p:cNvSpPr txBox="1">
            <a:spLocks/>
          </p:cNvSpPr>
          <p:nvPr/>
        </p:nvSpPr>
        <p:spPr>
          <a:xfrm>
            <a:off x="2378441" y="4153708"/>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26" name="Title 1">
            <a:hlinkClick r:id="rId10" action="ppaction://hlinksldjump"/>
          </p:cNvPr>
          <p:cNvSpPr txBox="1">
            <a:spLocks/>
          </p:cNvSpPr>
          <p:nvPr/>
        </p:nvSpPr>
        <p:spPr>
          <a:xfrm>
            <a:off x="4599801" y="2204976"/>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Before</a:t>
            </a:r>
          </a:p>
        </p:txBody>
      </p:sp>
      <p:sp>
        <p:nvSpPr>
          <p:cNvPr id="27" name="Title 1">
            <a:hlinkClick r:id="rId11" action="ppaction://hlinksldjump"/>
          </p:cNvPr>
          <p:cNvSpPr txBox="1">
            <a:spLocks/>
          </p:cNvSpPr>
          <p:nvPr/>
        </p:nvSpPr>
        <p:spPr>
          <a:xfrm>
            <a:off x="6140042" y="2204976"/>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After</a:t>
            </a:r>
          </a:p>
        </p:txBody>
      </p:sp>
      <p:sp>
        <p:nvSpPr>
          <p:cNvPr id="38" name="Title 1">
            <a:hlinkClick r:id="rId12" action="ppaction://hlinksldjump"/>
          </p:cNvPr>
          <p:cNvSpPr txBox="1">
            <a:spLocks/>
          </p:cNvSpPr>
          <p:nvPr/>
        </p:nvSpPr>
        <p:spPr>
          <a:xfrm>
            <a:off x="4599801" y="2611718"/>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Concurrent</a:t>
            </a:r>
          </a:p>
        </p:txBody>
      </p:sp>
      <p:sp>
        <p:nvSpPr>
          <p:cNvPr id="39" name="Title 1">
            <a:hlinkClick r:id="rId13" action="ppaction://hlinksldjump"/>
          </p:cNvPr>
          <p:cNvSpPr txBox="1">
            <a:spLocks/>
          </p:cNvSpPr>
          <p:nvPr/>
        </p:nvSpPr>
        <p:spPr>
          <a:xfrm>
            <a:off x="6140042" y="2606915"/>
            <a:ext cx="1452154" cy="364584"/>
          </a:xfrm>
          <a:prstGeom prst="rect">
            <a:avLst/>
          </a:prstGeom>
          <a:solidFill>
            <a:srgbClr val="B0AC00"/>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Dates/Orders</a:t>
            </a:r>
          </a:p>
        </p:txBody>
      </p:sp>
      <p:sp>
        <p:nvSpPr>
          <p:cNvPr id="42" name="Title 1">
            <a:hlinkClick r:id="rId14" action="ppaction://hlinksldjump"/>
          </p:cNvPr>
          <p:cNvSpPr txBox="1">
            <a:spLocks/>
          </p:cNvSpPr>
          <p:nvPr/>
        </p:nvSpPr>
        <p:spPr>
          <a:xfrm>
            <a:off x="8361405" y="2207970"/>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Continuities</a:t>
            </a:r>
          </a:p>
        </p:txBody>
      </p:sp>
      <p:sp>
        <p:nvSpPr>
          <p:cNvPr id="43" name="Title 1">
            <a:hlinkClick r:id="rId15" action="ppaction://hlinksldjump"/>
          </p:cNvPr>
          <p:cNvSpPr txBox="1">
            <a:spLocks/>
          </p:cNvSpPr>
          <p:nvPr/>
        </p:nvSpPr>
        <p:spPr>
          <a:xfrm>
            <a:off x="9901646" y="2207970"/>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Changes</a:t>
            </a:r>
          </a:p>
        </p:txBody>
      </p:sp>
      <p:sp>
        <p:nvSpPr>
          <p:cNvPr id="44" name="Title 1">
            <a:hlinkClick r:id="rId16" action="ppaction://hlinksldjump"/>
          </p:cNvPr>
          <p:cNvSpPr txBox="1">
            <a:spLocks/>
          </p:cNvSpPr>
          <p:nvPr/>
        </p:nvSpPr>
        <p:spPr>
          <a:xfrm>
            <a:off x="8361405" y="2614712"/>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45" name="Title 1">
            <a:hlinkClick r:id="rId9" action="ppaction://hlinksldjump"/>
          </p:cNvPr>
          <p:cNvSpPr txBox="1">
            <a:spLocks/>
          </p:cNvSpPr>
          <p:nvPr/>
        </p:nvSpPr>
        <p:spPr>
          <a:xfrm>
            <a:off x="9901646" y="2609909"/>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46" name="Title 1">
            <a:hlinkClick r:id="rId17" action="ppaction://hlinksldjump"/>
          </p:cNvPr>
          <p:cNvSpPr txBox="1">
            <a:spLocks/>
          </p:cNvSpPr>
          <p:nvPr/>
        </p:nvSpPr>
        <p:spPr>
          <a:xfrm>
            <a:off x="4599801" y="3751769"/>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Events</a:t>
            </a:r>
          </a:p>
        </p:txBody>
      </p:sp>
      <p:sp>
        <p:nvSpPr>
          <p:cNvPr id="47" name="Title 1">
            <a:hlinkClick r:id="rId18" action="ppaction://hlinksldjump"/>
          </p:cNvPr>
          <p:cNvSpPr txBox="1">
            <a:spLocks/>
          </p:cNvSpPr>
          <p:nvPr/>
        </p:nvSpPr>
        <p:spPr>
          <a:xfrm>
            <a:off x="6140042" y="3751769"/>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People</a:t>
            </a:r>
          </a:p>
        </p:txBody>
      </p:sp>
      <p:sp>
        <p:nvSpPr>
          <p:cNvPr id="48" name="Title 1">
            <a:hlinkClick r:id="rId19" action="ppaction://hlinksldjump"/>
          </p:cNvPr>
          <p:cNvSpPr txBox="1">
            <a:spLocks/>
          </p:cNvSpPr>
          <p:nvPr/>
        </p:nvSpPr>
        <p:spPr>
          <a:xfrm>
            <a:off x="4599801" y="4158511"/>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Challenges</a:t>
            </a:r>
          </a:p>
        </p:txBody>
      </p:sp>
      <p:sp>
        <p:nvSpPr>
          <p:cNvPr id="49" name="Title 1">
            <a:hlinkClick r:id="rId20" action="ppaction://hlinksldjump"/>
          </p:cNvPr>
          <p:cNvSpPr txBox="1">
            <a:spLocks/>
          </p:cNvSpPr>
          <p:nvPr/>
        </p:nvSpPr>
        <p:spPr>
          <a:xfrm>
            <a:off x="6140042" y="4153708"/>
            <a:ext cx="1452154" cy="364584"/>
          </a:xfrm>
          <a:prstGeom prst="rect">
            <a:avLst/>
          </a:prstGeom>
          <a:solidFill>
            <a:srgbClr val="B0AC00"/>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Interpretation</a:t>
            </a:r>
          </a:p>
        </p:txBody>
      </p:sp>
      <p:sp>
        <p:nvSpPr>
          <p:cNvPr id="50" name="Title 1">
            <a:hlinkClick r:id="rId21" action="ppaction://hlinksldjump"/>
          </p:cNvPr>
          <p:cNvSpPr txBox="1">
            <a:spLocks/>
          </p:cNvSpPr>
          <p:nvPr/>
        </p:nvSpPr>
        <p:spPr>
          <a:xfrm>
            <a:off x="8361405" y="3751769"/>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Types</a:t>
            </a:r>
          </a:p>
        </p:txBody>
      </p:sp>
      <p:sp>
        <p:nvSpPr>
          <p:cNvPr id="51" name="Title 1">
            <a:hlinkClick r:id="rId22" action="ppaction://hlinksldjump"/>
          </p:cNvPr>
          <p:cNvSpPr txBox="1">
            <a:spLocks/>
          </p:cNvSpPr>
          <p:nvPr/>
        </p:nvSpPr>
        <p:spPr>
          <a:xfrm>
            <a:off x="9901646" y="3751769"/>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Amount</a:t>
            </a:r>
          </a:p>
        </p:txBody>
      </p:sp>
      <p:sp>
        <p:nvSpPr>
          <p:cNvPr id="52" name="Title 1">
            <a:hlinkClick r:id="rId23" action="ppaction://hlinksldjump"/>
          </p:cNvPr>
          <p:cNvSpPr txBox="1">
            <a:spLocks/>
          </p:cNvSpPr>
          <p:nvPr/>
        </p:nvSpPr>
        <p:spPr>
          <a:xfrm>
            <a:off x="8361405" y="4158511"/>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Usefulness</a:t>
            </a:r>
          </a:p>
        </p:txBody>
      </p:sp>
      <p:sp>
        <p:nvSpPr>
          <p:cNvPr id="53" name="Title 1">
            <a:hlinkClick r:id="rId24" action="ppaction://hlinksldjump"/>
          </p:cNvPr>
          <p:cNvSpPr txBox="1">
            <a:spLocks/>
          </p:cNvSpPr>
          <p:nvPr/>
        </p:nvSpPr>
        <p:spPr>
          <a:xfrm>
            <a:off x="9901646" y="4153708"/>
            <a:ext cx="1452154" cy="364584"/>
          </a:xfrm>
          <a:prstGeom prst="rect">
            <a:avLst/>
          </a:prstGeom>
          <a:solidFill>
            <a:srgbClr val="B0AC00"/>
          </a:solidFill>
          <a:ln>
            <a:solidFill>
              <a:srgbClr val="A6A6A6"/>
            </a:solid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Primary/Secondary</a:t>
            </a:r>
          </a:p>
        </p:txBody>
      </p:sp>
      <p:sp>
        <p:nvSpPr>
          <p:cNvPr id="54" name="Title 1">
            <a:hlinkClick r:id="rId25" action="ppaction://hlinksldjump"/>
          </p:cNvPr>
          <p:cNvSpPr txBox="1">
            <a:spLocks/>
          </p:cNvSpPr>
          <p:nvPr/>
        </p:nvSpPr>
        <p:spPr>
          <a:xfrm>
            <a:off x="837516" y="5332363"/>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Questions</a:t>
            </a:r>
          </a:p>
        </p:txBody>
      </p:sp>
      <p:sp>
        <p:nvSpPr>
          <p:cNvPr id="55" name="Title 1">
            <a:hlinkClick r:id="rId26" action="ppaction://hlinksldjump"/>
          </p:cNvPr>
          <p:cNvSpPr txBox="1">
            <a:spLocks/>
          </p:cNvSpPr>
          <p:nvPr/>
        </p:nvSpPr>
        <p:spPr>
          <a:xfrm>
            <a:off x="2378441" y="5332363"/>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Explanation</a:t>
            </a:r>
          </a:p>
        </p:txBody>
      </p:sp>
      <p:sp>
        <p:nvSpPr>
          <p:cNvPr id="56" name="Title 1">
            <a:hlinkClick r:id="rId27" action="ppaction://hlinksldjump"/>
          </p:cNvPr>
          <p:cNvSpPr txBox="1">
            <a:spLocks/>
          </p:cNvSpPr>
          <p:nvPr/>
        </p:nvSpPr>
        <p:spPr>
          <a:xfrm>
            <a:off x="837516" y="5739105"/>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Evidence</a:t>
            </a:r>
          </a:p>
        </p:txBody>
      </p:sp>
      <p:sp>
        <p:nvSpPr>
          <p:cNvPr id="57" name="Title 1">
            <a:hlinkClick r:id="rId28" action="ppaction://hlinksldjump"/>
          </p:cNvPr>
          <p:cNvSpPr txBox="1">
            <a:spLocks/>
          </p:cNvSpPr>
          <p:nvPr/>
        </p:nvSpPr>
        <p:spPr>
          <a:xfrm>
            <a:off x="2378441" y="5734302"/>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Importance</a:t>
            </a:r>
          </a:p>
        </p:txBody>
      </p:sp>
      <p:sp>
        <p:nvSpPr>
          <p:cNvPr id="58" name="Title 1">
            <a:hlinkClick r:id="rId29" action="ppaction://hlinksldjump"/>
          </p:cNvPr>
          <p:cNvSpPr txBox="1">
            <a:spLocks/>
          </p:cNvSpPr>
          <p:nvPr/>
        </p:nvSpPr>
        <p:spPr>
          <a:xfrm>
            <a:off x="4599801" y="5291315"/>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Specific</a:t>
            </a:r>
          </a:p>
        </p:txBody>
      </p:sp>
      <p:sp>
        <p:nvSpPr>
          <p:cNvPr id="59" name="Title 1">
            <a:hlinkClick r:id="rId30" action="ppaction://hlinksldjump"/>
          </p:cNvPr>
          <p:cNvSpPr txBox="1">
            <a:spLocks/>
          </p:cNvSpPr>
          <p:nvPr/>
        </p:nvSpPr>
        <p:spPr>
          <a:xfrm>
            <a:off x="6140042" y="5291315"/>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General</a:t>
            </a:r>
          </a:p>
        </p:txBody>
      </p:sp>
      <p:sp>
        <p:nvSpPr>
          <p:cNvPr id="60" name="Title 1">
            <a:hlinkClick r:id="rId31" action="ppaction://hlinksldjump"/>
          </p:cNvPr>
          <p:cNvSpPr txBox="1">
            <a:spLocks/>
          </p:cNvSpPr>
          <p:nvPr/>
        </p:nvSpPr>
        <p:spPr>
          <a:xfrm>
            <a:off x="4599801" y="5698057"/>
            <a:ext cx="1452154" cy="364584"/>
          </a:xfrm>
          <a:prstGeom prst="rect">
            <a:avLst/>
          </a:prstGeom>
          <a:solidFill>
            <a:srgbClr val="B0AC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Definition</a:t>
            </a:r>
          </a:p>
        </p:txBody>
      </p:sp>
      <p:sp>
        <p:nvSpPr>
          <p:cNvPr id="61" name="Title 1">
            <a:hlinkClick r:id="rId32" action="ppaction://hlinksldjump"/>
          </p:cNvPr>
          <p:cNvSpPr txBox="1">
            <a:spLocks/>
          </p:cNvSpPr>
          <p:nvPr/>
        </p:nvSpPr>
        <p:spPr>
          <a:xfrm>
            <a:off x="6140042" y="5693254"/>
            <a:ext cx="1452154" cy="364584"/>
          </a:xfrm>
          <a:prstGeom prst="rect">
            <a:avLst/>
          </a:prstGeom>
          <a:solidFill>
            <a:srgbClr val="B0AC00"/>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Skill/Concept</a:t>
            </a:r>
          </a:p>
        </p:txBody>
      </p:sp>
      <p:pic>
        <p:nvPicPr>
          <p:cNvPr id="63" name="Picture 62">
            <a:hlinkClick r:id="rId33"/>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8582887" y="4589773"/>
            <a:ext cx="2549429" cy="1612459"/>
          </a:xfrm>
          <a:prstGeom prst="rect">
            <a:avLst/>
          </a:prstGeom>
        </p:spPr>
      </p:pic>
    </p:spTree>
    <p:extLst>
      <p:ext uri="{BB962C8B-B14F-4D97-AF65-F5344CB8AC3E}">
        <p14:creationId xmlns:p14="http://schemas.microsoft.com/office/powerpoint/2010/main" val="417054676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Similarities</a:t>
            </a:r>
          </a:p>
        </p:txBody>
      </p:sp>
      <p:sp>
        <p:nvSpPr>
          <p:cNvPr id="3" name="Content Placeholder 2"/>
          <p:cNvSpPr>
            <a:spLocks noGrp="1"/>
          </p:cNvSpPr>
          <p:nvPr>
            <p:ph idx="1"/>
          </p:nvPr>
        </p:nvSpPr>
        <p:spPr>
          <a:xfrm>
            <a:off x="838200" y="2379668"/>
            <a:ext cx="10515600" cy="2889017"/>
          </a:xfrm>
        </p:spPr>
        <p:txBody>
          <a:bodyPr>
            <a:noAutofit/>
          </a:bodyPr>
          <a:lstStyle/>
          <a:p>
            <a:pPr marL="0" indent="0" algn="ctr">
              <a:buNone/>
            </a:pPr>
            <a:r>
              <a:rPr lang="en-GB" sz="5000" dirty="0"/>
              <a:t>Can you think of 3 ways that the Ancient Egyptians were similar to another period of history or civilisation that you have studied? </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6" name="Action Button: Custom 15">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Ancient </a:t>
            </a:r>
            <a:r>
              <a:rPr lang="en-GB" sz="1400" dirty="0"/>
              <a:t>Egyptians</a:t>
            </a:r>
            <a:r>
              <a:rPr lang="en-GB" sz="1300" dirty="0"/>
              <a:t> 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2" name="Action Button: Custom 11">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The Egyptians wrote in hieroglyphics like the Maya, they also built temples like them too (although pyramids of the Maya were more stepped) and they both believed in lots of different gods.</a:t>
            </a:r>
          </a:p>
        </p:txBody>
      </p:sp>
    </p:spTree>
    <p:extLst>
      <p:ext uri="{BB962C8B-B14F-4D97-AF65-F5344CB8AC3E}">
        <p14:creationId xmlns:p14="http://schemas.microsoft.com/office/powerpoint/2010/main" val="41717634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3" grpId="0" animBg="1"/>
      <p:bldP spid="13" grpId="1"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Differences</a:t>
            </a:r>
          </a:p>
        </p:txBody>
      </p:sp>
      <p:sp>
        <p:nvSpPr>
          <p:cNvPr id="3" name="Content Placeholder 2"/>
          <p:cNvSpPr>
            <a:spLocks noGrp="1"/>
          </p:cNvSpPr>
          <p:nvPr>
            <p:ph idx="1"/>
          </p:nvPr>
        </p:nvSpPr>
        <p:spPr>
          <a:xfrm>
            <a:off x="838200" y="2379668"/>
            <a:ext cx="10515600" cy="2889017"/>
          </a:xfrm>
        </p:spPr>
        <p:txBody>
          <a:bodyPr>
            <a:noAutofit/>
          </a:bodyPr>
          <a:lstStyle/>
          <a:p>
            <a:pPr marL="0" indent="0" algn="ctr">
              <a:buNone/>
            </a:pPr>
            <a:r>
              <a:rPr lang="en-GB" sz="5000" dirty="0"/>
              <a:t>Can you think of 3 ways that the Ancient Egyptians were different to another period of history or civilisation that you have studied? </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Ancient </a:t>
            </a:r>
            <a:r>
              <a:rPr lang="en-GB" sz="1400" dirty="0"/>
              <a:t>Egyptians</a:t>
            </a:r>
          </a:p>
          <a:p>
            <a:pPr algn="ctr"/>
            <a:r>
              <a:rPr lang="en-GB" sz="1300" dirty="0"/>
              <a:t>Constructing the Past question</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Ancient </a:t>
            </a:r>
            <a:r>
              <a:rPr lang="en-GB" sz="1400" dirty="0"/>
              <a:t>Egyptians</a:t>
            </a:r>
          </a:p>
          <a:p>
            <a:pPr algn="ctr"/>
            <a:r>
              <a:rPr lang="en-GB" sz="1300" dirty="0"/>
              <a:t>Constructing the Past question</a:t>
            </a:r>
          </a:p>
        </p:txBody>
      </p:sp>
      <p:sp>
        <p:nvSpPr>
          <p:cNvPr id="15" name="Action Button: Custom 14">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6" name="Action Button: Custom 15">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The Egyptians wrote in hieroglyphics unlike the Romans. They depended on the Nile to survive unlike the Romans. The Egyptians might sleep and work on their roofs due to the heat unlike the Romans</a:t>
            </a:r>
            <a:r>
              <a:rPr lang="en-GB" sz="2600" b="1" dirty="0"/>
              <a:t>.</a:t>
            </a:r>
          </a:p>
        </p:txBody>
      </p:sp>
    </p:spTree>
    <p:extLst>
      <p:ext uri="{BB962C8B-B14F-4D97-AF65-F5344CB8AC3E}">
        <p14:creationId xmlns:p14="http://schemas.microsoft.com/office/powerpoint/2010/main" val="3911905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Positive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9" name="Content Placeholder 2"/>
          <p:cNvSpPr>
            <a:spLocks noGrp="1"/>
          </p:cNvSpPr>
          <p:nvPr>
            <p:ph idx="1"/>
          </p:nvPr>
        </p:nvSpPr>
        <p:spPr>
          <a:xfrm>
            <a:off x="699187" y="2272579"/>
            <a:ext cx="10793627" cy="3154310"/>
          </a:xfrm>
        </p:spPr>
        <p:txBody>
          <a:bodyPr>
            <a:noAutofit/>
          </a:bodyPr>
          <a:lstStyle/>
          <a:p>
            <a:pPr marL="0" indent="0" algn="ctr">
              <a:buNone/>
            </a:pPr>
            <a:r>
              <a:rPr lang="en-GB" sz="4000" dirty="0"/>
              <a:t>Can you think of any causes or effects that had a positive impact on the Stone, Bronze or Iron Ages?</a:t>
            </a:r>
          </a:p>
          <a:p>
            <a:pPr marL="0" indent="0" algn="ctr">
              <a:buNone/>
            </a:pPr>
            <a:endParaRPr lang="en-GB" sz="4000" dirty="0"/>
          </a:p>
          <a:p>
            <a:pPr marL="0" indent="0" algn="ctr">
              <a:buNone/>
            </a:pPr>
            <a:r>
              <a:rPr lang="en-GB" sz="4000" dirty="0"/>
              <a:t>Do you think that history would have developed in the same way without these causes and effects?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Stone Age to Iron Age 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Stone Age to Iron Age Cause and Effect question</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3000" dirty="0"/>
              <a:t>The discovery of iron and how to make better tools and weapons meant that they lasted longer and we still use iron for tools today.</a:t>
            </a:r>
          </a:p>
        </p:txBody>
      </p:sp>
    </p:spTree>
    <p:extLst>
      <p:ext uri="{BB962C8B-B14F-4D97-AF65-F5344CB8AC3E}">
        <p14:creationId xmlns:p14="http://schemas.microsoft.com/office/powerpoint/2010/main" val="30825670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Contact</a:t>
            </a:r>
          </a:p>
        </p:txBody>
      </p:sp>
      <p:sp>
        <p:nvSpPr>
          <p:cNvPr id="3" name="Content Placeholder 2"/>
          <p:cNvSpPr>
            <a:spLocks noGrp="1"/>
          </p:cNvSpPr>
          <p:nvPr>
            <p:ph idx="1"/>
          </p:nvPr>
        </p:nvSpPr>
        <p:spPr>
          <a:xfrm>
            <a:off x="838200" y="2283874"/>
            <a:ext cx="10515600" cy="2889017"/>
          </a:xfrm>
        </p:spPr>
        <p:txBody>
          <a:bodyPr>
            <a:noAutofit/>
          </a:bodyPr>
          <a:lstStyle/>
          <a:p>
            <a:pPr marL="0" indent="0" algn="ctr">
              <a:buNone/>
            </a:pPr>
            <a:r>
              <a:rPr lang="en-GB" sz="5000" dirty="0"/>
              <a:t>Can you think of another civilisation that the Ancient Egyptians may have had contact with and in what kind of way?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Ancient </a:t>
            </a:r>
            <a:r>
              <a:rPr lang="en-GB" sz="1400" dirty="0"/>
              <a:t>Egyptians</a:t>
            </a:r>
          </a:p>
          <a:p>
            <a:pPr algn="ctr"/>
            <a:r>
              <a:rPr lang="en-GB" sz="1300" dirty="0"/>
              <a:t>Constructing the Past question</a:t>
            </a:r>
          </a:p>
        </p:txBody>
      </p:sp>
      <p:sp>
        <p:nvSpPr>
          <p:cNvPr id="15" name="Action Button: Custom 14">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Ancient </a:t>
            </a:r>
            <a:r>
              <a:rPr lang="en-GB" sz="1400" dirty="0"/>
              <a:t>Egyptians</a:t>
            </a:r>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2" name="Action Button: Custom 11">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b="1" dirty="0"/>
              <a:t>The Egyptians traded with lots of people in the Mediterranean such as the Greeks and the Romans. Scholars from both Rome and Greece came to Egypt to study at the Great Library of Alexandria, sharing ideas and knowledge with each other.</a:t>
            </a:r>
          </a:p>
        </p:txBody>
      </p:sp>
    </p:spTree>
    <p:extLst>
      <p:ext uri="{BB962C8B-B14F-4D97-AF65-F5344CB8AC3E}">
        <p14:creationId xmlns:p14="http://schemas.microsoft.com/office/powerpoint/2010/main" val="25855815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6" grpId="0" animBg="1"/>
      <p:bldP spid="16" grpId="1"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Historians</a:t>
            </a:r>
          </a:p>
        </p:txBody>
      </p:sp>
      <p:sp>
        <p:nvSpPr>
          <p:cNvPr id="3" name="Content Placeholder 2"/>
          <p:cNvSpPr>
            <a:spLocks noGrp="1"/>
          </p:cNvSpPr>
          <p:nvPr>
            <p:ph idx="1"/>
          </p:nvPr>
        </p:nvSpPr>
        <p:spPr>
          <a:xfrm>
            <a:off x="838200" y="2079540"/>
            <a:ext cx="10515600" cy="3725040"/>
          </a:xfrm>
        </p:spPr>
        <p:txBody>
          <a:bodyPr>
            <a:noAutofit/>
          </a:bodyPr>
          <a:lstStyle/>
          <a:p>
            <a:pPr marL="0" indent="0" algn="ctr">
              <a:buNone/>
            </a:pPr>
            <a:r>
              <a:rPr lang="en-GB" sz="5000" dirty="0"/>
              <a:t>How do you think that historians have created an understanding of the Ancient Egyptians?</a:t>
            </a:r>
          </a:p>
          <a:p>
            <a:pPr marL="0" indent="0" algn="ctr">
              <a:buNone/>
            </a:pPr>
            <a:r>
              <a:rPr lang="en-GB" sz="5000" dirty="0"/>
              <a:t>What have they found and what do they know?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4" name="Action Button: Custom 13">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Ancient </a:t>
            </a:r>
            <a:r>
              <a:rPr lang="en-GB" sz="1400" dirty="0"/>
              <a:t>Egyptians</a:t>
            </a:r>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5" name="Action Button: Custom 14">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b="1" dirty="0"/>
              <a:t>Historians have found out lots about Egypt from the pyramids and tombs that have been discovered. Lots of personal items have been found, but we would know even more if ‘tomb robbers’ hadn’t stolen so much before archaeologists could retrieve them first.</a:t>
            </a:r>
          </a:p>
        </p:txBody>
      </p:sp>
    </p:spTree>
    <p:extLst>
      <p:ext uri="{BB962C8B-B14F-4D97-AF65-F5344CB8AC3E}">
        <p14:creationId xmlns:p14="http://schemas.microsoft.com/office/powerpoint/2010/main" val="11812414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Before</a:t>
            </a:r>
          </a:p>
        </p:txBody>
      </p:sp>
      <p:sp>
        <p:nvSpPr>
          <p:cNvPr id="3" name="Content Placeholder 2"/>
          <p:cNvSpPr>
            <a:spLocks noGrp="1"/>
          </p:cNvSpPr>
          <p:nvPr>
            <p:ph idx="1"/>
          </p:nvPr>
        </p:nvSpPr>
        <p:spPr>
          <a:xfrm>
            <a:off x="838200" y="1987214"/>
            <a:ext cx="10515600" cy="3725040"/>
          </a:xfrm>
        </p:spPr>
        <p:txBody>
          <a:bodyPr>
            <a:noAutofit/>
          </a:bodyPr>
          <a:lstStyle/>
          <a:p>
            <a:pPr marL="0" indent="0" algn="ctr">
              <a:buNone/>
            </a:pPr>
            <a:r>
              <a:rPr lang="en-GB" sz="5000" dirty="0"/>
              <a:t>Can you identify a period of history or a civilisation that existed BEFORE the Ancient Egyptians?</a:t>
            </a:r>
          </a:p>
          <a:p>
            <a:pPr marL="0" indent="0" algn="ctr">
              <a:buNone/>
            </a:pPr>
            <a:endParaRPr lang="en-GB" sz="2000" dirty="0"/>
          </a:p>
          <a:p>
            <a:pPr marL="0" indent="0" algn="ctr">
              <a:buNone/>
            </a:pPr>
            <a:r>
              <a:rPr lang="en-GB" sz="5000" dirty="0"/>
              <a:t>Why are there so few?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Ancient </a:t>
            </a:r>
            <a:r>
              <a:rPr lang="en-GB" sz="1400" dirty="0"/>
              <a:t>Egyptians</a:t>
            </a:r>
          </a:p>
          <a:p>
            <a:pPr algn="ctr"/>
            <a:r>
              <a:rPr lang="en-GB" sz="1300" dirty="0"/>
              <a:t>Chronology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2" name="Action Button: Custom 11">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9" name="Action Button: Custom 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The Ancient Sumerians existed before the Ancient Egyptians. They will have most likely had contact with each other as they weren’t all that far away from one another geographically.</a:t>
            </a:r>
          </a:p>
        </p:txBody>
      </p:sp>
    </p:spTree>
    <p:extLst>
      <p:ext uri="{BB962C8B-B14F-4D97-AF65-F5344CB8AC3E}">
        <p14:creationId xmlns:p14="http://schemas.microsoft.com/office/powerpoint/2010/main" val="3973491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3" grpId="0" animBg="1"/>
      <p:bldP spid="13" grpId="1"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After</a:t>
            </a:r>
          </a:p>
        </p:txBody>
      </p:sp>
      <p:sp>
        <p:nvSpPr>
          <p:cNvPr id="3" name="Content Placeholder 2"/>
          <p:cNvSpPr>
            <a:spLocks noGrp="1"/>
          </p:cNvSpPr>
          <p:nvPr>
            <p:ph idx="1"/>
          </p:nvPr>
        </p:nvSpPr>
        <p:spPr>
          <a:xfrm>
            <a:off x="838200" y="1987214"/>
            <a:ext cx="10515600" cy="3725040"/>
          </a:xfrm>
        </p:spPr>
        <p:txBody>
          <a:bodyPr>
            <a:noAutofit/>
          </a:bodyPr>
          <a:lstStyle/>
          <a:p>
            <a:pPr marL="0" indent="0" algn="ctr">
              <a:buNone/>
            </a:pPr>
            <a:r>
              <a:rPr lang="en-GB" sz="5000" dirty="0"/>
              <a:t>Can you identify some periods of history or civilisations that came AFTER the Ancient Egyptians?</a:t>
            </a:r>
          </a:p>
          <a:p>
            <a:pPr marL="0" indent="0" algn="ctr">
              <a:buNone/>
            </a:pPr>
            <a:endParaRPr lang="en-GB" sz="1000" dirty="0"/>
          </a:p>
          <a:p>
            <a:pPr marL="0" indent="0" algn="ctr">
              <a:buNone/>
            </a:pPr>
            <a:r>
              <a:rPr lang="en-GB" sz="5000" dirty="0"/>
              <a:t>Do you think they knew about the Ancient Egyptians and in what way?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Ancient </a:t>
            </a:r>
            <a:r>
              <a:rPr lang="en-GB" sz="1400" dirty="0"/>
              <a:t>Egyptians</a:t>
            </a:r>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Ancient </a:t>
            </a:r>
            <a:r>
              <a:rPr lang="en-GB" sz="1400" dirty="0"/>
              <a:t>Egyptians</a:t>
            </a:r>
          </a:p>
          <a:p>
            <a:pPr algn="ctr"/>
            <a:r>
              <a:rPr lang="en-GB" sz="1300" dirty="0"/>
              <a:t>Chronology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3" name="Action Button: Custom 12">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As the Egyptians were one of the first civilisations, there are lots who started after them. The Shang Dynasty started later, but that doesn’t mean that they were the first people in China.</a:t>
            </a:r>
          </a:p>
        </p:txBody>
      </p:sp>
    </p:spTree>
    <p:extLst>
      <p:ext uri="{BB962C8B-B14F-4D97-AF65-F5344CB8AC3E}">
        <p14:creationId xmlns:p14="http://schemas.microsoft.com/office/powerpoint/2010/main" val="28602984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4" grpId="0" animBg="1"/>
      <p:bldP spid="14" grpId="1"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Concurrent</a:t>
            </a:r>
          </a:p>
        </p:txBody>
      </p:sp>
      <p:sp>
        <p:nvSpPr>
          <p:cNvPr id="3" name="Content Placeholder 2"/>
          <p:cNvSpPr>
            <a:spLocks noGrp="1"/>
          </p:cNvSpPr>
          <p:nvPr>
            <p:ph idx="1"/>
          </p:nvPr>
        </p:nvSpPr>
        <p:spPr>
          <a:xfrm>
            <a:off x="0" y="2006509"/>
            <a:ext cx="12192000" cy="3510643"/>
          </a:xfrm>
        </p:spPr>
        <p:txBody>
          <a:bodyPr>
            <a:noAutofit/>
          </a:bodyPr>
          <a:lstStyle/>
          <a:p>
            <a:pPr marL="0" indent="0" algn="ctr">
              <a:buNone/>
            </a:pPr>
            <a:r>
              <a:rPr lang="en-GB" sz="5000" dirty="0"/>
              <a:t>Can you identify some other civilisations that lived AT THE SAME TIME as the Ancient Egyptians?</a:t>
            </a:r>
          </a:p>
          <a:p>
            <a:pPr marL="0" indent="0" algn="ctr">
              <a:buNone/>
            </a:pPr>
            <a:endParaRPr lang="en-GB" sz="1000" dirty="0"/>
          </a:p>
          <a:p>
            <a:pPr marL="0" indent="0" algn="ctr">
              <a:buNone/>
            </a:pPr>
            <a:r>
              <a:rPr lang="en-GB" sz="5000" dirty="0"/>
              <a:t>Does that mean that they knew about each other?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Ancient </a:t>
            </a:r>
            <a:r>
              <a:rPr lang="en-GB" sz="1400" dirty="0"/>
              <a:t>Egyptians</a:t>
            </a:r>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Ancient </a:t>
            </a:r>
            <a:r>
              <a:rPr lang="en-GB" sz="1400" dirty="0"/>
              <a:t>Egyptians</a:t>
            </a:r>
          </a:p>
          <a:p>
            <a:pPr algn="ctr"/>
            <a:r>
              <a:rPr lang="en-GB" sz="1300" dirty="0"/>
              <a:t>Chronology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2" name="Action Button: Custom 11">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Lots of people lived at a similar time to the Egyptians such as Ancient Sumer, Indus Valley and Shang Dynasty. These were all river-based societies.</a:t>
            </a:r>
          </a:p>
        </p:txBody>
      </p:sp>
    </p:spTree>
    <p:extLst>
      <p:ext uri="{BB962C8B-B14F-4D97-AF65-F5344CB8AC3E}">
        <p14:creationId xmlns:p14="http://schemas.microsoft.com/office/powerpoint/2010/main" val="37390732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Dates/Orders</a:t>
            </a:r>
          </a:p>
        </p:txBody>
      </p:sp>
      <p:sp>
        <p:nvSpPr>
          <p:cNvPr id="3" name="Content Placeholder 2"/>
          <p:cNvSpPr>
            <a:spLocks noGrp="1"/>
          </p:cNvSpPr>
          <p:nvPr>
            <p:ph idx="1"/>
          </p:nvPr>
        </p:nvSpPr>
        <p:spPr>
          <a:xfrm>
            <a:off x="0" y="1785257"/>
            <a:ext cx="12192000" cy="4223657"/>
          </a:xfrm>
        </p:spPr>
        <p:txBody>
          <a:bodyPr>
            <a:noAutofit/>
          </a:bodyPr>
          <a:lstStyle/>
          <a:p>
            <a:pPr marL="0" indent="0" algn="ctr">
              <a:buNone/>
            </a:pPr>
            <a:r>
              <a:rPr lang="en-GB" sz="5000" dirty="0"/>
              <a:t>Can you remember some dates linked to the Ancient Egyptians?</a:t>
            </a:r>
          </a:p>
          <a:p>
            <a:pPr marL="0" indent="0" algn="ctr">
              <a:buNone/>
            </a:pPr>
            <a:endParaRPr lang="en-GB" sz="3000" dirty="0"/>
          </a:p>
          <a:p>
            <a:pPr marL="0" indent="0" algn="ctr">
              <a:buNone/>
            </a:pPr>
            <a:r>
              <a:rPr lang="en-GB" sz="5000" dirty="0"/>
              <a:t>Which dates do you think are significant to their history?</a:t>
            </a:r>
          </a:p>
          <a:p>
            <a:pPr marL="0" indent="0" algn="ctr">
              <a:buNone/>
            </a:pPr>
            <a:endParaRPr lang="en-GB" sz="5000" dirty="0"/>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Ancient </a:t>
            </a:r>
            <a:r>
              <a:rPr lang="en-GB" sz="1400" dirty="0"/>
              <a:t>Egyptians</a:t>
            </a:r>
          </a:p>
          <a:p>
            <a:pPr algn="ctr"/>
            <a:r>
              <a:rPr lang="en-GB" sz="1300" dirty="0"/>
              <a:t>Chronology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9" name="Action Button: Custom 8">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Ancient Egypt was unified from North and South (Upper and Lower) Egypt in 3100BC to start what is known as the Early Dynastic Period.</a:t>
            </a:r>
          </a:p>
        </p:txBody>
      </p:sp>
    </p:spTree>
    <p:extLst>
      <p:ext uri="{BB962C8B-B14F-4D97-AF65-F5344CB8AC3E}">
        <p14:creationId xmlns:p14="http://schemas.microsoft.com/office/powerpoint/2010/main" val="8915816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Continuities</a:t>
            </a:r>
          </a:p>
        </p:txBody>
      </p:sp>
      <p:sp>
        <p:nvSpPr>
          <p:cNvPr id="3" name="Content Placeholder 2"/>
          <p:cNvSpPr>
            <a:spLocks noGrp="1"/>
          </p:cNvSpPr>
          <p:nvPr>
            <p:ph idx="1"/>
          </p:nvPr>
        </p:nvSpPr>
        <p:spPr>
          <a:xfrm>
            <a:off x="704850" y="1957524"/>
            <a:ext cx="10787964" cy="4071801"/>
          </a:xfrm>
        </p:spPr>
        <p:txBody>
          <a:bodyPr>
            <a:noAutofit/>
          </a:bodyPr>
          <a:lstStyle/>
          <a:p>
            <a:pPr marL="0" indent="0" algn="ctr">
              <a:buNone/>
            </a:pPr>
            <a:r>
              <a:rPr lang="en-GB" sz="5000" dirty="0"/>
              <a:t>Can you identify some things that stayed the same during Ancient Egypt?</a:t>
            </a:r>
          </a:p>
          <a:p>
            <a:pPr marL="0" indent="0" algn="ctr">
              <a:buNone/>
            </a:pPr>
            <a:endParaRPr lang="en-GB" sz="2000" dirty="0"/>
          </a:p>
          <a:p>
            <a:pPr marL="0" indent="0" algn="ctr">
              <a:buNone/>
            </a:pPr>
            <a:r>
              <a:rPr lang="en-GB" sz="5000" dirty="0"/>
              <a:t>Why do you think that they stayed the same? Are they the same now?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Egyptians</a:t>
            </a:r>
          </a:p>
          <a:p>
            <a:pPr algn="ctr"/>
            <a:r>
              <a:rPr lang="en-GB" sz="1200" dirty="0"/>
              <a:t>Continuity and Change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9" name="Action Button: Custom 8">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Most people continued to live along the banks of the River Nile as it was so useful in transporting people and goods. It also provided a source of water for cleaning.</a:t>
            </a:r>
          </a:p>
        </p:txBody>
      </p:sp>
    </p:spTree>
    <p:extLst>
      <p:ext uri="{BB962C8B-B14F-4D97-AF65-F5344CB8AC3E}">
        <p14:creationId xmlns:p14="http://schemas.microsoft.com/office/powerpoint/2010/main" val="34841362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Changes</a:t>
            </a:r>
          </a:p>
        </p:txBody>
      </p:sp>
      <p:sp>
        <p:nvSpPr>
          <p:cNvPr id="3" name="Content Placeholder 2"/>
          <p:cNvSpPr>
            <a:spLocks noGrp="1"/>
          </p:cNvSpPr>
          <p:nvPr>
            <p:ph idx="1"/>
          </p:nvPr>
        </p:nvSpPr>
        <p:spPr>
          <a:xfrm>
            <a:off x="699186" y="1767840"/>
            <a:ext cx="10793627" cy="2386149"/>
          </a:xfrm>
        </p:spPr>
        <p:txBody>
          <a:bodyPr>
            <a:noAutofit/>
          </a:bodyPr>
          <a:lstStyle/>
          <a:p>
            <a:pPr marL="0" indent="0" algn="ctr">
              <a:buNone/>
            </a:pPr>
            <a:r>
              <a:rPr lang="en-GB" sz="5000" dirty="0"/>
              <a:t>Can you identify any changes that happened during Ancient Egypt?</a:t>
            </a:r>
          </a:p>
          <a:p>
            <a:pPr marL="0" indent="0" algn="ctr">
              <a:buNone/>
            </a:pPr>
            <a:endParaRPr lang="en-GB" sz="2000" dirty="0"/>
          </a:p>
          <a:p>
            <a:pPr marL="0" indent="0" algn="ctr">
              <a:buNone/>
            </a:pPr>
            <a:r>
              <a:rPr lang="en-GB" sz="5000" dirty="0"/>
              <a:t>Do you think that people were happy with these changes?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Egyptians</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Egyptians</a:t>
            </a:r>
          </a:p>
          <a:p>
            <a:pPr algn="ctr"/>
            <a:r>
              <a:rPr lang="en-GB" sz="1200" dirty="0"/>
              <a:t>Continuity and Change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2" name="Action Button: Custom 11">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The Egyptians were one of the first countries to almost completely convert to Christianity. Lots of stories in the Bible are set in Egypt.</a:t>
            </a:r>
          </a:p>
        </p:txBody>
      </p:sp>
    </p:spTree>
    <p:extLst>
      <p:ext uri="{BB962C8B-B14F-4D97-AF65-F5344CB8AC3E}">
        <p14:creationId xmlns:p14="http://schemas.microsoft.com/office/powerpoint/2010/main" val="41172500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Positive</a:t>
            </a:r>
          </a:p>
        </p:txBody>
      </p:sp>
      <p:sp>
        <p:nvSpPr>
          <p:cNvPr id="3"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a continuity or a change during Ancient </a:t>
            </a:r>
            <a:r>
              <a:rPr lang="en-GB" sz="4800" dirty="0"/>
              <a:t>Egypt </a:t>
            </a:r>
            <a:r>
              <a:rPr lang="en-GB" sz="4500" dirty="0"/>
              <a:t>that you think was positive and say why you think it was positive?</a:t>
            </a:r>
          </a:p>
          <a:p>
            <a:pPr marL="0" indent="0" algn="ctr">
              <a:buNone/>
            </a:pPr>
            <a:endParaRPr lang="en-GB" sz="2000" dirty="0"/>
          </a:p>
          <a:p>
            <a:pPr marL="0" indent="0" algn="ctr">
              <a:buNone/>
            </a:pPr>
            <a:r>
              <a:rPr lang="en-GB" sz="4500" dirty="0"/>
              <a:t>Do you think that THEY knew that it was positive or was it later?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Egyptians</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Egyptians</a:t>
            </a:r>
          </a:p>
          <a:p>
            <a:pPr algn="ctr"/>
            <a:r>
              <a:rPr lang="en-GB" sz="1200" dirty="0"/>
              <a:t>Continuity and Change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2" name="Action Button: Custom 11">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The unification of Egypt means that it is much stronger and becomes one large area rather than two smaller ones.</a:t>
            </a:r>
          </a:p>
        </p:txBody>
      </p:sp>
    </p:spTree>
    <p:extLst>
      <p:ext uri="{BB962C8B-B14F-4D97-AF65-F5344CB8AC3E}">
        <p14:creationId xmlns:p14="http://schemas.microsoft.com/office/powerpoint/2010/main" val="1466354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a continuity or a change during Ancient </a:t>
            </a:r>
            <a:r>
              <a:rPr lang="en-GB" sz="4800" dirty="0"/>
              <a:t>Egypt </a:t>
            </a:r>
            <a:r>
              <a:rPr lang="en-GB" sz="4500" dirty="0"/>
              <a:t>that you think was negative and say why you think it was negative?</a:t>
            </a:r>
          </a:p>
          <a:p>
            <a:pPr marL="0" indent="0" algn="ctr">
              <a:buNone/>
            </a:pPr>
            <a:endParaRPr lang="en-GB" sz="2000" dirty="0"/>
          </a:p>
          <a:p>
            <a:pPr marL="0" indent="0" algn="ctr">
              <a:buNone/>
            </a:pPr>
            <a:r>
              <a:rPr lang="en-GB" sz="4500" dirty="0"/>
              <a:t>Do you think that THEY knew that it was negative or was it later?</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Egyptians</a:t>
            </a:r>
          </a:p>
          <a:p>
            <a:pPr algn="ctr"/>
            <a:r>
              <a:rPr lang="en-GB" sz="1200" dirty="0"/>
              <a:t>Continuity and Change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4" name="Action Button: Custom 13">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b="1" dirty="0"/>
              <a:t>Egypt was invaded by lots of different people such as the Greeks, the Romans and the Persians. Each of these brought changes and developed Egypt in a slightly different way. The people might not have been happy about being told what to do by a foreign invader.</a:t>
            </a:r>
          </a:p>
        </p:txBody>
      </p:sp>
    </p:spTree>
    <p:extLst>
      <p:ext uri="{BB962C8B-B14F-4D97-AF65-F5344CB8AC3E}">
        <p14:creationId xmlns:p14="http://schemas.microsoft.com/office/powerpoint/2010/main" val="10447905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9" name="Content Placeholder 2"/>
          <p:cNvSpPr>
            <a:spLocks noGrp="1"/>
          </p:cNvSpPr>
          <p:nvPr>
            <p:ph idx="1"/>
          </p:nvPr>
        </p:nvSpPr>
        <p:spPr>
          <a:xfrm>
            <a:off x="699187" y="2351613"/>
            <a:ext cx="10793628" cy="3180893"/>
          </a:xfrm>
        </p:spPr>
        <p:txBody>
          <a:bodyPr>
            <a:noAutofit/>
          </a:bodyPr>
          <a:lstStyle/>
          <a:p>
            <a:pPr marL="0" indent="0" algn="ctr">
              <a:buNone/>
            </a:pPr>
            <a:r>
              <a:rPr lang="en-GB" sz="4000" dirty="0"/>
              <a:t>Can you think of any causes or effects that had a negative impact on the Stone, Bronze or Iron Ages?</a:t>
            </a:r>
          </a:p>
          <a:p>
            <a:pPr marL="0" indent="0" algn="ctr">
              <a:buNone/>
            </a:pPr>
            <a:endParaRPr lang="en-GB" sz="4000" dirty="0"/>
          </a:p>
          <a:p>
            <a:pPr marL="0" indent="0" algn="ctr">
              <a:buNone/>
            </a:pPr>
            <a:r>
              <a:rPr lang="en-GB" sz="4000" dirty="0"/>
              <a:t>Do you think that history would have developed in the same way without these causes and effects?</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Stone Age to Iron Age Cause and Effect question</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3000" dirty="0"/>
              <a:t>People living in tribes all over Britain meant that there were lots of different laws, rules and ways of life, unlike today.</a:t>
            </a:r>
          </a:p>
        </p:txBody>
      </p:sp>
    </p:spTree>
    <p:extLst>
      <p:ext uri="{BB962C8B-B14F-4D97-AF65-F5344CB8AC3E}">
        <p14:creationId xmlns:p14="http://schemas.microsoft.com/office/powerpoint/2010/main" val="26064205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Causes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some causes that brought about change to the Ancient </a:t>
            </a:r>
            <a:r>
              <a:rPr lang="en-GB" sz="4800" dirty="0"/>
              <a:t>Egyptians?</a:t>
            </a:r>
            <a:endParaRPr lang="en-GB" sz="4500" dirty="0"/>
          </a:p>
          <a:p>
            <a:pPr marL="0" indent="0" algn="ctr">
              <a:buNone/>
            </a:pPr>
            <a:endParaRPr lang="en-GB" sz="4500" dirty="0"/>
          </a:p>
          <a:p>
            <a:pPr marL="0" indent="0" algn="ctr">
              <a:buNone/>
            </a:pPr>
            <a:r>
              <a:rPr lang="en-GB" sz="4500" dirty="0"/>
              <a:t>Do you think these causes were more important than the effects that they brought?</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Egyptians</a:t>
            </a:r>
          </a:p>
          <a:p>
            <a:pPr algn="ctr"/>
            <a:r>
              <a:rPr lang="en-GB" sz="1200" dirty="0"/>
              <a:t>Cause and Effect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2" name="Action Button: Custom 11">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The building of the Great Library of Alexandria (which wanted to house a copy of EVERY book in the world) made Egypt a centre for learning and encouraged lots of scholars to go there.</a:t>
            </a:r>
          </a:p>
        </p:txBody>
      </p:sp>
    </p:spTree>
    <p:extLst>
      <p:ext uri="{BB962C8B-B14F-4D97-AF65-F5344CB8AC3E}">
        <p14:creationId xmlns:p14="http://schemas.microsoft.com/office/powerpoint/2010/main" val="12475171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Effects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8" cy="4136570"/>
          </a:xfrm>
        </p:spPr>
        <p:txBody>
          <a:bodyPr>
            <a:noAutofit/>
          </a:bodyPr>
          <a:lstStyle/>
          <a:p>
            <a:pPr marL="0" indent="0" algn="ctr">
              <a:buNone/>
            </a:pPr>
            <a:r>
              <a:rPr lang="en-GB" sz="4000" dirty="0"/>
              <a:t>Can you identify some effects that occurred in Ancient Egypt?</a:t>
            </a:r>
          </a:p>
          <a:p>
            <a:pPr marL="0" indent="0" algn="ctr">
              <a:buNone/>
            </a:pPr>
            <a:endParaRPr lang="en-GB" sz="4000" dirty="0"/>
          </a:p>
          <a:p>
            <a:pPr marL="0" indent="0" algn="ctr">
              <a:buNone/>
            </a:pPr>
            <a:r>
              <a:rPr lang="en-GB" sz="4000" dirty="0"/>
              <a:t>Can you identify the causes of them?</a:t>
            </a:r>
          </a:p>
          <a:p>
            <a:pPr marL="0" indent="0" algn="ctr">
              <a:buNone/>
            </a:pPr>
            <a:endParaRPr lang="en-GB" sz="4000" dirty="0"/>
          </a:p>
          <a:p>
            <a:pPr marL="0" indent="0" algn="ctr">
              <a:buNone/>
            </a:pPr>
            <a:r>
              <a:rPr lang="en-GB" sz="4000" dirty="0"/>
              <a:t>Did these effects last longer than the Ancient Egyptians perhaps intended them to?</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Egyptians</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Egyptians</a:t>
            </a:r>
          </a:p>
          <a:p>
            <a:pPr algn="ctr"/>
            <a:r>
              <a:rPr lang="en-GB" sz="1200" dirty="0"/>
              <a:t>Cause and Effect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4" name="Action Button: Custom 13">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The flooding of the Nile and the Egyptians’ ability to predict it meant that Egypt could produce enough grain to fed itself AND have more to trade, making it very rich at certain times.</a:t>
            </a:r>
          </a:p>
        </p:txBody>
      </p:sp>
    </p:spTree>
    <p:extLst>
      <p:ext uri="{BB962C8B-B14F-4D97-AF65-F5344CB8AC3E}">
        <p14:creationId xmlns:p14="http://schemas.microsoft.com/office/powerpoint/2010/main" val="34923268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Positive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272579"/>
            <a:ext cx="10793628" cy="3154310"/>
          </a:xfrm>
        </p:spPr>
        <p:txBody>
          <a:bodyPr>
            <a:noAutofit/>
          </a:bodyPr>
          <a:lstStyle/>
          <a:p>
            <a:pPr marL="0" indent="0" algn="ctr">
              <a:buNone/>
            </a:pPr>
            <a:r>
              <a:rPr lang="en-GB" sz="4000" dirty="0"/>
              <a:t>Can you think of any causes or effects that had a positive impact on Ancient Egypt?</a:t>
            </a:r>
          </a:p>
          <a:p>
            <a:pPr marL="0" indent="0" algn="ctr">
              <a:buNone/>
            </a:pPr>
            <a:endParaRPr lang="en-GB" sz="4000" dirty="0"/>
          </a:p>
          <a:p>
            <a:pPr marL="0" indent="0" algn="ctr">
              <a:buNone/>
            </a:pPr>
            <a:r>
              <a:rPr lang="en-GB" sz="4000" dirty="0"/>
              <a:t>Do you think that history would have developed in the same way without these causes and effects?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Egyptians</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Egyptians</a:t>
            </a:r>
          </a:p>
          <a:p>
            <a:pPr algn="ctr"/>
            <a:r>
              <a:rPr lang="en-GB" sz="1200" dirty="0"/>
              <a:t>Cause and Effect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4" name="Action Button: Custom 13">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The development of irrigation (canals to direct water) meant that farmers could move water to where they needed it to help their crops grow better.</a:t>
            </a:r>
          </a:p>
        </p:txBody>
      </p:sp>
    </p:spTree>
    <p:extLst>
      <p:ext uri="{BB962C8B-B14F-4D97-AF65-F5344CB8AC3E}">
        <p14:creationId xmlns:p14="http://schemas.microsoft.com/office/powerpoint/2010/main" val="25711319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351613"/>
            <a:ext cx="10793628" cy="3180893"/>
          </a:xfrm>
        </p:spPr>
        <p:txBody>
          <a:bodyPr>
            <a:noAutofit/>
          </a:bodyPr>
          <a:lstStyle/>
          <a:p>
            <a:pPr marL="0" indent="0" algn="ctr">
              <a:buNone/>
            </a:pPr>
            <a:r>
              <a:rPr lang="en-GB" sz="4000" dirty="0"/>
              <a:t>Can you think of any causes or effects that had a negative impact on Ancient Egypt?</a:t>
            </a:r>
          </a:p>
          <a:p>
            <a:pPr marL="0" indent="0" algn="ctr">
              <a:buNone/>
            </a:pPr>
            <a:endParaRPr lang="en-GB" sz="4000" dirty="0"/>
          </a:p>
          <a:p>
            <a:pPr marL="0" indent="0" algn="ctr">
              <a:buNone/>
            </a:pPr>
            <a:r>
              <a:rPr lang="en-GB" sz="4000" dirty="0"/>
              <a:t>Do you think that history would have developed in the same way without these causes and effects?</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Egyptians</a:t>
            </a:r>
          </a:p>
          <a:p>
            <a:pPr algn="ctr"/>
            <a:r>
              <a:rPr lang="en-GB" sz="1200" dirty="0"/>
              <a:t>Cause and Effect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2" name="Action Button: Custom 11">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Some years had bad harvests which meant that they couldn’t grow as much food which led to famine. 2700BC was so bad that it led to a 7-year famine!</a:t>
            </a:r>
          </a:p>
        </p:txBody>
      </p:sp>
    </p:spTree>
    <p:extLst>
      <p:ext uri="{BB962C8B-B14F-4D97-AF65-F5344CB8AC3E}">
        <p14:creationId xmlns:p14="http://schemas.microsoft.com/office/powerpoint/2010/main" val="29643398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Event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93628" cy="3180893"/>
          </a:xfrm>
        </p:spPr>
        <p:txBody>
          <a:bodyPr>
            <a:noAutofit/>
          </a:bodyPr>
          <a:lstStyle/>
          <a:p>
            <a:pPr marL="0" indent="0" algn="ctr">
              <a:buNone/>
            </a:pPr>
            <a:r>
              <a:rPr lang="en-GB" sz="4000" dirty="0"/>
              <a:t>Can you think of a significant event during Ancient Egypt and say why it was so significant?</a:t>
            </a:r>
          </a:p>
          <a:p>
            <a:pPr marL="0" indent="0" algn="ctr">
              <a:buNone/>
            </a:pPr>
            <a:endParaRPr lang="en-GB" sz="4000" dirty="0"/>
          </a:p>
          <a:p>
            <a:pPr marL="0" indent="0" algn="ctr">
              <a:buNone/>
            </a:pPr>
            <a:r>
              <a:rPr lang="en-GB" sz="4000" dirty="0"/>
              <a:t>Do you think that it was more significant for people back then or for us now?</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Egyptians</a:t>
            </a:r>
          </a:p>
          <a:p>
            <a:pPr algn="ctr"/>
            <a:r>
              <a:rPr lang="en-GB" sz="1200" dirty="0"/>
              <a:t>Significance and Interpretation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2" name="Action Button: Custom 11">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Pharaoh </a:t>
            </a:r>
            <a:r>
              <a:rPr lang="en-GB" sz="2400" b="1" dirty="0" err="1"/>
              <a:t>Djoser</a:t>
            </a:r>
            <a:r>
              <a:rPr lang="en-GB" sz="2400" b="1" dirty="0"/>
              <a:t> built one of the first stone pyramids around 2700BC at Saqqara, paving the way for lots of other great statues and monuments to be built throughout Egypt, becoming bigger and more complex.</a:t>
            </a:r>
          </a:p>
        </p:txBody>
      </p:sp>
    </p:spTree>
    <p:extLst>
      <p:ext uri="{BB962C8B-B14F-4D97-AF65-F5344CB8AC3E}">
        <p14:creationId xmlns:p14="http://schemas.microsoft.com/office/powerpoint/2010/main" val="3876341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People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113488"/>
            <a:ext cx="10793628" cy="3180893"/>
          </a:xfrm>
        </p:spPr>
        <p:txBody>
          <a:bodyPr>
            <a:noAutofit/>
          </a:bodyPr>
          <a:lstStyle/>
          <a:p>
            <a:pPr marL="0" indent="0" algn="ctr">
              <a:buNone/>
            </a:pPr>
            <a:r>
              <a:rPr lang="en-GB" sz="4000" dirty="0"/>
              <a:t>Can you think of some significant people linked to the Ancient Egyptians and say why there were so significant?</a:t>
            </a:r>
          </a:p>
          <a:p>
            <a:pPr marL="0" indent="0" algn="ctr">
              <a:buNone/>
            </a:pPr>
            <a:endParaRPr lang="en-GB" sz="4000" dirty="0"/>
          </a:p>
          <a:p>
            <a:pPr marL="0" indent="0" algn="ctr">
              <a:buNone/>
            </a:pPr>
            <a:r>
              <a:rPr lang="en-GB" sz="4000" dirty="0"/>
              <a:t>Were these people actually Ancient Egyptians or did they belong to a different group or country?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Egyptians</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Egyptians</a:t>
            </a:r>
          </a:p>
          <a:p>
            <a:pPr algn="ctr"/>
            <a:r>
              <a:rPr lang="en-GB" sz="1200" dirty="0"/>
              <a:t>Significance and Interpretation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4" name="Action Button: Custom 13">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err="1"/>
              <a:t>Rameses</a:t>
            </a:r>
            <a:r>
              <a:rPr lang="en-GB" sz="2400" b="1" dirty="0"/>
              <a:t> II was one of the greatest pharaohs that ever lived. He built lots of statues, monuments and temples as well as conducting important military campaigns that made Egypt larger and more powerful.</a:t>
            </a:r>
          </a:p>
        </p:txBody>
      </p:sp>
    </p:spTree>
    <p:extLst>
      <p:ext uri="{BB962C8B-B14F-4D97-AF65-F5344CB8AC3E}">
        <p14:creationId xmlns:p14="http://schemas.microsoft.com/office/powerpoint/2010/main" val="9710513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Challenges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708596"/>
            <a:ext cx="12192000" cy="4466927"/>
          </a:xfrm>
        </p:spPr>
        <p:txBody>
          <a:bodyPr>
            <a:noAutofit/>
          </a:bodyPr>
          <a:lstStyle/>
          <a:p>
            <a:pPr marL="0" indent="0" algn="ctr">
              <a:buNone/>
            </a:pPr>
            <a:r>
              <a:rPr lang="en-GB" sz="4000" dirty="0"/>
              <a:t>What kinds of challenges do you think that the Ancient Egyptians faced?</a:t>
            </a:r>
          </a:p>
          <a:p>
            <a:pPr algn="ctr"/>
            <a:endParaRPr lang="en-GB" sz="1000" dirty="0"/>
          </a:p>
          <a:p>
            <a:pPr marL="0" indent="0" algn="ctr">
              <a:buNone/>
            </a:pPr>
            <a:r>
              <a:rPr lang="en-GB" sz="4000" dirty="0"/>
              <a:t>Do you think that they faced greater challenges than other civilisations that you’ve studied?</a:t>
            </a:r>
          </a:p>
          <a:p>
            <a:pPr marL="0" indent="0" algn="ctr">
              <a:buNone/>
            </a:pPr>
            <a:endParaRPr lang="en-GB" sz="1000" dirty="0"/>
          </a:p>
          <a:p>
            <a:pPr marL="0" indent="0" algn="ctr">
              <a:buNone/>
            </a:pPr>
            <a:r>
              <a:rPr lang="en-GB" sz="4000" dirty="0"/>
              <a:t>Do you think that other people faced new challenges when they came into contact with the Ancient Egyptians?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Egyptians</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Egyptians</a:t>
            </a:r>
          </a:p>
          <a:p>
            <a:pPr algn="ctr"/>
            <a:r>
              <a:rPr lang="en-GB" sz="1200" dirty="0"/>
              <a:t>Significance and Interpretation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4" name="Action Button: Custom 13">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One of the biggest challenges that the Egyptians faced was their location. The hot, dry lands made it difficult to survive in which is why they lived largely by the River Nile.</a:t>
            </a:r>
          </a:p>
        </p:txBody>
      </p:sp>
    </p:spTree>
    <p:extLst>
      <p:ext uri="{BB962C8B-B14F-4D97-AF65-F5344CB8AC3E}">
        <p14:creationId xmlns:p14="http://schemas.microsoft.com/office/powerpoint/2010/main" val="23363717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Interpretation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829098"/>
            <a:ext cx="12192000" cy="3180893"/>
          </a:xfrm>
        </p:spPr>
        <p:txBody>
          <a:bodyPr>
            <a:noAutofit/>
          </a:bodyPr>
          <a:lstStyle/>
          <a:p>
            <a:pPr marL="0" indent="0" algn="ctr">
              <a:buNone/>
            </a:pPr>
            <a:r>
              <a:rPr lang="en-GB" sz="4000" dirty="0"/>
              <a:t>Can you think of an interpretation that we have of the Ancient Egyptians?</a:t>
            </a:r>
          </a:p>
          <a:p>
            <a:pPr marL="0" indent="0" algn="ctr">
              <a:buNone/>
            </a:pPr>
            <a:endParaRPr lang="en-GB" sz="2000" dirty="0"/>
          </a:p>
          <a:p>
            <a:pPr marL="0" indent="0" algn="ctr">
              <a:buNone/>
            </a:pPr>
            <a:r>
              <a:rPr lang="en-GB" sz="4000" dirty="0"/>
              <a:t>Is it a good interpretation or a bad one?</a:t>
            </a:r>
          </a:p>
          <a:p>
            <a:pPr marL="0" indent="0" algn="ctr">
              <a:buNone/>
            </a:pPr>
            <a:endParaRPr lang="en-GB" sz="2000" dirty="0"/>
          </a:p>
          <a:p>
            <a:pPr marL="0" indent="0" algn="ctr">
              <a:buNone/>
            </a:pPr>
            <a:r>
              <a:rPr lang="en-GB" sz="4000" dirty="0"/>
              <a:t>Why do you think we have this interpretation of them?</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Egyptians</a:t>
            </a:r>
          </a:p>
          <a:p>
            <a:pPr algn="ctr"/>
            <a:r>
              <a:rPr lang="en-GB" sz="1200" dirty="0"/>
              <a:t>Significance and Interpretation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2" name="Action Button: Custom 11">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b="1" dirty="0"/>
              <a:t>The Egyptians are often thought of as an intelligent civilisation due to their experiments with medicine, astronomy and the building of great structures. But they also believed that a giant dung beetle moved the sun in the sky each night to bring about the new day!</a:t>
            </a:r>
          </a:p>
        </p:txBody>
      </p:sp>
    </p:spTree>
    <p:extLst>
      <p:ext uri="{BB962C8B-B14F-4D97-AF65-F5344CB8AC3E}">
        <p14:creationId xmlns:p14="http://schemas.microsoft.com/office/powerpoint/2010/main" val="2617653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Types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1944962"/>
            <a:ext cx="10773032" cy="3180893"/>
          </a:xfrm>
        </p:spPr>
        <p:txBody>
          <a:bodyPr>
            <a:noAutofit/>
          </a:bodyPr>
          <a:lstStyle/>
          <a:p>
            <a:pPr marL="0" indent="0" algn="ctr">
              <a:buNone/>
            </a:pPr>
            <a:r>
              <a:rPr lang="en-GB" sz="4000" dirty="0"/>
              <a:t>What types of sources do we have about the Ancient Egyptians?</a:t>
            </a:r>
          </a:p>
          <a:p>
            <a:pPr marL="0" indent="0" algn="ctr">
              <a:buNone/>
            </a:pPr>
            <a:r>
              <a:rPr lang="en-GB" sz="4000" dirty="0"/>
              <a:t> </a:t>
            </a:r>
          </a:p>
          <a:p>
            <a:pPr marL="0" indent="0" algn="ctr">
              <a:buNone/>
            </a:pPr>
            <a:r>
              <a:rPr lang="en-GB" sz="4000" dirty="0"/>
              <a:t>Do we have different types of sources for the Ancient Egyptians compared to another period or civilisation that we have studied and why?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Egyptians</a:t>
            </a:r>
          </a:p>
          <a:p>
            <a:pPr algn="ctr"/>
            <a:r>
              <a:rPr lang="en-GB" sz="1200" dirty="0"/>
              <a:t>Sources as Evidence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3" name="Action Button: Custom 12">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Archaeologists have found lots of human remains, personal belongings, animals remains, buildings and writing. All of these give us a fairly accurate idea of what life in Ancient Egypt was like.</a:t>
            </a:r>
          </a:p>
        </p:txBody>
      </p:sp>
    </p:spTree>
    <p:extLst>
      <p:ext uri="{BB962C8B-B14F-4D97-AF65-F5344CB8AC3E}">
        <p14:creationId xmlns:p14="http://schemas.microsoft.com/office/powerpoint/2010/main" val="2467876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4" grpId="0" animBg="1"/>
      <p:bldP spid="14" grpId="1"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Amount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935437"/>
            <a:ext cx="10773032" cy="3180893"/>
          </a:xfrm>
        </p:spPr>
        <p:txBody>
          <a:bodyPr>
            <a:noAutofit/>
          </a:bodyPr>
          <a:lstStyle/>
          <a:p>
            <a:pPr marL="0" indent="0" algn="ctr">
              <a:buNone/>
            </a:pPr>
            <a:r>
              <a:rPr lang="en-GB" sz="4500" dirty="0"/>
              <a:t>How much evidence do we have about the Ancient Egyptians?</a:t>
            </a:r>
          </a:p>
          <a:p>
            <a:pPr marL="0" indent="0" algn="ctr">
              <a:buNone/>
            </a:pPr>
            <a:endParaRPr lang="en-GB" sz="4500" dirty="0"/>
          </a:p>
          <a:p>
            <a:pPr marL="0" indent="0" algn="ctr">
              <a:buNone/>
            </a:pPr>
            <a:r>
              <a:rPr lang="en-GB" sz="4500" dirty="0"/>
              <a:t>Do we have as much evidence as other periods or civilisations that you’ve studied and why might that be?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Egyptians</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Egyptians</a:t>
            </a:r>
          </a:p>
          <a:p>
            <a:pPr algn="ctr"/>
            <a:r>
              <a:rPr lang="en-GB" sz="1200" dirty="0"/>
              <a:t>Sources as Evidence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4" name="Action Button: Custom 13">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b="1" dirty="0"/>
              <a:t>We have managed to find quite a lot of evidence about the Egyptians because they often built from stone, they wrote on paper and painted on walls. Tomb robbers have taken important parts of Egyptian history though that we may never recover.</a:t>
            </a:r>
          </a:p>
        </p:txBody>
      </p:sp>
    </p:spTree>
    <p:extLst>
      <p:ext uri="{BB962C8B-B14F-4D97-AF65-F5344CB8AC3E}">
        <p14:creationId xmlns:p14="http://schemas.microsoft.com/office/powerpoint/2010/main" val="15274477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Event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9" name="Content Placeholder 2"/>
          <p:cNvSpPr>
            <a:spLocks noGrp="1"/>
          </p:cNvSpPr>
          <p:nvPr>
            <p:ph idx="1"/>
          </p:nvPr>
        </p:nvSpPr>
        <p:spPr>
          <a:xfrm>
            <a:off x="699187" y="2351613"/>
            <a:ext cx="10793627" cy="3180893"/>
          </a:xfrm>
        </p:spPr>
        <p:txBody>
          <a:bodyPr>
            <a:noAutofit/>
          </a:bodyPr>
          <a:lstStyle/>
          <a:p>
            <a:pPr marL="0" indent="0" algn="ctr">
              <a:buNone/>
            </a:pPr>
            <a:r>
              <a:rPr lang="en-GB" sz="4000" dirty="0"/>
              <a:t>Can you think of a significant event during either the Stone, Bronze or Iron Ages and say why it was so significant?</a:t>
            </a:r>
          </a:p>
          <a:p>
            <a:pPr marL="0" indent="0" algn="ctr">
              <a:buNone/>
            </a:pPr>
            <a:endParaRPr lang="en-GB" sz="4000" dirty="0"/>
          </a:p>
          <a:p>
            <a:pPr marL="0" indent="0" algn="ctr">
              <a:buNone/>
            </a:pPr>
            <a:r>
              <a:rPr lang="en-GB" sz="4000" dirty="0"/>
              <a:t>Do you think that it was more significant for people back then or for us now?</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Stone Age to Iron Age Significance and Interpretation question</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800" dirty="0"/>
              <a:t>The discovery of bronze moved Britain into the Bronze Age. This was significant for people back then who could create better tools and weapons.</a:t>
            </a:r>
          </a:p>
        </p:txBody>
      </p:sp>
    </p:spTree>
    <p:extLst>
      <p:ext uri="{BB962C8B-B14F-4D97-AF65-F5344CB8AC3E}">
        <p14:creationId xmlns:p14="http://schemas.microsoft.com/office/powerpoint/2010/main" val="191656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Usefulness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2259287"/>
            <a:ext cx="10773032" cy="3180893"/>
          </a:xfrm>
        </p:spPr>
        <p:txBody>
          <a:bodyPr>
            <a:noAutofit/>
          </a:bodyPr>
          <a:lstStyle/>
          <a:p>
            <a:pPr marL="0" indent="0" algn="ctr">
              <a:buNone/>
            </a:pPr>
            <a:r>
              <a:rPr lang="en-GB" sz="5000" dirty="0"/>
              <a:t>Can you name any evidence about the Ancient Egyptians?</a:t>
            </a:r>
          </a:p>
          <a:p>
            <a:pPr marL="0" indent="0" algn="ctr">
              <a:buNone/>
            </a:pPr>
            <a:endParaRPr lang="en-GB" sz="5000" dirty="0"/>
          </a:p>
          <a:p>
            <a:pPr marL="0" indent="0" algn="ctr">
              <a:buNone/>
            </a:pPr>
            <a:r>
              <a:rPr lang="en-GB" sz="5000" dirty="0"/>
              <a:t>What makes it useful and in what kind of ways?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Egyptians</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Egyptians</a:t>
            </a:r>
          </a:p>
          <a:p>
            <a:pPr algn="ctr"/>
            <a:r>
              <a:rPr lang="en-GB" sz="1200" dirty="0"/>
              <a:t>Sources as Evidence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4" name="Action Button: Custom 13">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453121"/>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Mummies that have been preserved for thousands of years give us an excellent source of information, allowing us to see how someone might have died, how old they were or what kind of person they were.</a:t>
            </a:r>
          </a:p>
        </p:txBody>
      </p:sp>
    </p:spTree>
    <p:extLst>
      <p:ext uri="{BB962C8B-B14F-4D97-AF65-F5344CB8AC3E}">
        <p14:creationId xmlns:p14="http://schemas.microsoft.com/office/powerpoint/2010/main" val="19860493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Primary/Secondary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897337"/>
            <a:ext cx="10773032" cy="3180893"/>
          </a:xfrm>
        </p:spPr>
        <p:txBody>
          <a:bodyPr>
            <a:noAutofit/>
          </a:bodyPr>
          <a:lstStyle/>
          <a:p>
            <a:pPr marL="0" indent="0" algn="ctr">
              <a:buNone/>
            </a:pPr>
            <a:r>
              <a:rPr lang="en-GB" sz="5000" dirty="0"/>
              <a:t>Can you identify any primary sources about the Ancient Egyptians?</a:t>
            </a:r>
          </a:p>
          <a:p>
            <a:pPr marL="0" indent="0" algn="ctr">
              <a:buNone/>
            </a:pPr>
            <a:endParaRPr lang="en-GB" sz="5000" dirty="0"/>
          </a:p>
          <a:p>
            <a:pPr marL="0" indent="0" algn="ctr">
              <a:buNone/>
            </a:pPr>
            <a:r>
              <a:rPr lang="en-GB" sz="5000" dirty="0"/>
              <a:t>Which secondary sources have we used to find out about this period of history?</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Egyptians</a:t>
            </a:r>
          </a:p>
          <a:p>
            <a:pPr algn="ctr"/>
            <a:r>
              <a:rPr lang="en-GB" sz="1200" dirty="0"/>
              <a:t>Sources as Evidence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2" name="Action Button: Custom 11">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000" b="1" dirty="0"/>
              <a:t>The Book of the Dead was a collection of texts made up of spells that was supposed to protect the dead and help them into the afterlife, a primary source found in tombs around Egypt. We also use websites, videos and books to help us learn about their beliefs in the afterlife.</a:t>
            </a:r>
          </a:p>
        </p:txBody>
      </p:sp>
    </p:spTree>
    <p:extLst>
      <p:ext uri="{BB962C8B-B14F-4D97-AF65-F5344CB8AC3E}">
        <p14:creationId xmlns:p14="http://schemas.microsoft.com/office/powerpoint/2010/main" val="2294646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Questions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2049737"/>
            <a:ext cx="10773032" cy="3180893"/>
          </a:xfrm>
        </p:spPr>
        <p:txBody>
          <a:bodyPr>
            <a:noAutofit/>
          </a:bodyPr>
          <a:lstStyle/>
          <a:p>
            <a:pPr marL="0" indent="0" algn="ctr">
              <a:buNone/>
            </a:pPr>
            <a:r>
              <a:rPr lang="en-GB" sz="5000" dirty="0"/>
              <a:t>What kinds of questions would you like to ask about the Ancient Egyptians?</a:t>
            </a:r>
          </a:p>
          <a:p>
            <a:pPr marL="0" indent="0" algn="ctr">
              <a:buNone/>
            </a:pPr>
            <a:endParaRPr lang="en-GB" sz="5000" dirty="0"/>
          </a:p>
          <a:p>
            <a:pPr marL="0" indent="0" algn="ctr">
              <a:buNone/>
            </a:pPr>
            <a:r>
              <a:rPr lang="en-GB" sz="5000" dirty="0"/>
              <a:t>Why might they be good questions to ask?</a:t>
            </a:r>
          </a:p>
        </p:txBody>
      </p:sp>
      <p:sp>
        <p:nvSpPr>
          <p:cNvPr id="8" name="Action Button: Custom 7">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Egyptians</a:t>
            </a:r>
          </a:p>
          <a:p>
            <a:pPr algn="ctr"/>
            <a:r>
              <a:rPr lang="en-GB" sz="1200" dirty="0"/>
              <a:t>Historical Enquiry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4" name="Action Button: Custom 13">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6" name="Action Button: Custom 15">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7" name="Action Button: Custom 16">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8" name="Rectangle 17"/>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000" b="1" dirty="0"/>
              <a:t>How were the Egyptians similar or different to other river-based civilisations?</a:t>
            </a:r>
          </a:p>
          <a:p>
            <a:pPr algn="ctr"/>
            <a:r>
              <a:rPr lang="en-GB" sz="2000" b="1" dirty="0"/>
              <a:t>What made the Ancient Egyptians significant?</a:t>
            </a:r>
          </a:p>
          <a:p>
            <a:pPr algn="ctr"/>
            <a:r>
              <a:rPr lang="en-GB" sz="2000" b="1" dirty="0"/>
              <a:t>How do Ancient Egyptian achievements compare to other civilisations?</a:t>
            </a:r>
          </a:p>
        </p:txBody>
      </p:sp>
    </p:spTree>
    <p:extLst>
      <p:ext uri="{BB962C8B-B14F-4D97-AF65-F5344CB8AC3E}">
        <p14:creationId xmlns:p14="http://schemas.microsoft.com/office/powerpoint/2010/main" val="6919089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8" grpId="0" animBg="1"/>
      <p:bldP spid="18" grpId="1"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Explanations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92562"/>
            <a:ext cx="10773032" cy="3180893"/>
          </a:xfrm>
        </p:spPr>
        <p:txBody>
          <a:bodyPr>
            <a:noAutofit/>
          </a:bodyPr>
          <a:lstStyle/>
          <a:p>
            <a:pPr marL="0" indent="0" algn="ctr">
              <a:buNone/>
            </a:pPr>
            <a:r>
              <a:rPr lang="en-GB" sz="5000" dirty="0"/>
              <a:t>Can you give an explanation to a question that has already been asked about the Ancient Egyptians?</a:t>
            </a:r>
          </a:p>
          <a:p>
            <a:pPr marL="0" indent="0" algn="ctr">
              <a:buNone/>
            </a:pPr>
            <a:endParaRPr lang="en-GB" sz="2000" dirty="0"/>
          </a:p>
          <a:p>
            <a:pPr marL="0" indent="0" algn="ctr">
              <a:buNone/>
            </a:pPr>
            <a:r>
              <a:rPr lang="en-GB" sz="5000" dirty="0"/>
              <a:t>Can you answer a question that YOU have asked?</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Egyptians</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Egyptians</a:t>
            </a:r>
          </a:p>
          <a:p>
            <a:pPr algn="ctr"/>
            <a:r>
              <a:rPr lang="en-GB" sz="1200" dirty="0"/>
              <a:t>Historical Enquiry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4" name="Action Button: Custom 13">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Why did the Egyptians have so many gods?</a:t>
            </a:r>
          </a:p>
          <a:p>
            <a:pPr algn="ctr"/>
            <a:r>
              <a:rPr lang="en-GB" sz="2000" b="1" dirty="0"/>
              <a:t>They believed in lots of different gods because they were trying to make sense of the world around them, particularly nature. Each god would be responsible for one or more thing, so they needed lots to try and explain everything.</a:t>
            </a:r>
          </a:p>
        </p:txBody>
      </p:sp>
    </p:spTree>
    <p:extLst>
      <p:ext uri="{BB962C8B-B14F-4D97-AF65-F5344CB8AC3E}">
        <p14:creationId xmlns:p14="http://schemas.microsoft.com/office/powerpoint/2010/main" val="757492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Evidence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897337"/>
            <a:ext cx="10773032" cy="3180893"/>
          </a:xfrm>
        </p:spPr>
        <p:txBody>
          <a:bodyPr>
            <a:noAutofit/>
          </a:bodyPr>
          <a:lstStyle/>
          <a:p>
            <a:pPr marL="0" indent="0" algn="ctr">
              <a:buNone/>
            </a:pPr>
            <a:r>
              <a:rPr lang="en-GB" sz="4500" dirty="0"/>
              <a:t>Can you give any evidence to either support or oppose a question or statement about the Ancient Egyptians?</a:t>
            </a:r>
          </a:p>
          <a:p>
            <a:pPr marL="0" indent="0" algn="ctr">
              <a:buNone/>
            </a:pPr>
            <a:endParaRPr lang="en-GB" sz="2000" dirty="0"/>
          </a:p>
          <a:p>
            <a:pPr marL="0" indent="0" algn="ctr">
              <a:buNone/>
            </a:pPr>
            <a:r>
              <a:rPr lang="en-GB" sz="4500" dirty="0"/>
              <a:t>Is providing evidence important when conducting an enquiry in history?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Egyptians</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Egyptians</a:t>
            </a:r>
          </a:p>
          <a:p>
            <a:pPr algn="ctr"/>
            <a:r>
              <a:rPr lang="en-GB" sz="1200" dirty="0"/>
              <a:t>Historical Enquiry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4" name="Action Button: Custom 13">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How skilled were the Egyptians?</a:t>
            </a:r>
          </a:p>
          <a:p>
            <a:pPr algn="ctr"/>
            <a:r>
              <a:rPr lang="en-GB" sz="2200" b="1" dirty="0"/>
              <a:t>The sheer size and scale of the pyramids, as well as their intricate and beautiful jewellery, show how skilful they were at making incredibly large and incredibly small structures and art.</a:t>
            </a:r>
          </a:p>
        </p:txBody>
      </p:sp>
    </p:spTree>
    <p:extLst>
      <p:ext uri="{BB962C8B-B14F-4D97-AF65-F5344CB8AC3E}">
        <p14:creationId xmlns:p14="http://schemas.microsoft.com/office/powerpoint/2010/main" val="6229374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383177" y="2116412"/>
            <a:ext cx="11425645" cy="3180893"/>
          </a:xfrm>
        </p:spPr>
        <p:txBody>
          <a:bodyPr>
            <a:noAutofit/>
          </a:bodyPr>
          <a:lstStyle/>
          <a:p>
            <a:pPr marL="0" indent="0" algn="ctr">
              <a:buNone/>
            </a:pPr>
            <a:r>
              <a:rPr lang="en-GB" sz="4000" dirty="0"/>
              <a:t>Is it important that we ask questions about the Ancient Egyptians and try to find answers or should we just leave it all in the past?</a:t>
            </a:r>
          </a:p>
          <a:p>
            <a:pPr marL="0" indent="0" algn="ctr">
              <a:buNone/>
            </a:pPr>
            <a:endParaRPr lang="en-GB" sz="4000" dirty="0"/>
          </a:p>
          <a:p>
            <a:pPr marL="0" indent="0" algn="ctr">
              <a:buNone/>
            </a:pPr>
            <a:r>
              <a:rPr lang="en-GB" sz="4000" dirty="0"/>
              <a:t>What would our understanding of them be like WITHOUT asking questions?</a:t>
            </a:r>
          </a:p>
        </p:txBody>
      </p:sp>
      <p:sp>
        <p:nvSpPr>
          <p:cNvPr id="8" name="Title 1"/>
          <p:cNvSpPr txBox="1">
            <a:spLocks/>
          </p:cNvSpPr>
          <p:nvPr/>
        </p:nvSpPr>
        <p:spPr>
          <a:xfrm>
            <a:off x="699187" y="353384"/>
            <a:ext cx="10793627" cy="1325563"/>
          </a:xfrm>
          <a:prstGeom prst="rect">
            <a:avLst/>
          </a:prstGeom>
          <a:solidFill>
            <a:srgbClr val="FFC00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Importance</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Egyptians</a:t>
            </a:r>
          </a:p>
          <a:p>
            <a:pPr algn="ctr"/>
            <a:r>
              <a:rPr lang="en-GB" sz="1200" dirty="0"/>
              <a:t>Historical Enquiry question</a:t>
            </a:r>
          </a:p>
        </p:txBody>
      </p:sp>
      <p:sp>
        <p:nvSpPr>
          <p:cNvPr id="14" name="Action Button: Custom 13">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5" name="Action Button: Custom 14">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b="1" dirty="0"/>
              <a:t>The more questions that we ask about the Egyptians, the more answers we are likely to find. The more answers we have, the better understanding we have of their lives, so it is really important to keep finding out about them.</a:t>
            </a:r>
          </a:p>
        </p:txBody>
      </p:sp>
    </p:spTree>
    <p:extLst>
      <p:ext uri="{BB962C8B-B14F-4D97-AF65-F5344CB8AC3E}">
        <p14:creationId xmlns:p14="http://schemas.microsoft.com/office/powerpoint/2010/main" val="900544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6" grpId="0" animBg="1"/>
      <p:bldP spid="16" grpId="1"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Specific</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83037"/>
            <a:ext cx="10773032" cy="3180893"/>
          </a:xfrm>
        </p:spPr>
        <p:txBody>
          <a:bodyPr>
            <a:noAutofit/>
          </a:bodyPr>
          <a:lstStyle/>
          <a:p>
            <a:pPr marL="0" indent="0" algn="ctr">
              <a:buNone/>
            </a:pPr>
            <a:r>
              <a:rPr lang="en-GB" sz="5000" dirty="0"/>
              <a:t>Can you give some examples of some vocabulary that is SPECIFIC to the Ancient Egyptians?</a:t>
            </a:r>
          </a:p>
          <a:p>
            <a:pPr marL="0" indent="0" algn="ctr">
              <a:buNone/>
            </a:pPr>
            <a:endParaRPr lang="en-GB" sz="5000" dirty="0"/>
          </a:p>
          <a:p>
            <a:pPr marL="0" indent="0" algn="ctr">
              <a:buNone/>
            </a:pPr>
            <a:r>
              <a:rPr lang="en-GB" sz="5000" dirty="0"/>
              <a:t>Is there a reason that it is specific to them?</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Egyptians</a:t>
            </a:r>
          </a:p>
          <a:p>
            <a:pPr algn="ctr"/>
            <a:r>
              <a:rPr lang="en-GB" sz="1200" dirty="0"/>
              <a:t>Vocabulary and Communication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2" name="Action Button: Custom 11">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Pharaoh</a:t>
            </a:r>
          </a:p>
          <a:p>
            <a:pPr algn="ctr"/>
            <a:r>
              <a:rPr lang="en-GB" sz="2600" b="1" dirty="0"/>
              <a:t>Mummification</a:t>
            </a:r>
          </a:p>
          <a:p>
            <a:pPr algn="ctr"/>
            <a:r>
              <a:rPr lang="en-GB" sz="2600" b="1" dirty="0"/>
              <a:t>Papyrus</a:t>
            </a:r>
          </a:p>
        </p:txBody>
      </p:sp>
    </p:spTree>
    <p:extLst>
      <p:ext uri="{BB962C8B-B14F-4D97-AF65-F5344CB8AC3E}">
        <p14:creationId xmlns:p14="http://schemas.microsoft.com/office/powerpoint/2010/main" val="40869304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General</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963195"/>
            <a:ext cx="10773032" cy="3180893"/>
          </a:xfrm>
        </p:spPr>
        <p:txBody>
          <a:bodyPr>
            <a:noAutofit/>
          </a:bodyPr>
          <a:lstStyle/>
          <a:p>
            <a:pPr marL="0" indent="0" algn="ctr">
              <a:buNone/>
            </a:pPr>
            <a:r>
              <a:rPr lang="en-GB" sz="4000" dirty="0"/>
              <a:t>Can you give some examples of some vocabulary from the Ancient Egyptians that can be found in other periods of history or civilisations?</a:t>
            </a:r>
          </a:p>
          <a:p>
            <a:pPr marL="0" indent="0" algn="ctr">
              <a:buNone/>
            </a:pPr>
            <a:endParaRPr lang="en-GB" sz="4000" dirty="0"/>
          </a:p>
          <a:p>
            <a:pPr marL="0" indent="0" algn="ctr">
              <a:buNone/>
            </a:pPr>
            <a:r>
              <a:rPr lang="en-GB" sz="4000" dirty="0"/>
              <a:t>Why might they be found in other periods of history or other civilisations?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Egyptians</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Egyptians</a:t>
            </a:r>
          </a:p>
          <a:p>
            <a:pPr algn="ctr"/>
            <a:r>
              <a:rPr lang="en-GB" sz="1200" dirty="0"/>
              <a:t>Vocabulary and Communication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4" name="Action Button: Custom 13">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Invasion</a:t>
            </a:r>
          </a:p>
          <a:p>
            <a:pPr algn="ctr"/>
            <a:r>
              <a:rPr lang="en-GB" sz="2600" b="1" dirty="0"/>
              <a:t>Trade</a:t>
            </a:r>
          </a:p>
          <a:p>
            <a:pPr algn="ctr"/>
            <a:r>
              <a:rPr lang="en-GB" sz="2600" b="1" dirty="0"/>
              <a:t>Pyramid</a:t>
            </a:r>
          </a:p>
          <a:p>
            <a:pPr algn="ctr"/>
            <a:r>
              <a:rPr lang="en-GB" sz="2600" b="1" dirty="0"/>
              <a:t>Empire</a:t>
            </a:r>
          </a:p>
        </p:txBody>
      </p:sp>
    </p:spTree>
    <p:extLst>
      <p:ext uri="{BB962C8B-B14F-4D97-AF65-F5344CB8AC3E}">
        <p14:creationId xmlns:p14="http://schemas.microsoft.com/office/powerpoint/2010/main" val="18143753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5" grpId="0" animBg="1"/>
      <p:bldP spid="15" grpId="1"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Definition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867945"/>
            <a:ext cx="10773032" cy="3180893"/>
          </a:xfrm>
        </p:spPr>
        <p:txBody>
          <a:bodyPr>
            <a:noAutofit/>
          </a:bodyPr>
          <a:lstStyle/>
          <a:p>
            <a:pPr marL="0" indent="0" algn="ctr">
              <a:buNone/>
            </a:pPr>
            <a:r>
              <a:rPr lang="en-GB" sz="4500" dirty="0"/>
              <a:t>Can you remember a word or phrase linked to the Ancient Egyptians and give its definition?</a:t>
            </a:r>
          </a:p>
          <a:p>
            <a:pPr marL="0" indent="0" algn="ctr">
              <a:buNone/>
            </a:pPr>
            <a:endParaRPr lang="en-GB" sz="4500" dirty="0"/>
          </a:p>
          <a:p>
            <a:pPr marL="0" indent="0" algn="ctr">
              <a:buNone/>
            </a:pPr>
            <a:r>
              <a:rPr lang="en-GB" sz="4500" dirty="0"/>
              <a:t>Is it specific to these periods or does it appear in another period or civilisation?</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Egyptians</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Egyptians</a:t>
            </a:r>
          </a:p>
          <a:p>
            <a:pPr algn="ctr"/>
            <a:r>
              <a:rPr lang="en-GB" sz="1200" dirty="0"/>
              <a:t>Vocabulary and Communication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4" name="Action Button: Custom 13">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A sarcophagus was a stone coffin that usually had paintings, drawings or writing on them explaining who was in the coffin and why they were important.</a:t>
            </a:r>
          </a:p>
        </p:txBody>
      </p:sp>
    </p:spTree>
    <p:extLst>
      <p:ext uri="{BB962C8B-B14F-4D97-AF65-F5344CB8AC3E}">
        <p14:creationId xmlns:p14="http://schemas.microsoft.com/office/powerpoint/2010/main" val="23651615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5" grpId="0" animBg="1"/>
      <p:bldP spid="15" grpId="1"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C000"/>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Skill/Concept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678947"/>
            <a:ext cx="10773032" cy="3180893"/>
          </a:xfrm>
        </p:spPr>
        <p:txBody>
          <a:bodyPr>
            <a:noAutofit/>
          </a:bodyPr>
          <a:lstStyle/>
          <a:p>
            <a:pPr marL="0" indent="0" algn="ctr">
              <a:buNone/>
            </a:pPr>
            <a:r>
              <a:rPr lang="en-GB" sz="5000" dirty="0"/>
              <a:t>Can you remember a different skill or concept in history and explain what it means?</a:t>
            </a:r>
          </a:p>
          <a:p>
            <a:pPr marL="0" indent="0" algn="ctr">
              <a:buNone/>
            </a:pPr>
            <a:endParaRPr lang="en-GB" sz="5000" dirty="0"/>
          </a:p>
          <a:p>
            <a:pPr marL="0" indent="0" algn="ctr">
              <a:buNone/>
            </a:pPr>
            <a:r>
              <a:rPr lang="en-GB" sz="5000" dirty="0"/>
              <a:t>Can you give an example of it from the Ancient Egyptians?</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Egyptians</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Egyptians</a:t>
            </a:r>
          </a:p>
          <a:p>
            <a:pPr algn="ctr"/>
            <a:r>
              <a:rPr lang="en-GB" sz="1300" dirty="0"/>
              <a:t>menu</a:t>
            </a:r>
          </a:p>
        </p:txBody>
      </p:sp>
      <p:sp>
        <p:nvSpPr>
          <p:cNvPr id="13" name="Action Button: Custom 12">
            <a:hlinkClick r:id="" action="ppaction://macro?name=RandomizerEgypt"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Egyptians</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Chronology</a:t>
            </a:r>
          </a:p>
          <a:p>
            <a:pPr algn="ctr"/>
            <a:r>
              <a:rPr lang="en-GB" sz="2600" b="1" dirty="0"/>
              <a:t>The Ancient Egyptians knew about the Greeks and the Romans, as well as lots of other people, because they traded with them and were invaded by them too!</a:t>
            </a:r>
          </a:p>
        </p:txBody>
      </p:sp>
    </p:spTree>
    <p:extLst>
      <p:ext uri="{BB962C8B-B14F-4D97-AF65-F5344CB8AC3E}">
        <p14:creationId xmlns:p14="http://schemas.microsoft.com/office/powerpoint/2010/main" val="7585777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1280" y="53947"/>
            <a:ext cx="10515600" cy="1325563"/>
          </a:xfrm>
          <a:solidFill>
            <a:srgbClr val="A6A6A6"/>
          </a:solidFill>
          <a:ln>
            <a:solidFill>
              <a:srgbClr val="A6A6A6"/>
            </a:solidFill>
          </a:ln>
        </p:spPr>
        <p:txBody>
          <a:bodyPr/>
          <a:lstStyle/>
          <a:p>
            <a:pPr algn="ctr"/>
            <a:r>
              <a:rPr lang="en-GB" dirty="0">
                <a:solidFill>
                  <a:schemeClr val="bg1"/>
                </a:solidFill>
              </a:rPr>
              <a:t>Stone Age to Iron Age</a:t>
            </a:r>
          </a:p>
        </p:txBody>
      </p:sp>
      <p:sp>
        <p:nvSpPr>
          <p:cNvPr id="3" name="Title 1">
            <a:hlinkClick r:id="" action="ppaction://macro?name=StoneChron"/>
          </p:cNvPr>
          <p:cNvSpPr txBox="1">
            <a:spLocks/>
          </p:cNvSpPr>
          <p:nvPr/>
        </p:nvSpPr>
        <p:spPr>
          <a:xfrm>
            <a:off x="4599801" y="1507751"/>
            <a:ext cx="2992395" cy="659870"/>
          </a:xfrm>
          <a:prstGeom prst="rect">
            <a:avLst/>
          </a:prstGeom>
          <a:solidFill>
            <a:srgbClr val="A6A6A6"/>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Chronology</a:t>
            </a:r>
          </a:p>
          <a:p>
            <a:pPr algn="ctr"/>
            <a:r>
              <a:rPr lang="en-GB" sz="1400" dirty="0">
                <a:solidFill>
                  <a:schemeClr val="bg1"/>
                </a:solidFill>
              </a:rPr>
              <a:t>(Click here for a random question)</a:t>
            </a:r>
          </a:p>
        </p:txBody>
      </p:sp>
      <p:sp>
        <p:nvSpPr>
          <p:cNvPr id="14" name="Title 1">
            <a:hlinkClick r:id="" action="ppaction://macro?name=StoneCon"/>
          </p:cNvPr>
          <p:cNvSpPr txBox="1">
            <a:spLocks/>
          </p:cNvSpPr>
          <p:nvPr/>
        </p:nvSpPr>
        <p:spPr>
          <a:xfrm>
            <a:off x="838200" y="1507751"/>
            <a:ext cx="2992395" cy="659870"/>
          </a:xfrm>
          <a:prstGeom prst="rect">
            <a:avLst/>
          </a:prstGeom>
          <a:solidFill>
            <a:srgbClr val="A6A6A6"/>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Constructing the Past</a:t>
            </a:r>
          </a:p>
          <a:p>
            <a:pPr algn="ctr"/>
            <a:r>
              <a:rPr lang="en-GB" sz="1300" dirty="0">
                <a:solidFill>
                  <a:schemeClr val="bg1"/>
                </a:solidFill>
              </a:rPr>
              <a:t>(Click here for a random question)</a:t>
            </a:r>
          </a:p>
        </p:txBody>
      </p:sp>
      <p:sp>
        <p:nvSpPr>
          <p:cNvPr id="15" name="Title 1">
            <a:hlinkClick r:id="" action="ppaction://macro?name=StoneContinuity"/>
          </p:cNvPr>
          <p:cNvSpPr txBox="1">
            <a:spLocks/>
          </p:cNvSpPr>
          <p:nvPr/>
        </p:nvSpPr>
        <p:spPr>
          <a:xfrm>
            <a:off x="8361405" y="1507751"/>
            <a:ext cx="2992395" cy="659870"/>
          </a:xfrm>
          <a:prstGeom prst="rect">
            <a:avLst/>
          </a:prstGeom>
          <a:solidFill>
            <a:srgbClr val="A6A6A6"/>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Continuity and Change</a:t>
            </a:r>
          </a:p>
          <a:p>
            <a:pPr algn="ctr"/>
            <a:r>
              <a:rPr lang="en-GB" sz="1400" dirty="0">
                <a:solidFill>
                  <a:schemeClr val="bg1"/>
                </a:solidFill>
              </a:rPr>
              <a:t>(Click here for a random question)</a:t>
            </a:r>
          </a:p>
        </p:txBody>
      </p:sp>
      <p:sp>
        <p:nvSpPr>
          <p:cNvPr id="28" name="Title 1">
            <a:hlinkClick r:id="" action="ppaction://macro?name=StoneCause"/>
          </p:cNvPr>
          <p:cNvSpPr txBox="1">
            <a:spLocks/>
          </p:cNvSpPr>
          <p:nvPr/>
        </p:nvSpPr>
        <p:spPr>
          <a:xfrm>
            <a:off x="838200" y="3048762"/>
            <a:ext cx="2992395" cy="659870"/>
          </a:xfrm>
          <a:prstGeom prst="rect">
            <a:avLst/>
          </a:prstGeom>
          <a:solidFill>
            <a:srgbClr val="A6A6A6"/>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Cause and Effect</a:t>
            </a:r>
          </a:p>
          <a:p>
            <a:pPr algn="ctr"/>
            <a:r>
              <a:rPr lang="en-GB" sz="1400" dirty="0">
                <a:solidFill>
                  <a:schemeClr val="bg1"/>
                </a:solidFill>
              </a:rPr>
              <a:t>(Click here for a random question)</a:t>
            </a:r>
          </a:p>
        </p:txBody>
      </p:sp>
      <p:sp>
        <p:nvSpPr>
          <p:cNvPr id="29" name="Title 1">
            <a:hlinkClick r:id="" action="ppaction://macro?name=StoneSig"/>
          </p:cNvPr>
          <p:cNvSpPr txBox="1">
            <a:spLocks/>
          </p:cNvSpPr>
          <p:nvPr/>
        </p:nvSpPr>
        <p:spPr>
          <a:xfrm>
            <a:off x="4599801" y="3048762"/>
            <a:ext cx="2992395" cy="659870"/>
          </a:xfrm>
          <a:prstGeom prst="rect">
            <a:avLst/>
          </a:prstGeom>
          <a:solidFill>
            <a:srgbClr val="A6A6A6"/>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Significance and Interpretation</a:t>
            </a:r>
          </a:p>
          <a:p>
            <a:pPr algn="ctr"/>
            <a:r>
              <a:rPr lang="en-GB" sz="1400" dirty="0">
                <a:solidFill>
                  <a:schemeClr val="bg1"/>
                </a:solidFill>
              </a:rPr>
              <a:t>(Click here for a random question)</a:t>
            </a:r>
            <a:endParaRPr lang="en-GB" sz="2000" dirty="0">
              <a:solidFill>
                <a:schemeClr val="bg1"/>
              </a:solidFill>
            </a:endParaRPr>
          </a:p>
        </p:txBody>
      </p:sp>
      <p:sp>
        <p:nvSpPr>
          <p:cNvPr id="30" name="Title 1">
            <a:hlinkClick r:id="" action="ppaction://macro?name=StoneSources"/>
          </p:cNvPr>
          <p:cNvSpPr txBox="1">
            <a:spLocks/>
          </p:cNvSpPr>
          <p:nvPr/>
        </p:nvSpPr>
        <p:spPr>
          <a:xfrm>
            <a:off x="8361405" y="3048762"/>
            <a:ext cx="2992395" cy="659870"/>
          </a:xfrm>
          <a:prstGeom prst="rect">
            <a:avLst/>
          </a:prstGeom>
          <a:solidFill>
            <a:srgbClr val="A6A6A6"/>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Sources as Evidence</a:t>
            </a:r>
          </a:p>
          <a:p>
            <a:pPr algn="ctr"/>
            <a:r>
              <a:rPr lang="en-GB" sz="1400" dirty="0">
                <a:solidFill>
                  <a:schemeClr val="bg1"/>
                </a:solidFill>
              </a:rPr>
              <a:t>(Click here for a random question)</a:t>
            </a:r>
            <a:endParaRPr lang="en-GB" sz="2000" dirty="0">
              <a:solidFill>
                <a:schemeClr val="bg1"/>
              </a:solidFill>
            </a:endParaRPr>
          </a:p>
        </p:txBody>
      </p:sp>
      <p:sp>
        <p:nvSpPr>
          <p:cNvPr id="31" name="Title 1">
            <a:hlinkClick r:id="" action="ppaction://macro?name=StoneEnquiry"/>
          </p:cNvPr>
          <p:cNvSpPr txBox="1">
            <a:spLocks/>
          </p:cNvSpPr>
          <p:nvPr/>
        </p:nvSpPr>
        <p:spPr>
          <a:xfrm>
            <a:off x="838200" y="4589773"/>
            <a:ext cx="2992395" cy="659870"/>
          </a:xfrm>
          <a:prstGeom prst="rect">
            <a:avLst/>
          </a:prstGeom>
          <a:solidFill>
            <a:srgbClr val="A6A6A6"/>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Historical Enquiry</a:t>
            </a:r>
          </a:p>
          <a:p>
            <a:pPr algn="ctr"/>
            <a:r>
              <a:rPr lang="en-GB" sz="1400" dirty="0">
                <a:solidFill>
                  <a:schemeClr val="bg1"/>
                </a:solidFill>
              </a:rPr>
              <a:t>(Click here for a random question)</a:t>
            </a:r>
          </a:p>
        </p:txBody>
      </p:sp>
      <p:sp>
        <p:nvSpPr>
          <p:cNvPr id="32" name="Title 1">
            <a:hlinkClick r:id="" action="ppaction://macro?name=StoneVocab"/>
          </p:cNvPr>
          <p:cNvSpPr txBox="1">
            <a:spLocks/>
          </p:cNvSpPr>
          <p:nvPr/>
        </p:nvSpPr>
        <p:spPr>
          <a:xfrm>
            <a:off x="4599801" y="4589773"/>
            <a:ext cx="2992395" cy="659870"/>
          </a:xfrm>
          <a:prstGeom prst="rect">
            <a:avLst/>
          </a:prstGeom>
          <a:solidFill>
            <a:srgbClr val="A6A6A6"/>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Vocabulary and Communication</a:t>
            </a:r>
          </a:p>
          <a:p>
            <a:pPr algn="ctr"/>
            <a:r>
              <a:rPr lang="en-GB" sz="1400" dirty="0">
                <a:solidFill>
                  <a:schemeClr val="bg1"/>
                </a:solidFill>
              </a:rPr>
              <a:t>(Click here for a random question)</a:t>
            </a:r>
          </a:p>
        </p:txBody>
      </p:sp>
      <p:sp>
        <p:nvSpPr>
          <p:cNvPr id="40" name="Action Button: Custom 3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41" name="Action Button: Custom 40">
            <a:hlinkClick r:id="" action="ppaction://macro?name=RandomizerStone" highlightClick="1"/>
          </p:cNvPr>
          <p:cNvSpPr/>
          <p:nvPr/>
        </p:nvSpPr>
        <p:spPr>
          <a:xfrm>
            <a:off x="4599800" y="6198130"/>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skill linked to the Stone, Bronze or Iron Ages</a:t>
            </a:r>
          </a:p>
        </p:txBody>
      </p:sp>
      <p:sp>
        <p:nvSpPr>
          <p:cNvPr id="18" name="Title 1">
            <a:hlinkClick r:id="rId2" action="ppaction://hlinksldjump"/>
          </p:cNvPr>
          <p:cNvSpPr txBox="1">
            <a:spLocks/>
          </p:cNvSpPr>
          <p:nvPr/>
        </p:nvSpPr>
        <p:spPr>
          <a:xfrm>
            <a:off x="837516" y="2204976"/>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Similarities</a:t>
            </a:r>
          </a:p>
        </p:txBody>
      </p:sp>
      <p:sp>
        <p:nvSpPr>
          <p:cNvPr id="19" name="Title 1">
            <a:hlinkClick r:id="rId3" action="ppaction://hlinksldjump"/>
          </p:cNvPr>
          <p:cNvSpPr txBox="1">
            <a:spLocks/>
          </p:cNvSpPr>
          <p:nvPr/>
        </p:nvSpPr>
        <p:spPr>
          <a:xfrm>
            <a:off x="2378441" y="2204976"/>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Differences</a:t>
            </a:r>
          </a:p>
        </p:txBody>
      </p:sp>
      <p:sp>
        <p:nvSpPr>
          <p:cNvPr id="20" name="Title 1">
            <a:hlinkClick r:id="rId4" action="ppaction://hlinksldjump"/>
          </p:cNvPr>
          <p:cNvSpPr txBox="1">
            <a:spLocks/>
          </p:cNvSpPr>
          <p:nvPr/>
        </p:nvSpPr>
        <p:spPr>
          <a:xfrm>
            <a:off x="837516" y="2611718"/>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Contact</a:t>
            </a:r>
          </a:p>
        </p:txBody>
      </p:sp>
      <p:sp>
        <p:nvSpPr>
          <p:cNvPr id="21" name="Title 1">
            <a:hlinkClick r:id="rId5" action="ppaction://hlinksldjump"/>
          </p:cNvPr>
          <p:cNvSpPr txBox="1">
            <a:spLocks/>
          </p:cNvSpPr>
          <p:nvPr/>
        </p:nvSpPr>
        <p:spPr>
          <a:xfrm>
            <a:off x="2378441" y="2606915"/>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Historians</a:t>
            </a:r>
          </a:p>
        </p:txBody>
      </p:sp>
      <p:sp>
        <p:nvSpPr>
          <p:cNvPr id="22" name="Title 1">
            <a:hlinkClick r:id="rId6" action="ppaction://hlinksldjump"/>
          </p:cNvPr>
          <p:cNvSpPr txBox="1">
            <a:spLocks/>
          </p:cNvSpPr>
          <p:nvPr/>
        </p:nvSpPr>
        <p:spPr>
          <a:xfrm>
            <a:off x="837516" y="3751769"/>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Causes</a:t>
            </a:r>
          </a:p>
        </p:txBody>
      </p:sp>
      <p:sp>
        <p:nvSpPr>
          <p:cNvPr id="23" name="Title 1">
            <a:hlinkClick r:id="rId7" action="ppaction://hlinksldjump"/>
          </p:cNvPr>
          <p:cNvSpPr txBox="1">
            <a:spLocks/>
          </p:cNvSpPr>
          <p:nvPr/>
        </p:nvSpPr>
        <p:spPr>
          <a:xfrm>
            <a:off x="2378441" y="3751769"/>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Effects</a:t>
            </a:r>
          </a:p>
        </p:txBody>
      </p:sp>
      <p:sp>
        <p:nvSpPr>
          <p:cNvPr id="24" name="Title 1">
            <a:hlinkClick r:id="rId8" action="ppaction://hlinksldjump"/>
          </p:cNvPr>
          <p:cNvSpPr txBox="1">
            <a:spLocks/>
          </p:cNvSpPr>
          <p:nvPr/>
        </p:nvSpPr>
        <p:spPr>
          <a:xfrm>
            <a:off x="837516" y="4158511"/>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25" name="Title 1">
            <a:hlinkClick r:id="rId9" action="ppaction://hlinksldjump"/>
          </p:cNvPr>
          <p:cNvSpPr txBox="1">
            <a:spLocks/>
          </p:cNvSpPr>
          <p:nvPr/>
        </p:nvSpPr>
        <p:spPr>
          <a:xfrm>
            <a:off x="2378441" y="4153708"/>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26" name="Title 1">
            <a:hlinkClick r:id="rId10" action="ppaction://hlinksldjump"/>
          </p:cNvPr>
          <p:cNvSpPr txBox="1">
            <a:spLocks/>
          </p:cNvSpPr>
          <p:nvPr/>
        </p:nvSpPr>
        <p:spPr>
          <a:xfrm>
            <a:off x="4599801" y="2204976"/>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Before</a:t>
            </a:r>
          </a:p>
        </p:txBody>
      </p:sp>
      <p:sp>
        <p:nvSpPr>
          <p:cNvPr id="27" name="Title 1">
            <a:hlinkClick r:id="rId11" action="ppaction://hlinksldjump"/>
          </p:cNvPr>
          <p:cNvSpPr txBox="1">
            <a:spLocks/>
          </p:cNvSpPr>
          <p:nvPr/>
        </p:nvSpPr>
        <p:spPr>
          <a:xfrm>
            <a:off x="6140042" y="2204976"/>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After</a:t>
            </a:r>
          </a:p>
        </p:txBody>
      </p:sp>
      <p:sp>
        <p:nvSpPr>
          <p:cNvPr id="38" name="Title 1">
            <a:hlinkClick r:id="rId12" action="ppaction://hlinksldjump"/>
          </p:cNvPr>
          <p:cNvSpPr txBox="1">
            <a:spLocks/>
          </p:cNvSpPr>
          <p:nvPr/>
        </p:nvSpPr>
        <p:spPr>
          <a:xfrm>
            <a:off x="4599801" y="2611718"/>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Concurrent</a:t>
            </a:r>
          </a:p>
        </p:txBody>
      </p:sp>
      <p:sp>
        <p:nvSpPr>
          <p:cNvPr id="39" name="Title 1">
            <a:hlinkClick r:id="rId13" action="ppaction://hlinksldjump"/>
          </p:cNvPr>
          <p:cNvSpPr txBox="1">
            <a:spLocks/>
          </p:cNvSpPr>
          <p:nvPr/>
        </p:nvSpPr>
        <p:spPr>
          <a:xfrm>
            <a:off x="6140042" y="2606915"/>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Dates/Orders</a:t>
            </a:r>
          </a:p>
        </p:txBody>
      </p:sp>
      <p:sp>
        <p:nvSpPr>
          <p:cNvPr id="42" name="Title 1">
            <a:hlinkClick r:id="rId14" action="ppaction://hlinksldjump"/>
          </p:cNvPr>
          <p:cNvSpPr txBox="1">
            <a:spLocks/>
          </p:cNvSpPr>
          <p:nvPr/>
        </p:nvSpPr>
        <p:spPr>
          <a:xfrm>
            <a:off x="8361405" y="2207970"/>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Continuities</a:t>
            </a:r>
          </a:p>
        </p:txBody>
      </p:sp>
      <p:sp>
        <p:nvSpPr>
          <p:cNvPr id="43" name="Title 1">
            <a:hlinkClick r:id="rId15" action="ppaction://hlinksldjump"/>
          </p:cNvPr>
          <p:cNvSpPr txBox="1">
            <a:spLocks/>
          </p:cNvSpPr>
          <p:nvPr/>
        </p:nvSpPr>
        <p:spPr>
          <a:xfrm>
            <a:off x="9901646" y="2207970"/>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Changes</a:t>
            </a:r>
          </a:p>
        </p:txBody>
      </p:sp>
      <p:sp>
        <p:nvSpPr>
          <p:cNvPr id="44" name="Title 1">
            <a:hlinkClick r:id="rId16" action="ppaction://hlinksldjump"/>
          </p:cNvPr>
          <p:cNvSpPr txBox="1">
            <a:spLocks/>
          </p:cNvSpPr>
          <p:nvPr/>
        </p:nvSpPr>
        <p:spPr>
          <a:xfrm>
            <a:off x="8361405" y="2614712"/>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45" name="Title 1">
            <a:hlinkClick r:id="rId17" action="ppaction://hlinksldjump"/>
          </p:cNvPr>
          <p:cNvSpPr txBox="1">
            <a:spLocks/>
          </p:cNvSpPr>
          <p:nvPr/>
        </p:nvSpPr>
        <p:spPr>
          <a:xfrm>
            <a:off x="9901646" y="2609909"/>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46" name="Title 1">
            <a:hlinkClick r:id="rId18" action="ppaction://hlinksldjump"/>
          </p:cNvPr>
          <p:cNvSpPr txBox="1">
            <a:spLocks/>
          </p:cNvSpPr>
          <p:nvPr/>
        </p:nvSpPr>
        <p:spPr>
          <a:xfrm>
            <a:off x="4599801" y="3751769"/>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Events</a:t>
            </a:r>
          </a:p>
        </p:txBody>
      </p:sp>
      <p:sp>
        <p:nvSpPr>
          <p:cNvPr id="47" name="Title 1">
            <a:hlinkClick r:id="rId19" action="ppaction://hlinksldjump"/>
          </p:cNvPr>
          <p:cNvSpPr txBox="1">
            <a:spLocks/>
          </p:cNvSpPr>
          <p:nvPr/>
        </p:nvSpPr>
        <p:spPr>
          <a:xfrm>
            <a:off x="6140042" y="3751769"/>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People</a:t>
            </a:r>
          </a:p>
        </p:txBody>
      </p:sp>
      <p:sp>
        <p:nvSpPr>
          <p:cNvPr id="48" name="Title 1">
            <a:hlinkClick r:id="rId20" action="ppaction://hlinksldjump"/>
          </p:cNvPr>
          <p:cNvSpPr txBox="1">
            <a:spLocks/>
          </p:cNvSpPr>
          <p:nvPr/>
        </p:nvSpPr>
        <p:spPr>
          <a:xfrm>
            <a:off x="4599801" y="4158511"/>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Challenges</a:t>
            </a:r>
          </a:p>
        </p:txBody>
      </p:sp>
      <p:sp>
        <p:nvSpPr>
          <p:cNvPr id="49" name="Title 1">
            <a:hlinkClick r:id="rId21" action="ppaction://hlinksldjump"/>
          </p:cNvPr>
          <p:cNvSpPr txBox="1">
            <a:spLocks/>
          </p:cNvSpPr>
          <p:nvPr/>
        </p:nvSpPr>
        <p:spPr>
          <a:xfrm>
            <a:off x="6140042" y="4153708"/>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Interpretation</a:t>
            </a:r>
          </a:p>
        </p:txBody>
      </p:sp>
      <p:sp>
        <p:nvSpPr>
          <p:cNvPr id="50" name="Title 1">
            <a:hlinkClick r:id="rId22" action="ppaction://hlinksldjump"/>
          </p:cNvPr>
          <p:cNvSpPr txBox="1">
            <a:spLocks/>
          </p:cNvSpPr>
          <p:nvPr/>
        </p:nvSpPr>
        <p:spPr>
          <a:xfrm>
            <a:off x="8361405" y="3751769"/>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Types</a:t>
            </a:r>
          </a:p>
        </p:txBody>
      </p:sp>
      <p:sp>
        <p:nvSpPr>
          <p:cNvPr id="51" name="Title 1">
            <a:hlinkClick r:id="rId23" action="ppaction://hlinksldjump"/>
          </p:cNvPr>
          <p:cNvSpPr txBox="1">
            <a:spLocks/>
          </p:cNvSpPr>
          <p:nvPr/>
        </p:nvSpPr>
        <p:spPr>
          <a:xfrm>
            <a:off x="9901646" y="3751769"/>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Amount</a:t>
            </a:r>
          </a:p>
        </p:txBody>
      </p:sp>
      <p:sp>
        <p:nvSpPr>
          <p:cNvPr id="52" name="Title 1">
            <a:hlinkClick r:id="rId24" action="ppaction://hlinksldjump"/>
          </p:cNvPr>
          <p:cNvSpPr txBox="1">
            <a:spLocks/>
          </p:cNvSpPr>
          <p:nvPr/>
        </p:nvSpPr>
        <p:spPr>
          <a:xfrm>
            <a:off x="8361405" y="4158511"/>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Usefulness</a:t>
            </a:r>
          </a:p>
        </p:txBody>
      </p:sp>
      <p:sp>
        <p:nvSpPr>
          <p:cNvPr id="53" name="Title 1">
            <a:hlinkClick r:id="rId25" action="ppaction://hlinksldjump"/>
          </p:cNvPr>
          <p:cNvSpPr txBox="1">
            <a:spLocks/>
          </p:cNvSpPr>
          <p:nvPr/>
        </p:nvSpPr>
        <p:spPr>
          <a:xfrm>
            <a:off x="9901646" y="4153708"/>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Primary/Secondary</a:t>
            </a:r>
          </a:p>
        </p:txBody>
      </p:sp>
      <p:sp>
        <p:nvSpPr>
          <p:cNvPr id="54" name="Title 1">
            <a:hlinkClick r:id="rId26" action="ppaction://hlinksldjump"/>
          </p:cNvPr>
          <p:cNvSpPr txBox="1">
            <a:spLocks/>
          </p:cNvSpPr>
          <p:nvPr/>
        </p:nvSpPr>
        <p:spPr>
          <a:xfrm>
            <a:off x="837516" y="5332363"/>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Questions</a:t>
            </a:r>
          </a:p>
        </p:txBody>
      </p:sp>
      <p:sp>
        <p:nvSpPr>
          <p:cNvPr id="55" name="Title 1">
            <a:hlinkClick r:id="rId27" action="ppaction://hlinksldjump"/>
          </p:cNvPr>
          <p:cNvSpPr txBox="1">
            <a:spLocks/>
          </p:cNvSpPr>
          <p:nvPr/>
        </p:nvSpPr>
        <p:spPr>
          <a:xfrm>
            <a:off x="2378441" y="5332363"/>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Explanation</a:t>
            </a:r>
          </a:p>
        </p:txBody>
      </p:sp>
      <p:sp>
        <p:nvSpPr>
          <p:cNvPr id="56" name="Title 1">
            <a:hlinkClick r:id="rId28" action="ppaction://hlinksldjump"/>
          </p:cNvPr>
          <p:cNvSpPr txBox="1">
            <a:spLocks/>
          </p:cNvSpPr>
          <p:nvPr/>
        </p:nvSpPr>
        <p:spPr>
          <a:xfrm>
            <a:off x="837516" y="5739105"/>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Evidence</a:t>
            </a:r>
          </a:p>
        </p:txBody>
      </p:sp>
      <p:sp>
        <p:nvSpPr>
          <p:cNvPr id="57" name="Title 1">
            <a:hlinkClick r:id="rId29" action="ppaction://hlinksldjump"/>
          </p:cNvPr>
          <p:cNvSpPr txBox="1">
            <a:spLocks/>
          </p:cNvSpPr>
          <p:nvPr/>
        </p:nvSpPr>
        <p:spPr>
          <a:xfrm>
            <a:off x="2378441" y="5734302"/>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Importance</a:t>
            </a:r>
          </a:p>
        </p:txBody>
      </p:sp>
      <p:sp>
        <p:nvSpPr>
          <p:cNvPr id="58" name="Title 1">
            <a:hlinkClick r:id="rId30" action="ppaction://hlinksldjump"/>
          </p:cNvPr>
          <p:cNvSpPr txBox="1">
            <a:spLocks/>
          </p:cNvSpPr>
          <p:nvPr/>
        </p:nvSpPr>
        <p:spPr>
          <a:xfrm>
            <a:off x="4599801" y="5291315"/>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Specific</a:t>
            </a:r>
          </a:p>
        </p:txBody>
      </p:sp>
      <p:sp>
        <p:nvSpPr>
          <p:cNvPr id="59" name="Title 1">
            <a:hlinkClick r:id="rId31" action="ppaction://hlinksldjump"/>
          </p:cNvPr>
          <p:cNvSpPr txBox="1">
            <a:spLocks/>
          </p:cNvSpPr>
          <p:nvPr/>
        </p:nvSpPr>
        <p:spPr>
          <a:xfrm>
            <a:off x="6140042" y="5291315"/>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General</a:t>
            </a:r>
          </a:p>
        </p:txBody>
      </p:sp>
      <p:sp>
        <p:nvSpPr>
          <p:cNvPr id="60" name="Title 1">
            <a:hlinkClick r:id="rId32" action="ppaction://hlinksldjump"/>
          </p:cNvPr>
          <p:cNvSpPr txBox="1">
            <a:spLocks/>
          </p:cNvSpPr>
          <p:nvPr/>
        </p:nvSpPr>
        <p:spPr>
          <a:xfrm>
            <a:off x="4599801" y="5698057"/>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Definition</a:t>
            </a:r>
          </a:p>
        </p:txBody>
      </p:sp>
      <p:sp>
        <p:nvSpPr>
          <p:cNvPr id="61" name="Title 1">
            <a:hlinkClick r:id="rId33" action="ppaction://hlinksldjump"/>
          </p:cNvPr>
          <p:cNvSpPr txBox="1">
            <a:spLocks/>
          </p:cNvSpPr>
          <p:nvPr/>
        </p:nvSpPr>
        <p:spPr>
          <a:xfrm>
            <a:off x="6140042" y="5693254"/>
            <a:ext cx="1452154" cy="364584"/>
          </a:xfrm>
          <a:prstGeom prst="rect">
            <a:avLst/>
          </a:prstGeom>
          <a:solidFill>
            <a:schemeClr val="tx1">
              <a:lumMod val="50000"/>
              <a:lumOff val="50000"/>
            </a:schemeClr>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Skill/Concept</a:t>
            </a:r>
          </a:p>
        </p:txBody>
      </p:sp>
      <p:pic>
        <p:nvPicPr>
          <p:cNvPr id="2" name="Picture 1">
            <a:hlinkClick r:id="rId34"/>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8582887" y="4589773"/>
            <a:ext cx="2549429" cy="1612459"/>
          </a:xfrm>
          <a:prstGeom prst="rect">
            <a:avLst/>
          </a:prstGeom>
        </p:spPr>
      </p:pic>
    </p:spTree>
    <p:extLst>
      <p:ext uri="{BB962C8B-B14F-4D97-AF65-F5344CB8AC3E}">
        <p14:creationId xmlns:p14="http://schemas.microsoft.com/office/powerpoint/2010/main" val="858732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People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9" name="Content Placeholder 2"/>
          <p:cNvSpPr>
            <a:spLocks noGrp="1"/>
          </p:cNvSpPr>
          <p:nvPr>
            <p:ph idx="1"/>
          </p:nvPr>
        </p:nvSpPr>
        <p:spPr>
          <a:xfrm>
            <a:off x="699187" y="2351613"/>
            <a:ext cx="10793627" cy="3180893"/>
          </a:xfrm>
        </p:spPr>
        <p:txBody>
          <a:bodyPr>
            <a:noAutofit/>
          </a:bodyPr>
          <a:lstStyle/>
          <a:p>
            <a:pPr marL="0" indent="0" algn="ctr">
              <a:buNone/>
            </a:pPr>
            <a:r>
              <a:rPr lang="en-GB" sz="4000" dirty="0"/>
              <a:t>Can you think of some significant people during either the Stone, Bronze or Iron Ages and say why there were so significant?</a:t>
            </a:r>
          </a:p>
          <a:p>
            <a:pPr marL="0" indent="0" algn="ctr">
              <a:buNone/>
            </a:pPr>
            <a:endParaRPr lang="en-GB" sz="4000" dirty="0"/>
          </a:p>
          <a:p>
            <a:pPr marL="0" indent="0" algn="ctr">
              <a:buNone/>
            </a:pPr>
            <a:r>
              <a:rPr lang="en-GB" sz="4000" dirty="0"/>
              <a:t>Why do we only know of a limited number of significant people from prehistory?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Stone Age to Iron Age 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Stone Age to Iron Age Significance and Interpretation question</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3000" dirty="0"/>
              <a:t>The Amesbury Archer was a body found in a grave near Stonehenge with lots of riches that linked him to Europe.</a:t>
            </a:r>
          </a:p>
        </p:txBody>
      </p:sp>
    </p:spTree>
    <p:extLst>
      <p:ext uri="{BB962C8B-B14F-4D97-AF65-F5344CB8AC3E}">
        <p14:creationId xmlns:p14="http://schemas.microsoft.com/office/powerpoint/2010/main" val="277924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1280" y="53947"/>
            <a:ext cx="10515600" cy="1325563"/>
          </a:xfrm>
          <a:solidFill>
            <a:srgbClr val="F4B183"/>
          </a:solidFill>
          <a:ln>
            <a:solidFill>
              <a:srgbClr val="A6A6A6"/>
            </a:solidFill>
          </a:ln>
        </p:spPr>
        <p:txBody>
          <a:bodyPr/>
          <a:lstStyle/>
          <a:p>
            <a:pPr algn="ctr"/>
            <a:r>
              <a:rPr lang="en-GB" dirty="0">
                <a:solidFill>
                  <a:schemeClr val="bg1"/>
                </a:solidFill>
              </a:rPr>
              <a:t>Shang Dynasty</a:t>
            </a:r>
          </a:p>
        </p:txBody>
      </p:sp>
      <p:sp>
        <p:nvSpPr>
          <p:cNvPr id="3" name="Title 1">
            <a:hlinkClick r:id="" action="ppaction://macro?name=ShChron"/>
          </p:cNvPr>
          <p:cNvSpPr txBox="1">
            <a:spLocks/>
          </p:cNvSpPr>
          <p:nvPr/>
        </p:nvSpPr>
        <p:spPr>
          <a:xfrm>
            <a:off x="4599801" y="1507751"/>
            <a:ext cx="2992395" cy="659870"/>
          </a:xfrm>
          <a:prstGeom prst="rect">
            <a:avLst/>
          </a:prstGeom>
          <a:solidFill>
            <a:srgbClr val="F4B183"/>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Chronology</a:t>
            </a:r>
          </a:p>
          <a:p>
            <a:pPr algn="ctr"/>
            <a:r>
              <a:rPr lang="en-GB" sz="1400" dirty="0">
                <a:solidFill>
                  <a:schemeClr val="bg1"/>
                </a:solidFill>
              </a:rPr>
              <a:t>(Click here for a random question)</a:t>
            </a:r>
          </a:p>
        </p:txBody>
      </p:sp>
      <p:sp>
        <p:nvSpPr>
          <p:cNvPr id="14" name="Title 1">
            <a:hlinkClick r:id="" action="ppaction://macro?name=ShCon"/>
          </p:cNvPr>
          <p:cNvSpPr txBox="1">
            <a:spLocks/>
          </p:cNvSpPr>
          <p:nvPr/>
        </p:nvSpPr>
        <p:spPr>
          <a:xfrm>
            <a:off x="838200" y="1507751"/>
            <a:ext cx="2992395" cy="659870"/>
          </a:xfrm>
          <a:prstGeom prst="rect">
            <a:avLst/>
          </a:prstGeom>
          <a:solidFill>
            <a:srgbClr val="F4B183"/>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Constructing the Past</a:t>
            </a:r>
          </a:p>
          <a:p>
            <a:pPr algn="ctr"/>
            <a:r>
              <a:rPr lang="en-GB" sz="1300" dirty="0">
                <a:solidFill>
                  <a:schemeClr val="bg1"/>
                </a:solidFill>
              </a:rPr>
              <a:t>(Click here for a random question)</a:t>
            </a:r>
          </a:p>
        </p:txBody>
      </p:sp>
      <p:sp>
        <p:nvSpPr>
          <p:cNvPr id="15" name="Title 1">
            <a:hlinkClick r:id="" action="ppaction://macro?name=ShContinuity"/>
          </p:cNvPr>
          <p:cNvSpPr txBox="1">
            <a:spLocks/>
          </p:cNvSpPr>
          <p:nvPr/>
        </p:nvSpPr>
        <p:spPr>
          <a:xfrm>
            <a:off x="8361405" y="1507751"/>
            <a:ext cx="2992395" cy="659870"/>
          </a:xfrm>
          <a:prstGeom prst="rect">
            <a:avLst/>
          </a:prstGeom>
          <a:solidFill>
            <a:srgbClr val="F4B183"/>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Continuity and Change</a:t>
            </a:r>
          </a:p>
          <a:p>
            <a:pPr algn="ctr"/>
            <a:r>
              <a:rPr lang="en-GB" sz="1400" dirty="0">
                <a:solidFill>
                  <a:schemeClr val="bg1"/>
                </a:solidFill>
              </a:rPr>
              <a:t>(Click here for a random question)</a:t>
            </a:r>
          </a:p>
        </p:txBody>
      </p:sp>
      <p:sp>
        <p:nvSpPr>
          <p:cNvPr id="28" name="Title 1">
            <a:hlinkClick r:id="" action="ppaction://macro?name=ShCause"/>
          </p:cNvPr>
          <p:cNvSpPr txBox="1">
            <a:spLocks/>
          </p:cNvSpPr>
          <p:nvPr/>
        </p:nvSpPr>
        <p:spPr>
          <a:xfrm>
            <a:off x="838200" y="3048762"/>
            <a:ext cx="2992395" cy="659870"/>
          </a:xfrm>
          <a:prstGeom prst="rect">
            <a:avLst/>
          </a:prstGeom>
          <a:solidFill>
            <a:srgbClr val="F4B183"/>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Cause and Effect</a:t>
            </a:r>
          </a:p>
          <a:p>
            <a:pPr algn="ctr"/>
            <a:r>
              <a:rPr lang="en-GB" sz="1400" dirty="0">
                <a:solidFill>
                  <a:schemeClr val="bg1"/>
                </a:solidFill>
              </a:rPr>
              <a:t>(Click here for a random question)</a:t>
            </a:r>
          </a:p>
        </p:txBody>
      </p:sp>
      <p:sp>
        <p:nvSpPr>
          <p:cNvPr id="29" name="Title 1">
            <a:hlinkClick r:id="" action="ppaction://macro?name=ShSig"/>
          </p:cNvPr>
          <p:cNvSpPr txBox="1">
            <a:spLocks/>
          </p:cNvSpPr>
          <p:nvPr/>
        </p:nvSpPr>
        <p:spPr>
          <a:xfrm>
            <a:off x="4599801" y="3048762"/>
            <a:ext cx="2992395" cy="659870"/>
          </a:xfrm>
          <a:prstGeom prst="rect">
            <a:avLst/>
          </a:prstGeom>
          <a:solidFill>
            <a:srgbClr val="F4B183"/>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Significance and Interpretation</a:t>
            </a:r>
          </a:p>
          <a:p>
            <a:pPr algn="ctr"/>
            <a:r>
              <a:rPr lang="en-GB" sz="1400" dirty="0">
                <a:solidFill>
                  <a:schemeClr val="bg1"/>
                </a:solidFill>
              </a:rPr>
              <a:t>(Click here for a random question)</a:t>
            </a:r>
            <a:endParaRPr lang="en-GB" sz="2000" dirty="0">
              <a:solidFill>
                <a:schemeClr val="bg1"/>
              </a:solidFill>
            </a:endParaRPr>
          </a:p>
        </p:txBody>
      </p:sp>
      <p:sp>
        <p:nvSpPr>
          <p:cNvPr id="30" name="Title 1">
            <a:hlinkClick r:id="" action="ppaction://macro?name=ShSources"/>
          </p:cNvPr>
          <p:cNvSpPr txBox="1">
            <a:spLocks/>
          </p:cNvSpPr>
          <p:nvPr/>
        </p:nvSpPr>
        <p:spPr>
          <a:xfrm>
            <a:off x="8361405" y="3048762"/>
            <a:ext cx="2992395" cy="659870"/>
          </a:xfrm>
          <a:prstGeom prst="rect">
            <a:avLst/>
          </a:prstGeom>
          <a:solidFill>
            <a:srgbClr val="F4B183"/>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Sources as Evidence</a:t>
            </a:r>
          </a:p>
          <a:p>
            <a:pPr algn="ctr"/>
            <a:r>
              <a:rPr lang="en-GB" sz="1400" dirty="0">
                <a:solidFill>
                  <a:schemeClr val="bg1"/>
                </a:solidFill>
              </a:rPr>
              <a:t>(Click here for a random question)</a:t>
            </a:r>
            <a:endParaRPr lang="en-GB" sz="2000" dirty="0">
              <a:solidFill>
                <a:schemeClr val="bg1"/>
              </a:solidFill>
            </a:endParaRPr>
          </a:p>
        </p:txBody>
      </p:sp>
      <p:sp>
        <p:nvSpPr>
          <p:cNvPr id="31" name="Title 1">
            <a:hlinkClick r:id="" action="ppaction://macro?name=ShEnquiry"/>
          </p:cNvPr>
          <p:cNvSpPr txBox="1">
            <a:spLocks/>
          </p:cNvSpPr>
          <p:nvPr/>
        </p:nvSpPr>
        <p:spPr>
          <a:xfrm>
            <a:off x="838200" y="4589773"/>
            <a:ext cx="2992395" cy="659870"/>
          </a:xfrm>
          <a:prstGeom prst="rect">
            <a:avLst/>
          </a:prstGeom>
          <a:solidFill>
            <a:srgbClr val="F4B183"/>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Historical Enquiry</a:t>
            </a:r>
          </a:p>
          <a:p>
            <a:pPr algn="ctr"/>
            <a:r>
              <a:rPr lang="en-GB" sz="1400" dirty="0">
                <a:solidFill>
                  <a:schemeClr val="bg1"/>
                </a:solidFill>
              </a:rPr>
              <a:t>(Click here for a random question)</a:t>
            </a:r>
          </a:p>
        </p:txBody>
      </p:sp>
      <p:sp>
        <p:nvSpPr>
          <p:cNvPr id="32" name="Title 1">
            <a:hlinkClick r:id="" action="ppaction://macro?name=ShEnquiry"/>
          </p:cNvPr>
          <p:cNvSpPr txBox="1">
            <a:spLocks/>
          </p:cNvSpPr>
          <p:nvPr/>
        </p:nvSpPr>
        <p:spPr>
          <a:xfrm>
            <a:off x="4599801" y="4589773"/>
            <a:ext cx="2992395" cy="659870"/>
          </a:xfrm>
          <a:prstGeom prst="rect">
            <a:avLst/>
          </a:prstGeom>
          <a:solidFill>
            <a:srgbClr val="F4B183"/>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Vocabulary and Communication</a:t>
            </a:r>
          </a:p>
          <a:p>
            <a:pPr algn="ctr"/>
            <a:r>
              <a:rPr lang="en-GB" sz="1400" dirty="0">
                <a:solidFill>
                  <a:schemeClr val="bg1"/>
                </a:solidFill>
              </a:rPr>
              <a:t>(Click here for a random question)</a:t>
            </a:r>
          </a:p>
        </p:txBody>
      </p:sp>
      <p:sp>
        <p:nvSpPr>
          <p:cNvPr id="40" name="Action Button: Custom 3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41" name="Action Button: Custom 40">
            <a:hlinkClick r:id="" action="ppaction://macro?name=RandomizerShang" highlightClick="1"/>
          </p:cNvPr>
          <p:cNvSpPr/>
          <p:nvPr/>
        </p:nvSpPr>
        <p:spPr>
          <a:xfrm>
            <a:off x="4599800" y="6198130"/>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skill linked to the Shang Dynasty</a:t>
            </a:r>
          </a:p>
        </p:txBody>
      </p:sp>
      <p:sp>
        <p:nvSpPr>
          <p:cNvPr id="18" name="Title 1">
            <a:hlinkClick r:id="rId2" action="ppaction://hlinksldjump"/>
          </p:cNvPr>
          <p:cNvSpPr txBox="1">
            <a:spLocks/>
          </p:cNvSpPr>
          <p:nvPr/>
        </p:nvSpPr>
        <p:spPr>
          <a:xfrm>
            <a:off x="837516" y="2204976"/>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Similarities</a:t>
            </a:r>
          </a:p>
        </p:txBody>
      </p:sp>
      <p:sp>
        <p:nvSpPr>
          <p:cNvPr id="19" name="Title 1">
            <a:hlinkClick r:id="rId3" action="ppaction://hlinksldjump"/>
          </p:cNvPr>
          <p:cNvSpPr txBox="1">
            <a:spLocks/>
          </p:cNvSpPr>
          <p:nvPr/>
        </p:nvSpPr>
        <p:spPr>
          <a:xfrm>
            <a:off x="2378441" y="2204976"/>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Differences</a:t>
            </a:r>
          </a:p>
        </p:txBody>
      </p:sp>
      <p:sp>
        <p:nvSpPr>
          <p:cNvPr id="20" name="Title 1">
            <a:hlinkClick r:id="rId4" action="ppaction://hlinksldjump"/>
          </p:cNvPr>
          <p:cNvSpPr txBox="1">
            <a:spLocks/>
          </p:cNvSpPr>
          <p:nvPr/>
        </p:nvSpPr>
        <p:spPr>
          <a:xfrm>
            <a:off x="837516" y="2611718"/>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Contact</a:t>
            </a:r>
          </a:p>
        </p:txBody>
      </p:sp>
      <p:sp>
        <p:nvSpPr>
          <p:cNvPr id="21" name="Title 1">
            <a:hlinkClick r:id="rId5" action="ppaction://hlinksldjump"/>
          </p:cNvPr>
          <p:cNvSpPr txBox="1">
            <a:spLocks/>
          </p:cNvSpPr>
          <p:nvPr/>
        </p:nvSpPr>
        <p:spPr>
          <a:xfrm>
            <a:off x="2378441" y="2606915"/>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Historians</a:t>
            </a:r>
          </a:p>
        </p:txBody>
      </p:sp>
      <p:sp>
        <p:nvSpPr>
          <p:cNvPr id="22" name="Title 1">
            <a:hlinkClick r:id="rId6" action="ppaction://hlinksldjump"/>
          </p:cNvPr>
          <p:cNvSpPr txBox="1">
            <a:spLocks/>
          </p:cNvSpPr>
          <p:nvPr/>
        </p:nvSpPr>
        <p:spPr>
          <a:xfrm>
            <a:off x="837516" y="3751769"/>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Causes</a:t>
            </a:r>
          </a:p>
        </p:txBody>
      </p:sp>
      <p:sp>
        <p:nvSpPr>
          <p:cNvPr id="23" name="Title 1">
            <a:hlinkClick r:id="rId7" action="ppaction://hlinksldjump"/>
          </p:cNvPr>
          <p:cNvSpPr txBox="1">
            <a:spLocks/>
          </p:cNvSpPr>
          <p:nvPr/>
        </p:nvSpPr>
        <p:spPr>
          <a:xfrm>
            <a:off x="2378441" y="3751769"/>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Effects</a:t>
            </a:r>
          </a:p>
        </p:txBody>
      </p:sp>
      <p:sp>
        <p:nvSpPr>
          <p:cNvPr id="24" name="Title 1">
            <a:hlinkClick r:id="rId8" action="ppaction://hlinksldjump"/>
          </p:cNvPr>
          <p:cNvSpPr txBox="1">
            <a:spLocks/>
          </p:cNvSpPr>
          <p:nvPr/>
        </p:nvSpPr>
        <p:spPr>
          <a:xfrm>
            <a:off x="837516" y="4158511"/>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25" name="Title 1">
            <a:hlinkClick r:id="rId9" action="ppaction://hlinksldjump"/>
          </p:cNvPr>
          <p:cNvSpPr txBox="1">
            <a:spLocks/>
          </p:cNvSpPr>
          <p:nvPr/>
        </p:nvSpPr>
        <p:spPr>
          <a:xfrm>
            <a:off x="2378441" y="4153708"/>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26" name="Title 1">
            <a:hlinkClick r:id="rId10" action="ppaction://hlinksldjump"/>
          </p:cNvPr>
          <p:cNvSpPr txBox="1">
            <a:spLocks/>
          </p:cNvSpPr>
          <p:nvPr/>
        </p:nvSpPr>
        <p:spPr>
          <a:xfrm>
            <a:off x="4599801" y="2204976"/>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Before</a:t>
            </a:r>
          </a:p>
        </p:txBody>
      </p:sp>
      <p:sp>
        <p:nvSpPr>
          <p:cNvPr id="27" name="Title 1">
            <a:hlinkClick r:id="rId11" action="ppaction://hlinksldjump"/>
          </p:cNvPr>
          <p:cNvSpPr txBox="1">
            <a:spLocks/>
          </p:cNvSpPr>
          <p:nvPr/>
        </p:nvSpPr>
        <p:spPr>
          <a:xfrm>
            <a:off x="6140042" y="2204976"/>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After</a:t>
            </a:r>
          </a:p>
        </p:txBody>
      </p:sp>
      <p:sp>
        <p:nvSpPr>
          <p:cNvPr id="38" name="Title 1">
            <a:hlinkClick r:id="rId12" action="ppaction://hlinksldjump"/>
          </p:cNvPr>
          <p:cNvSpPr txBox="1">
            <a:spLocks/>
          </p:cNvSpPr>
          <p:nvPr/>
        </p:nvSpPr>
        <p:spPr>
          <a:xfrm>
            <a:off x="4599801" y="2611718"/>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Concurrent</a:t>
            </a:r>
          </a:p>
        </p:txBody>
      </p:sp>
      <p:sp>
        <p:nvSpPr>
          <p:cNvPr id="39" name="Title 1">
            <a:hlinkClick r:id="rId13" action="ppaction://hlinksldjump"/>
          </p:cNvPr>
          <p:cNvSpPr txBox="1">
            <a:spLocks/>
          </p:cNvSpPr>
          <p:nvPr/>
        </p:nvSpPr>
        <p:spPr>
          <a:xfrm>
            <a:off x="6140042" y="2606915"/>
            <a:ext cx="1452154" cy="364584"/>
          </a:xfrm>
          <a:prstGeom prst="rect">
            <a:avLst/>
          </a:prstGeom>
          <a:solidFill>
            <a:srgbClr val="BA8080"/>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Dates/Orders</a:t>
            </a:r>
          </a:p>
        </p:txBody>
      </p:sp>
      <p:sp>
        <p:nvSpPr>
          <p:cNvPr id="42" name="Title 1">
            <a:hlinkClick r:id="rId14" action="ppaction://hlinksldjump"/>
          </p:cNvPr>
          <p:cNvSpPr txBox="1">
            <a:spLocks/>
          </p:cNvSpPr>
          <p:nvPr/>
        </p:nvSpPr>
        <p:spPr>
          <a:xfrm>
            <a:off x="8361405" y="2207970"/>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Continuities</a:t>
            </a:r>
          </a:p>
        </p:txBody>
      </p:sp>
      <p:sp>
        <p:nvSpPr>
          <p:cNvPr id="43" name="Title 1">
            <a:hlinkClick r:id="rId15" action="ppaction://hlinksldjump"/>
          </p:cNvPr>
          <p:cNvSpPr txBox="1">
            <a:spLocks/>
          </p:cNvSpPr>
          <p:nvPr/>
        </p:nvSpPr>
        <p:spPr>
          <a:xfrm>
            <a:off x="9901646" y="2207970"/>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Changes</a:t>
            </a:r>
          </a:p>
        </p:txBody>
      </p:sp>
      <p:sp>
        <p:nvSpPr>
          <p:cNvPr id="44" name="Title 1">
            <a:hlinkClick r:id="rId16" action="ppaction://hlinksldjump"/>
          </p:cNvPr>
          <p:cNvSpPr txBox="1">
            <a:spLocks/>
          </p:cNvSpPr>
          <p:nvPr/>
        </p:nvSpPr>
        <p:spPr>
          <a:xfrm>
            <a:off x="8361405" y="2614712"/>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45" name="Title 1">
            <a:hlinkClick r:id="rId17" action="ppaction://hlinksldjump"/>
          </p:cNvPr>
          <p:cNvSpPr txBox="1">
            <a:spLocks/>
          </p:cNvSpPr>
          <p:nvPr/>
        </p:nvSpPr>
        <p:spPr>
          <a:xfrm>
            <a:off x="9901646" y="2609909"/>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46" name="Title 1">
            <a:hlinkClick r:id="rId18" action="ppaction://hlinksldjump"/>
          </p:cNvPr>
          <p:cNvSpPr txBox="1">
            <a:spLocks/>
          </p:cNvSpPr>
          <p:nvPr/>
        </p:nvSpPr>
        <p:spPr>
          <a:xfrm>
            <a:off x="4599801" y="3751769"/>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Events</a:t>
            </a:r>
          </a:p>
        </p:txBody>
      </p:sp>
      <p:sp>
        <p:nvSpPr>
          <p:cNvPr id="47" name="Title 1">
            <a:hlinkClick r:id="rId19" action="ppaction://hlinksldjump"/>
          </p:cNvPr>
          <p:cNvSpPr txBox="1">
            <a:spLocks/>
          </p:cNvSpPr>
          <p:nvPr/>
        </p:nvSpPr>
        <p:spPr>
          <a:xfrm>
            <a:off x="6140042" y="3751769"/>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People</a:t>
            </a:r>
          </a:p>
        </p:txBody>
      </p:sp>
      <p:sp>
        <p:nvSpPr>
          <p:cNvPr id="48" name="Title 1">
            <a:hlinkClick r:id="rId20" action="ppaction://hlinksldjump"/>
          </p:cNvPr>
          <p:cNvSpPr txBox="1">
            <a:spLocks/>
          </p:cNvSpPr>
          <p:nvPr/>
        </p:nvSpPr>
        <p:spPr>
          <a:xfrm>
            <a:off x="4599801" y="4158511"/>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Challenges</a:t>
            </a:r>
          </a:p>
        </p:txBody>
      </p:sp>
      <p:sp>
        <p:nvSpPr>
          <p:cNvPr id="49" name="Title 1">
            <a:hlinkClick r:id="rId21" action="ppaction://hlinksldjump"/>
          </p:cNvPr>
          <p:cNvSpPr txBox="1">
            <a:spLocks/>
          </p:cNvSpPr>
          <p:nvPr/>
        </p:nvSpPr>
        <p:spPr>
          <a:xfrm>
            <a:off x="6140042" y="4153708"/>
            <a:ext cx="1452154" cy="364584"/>
          </a:xfrm>
          <a:prstGeom prst="rect">
            <a:avLst/>
          </a:prstGeom>
          <a:solidFill>
            <a:srgbClr val="BA8080"/>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Interpretation</a:t>
            </a:r>
          </a:p>
        </p:txBody>
      </p:sp>
      <p:sp>
        <p:nvSpPr>
          <p:cNvPr id="50" name="Title 1">
            <a:hlinkClick r:id="rId22" action="ppaction://hlinksldjump"/>
          </p:cNvPr>
          <p:cNvSpPr txBox="1">
            <a:spLocks/>
          </p:cNvSpPr>
          <p:nvPr/>
        </p:nvSpPr>
        <p:spPr>
          <a:xfrm>
            <a:off x="8361405" y="3751769"/>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Types</a:t>
            </a:r>
          </a:p>
        </p:txBody>
      </p:sp>
      <p:sp>
        <p:nvSpPr>
          <p:cNvPr id="51" name="Title 1">
            <a:hlinkClick r:id="rId23" action="ppaction://hlinksldjump"/>
          </p:cNvPr>
          <p:cNvSpPr txBox="1">
            <a:spLocks/>
          </p:cNvSpPr>
          <p:nvPr/>
        </p:nvSpPr>
        <p:spPr>
          <a:xfrm>
            <a:off x="9901646" y="3751769"/>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Amount</a:t>
            </a:r>
          </a:p>
        </p:txBody>
      </p:sp>
      <p:sp>
        <p:nvSpPr>
          <p:cNvPr id="52" name="Title 1">
            <a:hlinkClick r:id="rId24" action="ppaction://hlinksldjump"/>
          </p:cNvPr>
          <p:cNvSpPr txBox="1">
            <a:spLocks/>
          </p:cNvSpPr>
          <p:nvPr/>
        </p:nvSpPr>
        <p:spPr>
          <a:xfrm>
            <a:off x="8361405" y="4158511"/>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Usefulness</a:t>
            </a:r>
          </a:p>
        </p:txBody>
      </p:sp>
      <p:sp>
        <p:nvSpPr>
          <p:cNvPr id="53" name="Title 1">
            <a:hlinkClick r:id="rId25" action="ppaction://hlinksldjump"/>
          </p:cNvPr>
          <p:cNvSpPr txBox="1">
            <a:spLocks/>
          </p:cNvSpPr>
          <p:nvPr/>
        </p:nvSpPr>
        <p:spPr>
          <a:xfrm>
            <a:off x="9901646" y="4153708"/>
            <a:ext cx="1452154" cy="364584"/>
          </a:xfrm>
          <a:prstGeom prst="rect">
            <a:avLst/>
          </a:prstGeom>
          <a:solidFill>
            <a:srgbClr val="BA8080"/>
          </a:solidFill>
          <a:ln>
            <a:solidFill>
              <a:srgbClr val="A6A6A6"/>
            </a:solid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Primary/Secondary</a:t>
            </a:r>
          </a:p>
        </p:txBody>
      </p:sp>
      <p:sp>
        <p:nvSpPr>
          <p:cNvPr id="54" name="Title 1">
            <a:hlinkClick r:id="rId26" action="ppaction://hlinksldjump"/>
          </p:cNvPr>
          <p:cNvSpPr txBox="1">
            <a:spLocks/>
          </p:cNvSpPr>
          <p:nvPr/>
        </p:nvSpPr>
        <p:spPr>
          <a:xfrm>
            <a:off x="837516" y="5332363"/>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Questions</a:t>
            </a:r>
          </a:p>
        </p:txBody>
      </p:sp>
      <p:sp>
        <p:nvSpPr>
          <p:cNvPr id="55" name="Title 1">
            <a:hlinkClick r:id="rId27" action="ppaction://hlinksldjump"/>
          </p:cNvPr>
          <p:cNvSpPr txBox="1">
            <a:spLocks/>
          </p:cNvSpPr>
          <p:nvPr/>
        </p:nvSpPr>
        <p:spPr>
          <a:xfrm>
            <a:off x="2378441" y="5332363"/>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Explanation</a:t>
            </a:r>
          </a:p>
        </p:txBody>
      </p:sp>
      <p:sp>
        <p:nvSpPr>
          <p:cNvPr id="56" name="Title 1">
            <a:hlinkClick r:id="rId28" action="ppaction://hlinksldjump"/>
          </p:cNvPr>
          <p:cNvSpPr txBox="1">
            <a:spLocks/>
          </p:cNvSpPr>
          <p:nvPr/>
        </p:nvSpPr>
        <p:spPr>
          <a:xfrm>
            <a:off x="837516" y="5739105"/>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Evidence</a:t>
            </a:r>
          </a:p>
        </p:txBody>
      </p:sp>
      <p:sp>
        <p:nvSpPr>
          <p:cNvPr id="57" name="Title 1">
            <a:hlinkClick r:id="rId29" action="ppaction://hlinksldjump"/>
          </p:cNvPr>
          <p:cNvSpPr txBox="1">
            <a:spLocks/>
          </p:cNvSpPr>
          <p:nvPr/>
        </p:nvSpPr>
        <p:spPr>
          <a:xfrm>
            <a:off x="2378441" y="5734302"/>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Importance</a:t>
            </a:r>
          </a:p>
        </p:txBody>
      </p:sp>
      <p:sp>
        <p:nvSpPr>
          <p:cNvPr id="58" name="Title 1">
            <a:hlinkClick r:id="rId30" action="ppaction://hlinksldjump"/>
          </p:cNvPr>
          <p:cNvSpPr txBox="1">
            <a:spLocks/>
          </p:cNvSpPr>
          <p:nvPr/>
        </p:nvSpPr>
        <p:spPr>
          <a:xfrm>
            <a:off x="4599801" y="5291315"/>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Specific</a:t>
            </a:r>
          </a:p>
        </p:txBody>
      </p:sp>
      <p:sp>
        <p:nvSpPr>
          <p:cNvPr id="59" name="Title 1">
            <a:hlinkClick r:id="rId31" action="ppaction://hlinksldjump"/>
          </p:cNvPr>
          <p:cNvSpPr txBox="1">
            <a:spLocks/>
          </p:cNvSpPr>
          <p:nvPr/>
        </p:nvSpPr>
        <p:spPr>
          <a:xfrm>
            <a:off x="6140042" y="5291315"/>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General</a:t>
            </a:r>
          </a:p>
        </p:txBody>
      </p:sp>
      <p:sp>
        <p:nvSpPr>
          <p:cNvPr id="60" name="Title 1">
            <a:hlinkClick r:id="rId32" action="ppaction://hlinksldjump"/>
          </p:cNvPr>
          <p:cNvSpPr txBox="1">
            <a:spLocks/>
          </p:cNvSpPr>
          <p:nvPr/>
        </p:nvSpPr>
        <p:spPr>
          <a:xfrm>
            <a:off x="4599801" y="5698057"/>
            <a:ext cx="1452154" cy="364584"/>
          </a:xfrm>
          <a:prstGeom prst="rect">
            <a:avLst/>
          </a:prstGeom>
          <a:solidFill>
            <a:srgbClr val="BA808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Definition</a:t>
            </a:r>
          </a:p>
        </p:txBody>
      </p:sp>
      <p:sp>
        <p:nvSpPr>
          <p:cNvPr id="61" name="Title 1">
            <a:hlinkClick r:id="rId33" action="ppaction://hlinksldjump"/>
          </p:cNvPr>
          <p:cNvSpPr txBox="1">
            <a:spLocks/>
          </p:cNvSpPr>
          <p:nvPr/>
        </p:nvSpPr>
        <p:spPr>
          <a:xfrm>
            <a:off x="6140042" y="5693254"/>
            <a:ext cx="1452154" cy="364584"/>
          </a:xfrm>
          <a:prstGeom prst="rect">
            <a:avLst/>
          </a:prstGeom>
          <a:solidFill>
            <a:srgbClr val="BA8080"/>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Skill/Concept</a:t>
            </a:r>
          </a:p>
        </p:txBody>
      </p:sp>
      <p:pic>
        <p:nvPicPr>
          <p:cNvPr id="63" name="Picture 62">
            <a:hlinkClick r:id="rId34"/>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8582887" y="4589773"/>
            <a:ext cx="2549429" cy="1612459"/>
          </a:xfrm>
          <a:prstGeom prst="rect">
            <a:avLst/>
          </a:prstGeom>
        </p:spPr>
      </p:pic>
    </p:spTree>
    <p:extLst>
      <p:ext uri="{BB962C8B-B14F-4D97-AF65-F5344CB8AC3E}">
        <p14:creationId xmlns:p14="http://schemas.microsoft.com/office/powerpoint/2010/main" val="251797098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Similarities</a:t>
            </a:r>
          </a:p>
        </p:txBody>
      </p:sp>
      <p:sp>
        <p:nvSpPr>
          <p:cNvPr id="3" name="Content Placeholder 2"/>
          <p:cNvSpPr>
            <a:spLocks noGrp="1"/>
          </p:cNvSpPr>
          <p:nvPr>
            <p:ph idx="1"/>
          </p:nvPr>
        </p:nvSpPr>
        <p:spPr>
          <a:xfrm>
            <a:off x="838200" y="2379668"/>
            <a:ext cx="10515600" cy="2889017"/>
          </a:xfrm>
        </p:spPr>
        <p:txBody>
          <a:bodyPr>
            <a:noAutofit/>
          </a:bodyPr>
          <a:lstStyle/>
          <a:p>
            <a:pPr marL="0" indent="0" algn="ctr">
              <a:buNone/>
            </a:pPr>
            <a:r>
              <a:rPr lang="en-GB" sz="5000" dirty="0"/>
              <a:t>Can you think of 3 ways that the Shang Dynasty were similar to another period of history or civilisation that you have studied? </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6" name="Action Button: Custom 15">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Shang Dynasty</a:t>
            </a:r>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2" name="Action Button: Custom 11">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The Shang Dynasty were good at working with bronze just like the Greeks. They had their own written language like the Greeks and they both had lots of different gods that they would pray to.</a:t>
            </a:r>
          </a:p>
        </p:txBody>
      </p:sp>
    </p:spTree>
    <p:extLst>
      <p:ext uri="{BB962C8B-B14F-4D97-AF65-F5344CB8AC3E}">
        <p14:creationId xmlns:p14="http://schemas.microsoft.com/office/powerpoint/2010/main" val="6757458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3" grpId="0" animBg="1"/>
      <p:bldP spid="13" grpId="1"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Differences</a:t>
            </a:r>
          </a:p>
        </p:txBody>
      </p:sp>
      <p:sp>
        <p:nvSpPr>
          <p:cNvPr id="3" name="Content Placeholder 2"/>
          <p:cNvSpPr>
            <a:spLocks noGrp="1"/>
          </p:cNvSpPr>
          <p:nvPr>
            <p:ph idx="1"/>
          </p:nvPr>
        </p:nvSpPr>
        <p:spPr>
          <a:xfrm>
            <a:off x="838200" y="2379668"/>
            <a:ext cx="10515600" cy="2889017"/>
          </a:xfrm>
        </p:spPr>
        <p:txBody>
          <a:bodyPr>
            <a:noAutofit/>
          </a:bodyPr>
          <a:lstStyle/>
          <a:p>
            <a:pPr marL="0" indent="0" algn="ctr">
              <a:buNone/>
            </a:pPr>
            <a:r>
              <a:rPr lang="en-GB" sz="5000" dirty="0"/>
              <a:t>Can you think of 3 ways that the Shang Dynasty were different to another period of history or civilisation that you have studied? </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Shang Dynasty</a:t>
            </a:r>
          </a:p>
          <a:p>
            <a:pPr algn="ctr"/>
            <a:r>
              <a:rPr lang="en-GB" sz="1300" dirty="0"/>
              <a:t>Constructing the Past question</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Shang Dynasty</a:t>
            </a:r>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2" name="Action Button: Custom 11">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16" name="Action Button: Custom 15">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7" name="Action Button: Custom 16">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8" name="Rectangle 17"/>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b="1" dirty="0"/>
              <a:t>The Shang Dynasty used a written language rather than the Egyptian hieroglyphics. The Egyptians built huge pyramids which the Shang never did. The Shang often wrote on bones or shells whereas the Egyptians wrote on papyrus paper.</a:t>
            </a:r>
          </a:p>
        </p:txBody>
      </p:sp>
    </p:spTree>
    <p:extLst>
      <p:ext uri="{BB962C8B-B14F-4D97-AF65-F5344CB8AC3E}">
        <p14:creationId xmlns:p14="http://schemas.microsoft.com/office/powerpoint/2010/main" val="30342798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8" grpId="0" animBg="1"/>
      <p:bldP spid="18" grpId="1"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Contact</a:t>
            </a:r>
          </a:p>
        </p:txBody>
      </p:sp>
      <p:sp>
        <p:nvSpPr>
          <p:cNvPr id="3" name="Content Placeholder 2"/>
          <p:cNvSpPr>
            <a:spLocks noGrp="1"/>
          </p:cNvSpPr>
          <p:nvPr>
            <p:ph idx="1"/>
          </p:nvPr>
        </p:nvSpPr>
        <p:spPr>
          <a:xfrm>
            <a:off x="838200" y="2283874"/>
            <a:ext cx="10515600" cy="2889017"/>
          </a:xfrm>
        </p:spPr>
        <p:txBody>
          <a:bodyPr>
            <a:noAutofit/>
          </a:bodyPr>
          <a:lstStyle/>
          <a:p>
            <a:pPr marL="0" indent="0" algn="ctr">
              <a:buNone/>
            </a:pPr>
            <a:r>
              <a:rPr lang="en-GB" sz="5000" dirty="0"/>
              <a:t>Can you think of another civilisation that the Shang Dynasty may have had contact with and in what kind of way?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Shang Dynasty</a:t>
            </a:r>
          </a:p>
          <a:p>
            <a:pPr algn="ctr"/>
            <a:r>
              <a:rPr lang="en-GB" sz="1300" dirty="0"/>
              <a:t>Constructing the Past question</a:t>
            </a:r>
          </a:p>
        </p:txBody>
      </p:sp>
      <p:sp>
        <p:nvSpPr>
          <p:cNvPr id="15" name="Action Button: Custom 14">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Shang Dynasty</a:t>
            </a:r>
          </a:p>
          <a:p>
            <a:pPr algn="ctr"/>
            <a:r>
              <a:rPr lang="en-GB" sz="1300" dirty="0"/>
              <a:t>Constructing the Past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4" name="Action Button: Custom 13">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b="1" dirty="0"/>
              <a:t>The Shang Dynasty came into contact with other neighbouring Asian people but not many foreign groups as they tended to trade locally instead. They did go to war with other people though to help build their empire.</a:t>
            </a:r>
          </a:p>
        </p:txBody>
      </p:sp>
    </p:spTree>
    <p:extLst>
      <p:ext uri="{BB962C8B-B14F-4D97-AF65-F5344CB8AC3E}">
        <p14:creationId xmlns:p14="http://schemas.microsoft.com/office/powerpoint/2010/main" val="29997494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6" grpId="0" animBg="1"/>
      <p:bldP spid="16" grpId="1"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Historians</a:t>
            </a:r>
          </a:p>
        </p:txBody>
      </p:sp>
      <p:sp>
        <p:nvSpPr>
          <p:cNvPr id="3" name="Content Placeholder 2"/>
          <p:cNvSpPr>
            <a:spLocks noGrp="1"/>
          </p:cNvSpPr>
          <p:nvPr>
            <p:ph idx="1"/>
          </p:nvPr>
        </p:nvSpPr>
        <p:spPr>
          <a:xfrm>
            <a:off x="838200" y="2283874"/>
            <a:ext cx="10515600" cy="3725040"/>
          </a:xfrm>
        </p:spPr>
        <p:txBody>
          <a:bodyPr>
            <a:noAutofit/>
          </a:bodyPr>
          <a:lstStyle/>
          <a:p>
            <a:pPr marL="0" indent="0" algn="ctr">
              <a:buNone/>
            </a:pPr>
            <a:r>
              <a:rPr lang="en-GB" sz="5000" dirty="0"/>
              <a:t>How do you think that historians have created an understanding of the Shang Dynasty?</a:t>
            </a:r>
          </a:p>
          <a:p>
            <a:pPr marL="0" indent="0" algn="ctr">
              <a:buNone/>
            </a:pPr>
            <a:r>
              <a:rPr lang="en-GB" sz="5000" dirty="0"/>
              <a:t>What have they found and what do they know?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4" name="Action Button: Custom 13">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Shang Dynasty</a:t>
            </a:r>
          </a:p>
          <a:p>
            <a:pPr algn="ctr"/>
            <a:r>
              <a:rPr lang="en-GB" sz="1300" dirty="0"/>
              <a:t>Constructing the Past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3" name="Action Button: Custom 12">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9" name="Action Button: Custom 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1" name="Rectangle 10"/>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Archaeologists have found lots of bronze sculptures, weapons and oracle bones. The bones have had lots of writing on them which has needed translating, telling us about life in the Shang Dynasty.</a:t>
            </a:r>
          </a:p>
        </p:txBody>
      </p:sp>
    </p:spTree>
    <p:extLst>
      <p:ext uri="{BB962C8B-B14F-4D97-AF65-F5344CB8AC3E}">
        <p14:creationId xmlns:p14="http://schemas.microsoft.com/office/powerpoint/2010/main" val="9923835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1" grpId="0" animBg="1"/>
      <p:bldP spid="11" grpId="1"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Before</a:t>
            </a:r>
          </a:p>
        </p:txBody>
      </p:sp>
      <p:sp>
        <p:nvSpPr>
          <p:cNvPr id="3" name="Content Placeholder 2"/>
          <p:cNvSpPr>
            <a:spLocks noGrp="1"/>
          </p:cNvSpPr>
          <p:nvPr>
            <p:ph idx="1"/>
          </p:nvPr>
        </p:nvSpPr>
        <p:spPr>
          <a:xfrm>
            <a:off x="699187" y="1678947"/>
            <a:ext cx="10793627" cy="3725040"/>
          </a:xfrm>
        </p:spPr>
        <p:txBody>
          <a:bodyPr>
            <a:noAutofit/>
          </a:bodyPr>
          <a:lstStyle/>
          <a:p>
            <a:pPr marL="0" indent="0" algn="ctr">
              <a:buNone/>
            </a:pPr>
            <a:r>
              <a:rPr lang="en-GB" sz="5000" dirty="0"/>
              <a:t>Can you identify a period of history or a civilisation that existed BEFORE the Shang Dynasty?</a:t>
            </a:r>
          </a:p>
          <a:p>
            <a:pPr marL="0" indent="0" algn="ctr">
              <a:buNone/>
            </a:pPr>
            <a:endParaRPr lang="en-GB" sz="2000" dirty="0"/>
          </a:p>
          <a:p>
            <a:pPr marL="0" indent="0" algn="ctr">
              <a:buNone/>
            </a:pPr>
            <a:r>
              <a:rPr lang="en-GB" sz="5000" dirty="0"/>
              <a:t>Do you think there are more before or after the Shang Dynasty?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Shang Dynasty</a:t>
            </a:r>
          </a:p>
          <a:p>
            <a:pPr algn="ctr"/>
            <a:r>
              <a:rPr lang="en-GB" sz="1300" dirty="0"/>
              <a:t>Chronology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9" name="Action Button: Custom 8">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b="1" dirty="0"/>
              <a:t>There were a few civilisations that existed before the Shang Dynasty, but that doesn’t mean that people weren’t living in China before the Shang. They were one of the earliest river-based societies like the Egyptians and Sumerians.</a:t>
            </a:r>
          </a:p>
        </p:txBody>
      </p:sp>
    </p:spTree>
    <p:extLst>
      <p:ext uri="{BB962C8B-B14F-4D97-AF65-F5344CB8AC3E}">
        <p14:creationId xmlns:p14="http://schemas.microsoft.com/office/powerpoint/2010/main" val="19692263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After</a:t>
            </a:r>
          </a:p>
        </p:txBody>
      </p:sp>
      <p:sp>
        <p:nvSpPr>
          <p:cNvPr id="3" name="Content Placeholder 2"/>
          <p:cNvSpPr>
            <a:spLocks noGrp="1"/>
          </p:cNvSpPr>
          <p:nvPr>
            <p:ph idx="1"/>
          </p:nvPr>
        </p:nvSpPr>
        <p:spPr>
          <a:xfrm>
            <a:off x="699187" y="1856585"/>
            <a:ext cx="10793627" cy="3725040"/>
          </a:xfrm>
        </p:spPr>
        <p:txBody>
          <a:bodyPr>
            <a:noAutofit/>
          </a:bodyPr>
          <a:lstStyle/>
          <a:p>
            <a:pPr marL="0" indent="0" algn="ctr">
              <a:buNone/>
            </a:pPr>
            <a:r>
              <a:rPr lang="en-GB" sz="5000" dirty="0"/>
              <a:t>Can you identify some periods of history or civilisations that came AFTER the Shang Dynasty?</a:t>
            </a:r>
          </a:p>
          <a:p>
            <a:pPr marL="0" indent="0" algn="ctr">
              <a:buNone/>
            </a:pPr>
            <a:endParaRPr lang="en-GB" sz="2000" dirty="0"/>
          </a:p>
          <a:p>
            <a:pPr marL="0" indent="0" algn="ctr">
              <a:buNone/>
            </a:pPr>
            <a:r>
              <a:rPr lang="en-GB" sz="5000" dirty="0"/>
              <a:t>Do you think they knew about the Shang Dynasty and in what way?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Shang Dynasty</a:t>
            </a:r>
            <a:endParaRPr lang="en-GB" sz="1400" dirty="0"/>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Shang Dynasty</a:t>
            </a:r>
          </a:p>
          <a:p>
            <a:pPr algn="ctr"/>
            <a:r>
              <a:rPr lang="en-GB" sz="1300" dirty="0"/>
              <a:t>Chronology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1" name="Action Button: Custom 10">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The Romans came after the Shang Dynasty and most likely had never heard of them, although they did know little bits about China. Trade between Rome and China would have been indirect.</a:t>
            </a:r>
          </a:p>
        </p:txBody>
      </p:sp>
    </p:spTree>
    <p:extLst>
      <p:ext uri="{BB962C8B-B14F-4D97-AF65-F5344CB8AC3E}">
        <p14:creationId xmlns:p14="http://schemas.microsoft.com/office/powerpoint/2010/main" val="18918007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Concurrent</a:t>
            </a:r>
          </a:p>
        </p:txBody>
      </p:sp>
      <p:sp>
        <p:nvSpPr>
          <p:cNvPr id="3" name="Content Placeholder 2"/>
          <p:cNvSpPr>
            <a:spLocks noGrp="1"/>
          </p:cNvSpPr>
          <p:nvPr>
            <p:ph idx="1"/>
          </p:nvPr>
        </p:nvSpPr>
        <p:spPr>
          <a:xfrm>
            <a:off x="0" y="1962966"/>
            <a:ext cx="12192000" cy="3510643"/>
          </a:xfrm>
        </p:spPr>
        <p:txBody>
          <a:bodyPr>
            <a:noAutofit/>
          </a:bodyPr>
          <a:lstStyle/>
          <a:p>
            <a:pPr marL="0" indent="0" algn="ctr">
              <a:buNone/>
            </a:pPr>
            <a:r>
              <a:rPr lang="en-GB" sz="5000" dirty="0"/>
              <a:t>Can you identify some other civilisations that lived AT THE SAME TIME as the Shang Dynasty?</a:t>
            </a:r>
          </a:p>
          <a:p>
            <a:pPr marL="0" indent="0" algn="ctr">
              <a:buNone/>
            </a:pPr>
            <a:endParaRPr lang="en-GB" sz="2000" dirty="0"/>
          </a:p>
          <a:p>
            <a:pPr marL="0" indent="0" algn="ctr">
              <a:buNone/>
            </a:pPr>
            <a:r>
              <a:rPr lang="en-GB" sz="5000" dirty="0"/>
              <a:t>Does that mean that they knew about each other?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Shang Dynasty</a:t>
            </a:r>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Shang Dynasty</a:t>
            </a:r>
          </a:p>
          <a:p>
            <a:pPr algn="ctr"/>
            <a:r>
              <a:rPr lang="en-GB" sz="1300" dirty="0"/>
              <a:t>Chronology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3" name="Action Button: Custom 12">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The Greeks lived at the same time as the Shang Dynasty but that doesn’t mean that they knew about each other. The Bronze Age in Britain was also happening.</a:t>
            </a:r>
          </a:p>
        </p:txBody>
      </p:sp>
    </p:spTree>
    <p:extLst>
      <p:ext uri="{BB962C8B-B14F-4D97-AF65-F5344CB8AC3E}">
        <p14:creationId xmlns:p14="http://schemas.microsoft.com/office/powerpoint/2010/main" val="11218281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Dates/Orders</a:t>
            </a:r>
          </a:p>
        </p:txBody>
      </p:sp>
      <p:sp>
        <p:nvSpPr>
          <p:cNvPr id="3" name="Content Placeholder 2"/>
          <p:cNvSpPr>
            <a:spLocks noGrp="1"/>
          </p:cNvSpPr>
          <p:nvPr>
            <p:ph idx="1"/>
          </p:nvPr>
        </p:nvSpPr>
        <p:spPr>
          <a:xfrm>
            <a:off x="0" y="1922558"/>
            <a:ext cx="12192000" cy="4223657"/>
          </a:xfrm>
        </p:spPr>
        <p:txBody>
          <a:bodyPr>
            <a:noAutofit/>
          </a:bodyPr>
          <a:lstStyle/>
          <a:p>
            <a:pPr marL="0" indent="0" algn="ctr">
              <a:buNone/>
            </a:pPr>
            <a:r>
              <a:rPr lang="en-GB" sz="5000" dirty="0"/>
              <a:t>Can you remember some dates linked to the Shang Dynasty?</a:t>
            </a:r>
          </a:p>
          <a:p>
            <a:pPr marL="0" indent="0" algn="ctr">
              <a:buNone/>
            </a:pPr>
            <a:endParaRPr lang="en-GB" sz="5000" dirty="0"/>
          </a:p>
          <a:p>
            <a:pPr marL="0" indent="0" algn="ctr">
              <a:buNone/>
            </a:pPr>
            <a:r>
              <a:rPr lang="en-GB" sz="5000" dirty="0"/>
              <a:t>Which dates do you think are significant to their history?</a:t>
            </a:r>
          </a:p>
          <a:p>
            <a:pPr marL="0" indent="0" algn="ctr">
              <a:buNone/>
            </a:pPr>
            <a:endParaRPr lang="en-GB" sz="5000" dirty="0"/>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Shang Dynasty</a:t>
            </a:r>
          </a:p>
          <a:p>
            <a:pPr algn="ctr"/>
            <a:r>
              <a:rPr lang="en-GB" sz="1300" dirty="0"/>
              <a:t>Chronology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2" name="Action Button: Custom 11">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The end of the Shang Dynasty came around 1046BC when Di </a:t>
            </a:r>
            <a:r>
              <a:rPr lang="en-GB" sz="2600" b="1" dirty="0" err="1"/>
              <a:t>Xin</a:t>
            </a:r>
            <a:r>
              <a:rPr lang="en-GB" sz="2600" b="1" dirty="0"/>
              <a:t> was defeated by King Wu of the Zhou army. </a:t>
            </a:r>
          </a:p>
        </p:txBody>
      </p:sp>
    </p:spTree>
    <p:extLst>
      <p:ext uri="{BB962C8B-B14F-4D97-AF65-F5344CB8AC3E}">
        <p14:creationId xmlns:p14="http://schemas.microsoft.com/office/powerpoint/2010/main" val="27358118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Continuities</a:t>
            </a:r>
          </a:p>
        </p:txBody>
      </p:sp>
      <p:sp>
        <p:nvSpPr>
          <p:cNvPr id="3" name="Content Placeholder 2"/>
          <p:cNvSpPr>
            <a:spLocks noGrp="1"/>
          </p:cNvSpPr>
          <p:nvPr>
            <p:ph idx="1"/>
          </p:nvPr>
        </p:nvSpPr>
        <p:spPr>
          <a:xfrm>
            <a:off x="704850" y="1957524"/>
            <a:ext cx="10787964" cy="4071801"/>
          </a:xfrm>
        </p:spPr>
        <p:txBody>
          <a:bodyPr>
            <a:noAutofit/>
          </a:bodyPr>
          <a:lstStyle/>
          <a:p>
            <a:pPr marL="0" indent="0" algn="ctr">
              <a:buNone/>
            </a:pPr>
            <a:r>
              <a:rPr lang="en-GB" sz="5000" dirty="0"/>
              <a:t>Can you identify some things that stayed the same during the Shang Dynasty?</a:t>
            </a:r>
          </a:p>
          <a:p>
            <a:pPr marL="0" indent="0" algn="ctr">
              <a:buNone/>
            </a:pPr>
            <a:endParaRPr lang="en-GB" sz="2000" dirty="0"/>
          </a:p>
          <a:p>
            <a:pPr marL="0" indent="0" algn="ctr">
              <a:buNone/>
            </a:pPr>
            <a:r>
              <a:rPr lang="en-GB" sz="5000" dirty="0"/>
              <a:t>Why do you think that they stayed the same? Are they the same now?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Shang Dynasty</a:t>
            </a:r>
          </a:p>
          <a:p>
            <a:pPr algn="ctr"/>
            <a:r>
              <a:rPr lang="en-GB" sz="1200" dirty="0"/>
              <a:t>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2" name="Action Button: Custom 11">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9" name="Action Button: Custom 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The Shang Dynasty made writing in China popular and the language itself hasn’t changed all that much. This is an incredible achievement that has survived for thousands of years!</a:t>
            </a:r>
          </a:p>
        </p:txBody>
      </p:sp>
    </p:spTree>
    <p:extLst>
      <p:ext uri="{BB962C8B-B14F-4D97-AF65-F5344CB8AC3E}">
        <p14:creationId xmlns:p14="http://schemas.microsoft.com/office/powerpoint/2010/main" val="30329667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Challenges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9" name="Content Placeholder 2"/>
          <p:cNvSpPr>
            <a:spLocks noGrp="1"/>
          </p:cNvSpPr>
          <p:nvPr>
            <p:ph idx="1"/>
          </p:nvPr>
        </p:nvSpPr>
        <p:spPr>
          <a:xfrm>
            <a:off x="0" y="1829098"/>
            <a:ext cx="12192000" cy="3180893"/>
          </a:xfrm>
        </p:spPr>
        <p:txBody>
          <a:bodyPr>
            <a:noAutofit/>
          </a:bodyPr>
          <a:lstStyle/>
          <a:p>
            <a:pPr marL="0" indent="0" algn="ctr">
              <a:buNone/>
            </a:pPr>
            <a:r>
              <a:rPr lang="en-GB" sz="4000" dirty="0"/>
              <a:t>Who do you think faced the greatest challenges and why?</a:t>
            </a:r>
          </a:p>
          <a:p>
            <a:pPr algn="ctr"/>
            <a:r>
              <a:rPr lang="en-GB" sz="4000" dirty="0"/>
              <a:t>Stone Age people</a:t>
            </a:r>
          </a:p>
          <a:p>
            <a:pPr algn="ctr"/>
            <a:r>
              <a:rPr lang="en-GB" sz="4000" dirty="0"/>
              <a:t>Bronze Age people</a:t>
            </a:r>
          </a:p>
          <a:p>
            <a:pPr algn="ctr"/>
            <a:r>
              <a:rPr lang="en-GB" sz="4000" dirty="0"/>
              <a:t>Iron Age people</a:t>
            </a:r>
          </a:p>
          <a:p>
            <a:pPr algn="ctr"/>
            <a:endParaRPr lang="en-GB" sz="2000" dirty="0"/>
          </a:p>
          <a:p>
            <a:pPr marL="0" indent="0" algn="ctr">
              <a:buNone/>
            </a:pPr>
            <a:r>
              <a:rPr lang="en-GB" sz="4000" dirty="0"/>
              <a:t>Do you think that they faced greater challenges than other civilisations that you’ve studied?</a:t>
            </a:r>
          </a:p>
          <a:p>
            <a:pPr marL="0" indent="0" algn="ctr">
              <a:buNone/>
            </a:pPr>
            <a:endParaRPr lang="en-GB" sz="4000" dirty="0"/>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Stone Age to Iron Age 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Stone Age to Iron Age Significance and Interpretation question</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700" dirty="0"/>
              <a:t>Stone Age people faced huge challenges as they had to deal with weather, dangerous animals and a lack of technology that helped make life easier.</a:t>
            </a:r>
          </a:p>
        </p:txBody>
      </p:sp>
    </p:spTree>
    <p:extLst>
      <p:ext uri="{BB962C8B-B14F-4D97-AF65-F5344CB8AC3E}">
        <p14:creationId xmlns:p14="http://schemas.microsoft.com/office/powerpoint/2010/main" val="31464976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Changes</a:t>
            </a:r>
          </a:p>
        </p:txBody>
      </p:sp>
      <p:sp>
        <p:nvSpPr>
          <p:cNvPr id="3" name="Content Placeholder 2"/>
          <p:cNvSpPr>
            <a:spLocks noGrp="1"/>
          </p:cNvSpPr>
          <p:nvPr>
            <p:ph idx="1"/>
          </p:nvPr>
        </p:nvSpPr>
        <p:spPr>
          <a:xfrm>
            <a:off x="699187" y="1767840"/>
            <a:ext cx="10793628" cy="2386149"/>
          </a:xfrm>
        </p:spPr>
        <p:txBody>
          <a:bodyPr>
            <a:noAutofit/>
          </a:bodyPr>
          <a:lstStyle/>
          <a:p>
            <a:pPr marL="0" indent="0" algn="ctr">
              <a:buNone/>
            </a:pPr>
            <a:r>
              <a:rPr lang="en-GB" sz="5000" dirty="0"/>
              <a:t>Can you identify any changes that happened during the Shang Dynasty?</a:t>
            </a:r>
          </a:p>
          <a:p>
            <a:pPr marL="0" indent="0" algn="ctr">
              <a:buNone/>
            </a:pPr>
            <a:endParaRPr lang="en-GB" sz="2000" dirty="0"/>
          </a:p>
          <a:p>
            <a:pPr marL="0" indent="0" algn="ctr">
              <a:buNone/>
            </a:pPr>
            <a:r>
              <a:rPr lang="en-GB" sz="5000" dirty="0"/>
              <a:t>Do you think that people were happy with these changes?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Shang Dynasty</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Shang Dynasty</a:t>
            </a:r>
          </a:p>
          <a:p>
            <a:pPr algn="ctr"/>
            <a:r>
              <a:rPr lang="en-GB" sz="1200" dirty="0"/>
              <a:t>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3" name="Action Button: Custom 12">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300" b="1" dirty="0"/>
              <a:t>Sacrificial animals changed over time with pigs, dogs and cattle being used during the late Neolithic period, but sheep and horses were added in the Shang. Animal sacrifice was important in paying respect to their ancestors.</a:t>
            </a:r>
          </a:p>
        </p:txBody>
      </p:sp>
    </p:spTree>
    <p:extLst>
      <p:ext uri="{BB962C8B-B14F-4D97-AF65-F5344CB8AC3E}">
        <p14:creationId xmlns:p14="http://schemas.microsoft.com/office/powerpoint/2010/main" val="6525583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Positive</a:t>
            </a:r>
          </a:p>
        </p:txBody>
      </p:sp>
      <p:sp>
        <p:nvSpPr>
          <p:cNvPr id="3"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a continuity or a change during the </a:t>
            </a:r>
            <a:r>
              <a:rPr lang="en-GB" sz="4800" dirty="0"/>
              <a:t>Shang Dynasty </a:t>
            </a:r>
            <a:r>
              <a:rPr lang="en-GB" sz="4500" dirty="0"/>
              <a:t>that you think was positive and say why you think it was positive?</a:t>
            </a:r>
          </a:p>
          <a:p>
            <a:pPr marL="0" indent="0" algn="ctr">
              <a:buNone/>
            </a:pPr>
            <a:endParaRPr lang="en-GB" sz="2000" dirty="0"/>
          </a:p>
          <a:p>
            <a:pPr marL="0" indent="0" algn="ctr">
              <a:buNone/>
            </a:pPr>
            <a:r>
              <a:rPr lang="en-GB" sz="4500" dirty="0"/>
              <a:t>Do you think that THEY knew that it was positive or was it later?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Shang Dynasty</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Shang Dynasty</a:t>
            </a:r>
          </a:p>
          <a:p>
            <a:pPr algn="ctr"/>
            <a:r>
              <a:rPr lang="en-GB" sz="1200" dirty="0"/>
              <a:t>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3" name="Action Button: Custom 12">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The development of bronze during the Shang Dynasty led to them becoming one of the most advanced metal-workers in the world at that time. </a:t>
            </a:r>
          </a:p>
        </p:txBody>
      </p:sp>
    </p:spTree>
    <p:extLst>
      <p:ext uri="{BB962C8B-B14F-4D97-AF65-F5344CB8AC3E}">
        <p14:creationId xmlns:p14="http://schemas.microsoft.com/office/powerpoint/2010/main" val="23702888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a continuity or a change during the </a:t>
            </a:r>
            <a:r>
              <a:rPr lang="en-GB" sz="4800" dirty="0"/>
              <a:t>Shang Dynasty </a:t>
            </a:r>
            <a:r>
              <a:rPr lang="en-GB" sz="4500" dirty="0"/>
              <a:t>that you think was negative and say why you think it was negative?</a:t>
            </a:r>
          </a:p>
          <a:p>
            <a:pPr marL="0" indent="0" algn="ctr">
              <a:buNone/>
            </a:pPr>
            <a:endParaRPr lang="en-GB" sz="2000" dirty="0"/>
          </a:p>
          <a:p>
            <a:pPr marL="0" indent="0" algn="ctr">
              <a:buNone/>
            </a:pPr>
            <a:r>
              <a:rPr lang="en-GB" sz="4500" dirty="0"/>
              <a:t>Do you think that THEY knew that it was negative or was it later?</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Shang Dynasty</a:t>
            </a:r>
          </a:p>
          <a:p>
            <a:pPr algn="ctr"/>
            <a:r>
              <a:rPr lang="en-GB" sz="1200" dirty="0"/>
              <a:t>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3" name="Action Button: Custom 12">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The fall of the Shang Dynasty is largely down to the change of leader, Di </a:t>
            </a:r>
            <a:r>
              <a:rPr lang="en-GB" sz="2600" b="1" dirty="0" err="1"/>
              <a:t>Xin</a:t>
            </a:r>
            <a:r>
              <a:rPr lang="en-GB" sz="2600" b="1" dirty="0"/>
              <a:t>, who was said to be cruel. People were upset and overthrew him.</a:t>
            </a:r>
          </a:p>
        </p:txBody>
      </p:sp>
    </p:spTree>
    <p:extLst>
      <p:ext uri="{BB962C8B-B14F-4D97-AF65-F5344CB8AC3E}">
        <p14:creationId xmlns:p14="http://schemas.microsoft.com/office/powerpoint/2010/main" val="29361222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Causes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some causes that brought about change to the </a:t>
            </a:r>
            <a:r>
              <a:rPr lang="en-GB" sz="4800" dirty="0"/>
              <a:t>Shang Dynasty?</a:t>
            </a:r>
            <a:endParaRPr lang="en-GB" sz="4500" dirty="0"/>
          </a:p>
          <a:p>
            <a:pPr marL="0" indent="0" algn="ctr">
              <a:buNone/>
            </a:pPr>
            <a:endParaRPr lang="en-GB" sz="4500" dirty="0"/>
          </a:p>
          <a:p>
            <a:pPr marL="0" indent="0" algn="ctr">
              <a:buNone/>
            </a:pPr>
            <a:r>
              <a:rPr lang="en-GB" sz="4500" dirty="0"/>
              <a:t>Do you think these causes were more important than the effects that they brought?</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Shang Dynasty</a:t>
            </a:r>
          </a:p>
          <a:p>
            <a:pPr algn="ctr"/>
            <a:r>
              <a:rPr lang="en-GB" sz="1200" dirty="0"/>
              <a:t>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3" name="Action Button: Custom 12">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The Shang Dynasty were keen astronomers and created a lunar calendar which was used to help them plan their farming.</a:t>
            </a:r>
          </a:p>
        </p:txBody>
      </p:sp>
    </p:spTree>
    <p:extLst>
      <p:ext uri="{BB962C8B-B14F-4D97-AF65-F5344CB8AC3E}">
        <p14:creationId xmlns:p14="http://schemas.microsoft.com/office/powerpoint/2010/main" val="16344176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Effects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8" cy="4136570"/>
          </a:xfrm>
        </p:spPr>
        <p:txBody>
          <a:bodyPr>
            <a:noAutofit/>
          </a:bodyPr>
          <a:lstStyle/>
          <a:p>
            <a:pPr marL="0" indent="0" algn="ctr">
              <a:buNone/>
            </a:pPr>
            <a:r>
              <a:rPr lang="en-GB" sz="4000" dirty="0"/>
              <a:t>Can you identify some effects that occurred during the Shang Dynasty?</a:t>
            </a:r>
          </a:p>
          <a:p>
            <a:pPr marL="0" indent="0" algn="ctr">
              <a:buNone/>
            </a:pPr>
            <a:endParaRPr lang="en-GB" sz="4000" dirty="0"/>
          </a:p>
          <a:p>
            <a:pPr marL="0" indent="0" algn="ctr">
              <a:buNone/>
            </a:pPr>
            <a:r>
              <a:rPr lang="en-GB" sz="4000" dirty="0"/>
              <a:t>Can you identify the causes of them?</a:t>
            </a:r>
          </a:p>
          <a:p>
            <a:pPr marL="0" indent="0" algn="ctr">
              <a:buNone/>
            </a:pPr>
            <a:endParaRPr lang="en-GB" sz="4000" dirty="0"/>
          </a:p>
          <a:p>
            <a:pPr marL="0" indent="0" algn="ctr">
              <a:buNone/>
            </a:pPr>
            <a:r>
              <a:rPr lang="en-GB" sz="4000" dirty="0"/>
              <a:t>Did these effects last longer than the Shang Dynasty perhaps intended them to?</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Shang Dynasty</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Shang Dynasty</a:t>
            </a:r>
          </a:p>
          <a:p>
            <a:pPr algn="ctr"/>
            <a:r>
              <a:rPr lang="en-GB" sz="1200" dirty="0"/>
              <a:t>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3" name="Action Button: Custom 12">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b="1" dirty="0"/>
              <a:t>The Shang Dynasty invented the system of writing in China that still exists today with very little changes. That’s how archaeologists and historians are able to know more about them as they can read it fairly easily.</a:t>
            </a:r>
          </a:p>
        </p:txBody>
      </p:sp>
    </p:spTree>
    <p:extLst>
      <p:ext uri="{BB962C8B-B14F-4D97-AF65-F5344CB8AC3E}">
        <p14:creationId xmlns:p14="http://schemas.microsoft.com/office/powerpoint/2010/main" val="8104419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Positive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272579"/>
            <a:ext cx="10793628" cy="3154310"/>
          </a:xfrm>
        </p:spPr>
        <p:txBody>
          <a:bodyPr>
            <a:noAutofit/>
          </a:bodyPr>
          <a:lstStyle/>
          <a:p>
            <a:pPr marL="0" indent="0" algn="ctr">
              <a:buNone/>
            </a:pPr>
            <a:r>
              <a:rPr lang="en-GB" sz="4000" dirty="0"/>
              <a:t>Can you think of any causes or effects that had a positive impact on the Shang Dynasty?</a:t>
            </a:r>
          </a:p>
          <a:p>
            <a:pPr marL="0" indent="0" algn="ctr">
              <a:buNone/>
            </a:pPr>
            <a:endParaRPr lang="en-GB" sz="4000" dirty="0"/>
          </a:p>
          <a:p>
            <a:pPr marL="0" indent="0" algn="ctr">
              <a:buNone/>
            </a:pPr>
            <a:r>
              <a:rPr lang="en-GB" sz="4000" dirty="0"/>
              <a:t>Do you think that history would have developed in the same way without these causes and effects?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Shang Dynasty</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Shang Dynasty</a:t>
            </a:r>
          </a:p>
          <a:p>
            <a:pPr algn="ctr"/>
            <a:r>
              <a:rPr lang="en-GB" sz="1200" dirty="0"/>
              <a:t>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3" name="Action Button: Custom 12">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The development of bronze meant that people could have stronger possessions. Their weapons were also stronger, meaning that they could use them for longer.</a:t>
            </a:r>
          </a:p>
        </p:txBody>
      </p:sp>
    </p:spTree>
    <p:extLst>
      <p:ext uri="{BB962C8B-B14F-4D97-AF65-F5344CB8AC3E}">
        <p14:creationId xmlns:p14="http://schemas.microsoft.com/office/powerpoint/2010/main" val="1966097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351613"/>
            <a:ext cx="10793628" cy="3180893"/>
          </a:xfrm>
        </p:spPr>
        <p:txBody>
          <a:bodyPr>
            <a:noAutofit/>
          </a:bodyPr>
          <a:lstStyle/>
          <a:p>
            <a:pPr marL="0" indent="0" algn="ctr">
              <a:buNone/>
            </a:pPr>
            <a:r>
              <a:rPr lang="en-GB" sz="4000" dirty="0"/>
              <a:t>Can you think of any causes or effects that had a negative impact on the Shang Dynasty?</a:t>
            </a:r>
          </a:p>
          <a:p>
            <a:pPr marL="0" indent="0" algn="ctr">
              <a:buNone/>
            </a:pPr>
            <a:endParaRPr lang="en-GB" sz="4000" dirty="0"/>
          </a:p>
          <a:p>
            <a:pPr marL="0" indent="0" algn="ctr">
              <a:buNone/>
            </a:pPr>
            <a:r>
              <a:rPr lang="en-GB" sz="4000" dirty="0"/>
              <a:t>Do you think that history would have developed in the same way without these causes and effects?</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Shang Dynasty</a:t>
            </a:r>
          </a:p>
          <a:p>
            <a:pPr algn="ctr"/>
            <a:r>
              <a:rPr lang="en-GB" sz="1200" dirty="0"/>
              <a:t>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3" name="Action Button: Custom 12">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The Shang Dynasty didn’t have great access to stone materials and so lots of their buildings and structures have disappeared over time, making it hard to know much about their building techniques.</a:t>
            </a:r>
          </a:p>
        </p:txBody>
      </p:sp>
    </p:spTree>
    <p:extLst>
      <p:ext uri="{BB962C8B-B14F-4D97-AF65-F5344CB8AC3E}">
        <p14:creationId xmlns:p14="http://schemas.microsoft.com/office/powerpoint/2010/main" val="656139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Event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93628" cy="3180893"/>
          </a:xfrm>
        </p:spPr>
        <p:txBody>
          <a:bodyPr>
            <a:noAutofit/>
          </a:bodyPr>
          <a:lstStyle/>
          <a:p>
            <a:pPr marL="0" indent="0" algn="ctr">
              <a:buNone/>
            </a:pPr>
            <a:r>
              <a:rPr lang="en-GB" sz="4000" dirty="0"/>
              <a:t>Can you think of a significant event during the Shang Dynasty and say why it was so significant?</a:t>
            </a:r>
          </a:p>
          <a:p>
            <a:pPr marL="0" indent="0" algn="ctr">
              <a:buNone/>
            </a:pPr>
            <a:endParaRPr lang="en-GB" sz="4000" dirty="0"/>
          </a:p>
          <a:p>
            <a:pPr marL="0" indent="0" algn="ctr">
              <a:buNone/>
            </a:pPr>
            <a:r>
              <a:rPr lang="en-GB" sz="4000" dirty="0"/>
              <a:t>Do you think that it was more significant for people back then or for us now?</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Shang Dynasty</a:t>
            </a:r>
          </a:p>
          <a:p>
            <a:pPr algn="ctr"/>
            <a:r>
              <a:rPr lang="en-GB" sz="1200" dirty="0"/>
              <a:t>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3" name="Action Button: Custom 12">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Lady Fu </a:t>
            </a:r>
            <a:r>
              <a:rPr lang="en-GB" sz="2600" b="1" dirty="0" err="1"/>
              <a:t>Hao</a:t>
            </a:r>
            <a:r>
              <a:rPr lang="en-GB" sz="2600" b="1" dirty="0"/>
              <a:t> died around 1200BC. She was an important female general who led several successful military campaigns against neighbouring kingdoms.</a:t>
            </a:r>
          </a:p>
        </p:txBody>
      </p:sp>
    </p:spTree>
    <p:extLst>
      <p:ext uri="{BB962C8B-B14F-4D97-AF65-F5344CB8AC3E}">
        <p14:creationId xmlns:p14="http://schemas.microsoft.com/office/powerpoint/2010/main" val="16377590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People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843523"/>
            <a:ext cx="10793628" cy="3180893"/>
          </a:xfrm>
        </p:spPr>
        <p:txBody>
          <a:bodyPr>
            <a:noAutofit/>
          </a:bodyPr>
          <a:lstStyle/>
          <a:p>
            <a:pPr marL="0" indent="0" algn="ctr">
              <a:buNone/>
            </a:pPr>
            <a:r>
              <a:rPr lang="en-GB" sz="4000" dirty="0"/>
              <a:t>Can you think of some significant people linked to the Shang Dynasty and say why there were so significant?</a:t>
            </a:r>
          </a:p>
          <a:p>
            <a:pPr marL="0" indent="0" algn="ctr">
              <a:buNone/>
            </a:pPr>
            <a:endParaRPr lang="en-GB" sz="4000" dirty="0"/>
          </a:p>
          <a:p>
            <a:pPr marL="0" indent="0" algn="ctr">
              <a:buNone/>
            </a:pPr>
            <a:r>
              <a:rPr lang="en-GB" sz="4000" dirty="0"/>
              <a:t>Were these people actually from the Shang Dynasty or did they belong to a different group or country?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Shang Dynasty</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Shang Dynasty</a:t>
            </a:r>
          </a:p>
          <a:p>
            <a:pPr algn="ctr"/>
            <a:r>
              <a:rPr lang="en-GB" sz="1200" dirty="0"/>
              <a:t>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3" name="Action Button: Custom 12">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Wu Ding was an emperor who lived from 1250BC to 1192BC. During his reign, lots of advances were made in medicine, dentistry and the arts.</a:t>
            </a:r>
          </a:p>
        </p:txBody>
      </p:sp>
    </p:spTree>
    <p:extLst>
      <p:ext uri="{BB962C8B-B14F-4D97-AF65-F5344CB8AC3E}">
        <p14:creationId xmlns:p14="http://schemas.microsoft.com/office/powerpoint/2010/main" val="11286372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Challenges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708596"/>
            <a:ext cx="12192000" cy="4466927"/>
          </a:xfrm>
        </p:spPr>
        <p:txBody>
          <a:bodyPr>
            <a:noAutofit/>
          </a:bodyPr>
          <a:lstStyle/>
          <a:p>
            <a:pPr marL="0" indent="0" algn="ctr">
              <a:buNone/>
            </a:pPr>
            <a:r>
              <a:rPr lang="en-GB" sz="4000" dirty="0"/>
              <a:t>What kinds of challenges do you think that the Shang Dynasty faced?</a:t>
            </a:r>
          </a:p>
          <a:p>
            <a:pPr algn="ctr"/>
            <a:endParaRPr lang="en-GB" sz="1000" dirty="0"/>
          </a:p>
          <a:p>
            <a:pPr marL="0" indent="0" algn="ctr">
              <a:buNone/>
            </a:pPr>
            <a:r>
              <a:rPr lang="en-GB" sz="4000" dirty="0"/>
              <a:t>Do you think that they faced greater challenges than other civilisations that you’ve studied?</a:t>
            </a:r>
          </a:p>
          <a:p>
            <a:pPr marL="0" indent="0" algn="ctr">
              <a:buNone/>
            </a:pPr>
            <a:endParaRPr lang="en-GB" sz="1000" dirty="0"/>
          </a:p>
          <a:p>
            <a:pPr marL="0" indent="0" algn="ctr">
              <a:buNone/>
            </a:pPr>
            <a:r>
              <a:rPr lang="en-GB" sz="4000" dirty="0"/>
              <a:t>Do you think that other people faced new challenges when they came into contact with the Shang Dynasty?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Shang Dynasty</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Shang Dynasty</a:t>
            </a:r>
          </a:p>
          <a:p>
            <a:pPr algn="ctr"/>
            <a:r>
              <a:rPr lang="en-GB" sz="1200" dirty="0"/>
              <a:t>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3" name="Action Button: Custom 12">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The Shang Dynasty were keen astronomers and created a lunar calendar which was used to help them plan their farming.</a:t>
            </a:r>
          </a:p>
        </p:txBody>
      </p:sp>
    </p:spTree>
    <p:extLst>
      <p:ext uri="{BB962C8B-B14F-4D97-AF65-F5344CB8AC3E}">
        <p14:creationId xmlns:p14="http://schemas.microsoft.com/office/powerpoint/2010/main" val="37156787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Interpretation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9" name="Content Placeholder 2"/>
          <p:cNvSpPr>
            <a:spLocks noGrp="1"/>
          </p:cNvSpPr>
          <p:nvPr>
            <p:ph idx="1"/>
          </p:nvPr>
        </p:nvSpPr>
        <p:spPr>
          <a:xfrm>
            <a:off x="0" y="1829098"/>
            <a:ext cx="12192000" cy="3180893"/>
          </a:xfrm>
        </p:spPr>
        <p:txBody>
          <a:bodyPr>
            <a:noAutofit/>
          </a:bodyPr>
          <a:lstStyle/>
          <a:p>
            <a:pPr marL="0" indent="0" algn="ctr">
              <a:buNone/>
            </a:pPr>
            <a:r>
              <a:rPr lang="en-GB" sz="4000" dirty="0"/>
              <a:t>Can you think of an interpretation that we have of Stone Age people, Bronze Age people or Iron Age people?</a:t>
            </a:r>
          </a:p>
          <a:p>
            <a:pPr marL="0" indent="0" algn="ctr">
              <a:buNone/>
            </a:pPr>
            <a:endParaRPr lang="en-GB" sz="4000" dirty="0"/>
          </a:p>
          <a:p>
            <a:pPr marL="0" indent="0" algn="ctr">
              <a:buNone/>
            </a:pPr>
            <a:r>
              <a:rPr lang="en-GB" sz="4000" dirty="0"/>
              <a:t>Is it a good interpretation or a bad one?</a:t>
            </a:r>
          </a:p>
          <a:p>
            <a:pPr marL="0" indent="0" algn="ctr">
              <a:buNone/>
            </a:pPr>
            <a:endParaRPr lang="en-GB" sz="4000" dirty="0"/>
          </a:p>
          <a:p>
            <a:pPr marL="0" indent="0" algn="ctr">
              <a:buNone/>
            </a:pPr>
            <a:r>
              <a:rPr lang="en-GB" sz="4000" dirty="0"/>
              <a:t>Why do you think we have this interpretation of them?</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Stone Age to Iron Age Significance and Interpretation question</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800" dirty="0"/>
              <a:t>Stone Age people weren’t stupid. They had their own languages and didn’t just grunt. TV programmes often make them look stupid to make it funny. </a:t>
            </a:r>
          </a:p>
        </p:txBody>
      </p:sp>
    </p:spTree>
    <p:extLst>
      <p:ext uri="{BB962C8B-B14F-4D97-AF65-F5344CB8AC3E}">
        <p14:creationId xmlns:p14="http://schemas.microsoft.com/office/powerpoint/2010/main" val="3333509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Interpretation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829098"/>
            <a:ext cx="12192000" cy="3180893"/>
          </a:xfrm>
        </p:spPr>
        <p:txBody>
          <a:bodyPr>
            <a:noAutofit/>
          </a:bodyPr>
          <a:lstStyle/>
          <a:p>
            <a:pPr marL="0" indent="0" algn="ctr">
              <a:buNone/>
            </a:pPr>
            <a:r>
              <a:rPr lang="en-GB" sz="4000" dirty="0"/>
              <a:t>Can you think of an interpretation that we have of the Shang Dynasty?</a:t>
            </a:r>
          </a:p>
          <a:p>
            <a:pPr marL="0" indent="0" algn="ctr">
              <a:buNone/>
            </a:pPr>
            <a:endParaRPr lang="en-GB" sz="4000" dirty="0"/>
          </a:p>
          <a:p>
            <a:pPr marL="0" indent="0" algn="ctr">
              <a:buNone/>
            </a:pPr>
            <a:r>
              <a:rPr lang="en-GB" sz="4000" dirty="0"/>
              <a:t>Is it a good interpretation or a bad one?</a:t>
            </a:r>
          </a:p>
          <a:p>
            <a:pPr marL="0" indent="0" algn="ctr">
              <a:buNone/>
            </a:pPr>
            <a:endParaRPr lang="en-GB" sz="4000" dirty="0"/>
          </a:p>
          <a:p>
            <a:pPr marL="0" indent="0" algn="ctr">
              <a:buNone/>
            </a:pPr>
            <a:r>
              <a:rPr lang="en-GB" sz="4000" dirty="0"/>
              <a:t>Why do you think we have this interpretation of them?</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Shang Dynasty</a:t>
            </a:r>
          </a:p>
          <a:p>
            <a:pPr algn="ctr"/>
            <a:r>
              <a:rPr lang="en-GB" sz="1200" dirty="0"/>
              <a:t>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3" name="Action Button: Custom 12">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We often think of the Shang Dynasty as being incredibly skilled due to their intricate and amazing bronze metalwork. No other collection of bronze on this scale has been found elsewhere in the world.</a:t>
            </a:r>
          </a:p>
        </p:txBody>
      </p:sp>
    </p:spTree>
    <p:extLst>
      <p:ext uri="{BB962C8B-B14F-4D97-AF65-F5344CB8AC3E}">
        <p14:creationId xmlns:p14="http://schemas.microsoft.com/office/powerpoint/2010/main" val="688058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Types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1944962"/>
            <a:ext cx="10773032" cy="3180893"/>
          </a:xfrm>
        </p:spPr>
        <p:txBody>
          <a:bodyPr>
            <a:noAutofit/>
          </a:bodyPr>
          <a:lstStyle/>
          <a:p>
            <a:pPr marL="0" indent="0" algn="ctr">
              <a:buNone/>
            </a:pPr>
            <a:r>
              <a:rPr lang="en-GB" sz="4000" dirty="0"/>
              <a:t>What types of sources do we have about the Shang Dynasty?</a:t>
            </a:r>
          </a:p>
          <a:p>
            <a:pPr marL="0" indent="0" algn="ctr">
              <a:buNone/>
            </a:pPr>
            <a:r>
              <a:rPr lang="en-GB" sz="4000" dirty="0"/>
              <a:t> </a:t>
            </a:r>
          </a:p>
          <a:p>
            <a:pPr marL="0" indent="0" algn="ctr">
              <a:buNone/>
            </a:pPr>
            <a:r>
              <a:rPr lang="en-GB" sz="4000" dirty="0"/>
              <a:t>Do we have different types of sources for the Shang Dynasty compared to another period or civilisation that we have studied and why?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Shang Dynasty</a:t>
            </a:r>
          </a:p>
          <a:p>
            <a:pPr algn="ctr"/>
            <a:r>
              <a:rPr lang="en-GB" sz="1200" dirty="0"/>
              <a:t>Sources as Evidence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1" name="Action Button: Custom 10">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Archaeologists have found lots of oracle bones, weapons and personal possessions which have given us a better understanding of their lives. Also, finding written language has helped greatly.</a:t>
            </a:r>
          </a:p>
        </p:txBody>
      </p:sp>
    </p:spTree>
    <p:extLst>
      <p:ext uri="{BB962C8B-B14F-4D97-AF65-F5344CB8AC3E}">
        <p14:creationId xmlns:p14="http://schemas.microsoft.com/office/powerpoint/2010/main" val="13176221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Amount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935437"/>
            <a:ext cx="10773032" cy="3180893"/>
          </a:xfrm>
        </p:spPr>
        <p:txBody>
          <a:bodyPr>
            <a:noAutofit/>
          </a:bodyPr>
          <a:lstStyle/>
          <a:p>
            <a:pPr marL="0" indent="0" algn="ctr">
              <a:buNone/>
            </a:pPr>
            <a:r>
              <a:rPr lang="en-GB" sz="4500" dirty="0"/>
              <a:t>How much evidence do we have about the </a:t>
            </a:r>
            <a:r>
              <a:rPr lang="en-GB" sz="4800" dirty="0"/>
              <a:t>Shang Dynasty</a:t>
            </a:r>
            <a:r>
              <a:rPr lang="en-GB" sz="4500" dirty="0"/>
              <a:t>?</a:t>
            </a:r>
          </a:p>
          <a:p>
            <a:pPr marL="0" indent="0" algn="ctr">
              <a:buNone/>
            </a:pPr>
            <a:endParaRPr lang="en-GB" sz="4500" dirty="0"/>
          </a:p>
          <a:p>
            <a:pPr marL="0" indent="0" algn="ctr">
              <a:buNone/>
            </a:pPr>
            <a:r>
              <a:rPr lang="en-GB" sz="4500" dirty="0"/>
              <a:t>Do we have as much evidence as other periods or civilisations that you’ve studied and why might that be?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Shang Dynasty</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Shang Dynasty</a:t>
            </a:r>
          </a:p>
          <a:p>
            <a:pPr algn="ctr"/>
            <a:r>
              <a:rPr lang="en-GB" sz="1200" dirty="0"/>
              <a:t>Sources as Evidence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3" name="Action Button: Custom 12">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We have lots of bronze metalwork that has survived throughout time, but little of their buildings and structures due to China’s climate and the materials that they used.</a:t>
            </a:r>
          </a:p>
        </p:txBody>
      </p:sp>
    </p:spTree>
    <p:extLst>
      <p:ext uri="{BB962C8B-B14F-4D97-AF65-F5344CB8AC3E}">
        <p14:creationId xmlns:p14="http://schemas.microsoft.com/office/powerpoint/2010/main" val="15426384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Usefulness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2259287"/>
            <a:ext cx="10773032" cy="3180893"/>
          </a:xfrm>
        </p:spPr>
        <p:txBody>
          <a:bodyPr>
            <a:noAutofit/>
          </a:bodyPr>
          <a:lstStyle/>
          <a:p>
            <a:pPr marL="0" indent="0" algn="ctr">
              <a:buNone/>
            </a:pPr>
            <a:r>
              <a:rPr lang="en-GB" sz="5000" dirty="0"/>
              <a:t>Can you name any evidence about the Shang Dynasty?</a:t>
            </a:r>
          </a:p>
          <a:p>
            <a:pPr marL="0" indent="0" algn="ctr">
              <a:buNone/>
            </a:pPr>
            <a:endParaRPr lang="en-GB" sz="5000" dirty="0"/>
          </a:p>
          <a:p>
            <a:pPr marL="0" indent="0" algn="ctr">
              <a:buNone/>
            </a:pPr>
            <a:r>
              <a:rPr lang="en-GB" sz="5000" dirty="0"/>
              <a:t>What makes it useful and in what kind of ways?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Shang Dynasty</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Shang Dynasty</a:t>
            </a:r>
          </a:p>
          <a:p>
            <a:pPr algn="ctr"/>
            <a:r>
              <a:rPr lang="en-GB" sz="1200" dirty="0"/>
              <a:t>Sources as Evidence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3" name="Action Button: Custom 12">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465037"/>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Using oracle bones from later in the Shang Dynasty can be problematic as divination was only performed by the ruler, and so we don’t find out as much about other types of people.</a:t>
            </a:r>
          </a:p>
        </p:txBody>
      </p:sp>
    </p:spTree>
    <p:extLst>
      <p:ext uri="{BB962C8B-B14F-4D97-AF65-F5344CB8AC3E}">
        <p14:creationId xmlns:p14="http://schemas.microsoft.com/office/powerpoint/2010/main" val="4859357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Primary/Secondary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897337"/>
            <a:ext cx="10773032" cy="3180893"/>
          </a:xfrm>
        </p:spPr>
        <p:txBody>
          <a:bodyPr>
            <a:noAutofit/>
          </a:bodyPr>
          <a:lstStyle/>
          <a:p>
            <a:pPr marL="0" indent="0" algn="ctr">
              <a:buNone/>
            </a:pPr>
            <a:r>
              <a:rPr lang="en-GB" sz="5000" dirty="0"/>
              <a:t>Can you identify any primary sources about the Shang Dynasty?</a:t>
            </a:r>
          </a:p>
          <a:p>
            <a:pPr marL="0" indent="0" algn="ctr">
              <a:buNone/>
            </a:pPr>
            <a:endParaRPr lang="en-GB" sz="5000" dirty="0"/>
          </a:p>
          <a:p>
            <a:pPr marL="0" indent="0" algn="ctr">
              <a:buNone/>
            </a:pPr>
            <a:r>
              <a:rPr lang="en-GB" sz="5000" dirty="0"/>
              <a:t>Which secondary sources have we used to find out about this period of history?</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Shang Dynasty</a:t>
            </a:r>
          </a:p>
          <a:p>
            <a:pPr algn="ctr"/>
            <a:r>
              <a:rPr lang="en-GB" sz="1200" dirty="0"/>
              <a:t>Sources as Evidence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3" name="Action Button: Custom 12">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Oracle bone inscriptions and artwork give us primary sources linked to writing, as well as bronze work that tells us about possessions and weapons. We use books, websites and videos as secondary sources.</a:t>
            </a:r>
          </a:p>
        </p:txBody>
      </p:sp>
    </p:spTree>
    <p:extLst>
      <p:ext uri="{BB962C8B-B14F-4D97-AF65-F5344CB8AC3E}">
        <p14:creationId xmlns:p14="http://schemas.microsoft.com/office/powerpoint/2010/main" val="31253533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Questions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2049737"/>
            <a:ext cx="10773032" cy="3180893"/>
          </a:xfrm>
        </p:spPr>
        <p:txBody>
          <a:bodyPr>
            <a:noAutofit/>
          </a:bodyPr>
          <a:lstStyle/>
          <a:p>
            <a:pPr marL="0" indent="0" algn="ctr">
              <a:buNone/>
            </a:pPr>
            <a:r>
              <a:rPr lang="en-GB" sz="5000" dirty="0"/>
              <a:t>What kinds of questions would you like to ask about the Shang Dynasty?</a:t>
            </a:r>
          </a:p>
          <a:p>
            <a:pPr marL="0" indent="0" algn="ctr">
              <a:buNone/>
            </a:pPr>
            <a:endParaRPr lang="en-GB" sz="5000" dirty="0"/>
          </a:p>
          <a:p>
            <a:pPr marL="0" indent="0" algn="ctr">
              <a:buNone/>
            </a:pPr>
            <a:r>
              <a:rPr lang="en-GB" sz="5000" dirty="0"/>
              <a:t>Why might they be good questions to ask?</a:t>
            </a:r>
          </a:p>
        </p:txBody>
      </p:sp>
      <p:sp>
        <p:nvSpPr>
          <p:cNvPr id="8" name="Action Button: Custom 7">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Shang Dynasty</a:t>
            </a:r>
          </a:p>
          <a:p>
            <a:pPr algn="ctr"/>
            <a:r>
              <a:rPr lang="en-GB" sz="1200" dirty="0"/>
              <a:t>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3" name="Action Button: Custom 12">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Why were the Shang Dynasty so important to the growth of Ancient China?</a:t>
            </a:r>
          </a:p>
          <a:p>
            <a:pPr algn="ctr"/>
            <a:r>
              <a:rPr lang="en-GB" sz="2400" b="1" dirty="0"/>
              <a:t>What made the Shang Dynasty similar or different to other civilisations?</a:t>
            </a:r>
          </a:p>
        </p:txBody>
      </p:sp>
    </p:spTree>
    <p:extLst>
      <p:ext uri="{BB962C8B-B14F-4D97-AF65-F5344CB8AC3E}">
        <p14:creationId xmlns:p14="http://schemas.microsoft.com/office/powerpoint/2010/main" val="18542488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Explanations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92562"/>
            <a:ext cx="10773032" cy="3180893"/>
          </a:xfrm>
        </p:spPr>
        <p:txBody>
          <a:bodyPr>
            <a:noAutofit/>
          </a:bodyPr>
          <a:lstStyle/>
          <a:p>
            <a:pPr marL="0" indent="0" algn="ctr">
              <a:buNone/>
            </a:pPr>
            <a:r>
              <a:rPr lang="en-GB" sz="5000" dirty="0"/>
              <a:t>Can you give an explanation to a question that has already been asked about the Shang Dynasty?</a:t>
            </a:r>
          </a:p>
          <a:p>
            <a:pPr marL="0" indent="0" algn="ctr">
              <a:buNone/>
            </a:pPr>
            <a:endParaRPr lang="en-GB" sz="2000" dirty="0"/>
          </a:p>
          <a:p>
            <a:pPr marL="0" indent="0" algn="ctr">
              <a:buNone/>
            </a:pPr>
            <a:r>
              <a:rPr lang="en-GB" sz="5000" dirty="0"/>
              <a:t>Can you answer a question that YOU have asked?</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Shang Dynasty</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Shang Dynasty</a:t>
            </a:r>
          </a:p>
          <a:p>
            <a:pPr algn="ctr"/>
            <a:r>
              <a:rPr lang="en-GB" sz="1200" dirty="0"/>
              <a:t>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3" name="Action Button: Custom 12">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What were the Shang Dynasty known for?</a:t>
            </a:r>
          </a:p>
          <a:p>
            <a:pPr algn="ctr"/>
            <a:r>
              <a:rPr lang="en-GB" sz="2200" b="1" dirty="0"/>
              <a:t>They were known for their incredible metalwork and the fact that they popularised writing in China that has changed very little since then.</a:t>
            </a:r>
          </a:p>
        </p:txBody>
      </p:sp>
    </p:spTree>
    <p:extLst>
      <p:ext uri="{BB962C8B-B14F-4D97-AF65-F5344CB8AC3E}">
        <p14:creationId xmlns:p14="http://schemas.microsoft.com/office/powerpoint/2010/main" val="5115359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Evidence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897337"/>
            <a:ext cx="10773032" cy="3180893"/>
          </a:xfrm>
        </p:spPr>
        <p:txBody>
          <a:bodyPr>
            <a:noAutofit/>
          </a:bodyPr>
          <a:lstStyle/>
          <a:p>
            <a:pPr marL="0" indent="0" algn="ctr">
              <a:buNone/>
            </a:pPr>
            <a:r>
              <a:rPr lang="en-GB" sz="4500" dirty="0"/>
              <a:t>Can you give any evidence to either support or oppose a question or statement about the </a:t>
            </a:r>
            <a:r>
              <a:rPr lang="en-GB" sz="4800" dirty="0"/>
              <a:t>Shang Dynasty</a:t>
            </a:r>
            <a:r>
              <a:rPr lang="en-GB" sz="4500" dirty="0"/>
              <a:t>?</a:t>
            </a:r>
          </a:p>
          <a:p>
            <a:pPr marL="0" indent="0" algn="ctr">
              <a:buNone/>
            </a:pPr>
            <a:endParaRPr lang="en-GB" sz="4500" dirty="0"/>
          </a:p>
          <a:p>
            <a:pPr marL="0" indent="0" algn="ctr">
              <a:buNone/>
            </a:pPr>
            <a:r>
              <a:rPr lang="en-GB" sz="4500" dirty="0"/>
              <a:t>Is providing evidence important when conducting an enquiry in history?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Shang Dynasty</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Shang Dynasty</a:t>
            </a:r>
          </a:p>
          <a:p>
            <a:pPr algn="ctr"/>
            <a:r>
              <a:rPr lang="en-GB" sz="1200" dirty="0"/>
              <a:t>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3" name="Action Button: Custom 12">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b="1" dirty="0"/>
              <a:t>Giving examples of what the Shang Dynasty were capable of producing helps us to understand what kinds of tools, knowledge and materials that had access to. Just because they existed so long ago doesn’t mean that they weren’t intelligent.</a:t>
            </a:r>
          </a:p>
        </p:txBody>
      </p:sp>
    </p:spTree>
    <p:extLst>
      <p:ext uri="{BB962C8B-B14F-4D97-AF65-F5344CB8AC3E}">
        <p14:creationId xmlns:p14="http://schemas.microsoft.com/office/powerpoint/2010/main" val="40846399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383177" y="2116412"/>
            <a:ext cx="11425645" cy="3180893"/>
          </a:xfrm>
        </p:spPr>
        <p:txBody>
          <a:bodyPr>
            <a:noAutofit/>
          </a:bodyPr>
          <a:lstStyle/>
          <a:p>
            <a:pPr marL="0" indent="0" algn="ctr">
              <a:buNone/>
            </a:pPr>
            <a:r>
              <a:rPr lang="en-GB" sz="4000" dirty="0"/>
              <a:t>Is it important that we ask questions about the Shang Dynasty and try to find answers or should we just leave it all in the past?</a:t>
            </a:r>
          </a:p>
          <a:p>
            <a:pPr marL="0" indent="0" algn="ctr">
              <a:buNone/>
            </a:pPr>
            <a:endParaRPr lang="en-GB" sz="4000" dirty="0"/>
          </a:p>
          <a:p>
            <a:pPr marL="0" indent="0" algn="ctr">
              <a:buNone/>
            </a:pPr>
            <a:r>
              <a:rPr lang="en-GB" sz="4000" dirty="0"/>
              <a:t>What would our understanding of them be like WITHOUT asking questions?</a:t>
            </a:r>
          </a:p>
        </p:txBody>
      </p:sp>
      <p:sp>
        <p:nvSpPr>
          <p:cNvPr id="8" name="Title 1"/>
          <p:cNvSpPr txBox="1">
            <a:spLocks/>
          </p:cNvSpPr>
          <p:nvPr/>
        </p:nvSpPr>
        <p:spPr>
          <a:xfrm>
            <a:off x="699187" y="353384"/>
            <a:ext cx="10793627" cy="1325563"/>
          </a:xfrm>
          <a:prstGeom prst="rect">
            <a:avLst/>
          </a:prstGeom>
          <a:solidFill>
            <a:srgbClr val="F4B183"/>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Importance</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Shang Dynasty</a:t>
            </a:r>
          </a:p>
          <a:p>
            <a:pPr algn="ctr"/>
            <a:r>
              <a:rPr lang="en-GB" sz="1200" dirty="0"/>
              <a:t>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3" name="Action Button: Custom 12">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14" name="Action Button: Custom 13">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5" name="Action Button: Custom 14">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Given that the Shang Dynasty are often seen as the first proper civilisation in Ancient Chinese history, it is important that we understand as much about them as we can!</a:t>
            </a:r>
          </a:p>
        </p:txBody>
      </p:sp>
    </p:spTree>
    <p:extLst>
      <p:ext uri="{BB962C8B-B14F-4D97-AF65-F5344CB8AC3E}">
        <p14:creationId xmlns:p14="http://schemas.microsoft.com/office/powerpoint/2010/main" val="23920824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6" grpId="0" animBg="1"/>
      <p:bldP spid="16" grpId="1" animBg="1"/>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Specific</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83037"/>
            <a:ext cx="10773032" cy="3180893"/>
          </a:xfrm>
        </p:spPr>
        <p:txBody>
          <a:bodyPr>
            <a:noAutofit/>
          </a:bodyPr>
          <a:lstStyle/>
          <a:p>
            <a:pPr marL="0" indent="0" algn="ctr">
              <a:buNone/>
            </a:pPr>
            <a:r>
              <a:rPr lang="en-GB" sz="5000" dirty="0"/>
              <a:t>Can you give some examples of some vocabulary that is SPECIFIC to the Shang Dynasty?</a:t>
            </a:r>
          </a:p>
          <a:p>
            <a:pPr marL="0" indent="0" algn="ctr">
              <a:buNone/>
            </a:pPr>
            <a:endParaRPr lang="en-GB" sz="5000" dirty="0"/>
          </a:p>
          <a:p>
            <a:pPr marL="0" indent="0" algn="ctr">
              <a:buNone/>
            </a:pPr>
            <a:r>
              <a:rPr lang="en-GB" sz="5000" dirty="0"/>
              <a:t>Is there a reason that it is specific to them?</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Shang Dynasty</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3" name="Action Button: Custom 12">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Oracle bones</a:t>
            </a:r>
          </a:p>
          <a:p>
            <a:pPr algn="ctr"/>
            <a:r>
              <a:rPr lang="en-GB" sz="2600" b="1" dirty="0"/>
              <a:t>Bronze </a:t>
            </a:r>
            <a:r>
              <a:rPr lang="en-GB" sz="2600" b="1" dirty="0" err="1"/>
              <a:t>hu</a:t>
            </a:r>
            <a:endParaRPr lang="en-GB" sz="2600" b="1" dirty="0"/>
          </a:p>
          <a:p>
            <a:pPr algn="ctr"/>
            <a:r>
              <a:rPr lang="en-GB" sz="2600" b="1" dirty="0"/>
              <a:t>Ding</a:t>
            </a:r>
          </a:p>
        </p:txBody>
      </p:sp>
    </p:spTree>
    <p:extLst>
      <p:ext uri="{BB962C8B-B14F-4D97-AF65-F5344CB8AC3E}">
        <p14:creationId xmlns:p14="http://schemas.microsoft.com/office/powerpoint/2010/main" val="9700158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Types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9" name="Content Placeholder 2"/>
          <p:cNvSpPr>
            <a:spLocks noGrp="1"/>
          </p:cNvSpPr>
          <p:nvPr>
            <p:ph idx="1"/>
          </p:nvPr>
        </p:nvSpPr>
        <p:spPr>
          <a:xfrm>
            <a:off x="699187" y="2259287"/>
            <a:ext cx="10793627" cy="3180893"/>
          </a:xfrm>
        </p:spPr>
        <p:txBody>
          <a:bodyPr>
            <a:noAutofit/>
          </a:bodyPr>
          <a:lstStyle/>
          <a:p>
            <a:pPr marL="0" indent="0" algn="ctr">
              <a:buNone/>
            </a:pPr>
            <a:r>
              <a:rPr lang="en-GB" sz="4000" dirty="0"/>
              <a:t>What types of sources do we have about the Stone, Bronze and Iron Ages?</a:t>
            </a:r>
          </a:p>
          <a:p>
            <a:pPr marL="0" indent="0" algn="ctr">
              <a:buNone/>
            </a:pPr>
            <a:endParaRPr lang="en-GB" sz="4000" dirty="0"/>
          </a:p>
          <a:p>
            <a:pPr marL="0" indent="0" algn="ctr">
              <a:buNone/>
            </a:pPr>
            <a:r>
              <a:rPr lang="en-GB" sz="4000" dirty="0"/>
              <a:t>Do we have different types of sources for each period and why might that be?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Stone Age to Iron Age Sources as Evidence question</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We have found tools, jewellery, human remains, parts of houses and lots of other things. We have less written evidence because prehistoric people didn’t write.</a:t>
            </a:r>
          </a:p>
        </p:txBody>
      </p:sp>
    </p:spTree>
    <p:extLst>
      <p:ext uri="{BB962C8B-B14F-4D97-AF65-F5344CB8AC3E}">
        <p14:creationId xmlns:p14="http://schemas.microsoft.com/office/powerpoint/2010/main" val="40747636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General</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963195"/>
            <a:ext cx="10773032" cy="3180893"/>
          </a:xfrm>
        </p:spPr>
        <p:txBody>
          <a:bodyPr>
            <a:noAutofit/>
          </a:bodyPr>
          <a:lstStyle/>
          <a:p>
            <a:pPr marL="0" indent="0" algn="ctr">
              <a:buNone/>
            </a:pPr>
            <a:r>
              <a:rPr lang="en-GB" sz="4000" dirty="0"/>
              <a:t>Can you give some examples of some vocabulary from the Shang Dynasty that can be found in other periods of history or civilisations?</a:t>
            </a:r>
          </a:p>
          <a:p>
            <a:pPr marL="0" indent="0" algn="ctr">
              <a:buNone/>
            </a:pPr>
            <a:endParaRPr lang="en-GB" sz="4000" dirty="0"/>
          </a:p>
          <a:p>
            <a:pPr marL="0" indent="0" algn="ctr">
              <a:buNone/>
            </a:pPr>
            <a:r>
              <a:rPr lang="en-GB" sz="4000" dirty="0"/>
              <a:t>Why might they be found in other periods of history or other civilisations?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Shang Dynasty</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Shang Dynasty</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2" name="Action Button: Custom 11">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Emperor</a:t>
            </a:r>
          </a:p>
          <a:p>
            <a:pPr algn="ctr"/>
            <a:r>
              <a:rPr lang="en-GB" sz="2600" b="1" dirty="0"/>
              <a:t>Peasant</a:t>
            </a:r>
          </a:p>
          <a:p>
            <a:pPr algn="ctr"/>
            <a:r>
              <a:rPr lang="en-GB" sz="2600" b="1" dirty="0"/>
              <a:t>Agriculture</a:t>
            </a:r>
          </a:p>
          <a:p>
            <a:pPr algn="ctr"/>
            <a:r>
              <a:rPr lang="en-GB" sz="2600" b="1" dirty="0"/>
              <a:t>Weapons</a:t>
            </a:r>
          </a:p>
        </p:txBody>
      </p:sp>
    </p:spTree>
    <p:extLst>
      <p:ext uri="{BB962C8B-B14F-4D97-AF65-F5344CB8AC3E}">
        <p14:creationId xmlns:p14="http://schemas.microsoft.com/office/powerpoint/2010/main" val="18292672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Definition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867945"/>
            <a:ext cx="10773032" cy="3180893"/>
          </a:xfrm>
        </p:spPr>
        <p:txBody>
          <a:bodyPr>
            <a:noAutofit/>
          </a:bodyPr>
          <a:lstStyle/>
          <a:p>
            <a:pPr marL="0" indent="0" algn="ctr">
              <a:buNone/>
            </a:pPr>
            <a:r>
              <a:rPr lang="en-GB" sz="4500" dirty="0"/>
              <a:t>Can you remember a word or phrase linked to the </a:t>
            </a:r>
            <a:r>
              <a:rPr lang="en-GB" sz="4800" dirty="0"/>
              <a:t>Shang Dynasty</a:t>
            </a:r>
            <a:r>
              <a:rPr lang="en-GB" sz="4500" dirty="0"/>
              <a:t> and give its definition?</a:t>
            </a:r>
          </a:p>
          <a:p>
            <a:pPr marL="0" indent="0" algn="ctr">
              <a:buNone/>
            </a:pPr>
            <a:endParaRPr lang="en-GB" sz="4500" dirty="0"/>
          </a:p>
          <a:p>
            <a:pPr marL="0" indent="0" algn="ctr">
              <a:buNone/>
            </a:pPr>
            <a:r>
              <a:rPr lang="en-GB" sz="4500" dirty="0"/>
              <a:t>Is it specific to these periods or does it appear in another period or civilisation?</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Shang Dynasty</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Shang Dynasty</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2" name="Action Button: Custom 11">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A ding was a vessel for holding food or wine, but it also showed how powerful you were. The more powerful you were, the more dings you could have on display.</a:t>
            </a:r>
          </a:p>
        </p:txBody>
      </p:sp>
    </p:spTree>
    <p:extLst>
      <p:ext uri="{BB962C8B-B14F-4D97-AF65-F5344CB8AC3E}">
        <p14:creationId xmlns:p14="http://schemas.microsoft.com/office/powerpoint/2010/main" val="15073590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4B183"/>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Skill/Concept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678947"/>
            <a:ext cx="10773032" cy="3180893"/>
          </a:xfrm>
        </p:spPr>
        <p:txBody>
          <a:bodyPr>
            <a:noAutofit/>
          </a:bodyPr>
          <a:lstStyle/>
          <a:p>
            <a:pPr marL="0" indent="0" algn="ctr">
              <a:buNone/>
            </a:pPr>
            <a:r>
              <a:rPr lang="en-GB" sz="5000" dirty="0"/>
              <a:t>Can you remember a different skill or concept in history and explain what it means?</a:t>
            </a:r>
          </a:p>
          <a:p>
            <a:pPr marL="0" indent="0" algn="ctr">
              <a:buNone/>
            </a:pPr>
            <a:endParaRPr lang="en-GB" sz="5000" dirty="0"/>
          </a:p>
          <a:p>
            <a:pPr marL="0" indent="0" algn="ctr">
              <a:buNone/>
            </a:pPr>
            <a:r>
              <a:rPr lang="en-GB" sz="5000" dirty="0"/>
              <a:t>Can you give an example of it from the Shang Dynasty?</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Shang Dynasty</a:t>
            </a:r>
          </a:p>
          <a:p>
            <a:pPr algn="ctr"/>
            <a:r>
              <a:rPr lang="en-GB" sz="1200" dirty="0"/>
              <a:t>Vocabulary and Communication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Shang Dynasty</a:t>
            </a:r>
          </a:p>
          <a:p>
            <a:pPr algn="ctr"/>
            <a:r>
              <a:rPr lang="en-GB" sz="1300" dirty="0"/>
              <a:t>menu</a:t>
            </a:r>
          </a:p>
        </p:txBody>
      </p:sp>
      <p:sp>
        <p:nvSpPr>
          <p:cNvPr id="14" name="Action Button: Custom 13">
            <a:hlinkClick r:id="" action="ppaction://macro?name=RandomizerShang"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Shang Dynasty</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Cause and effect</a:t>
            </a:r>
          </a:p>
          <a:p>
            <a:pPr algn="ctr"/>
            <a:r>
              <a:rPr lang="en-GB" sz="2600" b="1" dirty="0"/>
              <a:t>The Shang Dynasty made writing popular in China and the effect has been that it has lasted for thousands of years with very little change.</a:t>
            </a:r>
          </a:p>
        </p:txBody>
      </p:sp>
    </p:spTree>
    <p:extLst>
      <p:ext uri="{BB962C8B-B14F-4D97-AF65-F5344CB8AC3E}">
        <p14:creationId xmlns:p14="http://schemas.microsoft.com/office/powerpoint/2010/main" val="1655986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1280" y="53947"/>
            <a:ext cx="10515600" cy="1325563"/>
          </a:xfrm>
          <a:solidFill>
            <a:srgbClr val="222A35"/>
          </a:solidFill>
          <a:ln>
            <a:solidFill>
              <a:srgbClr val="A6A6A6"/>
            </a:solidFill>
          </a:ln>
        </p:spPr>
        <p:txBody>
          <a:bodyPr/>
          <a:lstStyle/>
          <a:p>
            <a:pPr algn="ctr"/>
            <a:r>
              <a:rPr lang="en-GB" dirty="0">
                <a:solidFill>
                  <a:schemeClr val="bg1"/>
                </a:solidFill>
              </a:rPr>
              <a:t>Kingdom of Benin</a:t>
            </a:r>
          </a:p>
        </p:txBody>
      </p:sp>
      <p:sp>
        <p:nvSpPr>
          <p:cNvPr id="3" name="Title 1">
            <a:hlinkClick r:id="" action="ppaction://macro?name=BenChron"/>
          </p:cNvPr>
          <p:cNvSpPr txBox="1">
            <a:spLocks/>
          </p:cNvSpPr>
          <p:nvPr/>
        </p:nvSpPr>
        <p:spPr>
          <a:xfrm>
            <a:off x="4599801" y="1507751"/>
            <a:ext cx="2992395" cy="659870"/>
          </a:xfrm>
          <a:prstGeom prst="rect">
            <a:avLst/>
          </a:prstGeom>
          <a:solidFill>
            <a:srgbClr val="222A35"/>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Chronology</a:t>
            </a:r>
          </a:p>
          <a:p>
            <a:pPr algn="ctr"/>
            <a:r>
              <a:rPr lang="en-GB" sz="1400" dirty="0">
                <a:solidFill>
                  <a:schemeClr val="bg1"/>
                </a:solidFill>
              </a:rPr>
              <a:t>(Click here for a random question)</a:t>
            </a:r>
          </a:p>
        </p:txBody>
      </p:sp>
      <p:sp>
        <p:nvSpPr>
          <p:cNvPr id="14" name="Title 1">
            <a:hlinkClick r:id="" action="ppaction://macro?name=BenCon"/>
          </p:cNvPr>
          <p:cNvSpPr txBox="1">
            <a:spLocks/>
          </p:cNvSpPr>
          <p:nvPr/>
        </p:nvSpPr>
        <p:spPr>
          <a:xfrm>
            <a:off x="838200" y="1507751"/>
            <a:ext cx="2992395" cy="659870"/>
          </a:xfrm>
          <a:prstGeom prst="rect">
            <a:avLst/>
          </a:prstGeom>
          <a:solidFill>
            <a:srgbClr val="222A35"/>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Constructing the Past</a:t>
            </a:r>
          </a:p>
          <a:p>
            <a:pPr algn="ctr"/>
            <a:r>
              <a:rPr lang="en-GB" sz="1300" dirty="0">
                <a:solidFill>
                  <a:schemeClr val="bg1"/>
                </a:solidFill>
              </a:rPr>
              <a:t>(Click here for a random question)</a:t>
            </a:r>
          </a:p>
        </p:txBody>
      </p:sp>
      <p:sp>
        <p:nvSpPr>
          <p:cNvPr id="15" name="Title 1">
            <a:hlinkClick r:id="" action="ppaction://macro?name=BenContinuity"/>
          </p:cNvPr>
          <p:cNvSpPr txBox="1">
            <a:spLocks/>
          </p:cNvSpPr>
          <p:nvPr/>
        </p:nvSpPr>
        <p:spPr>
          <a:xfrm>
            <a:off x="8361405" y="1507751"/>
            <a:ext cx="2992395" cy="659870"/>
          </a:xfrm>
          <a:prstGeom prst="rect">
            <a:avLst/>
          </a:prstGeom>
          <a:solidFill>
            <a:srgbClr val="222A35"/>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Continuity and Change</a:t>
            </a:r>
          </a:p>
          <a:p>
            <a:pPr algn="ctr"/>
            <a:r>
              <a:rPr lang="en-GB" sz="1400" dirty="0">
                <a:solidFill>
                  <a:schemeClr val="bg1"/>
                </a:solidFill>
              </a:rPr>
              <a:t>(Click here for a random question)</a:t>
            </a:r>
          </a:p>
        </p:txBody>
      </p:sp>
      <p:sp>
        <p:nvSpPr>
          <p:cNvPr id="28" name="Title 1">
            <a:hlinkClick r:id="" action="ppaction://macro?name=BenCause"/>
          </p:cNvPr>
          <p:cNvSpPr txBox="1">
            <a:spLocks/>
          </p:cNvSpPr>
          <p:nvPr/>
        </p:nvSpPr>
        <p:spPr>
          <a:xfrm>
            <a:off x="838200" y="3048762"/>
            <a:ext cx="2992395" cy="659870"/>
          </a:xfrm>
          <a:prstGeom prst="rect">
            <a:avLst/>
          </a:prstGeom>
          <a:solidFill>
            <a:srgbClr val="222A35"/>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Cause and Effect</a:t>
            </a:r>
          </a:p>
          <a:p>
            <a:pPr algn="ctr"/>
            <a:r>
              <a:rPr lang="en-GB" sz="1400" dirty="0">
                <a:solidFill>
                  <a:schemeClr val="bg1"/>
                </a:solidFill>
              </a:rPr>
              <a:t>(Click here for a random question)</a:t>
            </a:r>
          </a:p>
        </p:txBody>
      </p:sp>
      <p:sp>
        <p:nvSpPr>
          <p:cNvPr id="29" name="Title 1">
            <a:hlinkClick r:id="" action="ppaction://macro?name=BenSig"/>
          </p:cNvPr>
          <p:cNvSpPr txBox="1">
            <a:spLocks/>
          </p:cNvSpPr>
          <p:nvPr/>
        </p:nvSpPr>
        <p:spPr>
          <a:xfrm>
            <a:off x="4599801" y="3048762"/>
            <a:ext cx="2992395" cy="659870"/>
          </a:xfrm>
          <a:prstGeom prst="rect">
            <a:avLst/>
          </a:prstGeom>
          <a:solidFill>
            <a:srgbClr val="222A35"/>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Significance and Interpretation</a:t>
            </a:r>
          </a:p>
          <a:p>
            <a:pPr algn="ctr"/>
            <a:r>
              <a:rPr lang="en-GB" sz="1400" dirty="0">
                <a:solidFill>
                  <a:schemeClr val="bg1"/>
                </a:solidFill>
              </a:rPr>
              <a:t>(Click here for a random question)</a:t>
            </a:r>
            <a:endParaRPr lang="en-GB" sz="2000" dirty="0">
              <a:solidFill>
                <a:schemeClr val="bg1"/>
              </a:solidFill>
            </a:endParaRPr>
          </a:p>
        </p:txBody>
      </p:sp>
      <p:sp>
        <p:nvSpPr>
          <p:cNvPr id="30" name="Title 1">
            <a:hlinkClick r:id="" action="ppaction://macro?name=BenSources"/>
          </p:cNvPr>
          <p:cNvSpPr txBox="1">
            <a:spLocks/>
          </p:cNvSpPr>
          <p:nvPr/>
        </p:nvSpPr>
        <p:spPr>
          <a:xfrm>
            <a:off x="8361405" y="3048762"/>
            <a:ext cx="2992395" cy="659870"/>
          </a:xfrm>
          <a:prstGeom prst="rect">
            <a:avLst/>
          </a:prstGeom>
          <a:solidFill>
            <a:srgbClr val="222A35"/>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Sources as Evidence</a:t>
            </a:r>
          </a:p>
          <a:p>
            <a:pPr algn="ctr"/>
            <a:r>
              <a:rPr lang="en-GB" sz="1400" dirty="0">
                <a:solidFill>
                  <a:schemeClr val="bg1"/>
                </a:solidFill>
              </a:rPr>
              <a:t>(Click here for a random question)</a:t>
            </a:r>
            <a:endParaRPr lang="en-GB" sz="2000" dirty="0">
              <a:solidFill>
                <a:schemeClr val="bg1"/>
              </a:solidFill>
            </a:endParaRPr>
          </a:p>
        </p:txBody>
      </p:sp>
      <p:sp>
        <p:nvSpPr>
          <p:cNvPr id="31" name="Title 1">
            <a:hlinkClick r:id="" action="ppaction://macro?name=BenEnquiry"/>
          </p:cNvPr>
          <p:cNvSpPr txBox="1">
            <a:spLocks/>
          </p:cNvSpPr>
          <p:nvPr/>
        </p:nvSpPr>
        <p:spPr>
          <a:xfrm>
            <a:off x="838200" y="4589773"/>
            <a:ext cx="2992395" cy="659870"/>
          </a:xfrm>
          <a:prstGeom prst="rect">
            <a:avLst/>
          </a:prstGeom>
          <a:solidFill>
            <a:srgbClr val="222A35"/>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Historical Enquiry</a:t>
            </a:r>
          </a:p>
          <a:p>
            <a:pPr algn="ctr"/>
            <a:r>
              <a:rPr lang="en-GB" sz="1400" dirty="0">
                <a:solidFill>
                  <a:schemeClr val="bg1"/>
                </a:solidFill>
              </a:rPr>
              <a:t>(Click here for a random question)</a:t>
            </a:r>
          </a:p>
        </p:txBody>
      </p:sp>
      <p:sp>
        <p:nvSpPr>
          <p:cNvPr id="32" name="Title 1">
            <a:hlinkClick r:id="" action="ppaction://macro?name=BenVocab"/>
          </p:cNvPr>
          <p:cNvSpPr txBox="1">
            <a:spLocks/>
          </p:cNvSpPr>
          <p:nvPr/>
        </p:nvSpPr>
        <p:spPr>
          <a:xfrm>
            <a:off x="4599801" y="4589773"/>
            <a:ext cx="2992395" cy="659870"/>
          </a:xfrm>
          <a:prstGeom prst="rect">
            <a:avLst/>
          </a:prstGeom>
          <a:solidFill>
            <a:srgbClr val="222A35"/>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Vocabulary and Communication</a:t>
            </a:r>
          </a:p>
          <a:p>
            <a:pPr algn="ctr"/>
            <a:r>
              <a:rPr lang="en-GB" sz="1400" dirty="0">
                <a:solidFill>
                  <a:schemeClr val="bg1"/>
                </a:solidFill>
              </a:rPr>
              <a:t>(Click here for a random question)</a:t>
            </a:r>
          </a:p>
        </p:txBody>
      </p:sp>
      <p:sp>
        <p:nvSpPr>
          <p:cNvPr id="40" name="Action Button: Custom 3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41" name="Action Button: Custom 40">
            <a:hlinkClick r:id="" action="ppaction://macro?name=RandomizerBenin" highlightClick="1"/>
          </p:cNvPr>
          <p:cNvSpPr/>
          <p:nvPr/>
        </p:nvSpPr>
        <p:spPr>
          <a:xfrm>
            <a:off x="4599800" y="6198130"/>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skill linked to the Kingdom of Benin</a:t>
            </a:r>
          </a:p>
        </p:txBody>
      </p:sp>
      <p:sp>
        <p:nvSpPr>
          <p:cNvPr id="18" name="Title 1">
            <a:hlinkClick r:id="rId2" action="ppaction://hlinksldjump"/>
          </p:cNvPr>
          <p:cNvSpPr txBox="1">
            <a:spLocks/>
          </p:cNvSpPr>
          <p:nvPr/>
        </p:nvSpPr>
        <p:spPr>
          <a:xfrm>
            <a:off x="837516" y="2204976"/>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Similarities</a:t>
            </a:r>
          </a:p>
        </p:txBody>
      </p:sp>
      <p:sp>
        <p:nvSpPr>
          <p:cNvPr id="19" name="Title 1">
            <a:hlinkClick r:id="rId3" action="ppaction://hlinksldjump"/>
          </p:cNvPr>
          <p:cNvSpPr txBox="1">
            <a:spLocks/>
          </p:cNvSpPr>
          <p:nvPr/>
        </p:nvSpPr>
        <p:spPr>
          <a:xfrm>
            <a:off x="2378441" y="2204976"/>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Differences</a:t>
            </a:r>
          </a:p>
        </p:txBody>
      </p:sp>
      <p:sp>
        <p:nvSpPr>
          <p:cNvPr id="20" name="Title 1">
            <a:hlinkClick r:id="rId4" action="ppaction://hlinksldjump"/>
          </p:cNvPr>
          <p:cNvSpPr txBox="1">
            <a:spLocks/>
          </p:cNvSpPr>
          <p:nvPr/>
        </p:nvSpPr>
        <p:spPr>
          <a:xfrm>
            <a:off x="837516" y="2611718"/>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Contact</a:t>
            </a:r>
          </a:p>
        </p:txBody>
      </p:sp>
      <p:sp>
        <p:nvSpPr>
          <p:cNvPr id="21" name="Title 1">
            <a:hlinkClick r:id="rId5" action="ppaction://hlinksldjump"/>
          </p:cNvPr>
          <p:cNvSpPr txBox="1">
            <a:spLocks/>
          </p:cNvSpPr>
          <p:nvPr/>
        </p:nvSpPr>
        <p:spPr>
          <a:xfrm>
            <a:off x="2378441" y="2606915"/>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Historians</a:t>
            </a:r>
          </a:p>
        </p:txBody>
      </p:sp>
      <p:sp>
        <p:nvSpPr>
          <p:cNvPr id="22" name="Title 1">
            <a:hlinkClick r:id="rId6" action="ppaction://hlinksldjump"/>
          </p:cNvPr>
          <p:cNvSpPr txBox="1">
            <a:spLocks/>
          </p:cNvSpPr>
          <p:nvPr/>
        </p:nvSpPr>
        <p:spPr>
          <a:xfrm>
            <a:off x="837516" y="3751769"/>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Causes</a:t>
            </a:r>
          </a:p>
        </p:txBody>
      </p:sp>
      <p:sp>
        <p:nvSpPr>
          <p:cNvPr id="23" name="Title 1">
            <a:hlinkClick r:id="rId7" action="ppaction://hlinksldjump"/>
          </p:cNvPr>
          <p:cNvSpPr txBox="1">
            <a:spLocks/>
          </p:cNvSpPr>
          <p:nvPr/>
        </p:nvSpPr>
        <p:spPr>
          <a:xfrm>
            <a:off x="2378441" y="3751769"/>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Effects</a:t>
            </a:r>
          </a:p>
        </p:txBody>
      </p:sp>
      <p:sp>
        <p:nvSpPr>
          <p:cNvPr id="24" name="Title 1">
            <a:hlinkClick r:id="rId8" action="ppaction://hlinksldjump"/>
          </p:cNvPr>
          <p:cNvSpPr txBox="1">
            <a:spLocks/>
          </p:cNvSpPr>
          <p:nvPr/>
        </p:nvSpPr>
        <p:spPr>
          <a:xfrm>
            <a:off x="837516" y="4158511"/>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25" name="Title 1">
            <a:hlinkClick r:id="rId9" action="ppaction://hlinksldjump"/>
          </p:cNvPr>
          <p:cNvSpPr txBox="1">
            <a:spLocks/>
          </p:cNvSpPr>
          <p:nvPr/>
        </p:nvSpPr>
        <p:spPr>
          <a:xfrm>
            <a:off x="2378441" y="4153708"/>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26" name="Title 1">
            <a:hlinkClick r:id="rId10" action="ppaction://hlinksldjump"/>
          </p:cNvPr>
          <p:cNvSpPr txBox="1">
            <a:spLocks/>
          </p:cNvSpPr>
          <p:nvPr/>
        </p:nvSpPr>
        <p:spPr>
          <a:xfrm>
            <a:off x="4599801" y="2204976"/>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Before</a:t>
            </a:r>
          </a:p>
        </p:txBody>
      </p:sp>
      <p:sp>
        <p:nvSpPr>
          <p:cNvPr id="27" name="Title 1">
            <a:hlinkClick r:id="rId11" action="ppaction://hlinksldjump"/>
          </p:cNvPr>
          <p:cNvSpPr txBox="1">
            <a:spLocks/>
          </p:cNvSpPr>
          <p:nvPr/>
        </p:nvSpPr>
        <p:spPr>
          <a:xfrm>
            <a:off x="6140042" y="2204976"/>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After</a:t>
            </a:r>
          </a:p>
        </p:txBody>
      </p:sp>
      <p:sp>
        <p:nvSpPr>
          <p:cNvPr id="38" name="Title 1">
            <a:hlinkClick r:id="rId12" action="ppaction://hlinksldjump"/>
          </p:cNvPr>
          <p:cNvSpPr txBox="1">
            <a:spLocks/>
          </p:cNvSpPr>
          <p:nvPr/>
        </p:nvSpPr>
        <p:spPr>
          <a:xfrm>
            <a:off x="4599801" y="2611718"/>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Concurrent</a:t>
            </a:r>
          </a:p>
        </p:txBody>
      </p:sp>
      <p:sp>
        <p:nvSpPr>
          <p:cNvPr id="39" name="Title 1">
            <a:hlinkClick r:id="rId13" action="ppaction://hlinksldjump"/>
          </p:cNvPr>
          <p:cNvSpPr txBox="1">
            <a:spLocks/>
          </p:cNvSpPr>
          <p:nvPr/>
        </p:nvSpPr>
        <p:spPr>
          <a:xfrm>
            <a:off x="6140042" y="2606915"/>
            <a:ext cx="1452154" cy="364584"/>
          </a:xfrm>
          <a:prstGeom prst="rect">
            <a:avLst/>
          </a:prstGeom>
          <a:solidFill>
            <a:srgbClr val="49495F"/>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Dates/Orders</a:t>
            </a:r>
          </a:p>
        </p:txBody>
      </p:sp>
      <p:sp>
        <p:nvSpPr>
          <p:cNvPr id="42" name="Title 1">
            <a:hlinkClick r:id="rId14" action="ppaction://hlinksldjump"/>
          </p:cNvPr>
          <p:cNvSpPr txBox="1">
            <a:spLocks/>
          </p:cNvSpPr>
          <p:nvPr/>
        </p:nvSpPr>
        <p:spPr>
          <a:xfrm>
            <a:off x="8361405" y="2207970"/>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Continuities</a:t>
            </a:r>
          </a:p>
        </p:txBody>
      </p:sp>
      <p:sp>
        <p:nvSpPr>
          <p:cNvPr id="43" name="Title 1">
            <a:hlinkClick r:id="rId15" action="ppaction://hlinksldjump"/>
          </p:cNvPr>
          <p:cNvSpPr txBox="1">
            <a:spLocks/>
          </p:cNvSpPr>
          <p:nvPr/>
        </p:nvSpPr>
        <p:spPr>
          <a:xfrm>
            <a:off x="9901646" y="2207970"/>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Changes</a:t>
            </a:r>
          </a:p>
        </p:txBody>
      </p:sp>
      <p:sp>
        <p:nvSpPr>
          <p:cNvPr id="44" name="Title 1">
            <a:hlinkClick r:id="rId16" action="ppaction://hlinksldjump"/>
          </p:cNvPr>
          <p:cNvSpPr txBox="1">
            <a:spLocks/>
          </p:cNvSpPr>
          <p:nvPr/>
        </p:nvSpPr>
        <p:spPr>
          <a:xfrm>
            <a:off x="8361405" y="2614712"/>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45" name="Title 1">
            <a:hlinkClick r:id="rId17" action="ppaction://hlinksldjump"/>
          </p:cNvPr>
          <p:cNvSpPr txBox="1">
            <a:spLocks/>
          </p:cNvSpPr>
          <p:nvPr/>
        </p:nvSpPr>
        <p:spPr>
          <a:xfrm>
            <a:off x="9901646" y="2609909"/>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46" name="Title 1">
            <a:hlinkClick r:id="rId18" action="ppaction://hlinksldjump"/>
          </p:cNvPr>
          <p:cNvSpPr txBox="1">
            <a:spLocks/>
          </p:cNvSpPr>
          <p:nvPr/>
        </p:nvSpPr>
        <p:spPr>
          <a:xfrm>
            <a:off x="4599801" y="3751769"/>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Events</a:t>
            </a:r>
          </a:p>
        </p:txBody>
      </p:sp>
      <p:sp>
        <p:nvSpPr>
          <p:cNvPr id="47" name="Title 1">
            <a:hlinkClick r:id="rId19" action="ppaction://hlinksldjump"/>
          </p:cNvPr>
          <p:cNvSpPr txBox="1">
            <a:spLocks/>
          </p:cNvSpPr>
          <p:nvPr/>
        </p:nvSpPr>
        <p:spPr>
          <a:xfrm>
            <a:off x="6140042" y="3751769"/>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People</a:t>
            </a:r>
          </a:p>
        </p:txBody>
      </p:sp>
      <p:sp>
        <p:nvSpPr>
          <p:cNvPr id="48" name="Title 1">
            <a:hlinkClick r:id="rId20" action="ppaction://hlinksldjump"/>
          </p:cNvPr>
          <p:cNvSpPr txBox="1">
            <a:spLocks/>
          </p:cNvSpPr>
          <p:nvPr/>
        </p:nvSpPr>
        <p:spPr>
          <a:xfrm>
            <a:off x="4599801" y="4158511"/>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Challenges</a:t>
            </a:r>
          </a:p>
        </p:txBody>
      </p:sp>
      <p:sp>
        <p:nvSpPr>
          <p:cNvPr id="49" name="Title 1">
            <a:hlinkClick r:id="rId21" action="ppaction://hlinksldjump"/>
          </p:cNvPr>
          <p:cNvSpPr txBox="1">
            <a:spLocks/>
          </p:cNvSpPr>
          <p:nvPr/>
        </p:nvSpPr>
        <p:spPr>
          <a:xfrm>
            <a:off x="6140042" y="4153708"/>
            <a:ext cx="1452154" cy="364584"/>
          </a:xfrm>
          <a:prstGeom prst="rect">
            <a:avLst/>
          </a:prstGeom>
          <a:solidFill>
            <a:srgbClr val="49495F"/>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Interpretation</a:t>
            </a:r>
          </a:p>
        </p:txBody>
      </p:sp>
      <p:sp>
        <p:nvSpPr>
          <p:cNvPr id="50" name="Title 1">
            <a:hlinkClick r:id="rId22" action="ppaction://hlinksldjump"/>
          </p:cNvPr>
          <p:cNvSpPr txBox="1">
            <a:spLocks/>
          </p:cNvSpPr>
          <p:nvPr/>
        </p:nvSpPr>
        <p:spPr>
          <a:xfrm>
            <a:off x="8361405" y="3751769"/>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Types</a:t>
            </a:r>
          </a:p>
        </p:txBody>
      </p:sp>
      <p:sp>
        <p:nvSpPr>
          <p:cNvPr id="51" name="Title 1">
            <a:hlinkClick r:id="rId23" action="ppaction://hlinksldjump"/>
          </p:cNvPr>
          <p:cNvSpPr txBox="1">
            <a:spLocks/>
          </p:cNvSpPr>
          <p:nvPr/>
        </p:nvSpPr>
        <p:spPr>
          <a:xfrm>
            <a:off x="9901646" y="3751769"/>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Amount</a:t>
            </a:r>
          </a:p>
        </p:txBody>
      </p:sp>
      <p:sp>
        <p:nvSpPr>
          <p:cNvPr id="52" name="Title 1">
            <a:hlinkClick r:id="rId24" action="ppaction://hlinksldjump"/>
          </p:cNvPr>
          <p:cNvSpPr txBox="1">
            <a:spLocks/>
          </p:cNvSpPr>
          <p:nvPr/>
        </p:nvSpPr>
        <p:spPr>
          <a:xfrm>
            <a:off x="8361405" y="4158511"/>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Usefulness</a:t>
            </a:r>
          </a:p>
        </p:txBody>
      </p:sp>
      <p:sp>
        <p:nvSpPr>
          <p:cNvPr id="53" name="Title 1">
            <a:hlinkClick r:id="rId25" action="ppaction://hlinksldjump"/>
          </p:cNvPr>
          <p:cNvSpPr txBox="1">
            <a:spLocks/>
          </p:cNvSpPr>
          <p:nvPr/>
        </p:nvSpPr>
        <p:spPr>
          <a:xfrm>
            <a:off x="9901646" y="4153708"/>
            <a:ext cx="1452154" cy="364584"/>
          </a:xfrm>
          <a:prstGeom prst="rect">
            <a:avLst/>
          </a:prstGeom>
          <a:solidFill>
            <a:srgbClr val="49495F"/>
          </a:solidFill>
          <a:ln>
            <a:solidFill>
              <a:srgbClr val="A6A6A6"/>
            </a:solid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Primary/Secondary</a:t>
            </a:r>
          </a:p>
        </p:txBody>
      </p:sp>
      <p:sp>
        <p:nvSpPr>
          <p:cNvPr id="54" name="Title 1">
            <a:hlinkClick r:id="rId26" action="ppaction://hlinksldjump"/>
          </p:cNvPr>
          <p:cNvSpPr txBox="1">
            <a:spLocks/>
          </p:cNvSpPr>
          <p:nvPr/>
        </p:nvSpPr>
        <p:spPr>
          <a:xfrm>
            <a:off x="837516" y="5332363"/>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Questions</a:t>
            </a:r>
          </a:p>
        </p:txBody>
      </p:sp>
      <p:sp>
        <p:nvSpPr>
          <p:cNvPr id="55" name="Title 1">
            <a:hlinkClick r:id="rId27" action="ppaction://hlinksldjump"/>
          </p:cNvPr>
          <p:cNvSpPr txBox="1">
            <a:spLocks/>
          </p:cNvSpPr>
          <p:nvPr/>
        </p:nvSpPr>
        <p:spPr>
          <a:xfrm>
            <a:off x="2378441" y="5332363"/>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Explanation</a:t>
            </a:r>
          </a:p>
        </p:txBody>
      </p:sp>
      <p:sp>
        <p:nvSpPr>
          <p:cNvPr id="56" name="Title 1">
            <a:hlinkClick r:id="rId28" action="ppaction://hlinksldjump"/>
          </p:cNvPr>
          <p:cNvSpPr txBox="1">
            <a:spLocks/>
          </p:cNvSpPr>
          <p:nvPr/>
        </p:nvSpPr>
        <p:spPr>
          <a:xfrm>
            <a:off x="837516" y="5739105"/>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Evidence</a:t>
            </a:r>
          </a:p>
        </p:txBody>
      </p:sp>
      <p:sp>
        <p:nvSpPr>
          <p:cNvPr id="57" name="Title 1">
            <a:hlinkClick r:id="rId29" action="ppaction://hlinksldjump"/>
          </p:cNvPr>
          <p:cNvSpPr txBox="1">
            <a:spLocks/>
          </p:cNvSpPr>
          <p:nvPr/>
        </p:nvSpPr>
        <p:spPr>
          <a:xfrm>
            <a:off x="2378441" y="5734302"/>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Importance</a:t>
            </a:r>
          </a:p>
        </p:txBody>
      </p:sp>
      <p:sp>
        <p:nvSpPr>
          <p:cNvPr id="58" name="Title 1">
            <a:hlinkClick r:id="rId30" action="ppaction://hlinksldjump"/>
          </p:cNvPr>
          <p:cNvSpPr txBox="1">
            <a:spLocks/>
          </p:cNvSpPr>
          <p:nvPr/>
        </p:nvSpPr>
        <p:spPr>
          <a:xfrm>
            <a:off x="4599801" y="5291315"/>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Specific</a:t>
            </a:r>
          </a:p>
        </p:txBody>
      </p:sp>
      <p:sp>
        <p:nvSpPr>
          <p:cNvPr id="59" name="Title 1">
            <a:hlinkClick r:id="rId31" action="ppaction://hlinksldjump"/>
          </p:cNvPr>
          <p:cNvSpPr txBox="1">
            <a:spLocks/>
          </p:cNvSpPr>
          <p:nvPr/>
        </p:nvSpPr>
        <p:spPr>
          <a:xfrm>
            <a:off x="6140042" y="5291315"/>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General</a:t>
            </a:r>
          </a:p>
        </p:txBody>
      </p:sp>
      <p:sp>
        <p:nvSpPr>
          <p:cNvPr id="60" name="Title 1">
            <a:hlinkClick r:id="rId32" action="ppaction://hlinksldjump"/>
          </p:cNvPr>
          <p:cNvSpPr txBox="1">
            <a:spLocks/>
          </p:cNvSpPr>
          <p:nvPr/>
        </p:nvSpPr>
        <p:spPr>
          <a:xfrm>
            <a:off x="4599801" y="5698057"/>
            <a:ext cx="1452154" cy="364584"/>
          </a:xfrm>
          <a:prstGeom prst="rect">
            <a:avLst/>
          </a:prstGeom>
          <a:solidFill>
            <a:srgbClr val="49495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Definition</a:t>
            </a:r>
          </a:p>
        </p:txBody>
      </p:sp>
      <p:sp>
        <p:nvSpPr>
          <p:cNvPr id="61" name="Title 1">
            <a:hlinkClick r:id="rId33" action="ppaction://hlinksldjump"/>
          </p:cNvPr>
          <p:cNvSpPr txBox="1">
            <a:spLocks/>
          </p:cNvSpPr>
          <p:nvPr/>
        </p:nvSpPr>
        <p:spPr>
          <a:xfrm>
            <a:off x="6140042" y="5693254"/>
            <a:ext cx="1452154" cy="364584"/>
          </a:xfrm>
          <a:prstGeom prst="rect">
            <a:avLst/>
          </a:prstGeom>
          <a:solidFill>
            <a:srgbClr val="49495F"/>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Skill/Concept</a:t>
            </a:r>
          </a:p>
        </p:txBody>
      </p:sp>
      <p:pic>
        <p:nvPicPr>
          <p:cNvPr id="63" name="Picture 62">
            <a:hlinkClick r:id="rId34"/>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8582887" y="4589773"/>
            <a:ext cx="2549429" cy="1612459"/>
          </a:xfrm>
          <a:prstGeom prst="rect">
            <a:avLst/>
          </a:prstGeom>
        </p:spPr>
      </p:pic>
    </p:spTree>
    <p:extLst>
      <p:ext uri="{BB962C8B-B14F-4D97-AF65-F5344CB8AC3E}">
        <p14:creationId xmlns:p14="http://schemas.microsoft.com/office/powerpoint/2010/main" val="274335431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Similarities</a:t>
            </a:r>
          </a:p>
        </p:txBody>
      </p:sp>
      <p:sp>
        <p:nvSpPr>
          <p:cNvPr id="3" name="Content Placeholder 2"/>
          <p:cNvSpPr>
            <a:spLocks noGrp="1"/>
          </p:cNvSpPr>
          <p:nvPr>
            <p:ph idx="1"/>
          </p:nvPr>
        </p:nvSpPr>
        <p:spPr>
          <a:xfrm>
            <a:off x="838200" y="2379668"/>
            <a:ext cx="10515600" cy="2889017"/>
          </a:xfrm>
        </p:spPr>
        <p:txBody>
          <a:bodyPr>
            <a:noAutofit/>
          </a:bodyPr>
          <a:lstStyle/>
          <a:p>
            <a:pPr marL="0" indent="0" algn="ctr">
              <a:buNone/>
            </a:pPr>
            <a:r>
              <a:rPr lang="en-GB" sz="5000" dirty="0"/>
              <a:t>Can you think of 3 ways that the Kingdom of Benin was similar to another period of history or civilisation that you have studied? </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6" name="Action Button: Custom 15">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Kingdom of Benin 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2" name="Action Button: Custom 11">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The Kingdom of Benin had a ruler called an Oba, similar to an emperor. They also built an empire just like the Romans. Benin also grew because of trade like the Romans too. </a:t>
            </a:r>
          </a:p>
        </p:txBody>
      </p:sp>
    </p:spTree>
    <p:extLst>
      <p:ext uri="{BB962C8B-B14F-4D97-AF65-F5344CB8AC3E}">
        <p14:creationId xmlns:p14="http://schemas.microsoft.com/office/powerpoint/2010/main" val="2019875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3" grpId="0" animBg="1"/>
      <p:bldP spid="13" grpId="1" animBg="1"/>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Differences</a:t>
            </a:r>
          </a:p>
        </p:txBody>
      </p:sp>
      <p:sp>
        <p:nvSpPr>
          <p:cNvPr id="3" name="Content Placeholder 2"/>
          <p:cNvSpPr>
            <a:spLocks noGrp="1"/>
          </p:cNvSpPr>
          <p:nvPr>
            <p:ph idx="1"/>
          </p:nvPr>
        </p:nvSpPr>
        <p:spPr>
          <a:xfrm>
            <a:off x="838200" y="2379668"/>
            <a:ext cx="10515600" cy="2889017"/>
          </a:xfrm>
        </p:spPr>
        <p:txBody>
          <a:bodyPr>
            <a:noAutofit/>
          </a:bodyPr>
          <a:lstStyle/>
          <a:p>
            <a:pPr marL="0" indent="0" algn="ctr">
              <a:buNone/>
            </a:pPr>
            <a:r>
              <a:rPr lang="en-GB" sz="5000" dirty="0"/>
              <a:t>Can you think of 3 ways that the Kingdom of Benin was different to another period of history or civilisation that you have studied? </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Kingdom of Benin</a:t>
            </a:r>
          </a:p>
          <a:p>
            <a:pPr algn="ctr"/>
            <a:r>
              <a:rPr lang="en-GB" sz="1300" dirty="0"/>
              <a:t>Constructing the Past question</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Kingdom of Benin</a:t>
            </a:r>
          </a:p>
          <a:p>
            <a:pPr algn="ctr"/>
            <a:r>
              <a:rPr lang="en-GB" sz="1300" dirty="0"/>
              <a:t>Constructing the Past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4" name="Action Button: Custom 13">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100" b="1" dirty="0"/>
              <a:t>The ordinary people of Benin often made their homes from wood and mud, unlike the Greeks. They favoured working with brass which the Greeks knew about, but didn’t make themselves. The Greeks wrote things down whereas the people of Benin did not.</a:t>
            </a:r>
          </a:p>
        </p:txBody>
      </p:sp>
    </p:spTree>
    <p:extLst>
      <p:ext uri="{BB962C8B-B14F-4D97-AF65-F5344CB8AC3E}">
        <p14:creationId xmlns:p14="http://schemas.microsoft.com/office/powerpoint/2010/main" val="24475759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5" grpId="0" animBg="1"/>
      <p:bldP spid="15" grpId="1" animBg="1"/>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Contact</a:t>
            </a:r>
          </a:p>
        </p:txBody>
      </p:sp>
      <p:sp>
        <p:nvSpPr>
          <p:cNvPr id="3" name="Content Placeholder 2"/>
          <p:cNvSpPr>
            <a:spLocks noGrp="1"/>
          </p:cNvSpPr>
          <p:nvPr>
            <p:ph idx="1"/>
          </p:nvPr>
        </p:nvSpPr>
        <p:spPr>
          <a:xfrm>
            <a:off x="838200" y="2283874"/>
            <a:ext cx="10515600" cy="2889017"/>
          </a:xfrm>
        </p:spPr>
        <p:txBody>
          <a:bodyPr>
            <a:noAutofit/>
          </a:bodyPr>
          <a:lstStyle/>
          <a:p>
            <a:pPr marL="0" indent="0" algn="ctr">
              <a:buNone/>
            </a:pPr>
            <a:r>
              <a:rPr lang="en-GB" sz="5000" dirty="0"/>
              <a:t>Can you think of another civilisation that the Kingdom of Benin may have had contact with and in what kind of way?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Kingdom of Benin</a:t>
            </a:r>
          </a:p>
          <a:p>
            <a:pPr algn="ctr"/>
            <a:r>
              <a:rPr lang="en-GB" sz="1300" dirty="0"/>
              <a:t>Constructing the Past question</a:t>
            </a:r>
          </a:p>
        </p:txBody>
      </p:sp>
      <p:sp>
        <p:nvSpPr>
          <p:cNvPr id="15" name="Action Button: Custom 14">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Kingdom of Benin</a:t>
            </a:r>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2" name="Action Button: Custom 11">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The Kingdom of Benin would have had contact with European traders, particularly the Portuguese, who were looking for artwork, gold, ivory and pepper. </a:t>
            </a:r>
          </a:p>
        </p:txBody>
      </p:sp>
    </p:spTree>
    <p:extLst>
      <p:ext uri="{BB962C8B-B14F-4D97-AF65-F5344CB8AC3E}">
        <p14:creationId xmlns:p14="http://schemas.microsoft.com/office/powerpoint/2010/main" val="42801902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6" grpId="0" animBg="1"/>
      <p:bldP spid="16" grpId="1" animBg="1"/>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Historians</a:t>
            </a:r>
          </a:p>
        </p:txBody>
      </p:sp>
      <p:sp>
        <p:nvSpPr>
          <p:cNvPr id="3" name="Content Placeholder 2"/>
          <p:cNvSpPr>
            <a:spLocks noGrp="1"/>
          </p:cNvSpPr>
          <p:nvPr>
            <p:ph idx="1"/>
          </p:nvPr>
        </p:nvSpPr>
        <p:spPr>
          <a:xfrm>
            <a:off x="838200" y="2283874"/>
            <a:ext cx="10515600" cy="3725040"/>
          </a:xfrm>
        </p:spPr>
        <p:txBody>
          <a:bodyPr>
            <a:noAutofit/>
          </a:bodyPr>
          <a:lstStyle/>
          <a:p>
            <a:pPr marL="0" indent="0" algn="ctr">
              <a:buNone/>
            </a:pPr>
            <a:r>
              <a:rPr lang="en-GB" sz="5000" dirty="0"/>
              <a:t>How do you think that historians have created an understanding of the Kingdom of Benin?</a:t>
            </a:r>
          </a:p>
          <a:p>
            <a:pPr marL="0" indent="0" algn="ctr">
              <a:buNone/>
            </a:pPr>
            <a:r>
              <a:rPr lang="en-GB" sz="5000" dirty="0"/>
              <a:t>What have they found and what do they know?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4" name="Action Button: Custom 13">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Kingdom of Benin</a:t>
            </a:r>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5" name="Action Button: Custom 14">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2" name="Rectangle 11"/>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100" b="1" dirty="0"/>
              <a:t>Piecing together the history of Benin can be tricky due to the lack of writing. Given that their homes, often made from mud and wood, may not have survived, we would know more about powerful people who built palaces and had more possessions.</a:t>
            </a:r>
          </a:p>
        </p:txBody>
      </p:sp>
    </p:spTree>
    <p:extLst>
      <p:ext uri="{BB962C8B-B14F-4D97-AF65-F5344CB8AC3E}">
        <p14:creationId xmlns:p14="http://schemas.microsoft.com/office/powerpoint/2010/main" val="35718482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2" grpId="0" animBg="1"/>
      <p:bldP spid="12" grpId="1" animBg="1"/>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Before</a:t>
            </a:r>
          </a:p>
        </p:txBody>
      </p:sp>
      <p:sp>
        <p:nvSpPr>
          <p:cNvPr id="3" name="Content Placeholder 2"/>
          <p:cNvSpPr>
            <a:spLocks noGrp="1"/>
          </p:cNvSpPr>
          <p:nvPr>
            <p:ph idx="1"/>
          </p:nvPr>
        </p:nvSpPr>
        <p:spPr>
          <a:xfrm>
            <a:off x="838200" y="1678947"/>
            <a:ext cx="10515600" cy="3725040"/>
          </a:xfrm>
        </p:spPr>
        <p:txBody>
          <a:bodyPr>
            <a:noAutofit/>
          </a:bodyPr>
          <a:lstStyle/>
          <a:p>
            <a:pPr marL="0" indent="0" algn="ctr">
              <a:buNone/>
            </a:pPr>
            <a:r>
              <a:rPr lang="en-GB" sz="5000" dirty="0"/>
              <a:t>Can you identify a period of history or a civilisation that existed BEFORE the Kingdom of Benin?</a:t>
            </a:r>
          </a:p>
          <a:p>
            <a:pPr marL="0" indent="0" algn="ctr">
              <a:buNone/>
            </a:pPr>
            <a:endParaRPr lang="en-GB" sz="5000" dirty="0"/>
          </a:p>
          <a:p>
            <a:pPr marL="0" indent="0" algn="ctr">
              <a:buNone/>
            </a:pPr>
            <a:r>
              <a:rPr lang="en-GB" sz="5000" dirty="0"/>
              <a:t>Do you think there are more before or after the Kingdom of Benin?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Kingdom of Benin</a:t>
            </a:r>
          </a:p>
          <a:p>
            <a:pPr algn="ctr"/>
            <a:r>
              <a:rPr lang="en-GB" sz="1300" dirty="0"/>
              <a:t>Chronology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2" name="Action Button: Custom 11">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9" name="Action Button: Custom 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People lived in Africa way before the Kingdom of Benin existed but other civilisations include the Greeks, Romans, Egyptians and the Maya. </a:t>
            </a:r>
          </a:p>
        </p:txBody>
      </p:sp>
    </p:spTree>
    <p:extLst>
      <p:ext uri="{BB962C8B-B14F-4D97-AF65-F5344CB8AC3E}">
        <p14:creationId xmlns:p14="http://schemas.microsoft.com/office/powerpoint/2010/main" val="2941001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3" grpId="0" animBg="1"/>
      <p:bldP spid="13" grpId="1" animBg="1"/>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After</a:t>
            </a:r>
          </a:p>
        </p:txBody>
      </p:sp>
      <p:sp>
        <p:nvSpPr>
          <p:cNvPr id="3" name="Content Placeholder 2"/>
          <p:cNvSpPr>
            <a:spLocks noGrp="1"/>
          </p:cNvSpPr>
          <p:nvPr>
            <p:ph idx="1"/>
          </p:nvPr>
        </p:nvSpPr>
        <p:spPr>
          <a:xfrm>
            <a:off x="838200" y="1987214"/>
            <a:ext cx="10515600" cy="3725040"/>
          </a:xfrm>
        </p:spPr>
        <p:txBody>
          <a:bodyPr>
            <a:noAutofit/>
          </a:bodyPr>
          <a:lstStyle/>
          <a:p>
            <a:pPr marL="0" indent="0" algn="ctr">
              <a:buNone/>
            </a:pPr>
            <a:r>
              <a:rPr lang="en-GB" sz="5000" dirty="0"/>
              <a:t>Can you identify some periods of history or civilisations that came AFTER the Kingdom of Benin?</a:t>
            </a:r>
          </a:p>
          <a:p>
            <a:pPr marL="0" indent="0" algn="ctr">
              <a:buNone/>
            </a:pPr>
            <a:endParaRPr lang="en-GB" sz="2000" dirty="0"/>
          </a:p>
          <a:p>
            <a:pPr marL="0" indent="0" algn="ctr">
              <a:buNone/>
            </a:pPr>
            <a:r>
              <a:rPr lang="en-GB" sz="5000" dirty="0"/>
              <a:t>Do you think they knew about the Shang Dynasty and in what way?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Kingdom of Benin</a:t>
            </a:r>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Kingdom of Benin</a:t>
            </a:r>
          </a:p>
          <a:p>
            <a:pPr algn="ctr"/>
            <a:r>
              <a:rPr lang="en-GB" sz="1300" dirty="0"/>
              <a:t>Chronology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3" name="Action Button: Custom 12">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300" b="1" dirty="0"/>
              <a:t>There are lots of British periods of history that came after the start of the Kingdom of Benin, many of who interacted with them for trade, but the Victorians invaded Benin in 1897 which brought it into the British Empire.</a:t>
            </a:r>
          </a:p>
        </p:txBody>
      </p:sp>
    </p:spTree>
    <p:extLst>
      <p:ext uri="{BB962C8B-B14F-4D97-AF65-F5344CB8AC3E}">
        <p14:creationId xmlns:p14="http://schemas.microsoft.com/office/powerpoint/2010/main" val="10061310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4" grpId="0" animBg="1"/>
      <p:bldP spid="1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Amount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9" name="Content Placeholder 2"/>
          <p:cNvSpPr>
            <a:spLocks noGrp="1"/>
          </p:cNvSpPr>
          <p:nvPr>
            <p:ph idx="1"/>
          </p:nvPr>
        </p:nvSpPr>
        <p:spPr>
          <a:xfrm>
            <a:off x="699187" y="2259287"/>
            <a:ext cx="10793627" cy="3180893"/>
          </a:xfrm>
        </p:spPr>
        <p:txBody>
          <a:bodyPr>
            <a:noAutofit/>
          </a:bodyPr>
          <a:lstStyle/>
          <a:p>
            <a:pPr marL="0" indent="0" algn="ctr">
              <a:buNone/>
            </a:pPr>
            <a:r>
              <a:rPr lang="en-GB" sz="4000" dirty="0"/>
              <a:t>How much evidence do we have of the Stone, Bronze or Iron Ages?</a:t>
            </a:r>
          </a:p>
          <a:p>
            <a:pPr marL="0" indent="0" algn="ctr">
              <a:buNone/>
            </a:pPr>
            <a:endParaRPr lang="en-GB" sz="4000" dirty="0"/>
          </a:p>
          <a:p>
            <a:pPr marL="0" indent="0" algn="ctr">
              <a:buNone/>
            </a:pPr>
            <a:r>
              <a:rPr lang="en-GB" sz="4000" dirty="0"/>
              <a:t>Do we have as much evidence as other periods or civilisations that you’ve studied and why might that be?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Stone Age to Iron Age 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Stone Age to Iron Age Sources as Evidence question</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500" dirty="0"/>
              <a:t>We have less evidence from prehistoric Britain because lots of it has worn away or decayed. Tools would also have been taken with people and used as they were precious and not just buried.</a:t>
            </a:r>
          </a:p>
        </p:txBody>
      </p:sp>
    </p:spTree>
    <p:extLst>
      <p:ext uri="{BB962C8B-B14F-4D97-AF65-F5344CB8AC3E}">
        <p14:creationId xmlns:p14="http://schemas.microsoft.com/office/powerpoint/2010/main" val="10325182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Concurrent</a:t>
            </a:r>
          </a:p>
        </p:txBody>
      </p:sp>
      <p:sp>
        <p:nvSpPr>
          <p:cNvPr id="3" name="Content Placeholder 2"/>
          <p:cNvSpPr>
            <a:spLocks noGrp="1"/>
          </p:cNvSpPr>
          <p:nvPr>
            <p:ph idx="1"/>
          </p:nvPr>
        </p:nvSpPr>
        <p:spPr>
          <a:xfrm>
            <a:off x="11069" y="2232932"/>
            <a:ext cx="12192000" cy="3510643"/>
          </a:xfrm>
        </p:spPr>
        <p:txBody>
          <a:bodyPr>
            <a:noAutofit/>
          </a:bodyPr>
          <a:lstStyle/>
          <a:p>
            <a:pPr marL="0" indent="0" algn="ctr">
              <a:buNone/>
            </a:pPr>
            <a:r>
              <a:rPr lang="en-GB" sz="5000" dirty="0"/>
              <a:t>Can you identify some other civilisations that lived AT THE SAME TIME as the Kingdom of Benin?</a:t>
            </a:r>
          </a:p>
          <a:p>
            <a:pPr marL="0" indent="0" algn="ctr">
              <a:buNone/>
            </a:pPr>
            <a:endParaRPr lang="en-GB" sz="2000" dirty="0"/>
          </a:p>
          <a:p>
            <a:pPr marL="0" indent="0" algn="ctr">
              <a:buNone/>
            </a:pPr>
            <a:r>
              <a:rPr lang="en-GB" sz="5000" dirty="0"/>
              <a:t>Does that mean that they knew about each other?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Kingdom of Benin</a:t>
            </a:r>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Kingdom of Benin</a:t>
            </a:r>
          </a:p>
          <a:p>
            <a:pPr algn="ctr"/>
            <a:r>
              <a:rPr lang="en-GB" sz="1300" dirty="0"/>
              <a:t>Chronology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2" name="Action Button: Custom 11">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b="1" dirty="0"/>
              <a:t>The Maya existed at the same time as Benin, but whilst Benin was starting to become powerful from around AD900, the Maya were starting to decline. We do not know if they knew about each other.</a:t>
            </a:r>
          </a:p>
        </p:txBody>
      </p:sp>
    </p:spTree>
    <p:extLst>
      <p:ext uri="{BB962C8B-B14F-4D97-AF65-F5344CB8AC3E}">
        <p14:creationId xmlns:p14="http://schemas.microsoft.com/office/powerpoint/2010/main" val="15110866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Dates/Orders</a:t>
            </a:r>
          </a:p>
        </p:txBody>
      </p:sp>
      <p:sp>
        <p:nvSpPr>
          <p:cNvPr id="3" name="Content Placeholder 2"/>
          <p:cNvSpPr>
            <a:spLocks noGrp="1"/>
          </p:cNvSpPr>
          <p:nvPr>
            <p:ph idx="1"/>
          </p:nvPr>
        </p:nvSpPr>
        <p:spPr>
          <a:xfrm>
            <a:off x="0" y="1785257"/>
            <a:ext cx="12192000" cy="4223657"/>
          </a:xfrm>
        </p:spPr>
        <p:txBody>
          <a:bodyPr>
            <a:noAutofit/>
          </a:bodyPr>
          <a:lstStyle/>
          <a:p>
            <a:pPr marL="0" indent="0" algn="ctr">
              <a:buNone/>
            </a:pPr>
            <a:r>
              <a:rPr lang="en-GB" sz="5000" dirty="0"/>
              <a:t>Can you remember some dates linked to the Kingdom of Benin?</a:t>
            </a:r>
          </a:p>
          <a:p>
            <a:pPr marL="0" indent="0" algn="ctr">
              <a:buNone/>
            </a:pPr>
            <a:endParaRPr lang="en-GB" sz="5000" dirty="0"/>
          </a:p>
          <a:p>
            <a:pPr marL="0" indent="0" algn="ctr">
              <a:buNone/>
            </a:pPr>
            <a:r>
              <a:rPr lang="en-GB" sz="5000" dirty="0"/>
              <a:t>Which dates do you think are significant to their history?</a:t>
            </a:r>
          </a:p>
          <a:p>
            <a:pPr marL="0" indent="0" algn="ctr">
              <a:buNone/>
            </a:pPr>
            <a:endParaRPr lang="en-GB" sz="5000" dirty="0"/>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Kingdom of Benin</a:t>
            </a:r>
          </a:p>
          <a:p>
            <a:pPr algn="ctr"/>
            <a:r>
              <a:rPr lang="en-GB" sz="1300" dirty="0"/>
              <a:t>Chronology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9" name="Action Button: Custom 8">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It is hard to pinpoint exact dates as the people of Benin didn’t write anything down, but between AD1280 and AD1295, Oba </a:t>
            </a:r>
            <a:r>
              <a:rPr lang="en-GB" sz="2400" b="1" dirty="0" err="1"/>
              <a:t>Oguola</a:t>
            </a:r>
            <a:r>
              <a:rPr lang="en-GB" sz="2400" b="1" dirty="0"/>
              <a:t> ruled and is credited with bringing brass casting to Benin from Ife.</a:t>
            </a:r>
          </a:p>
        </p:txBody>
      </p:sp>
    </p:spTree>
    <p:extLst>
      <p:ext uri="{BB962C8B-B14F-4D97-AF65-F5344CB8AC3E}">
        <p14:creationId xmlns:p14="http://schemas.microsoft.com/office/powerpoint/2010/main" val="40828273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Continuities</a:t>
            </a:r>
          </a:p>
        </p:txBody>
      </p:sp>
      <p:sp>
        <p:nvSpPr>
          <p:cNvPr id="3" name="Content Placeholder 2"/>
          <p:cNvSpPr>
            <a:spLocks noGrp="1"/>
          </p:cNvSpPr>
          <p:nvPr>
            <p:ph idx="1"/>
          </p:nvPr>
        </p:nvSpPr>
        <p:spPr>
          <a:xfrm>
            <a:off x="704850" y="1957524"/>
            <a:ext cx="10787964" cy="4071801"/>
          </a:xfrm>
        </p:spPr>
        <p:txBody>
          <a:bodyPr>
            <a:noAutofit/>
          </a:bodyPr>
          <a:lstStyle/>
          <a:p>
            <a:pPr marL="0" indent="0" algn="ctr">
              <a:buNone/>
            </a:pPr>
            <a:r>
              <a:rPr lang="en-GB" sz="5000" dirty="0"/>
              <a:t>Can you identify some things that stayed the same during the Kingdom of Benin?</a:t>
            </a:r>
          </a:p>
          <a:p>
            <a:pPr marL="0" indent="0" algn="ctr">
              <a:buNone/>
            </a:pPr>
            <a:endParaRPr lang="en-GB" sz="2000" dirty="0"/>
          </a:p>
          <a:p>
            <a:pPr marL="0" indent="0" algn="ctr">
              <a:buNone/>
            </a:pPr>
            <a:r>
              <a:rPr lang="en-GB" sz="5000" dirty="0"/>
              <a:t>Why do you think that they stayed the same? Are they the same now?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Kingdom of Benin</a:t>
            </a:r>
          </a:p>
          <a:p>
            <a:pPr algn="ctr"/>
            <a:r>
              <a:rPr lang="en-GB" sz="1200" dirty="0"/>
              <a:t>Continuity and Change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9" name="Action Button: Custom 8">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The rule of the Oba continued for many centuries. The main crop that was grown was yam and still is to this day.</a:t>
            </a:r>
          </a:p>
        </p:txBody>
      </p:sp>
    </p:spTree>
    <p:extLst>
      <p:ext uri="{BB962C8B-B14F-4D97-AF65-F5344CB8AC3E}">
        <p14:creationId xmlns:p14="http://schemas.microsoft.com/office/powerpoint/2010/main" val="14103282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Changes</a:t>
            </a:r>
          </a:p>
        </p:txBody>
      </p:sp>
      <p:sp>
        <p:nvSpPr>
          <p:cNvPr id="3" name="Content Placeholder 2"/>
          <p:cNvSpPr>
            <a:spLocks noGrp="1"/>
          </p:cNvSpPr>
          <p:nvPr>
            <p:ph idx="1"/>
          </p:nvPr>
        </p:nvSpPr>
        <p:spPr>
          <a:xfrm>
            <a:off x="699186" y="1767840"/>
            <a:ext cx="10793627" cy="2386149"/>
          </a:xfrm>
        </p:spPr>
        <p:txBody>
          <a:bodyPr>
            <a:noAutofit/>
          </a:bodyPr>
          <a:lstStyle/>
          <a:p>
            <a:pPr marL="0" indent="0" algn="ctr">
              <a:buNone/>
            </a:pPr>
            <a:r>
              <a:rPr lang="en-GB" sz="5000" dirty="0"/>
              <a:t>Can you identify any changes that happened during the Kingdom of Benin?</a:t>
            </a:r>
          </a:p>
          <a:p>
            <a:pPr marL="0" indent="0" algn="ctr">
              <a:buNone/>
            </a:pPr>
            <a:endParaRPr lang="en-GB" sz="2000" dirty="0"/>
          </a:p>
          <a:p>
            <a:pPr marL="0" indent="0" algn="ctr">
              <a:buNone/>
            </a:pPr>
            <a:r>
              <a:rPr lang="en-GB" sz="5000" dirty="0"/>
              <a:t>Do you think that people were happy with these changes?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Kingdom of Benin</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Kingdom of Benin</a:t>
            </a:r>
          </a:p>
          <a:p>
            <a:pPr algn="ctr"/>
            <a:r>
              <a:rPr lang="en-GB" sz="1200" dirty="0"/>
              <a:t>Continuity and Change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2" name="Action Button: Custom 11">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The relationship with European traders changed when the traders wanted to start taking the lands of Benin themselves instead of just trading with them.</a:t>
            </a:r>
          </a:p>
        </p:txBody>
      </p:sp>
    </p:spTree>
    <p:extLst>
      <p:ext uri="{BB962C8B-B14F-4D97-AF65-F5344CB8AC3E}">
        <p14:creationId xmlns:p14="http://schemas.microsoft.com/office/powerpoint/2010/main" val="17804446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Positive</a:t>
            </a:r>
          </a:p>
        </p:txBody>
      </p:sp>
      <p:sp>
        <p:nvSpPr>
          <p:cNvPr id="3"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a continuity or a change during the </a:t>
            </a:r>
            <a:r>
              <a:rPr lang="en-GB" sz="4800" dirty="0"/>
              <a:t>Kingdom of Benin </a:t>
            </a:r>
            <a:r>
              <a:rPr lang="en-GB" sz="4500" dirty="0"/>
              <a:t>that you think was positive and say why you think it was positive?</a:t>
            </a:r>
          </a:p>
          <a:p>
            <a:pPr marL="0" indent="0" algn="ctr">
              <a:buNone/>
            </a:pPr>
            <a:endParaRPr lang="en-GB" sz="1000" dirty="0"/>
          </a:p>
          <a:p>
            <a:pPr marL="0" indent="0" algn="ctr">
              <a:buNone/>
            </a:pPr>
            <a:r>
              <a:rPr lang="en-GB" sz="4500" dirty="0"/>
              <a:t>Do you think that THEY knew that it was positive or was it later?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Kingdom of Benin</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Kingdom of Benin</a:t>
            </a:r>
          </a:p>
          <a:p>
            <a:pPr algn="ctr"/>
            <a:r>
              <a:rPr lang="en-GB" sz="1200" dirty="0"/>
              <a:t>Continuity and Change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2" name="Action Button: Custom 11">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Oba </a:t>
            </a:r>
            <a:r>
              <a:rPr lang="en-GB" sz="2400" b="1" dirty="0" err="1"/>
              <a:t>Ewuare</a:t>
            </a:r>
            <a:r>
              <a:rPr lang="en-GB" sz="2400" b="1" dirty="0"/>
              <a:t> helped create a stable ruling structure by spreading power between various groups of chiefs. This structure survived for over 400 years!</a:t>
            </a:r>
          </a:p>
        </p:txBody>
      </p:sp>
    </p:spTree>
    <p:extLst>
      <p:ext uri="{BB962C8B-B14F-4D97-AF65-F5344CB8AC3E}">
        <p14:creationId xmlns:p14="http://schemas.microsoft.com/office/powerpoint/2010/main" val="7156164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a continuity or a change during the </a:t>
            </a:r>
            <a:r>
              <a:rPr lang="en-GB" sz="4800" dirty="0"/>
              <a:t>Kingdom of Benin </a:t>
            </a:r>
            <a:r>
              <a:rPr lang="en-GB" sz="4500" dirty="0"/>
              <a:t>that you think was negative and say why you think it was negative?</a:t>
            </a:r>
          </a:p>
          <a:p>
            <a:pPr marL="0" indent="0" algn="ctr">
              <a:buNone/>
            </a:pPr>
            <a:endParaRPr lang="en-GB" sz="1000" dirty="0"/>
          </a:p>
          <a:p>
            <a:pPr marL="0" indent="0" algn="ctr">
              <a:buNone/>
            </a:pPr>
            <a:r>
              <a:rPr lang="en-GB" sz="4500" dirty="0"/>
              <a:t>Do you think that THEY knew that it was negative or was it only known later?</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Kingdom of Benin</a:t>
            </a:r>
          </a:p>
          <a:p>
            <a:pPr algn="ctr"/>
            <a:r>
              <a:rPr lang="en-GB" sz="1200" dirty="0"/>
              <a:t>Continuity and Change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4" name="Action Button: Custom 13">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The Kingdom of Benin started declining around 1700 due to a series of civil wars and the decline of the European slave trade.</a:t>
            </a:r>
          </a:p>
        </p:txBody>
      </p:sp>
    </p:spTree>
    <p:extLst>
      <p:ext uri="{BB962C8B-B14F-4D97-AF65-F5344CB8AC3E}">
        <p14:creationId xmlns:p14="http://schemas.microsoft.com/office/powerpoint/2010/main" val="9157894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Causes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914398" y="1678947"/>
            <a:ext cx="10793628" cy="4136570"/>
          </a:xfrm>
        </p:spPr>
        <p:txBody>
          <a:bodyPr>
            <a:noAutofit/>
          </a:bodyPr>
          <a:lstStyle/>
          <a:p>
            <a:pPr marL="0" indent="0" algn="ctr">
              <a:buNone/>
            </a:pPr>
            <a:r>
              <a:rPr lang="en-GB" sz="4500" dirty="0"/>
              <a:t>Can you identify some causes that brought about change to the </a:t>
            </a:r>
            <a:r>
              <a:rPr lang="en-GB" sz="4800" dirty="0"/>
              <a:t>Kingdom of Benin?</a:t>
            </a:r>
            <a:endParaRPr lang="en-GB" sz="4500" dirty="0"/>
          </a:p>
          <a:p>
            <a:pPr marL="0" indent="0" algn="ctr">
              <a:buNone/>
            </a:pPr>
            <a:endParaRPr lang="en-GB" sz="4500" dirty="0"/>
          </a:p>
          <a:p>
            <a:pPr marL="0" indent="0" algn="ctr">
              <a:buNone/>
            </a:pPr>
            <a:r>
              <a:rPr lang="en-GB" sz="4500" dirty="0"/>
              <a:t>Do you think these causes were more important than the effects that they brought?</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Kingdom of Benin</a:t>
            </a:r>
          </a:p>
          <a:p>
            <a:pPr algn="ctr"/>
            <a:r>
              <a:rPr lang="en-GB" sz="1200" dirty="0"/>
              <a:t>Cause and Effect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2" name="Action Button: Custom 11">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Trading with Europeans helped make various parts of Benin’s empire very wealthy.</a:t>
            </a:r>
          </a:p>
        </p:txBody>
      </p:sp>
    </p:spTree>
    <p:extLst>
      <p:ext uri="{BB962C8B-B14F-4D97-AF65-F5344CB8AC3E}">
        <p14:creationId xmlns:p14="http://schemas.microsoft.com/office/powerpoint/2010/main" val="1386885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Effects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8" cy="4136570"/>
          </a:xfrm>
        </p:spPr>
        <p:txBody>
          <a:bodyPr>
            <a:noAutofit/>
          </a:bodyPr>
          <a:lstStyle/>
          <a:p>
            <a:pPr marL="0" indent="0" algn="ctr">
              <a:buNone/>
            </a:pPr>
            <a:r>
              <a:rPr lang="en-GB" sz="4000" dirty="0"/>
              <a:t>Can you identify some effects that occurred during the Kingdom of Benin?</a:t>
            </a:r>
          </a:p>
          <a:p>
            <a:pPr marL="0" indent="0" algn="ctr">
              <a:buNone/>
            </a:pPr>
            <a:endParaRPr lang="en-GB" sz="2000" dirty="0"/>
          </a:p>
          <a:p>
            <a:pPr marL="0" indent="0" algn="ctr">
              <a:buNone/>
            </a:pPr>
            <a:r>
              <a:rPr lang="en-GB" sz="4000" dirty="0"/>
              <a:t>Can you identify the causes of them?</a:t>
            </a:r>
          </a:p>
          <a:p>
            <a:pPr marL="0" indent="0" algn="ctr">
              <a:buNone/>
            </a:pPr>
            <a:endParaRPr lang="en-GB" sz="2000" dirty="0"/>
          </a:p>
          <a:p>
            <a:pPr marL="0" indent="0" algn="ctr">
              <a:buNone/>
            </a:pPr>
            <a:r>
              <a:rPr lang="en-GB" sz="4000" dirty="0"/>
              <a:t>Did these effects last longer than the Kingdom of Benin perhaps intended them to?</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Kingdom of Benin</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Kingdom of Benin</a:t>
            </a:r>
          </a:p>
          <a:p>
            <a:pPr algn="ctr"/>
            <a:r>
              <a:rPr lang="en-GB" sz="1200" dirty="0"/>
              <a:t>Cause and Effect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4" name="Action Button: Custom 13">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The empire enjoyed stability under Oba </a:t>
            </a:r>
            <a:r>
              <a:rPr lang="en-GB" sz="2400" b="1" dirty="0" err="1"/>
              <a:t>Ewuare</a:t>
            </a:r>
            <a:r>
              <a:rPr lang="en-GB" sz="2400" b="1" dirty="0"/>
              <a:t> because he shared power out amongst other chiefs, allowing ordinary people to build their lives.</a:t>
            </a:r>
          </a:p>
        </p:txBody>
      </p:sp>
    </p:spTree>
    <p:extLst>
      <p:ext uri="{BB962C8B-B14F-4D97-AF65-F5344CB8AC3E}">
        <p14:creationId xmlns:p14="http://schemas.microsoft.com/office/powerpoint/2010/main" val="23395596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Positive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272579"/>
            <a:ext cx="10793628" cy="3154310"/>
          </a:xfrm>
        </p:spPr>
        <p:txBody>
          <a:bodyPr>
            <a:noAutofit/>
          </a:bodyPr>
          <a:lstStyle/>
          <a:p>
            <a:pPr marL="0" indent="0" algn="ctr">
              <a:buNone/>
            </a:pPr>
            <a:r>
              <a:rPr lang="en-GB" sz="4000" dirty="0"/>
              <a:t>Can you think of any causes or effects that had a positive impact on the Kingdom of Benin?</a:t>
            </a:r>
          </a:p>
          <a:p>
            <a:pPr marL="0" indent="0" algn="ctr">
              <a:buNone/>
            </a:pPr>
            <a:endParaRPr lang="en-GB" sz="4000" dirty="0"/>
          </a:p>
          <a:p>
            <a:pPr marL="0" indent="0" algn="ctr">
              <a:buNone/>
            </a:pPr>
            <a:r>
              <a:rPr lang="en-GB" sz="4000" dirty="0"/>
              <a:t>Do you think that history would have developed in the same way without these causes and effects?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Kingdom of Benin</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Kingdom of Benin</a:t>
            </a:r>
          </a:p>
          <a:p>
            <a:pPr algn="ctr"/>
            <a:r>
              <a:rPr lang="en-GB" sz="1200" dirty="0"/>
              <a:t>Cause and Effect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4" name="Action Button: Custom 13">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The Oba would often marry any of his daughters off to chiefs so that they would stay loyal to him.</a:t>
            </a:r>
          </a:p>
        </p:txBody>
      </p:sp>
    </p:spTree>
    <p:extLst>
      <p:ext uri="{BB962C8B-B14F-4D97-AF65-F5344CB8AC3E}">
        <p14:creationId xmlns:p14="http://schemas.microsoft.com/office/powerpoint/2010/main" val="22592184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351613"/>
            <a:ext cx="10793628" cy="3180893"/>
          </a:xfrm>
        </p:spPr>
        <p:txBody>
          <a:bodyPr>
            <a:noAutofit/>
          </a:bodyPr>
          <a:lstStyle/>
          <a:p>
            <a:pPr marL="0" indent="0" algn="ctr">
              <a:buNone/>
            </a:pPr>
            <a:r>
              <a:rPr lang="en-GB" sz="4000" dirty="0"/>
              <a:t>Can you think of any causes or effects that had a negative impact on the Kingdom of Benin?</a:t>
            </a:r>
          </a:p>
          <a:p>
            <a:pPr marL="0" indent="0" algn="ctr">
              <a:buNone/>
            </a:pPr>
            <a:endParaRPr lang="en-GB" sz="4000" dirty="0"/>
          </a:p>
          <a:p>
            <a:pPr marL="0" indent="0" algn="ctr">
              <a:buNone/>
            </a:pPr>
            <a:r>
              <a:rPr lang="en-GB" sz="4000" dirty="0"/>
              <a:t>Do you think that history would have developed in the same way without these causes and effects?</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Kingdom of Benin</a:t>
            </a:r>
          </a:p>
          <a:p>
            <a:pPr algn="ctr"/>
            <a:r>
              <a:rPr lang="en-GB" sz="1200" dirty="0"/>
              <a:t>Cause and Effect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2" name="Action Button: Custom 11">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b="1" dirty="0"/>
              <a:t>Housing for ordinary people in Benin was often small down to the materials that they had to use. Roofs were often absorbent to protect the walls, which made them heavy when wet, meaning they couldn’t be very large.</a:t>
            </a:r>
          </a:p>
        </p:txBody>
      </p:sp>
    </p:spTree>
    <p:extLst>
      <p:ext uri="{BB962C8B-B14F-4D97-AF65-F5344CB8AC3E}">
        <p14:creationId xmlns:p14="http://schemas.microsoft.com/office/powerpoint/2010/main" val="26727112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Usefulness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9" name="Content Placeholder 2"/>
          <p:cNvSpPr>
            <a:spLocks noGrp="1"/>
          </p:cNvSpPr>
          <p:nvPr>
            <p:ph idx="1"/>
          </p:nvPr>
        </p:nvSpPr>
        <p:spPr>
          <a:xfrm>
            <a:off x="699187" y="2259287"/>
            <a:ext cx="10793627" cy="3180893"/>
          </a:xfrm>
        </p:spPr>
        <p:txBody>
          <a:bodyPr>
            <a:noAutofit/>
          </a:bodyPr>
          <a:lstStyle/>
          <a:p>
            <a:pPr marL="0" indent="0" algn="ctr">
              <a:buNone/>
            </a:pPr>
            <a:r>
              <a:rPr lang="en-GB" sz="4000" dirty="0"/>
              <a:t>Can you name any evidence from the Stone, Bronze or Iron Ages?</a:t>
            </a:r>
          </a:p>
          <a:p>
            <a:pPr marL="0" indent="0" algn="ctr">
              <a:buNone/>
            </a:pPr>
            <a:endParaRPr lang="en-GB" sz="4000" dirty="0"/>
          </a:p>
          <a:p>
            <a:pPr marL="0" indent="0" algn="ctr">
              <a:buNone/>
            </a:pPr>
            <a:r>
              <a:rPr lang="en-GB" sz="4000" dirty="0"/>
              <a:t>What makes it useful?</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Stone Age to Iron Age 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Stone Age to Iron Age Sources as Evidence question</a:t>
            </a:r>
          </a:p>
        </p:txBody>
      </p:sp>
      <p:sp>
        <p:nvSpPr>
          <p:cNvPr id="16" name="Action Button: Custom 15">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7" name="Action Button: Custom 16">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8" name="Rectangle 17"/>
          <p:cNvSpPr/>
          <p:nvPr/>
        </p:nvSpPr>
        <p:spPr>
          <a:xfrm>
            <a:off x="3172597" y="2453121"/>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Remains of humans such as the Amesbury Archer or Cheddar Man give us a good idea about people back then as they lived during that time, making them very useful.</a:t>
            </a:r>
          </a:p>
        </p:txBody>
      </p:sp>
    </p:spTree>
    <p:extLst>
      <p:ext uri="{BB962C8B-B14F-4D97-AF65-F5344CB8AC3E}">
        <p14:creationId xmlns:p14="http://schemas.microsoft.com/office/powerpoint/2010/main" val="33001993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8" grpId="0" animBg="1"/>
      <p:bldP spid="18" grpId="1" animBg="1"/>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Event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93628" cy="3180893"/>
          </a:xfrm>
        </p:spPr>
        <p:txBody>
          <a:bodyPr>
            <a:noAutofit/>
          </a:bodyPr>
          <a:lstStyle/>
          <a:p>
            <a:pPr marL="0" indent="0" algn="ctr">
              <a:buNone/>
            </a:pPr>
            <a:r>
              <a:rPr lang="en-GB" sz="4000" dirty="0"/>
              <a:t>Can you think of a significant event during the Kingdom of Benin and say why it was so significant?</a:t>
            </a:r>
          </a:p>
          <a:p>
            <a:pPr marL="0" indent="0" algn="ctr">
              <a:buNone/>
            </a:pPr>
            <a:endParaRPr lang="en-GB" sz="4000" dirty="0"/>
          </a:p>
          <a:p>
            <a:pPr marL="0" indent="0" algn="ctr">
              <a:buNone/>
            </a:pPr>
            <a:r>
              <a:rPr lang="en-GB" sz="4000" dirty="0"/>
              <a:t>Do you think that it was more significant for people back then or for us now?</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Kingdom of Benin</a:t>
            </a:r>
          </a:p>
          <a:p>
            <a:pPr algn="ctr"/>
            <a:r>
              <a:rPr lang="en-GB" sz="1200" dirty="0"/>
              <a:t>Significance and Interpretation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2" name="Action Button: Custom 11">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After Oba </a:t>
            </a:r>
            <a:r>
              <a:rPr lang="en-GB" sz="2400" b="1" dirty="0" err="1"/>
              <a:t>Ehengbuda’s</a:t>
            </a:r>
            <a:r>
              <a:rPr lang="en-GB" sz="2400" b="1" dirty="0"/>
              <a:t> death in AD1601, Benin’s empire gradually began to shrank as he was known as the last of the warrior kings.</a:t>
            </a:r>
          </a:p>
        </p:txBody>
      </p:sp>
    </p:spTree>
    <p:extLst>
      <p:ext uri="{BB962C8B-B14F-4D97-AF65-F5344CB8AC3E}">
        <p14:creationId xmlns:p14="http://schemas.microsoft.com/office/powerpoint/2010/main" val="17046781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People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113488"/>
            <a:ext cx="10793628" cy="3180893"/>
          </a:xfrm>
        </p:spPr>
        <p:txBody>
          <a:bodyPr>
            <a:noAutofit/>
          </a:bodyPr>
          <a:lstStyle/>
          <a:p>
            <a:pPr marL="0" indent="0" algn="ctr">
              <a:buNone/>
            </a:pPr>
            <a:r>
              <a:rPr lang="en-GB" sz="4000" dirty="0"/>
              <a:t>Can you think of some significant people linked to the Kingdom of Benin and say why there were so significant?</a:t>
            </a:r>
          </a:p>
          <a:p>
            <a:pPr marL="0" indent="0" algn="ctr">
              <a:buNone/>
            </a:pPr>
            <a:endParaRPr lang="en-GB" sz="4000" dirty="0"/>
          </a:p>
          <a:p>
            <a:pPr marL="0" indent="0" algn="ctr">
              <a:buNone/>
            </a:pPr>
            <a:r>
              <a:rPr lang="en-GB" sz="4000" dirty="0"/>
              <a:t>Were these people actually from the Kingdom of Benin or did they belong to a different group or country?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Kingdom of Benin</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Kingdom of Benin</a:t>
            </a:r>
          </a:p>
          <a:p>
            <a:pPr algn="ctr"/>
            <a:r>
              <a:rPr lang="en-GB" sz="1200" dirty="0"/>
              <a:t>Significance and Interpretation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4" name="Action Button: Custom 13">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Oba </a:t>
            </a:r>
            <a:r>
              <a:rPr lang="en-GB" sz="2400" b="1" dirty="0" err="1"/>
              <a:t>Eweka</a:t>
            </a:r>
            <a:r>
              <a:rPr lang="en-GB" sz="2400" b="1" dirty="0"/>
              <a:t> was said to have been the first Oba and he reigned for around 35 years.</a:t>
            </a:r>
          </a:p>
        </p:txBody>
      </p:sp>
    </p:spTree>
    <p:extLst>
      <p:ext uri="{BB962C8B-B14F-4D97-AF65-F5344CB8AC3E}">
        <p14:creationId xmlns:p14="http://schemas.microsoft.com/office/powerpoint/2010/main" val="34419089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Challenges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708596"/>
            <a:ext cx="12192000" cy="4466927"/>
          </a:xfrm>
        </p:spPr>
        <p:txBody>
          <a:bodyPr>
            <a:noAutofit/>
          </a:bodyPr>
          <a:lstStyle/>
          <a:p>
            <a:pPr marL="0" indent="0" algn="ctr">
              <a:buNone/>
            </a:pPr>
            <a:r>
              <a:rPr lang="en-GB" sz="4000" dirty="0"/>
              <a:t>What kinds of challenges do you think that the Kingdom of Benin faced?</a:t>
            </a:r>
          </a:p>
          <a:p>
            <a:pPr algn="ctr"/>
            <a:endParaRPr lang="en-GB" sz="1000" dirty="0"/>
          </a:p>
          <a:p>
            <a:pPr marL="0" indent="0" algn="ctr">
              <a:buNone/>
            </a:pPr>
            <a:r>
              <a:rPr lang="en-GB" sz="4000" dirty="0"/>
              <a:t>Do you think that they faced greater challenges than other civilisations that you’ve studied?</a:t>
            </a:r>
          </a:p>
          <a:p>
            <a:pPr marL="0" indent="0" algn="ctr">
              <a:buNone/>
            </a:pPr>
            <a:endParaRPr lang="en-GB" sz="1000" dirty="0"/>
          </a:p>
          <a:p>
            <a:pPr marL="0" indent="0" algn="ctr">
              <a:buNone/>
            </a:pPr>
            <a:r>
              <a:rPr lang="en-GB" sz="4000" dirty="0"/>
              <a:t>Do you think that other people faced new challenges when they came into contact with the Kingdom of Benin?</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Kingdom of Benin</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Kingdom of Benin</a:t>
            </a:r>
          </a:p>
          <a:p>
            <a:pPr algn="ctr"/>
            <a:r>
              <a:rPr lang="en-GB" sz="1200" dirty="0"/>
              <a:t>Significance and Interpretation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4" name="Action Button: Custom 13">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b="1" dirty="0"/>
              <a:t>Having to live in the varied climates of Africa will have been a huge challenge. Although the rainforests of Africa will have given them a variety of materials, the difficulties of living in extreme weather would make life hard.</a:t>
            </a:r>
          </a:p>
        </p:txBody>
      </p:sp>
    </p:spTree>
    <p:extLst>
      <p:ext uri="{BB962C8B-B14F-4D97-AF65-F5344CB8AC3E}">
        <p14:creationId xmlns:p14="http://schemas.microsoft.com/office/powerpoint/2010/main" val="35343764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Interpretation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829098"/>
            <a:ext cx="12192000" cy="3180893"/>
          </a:xfrm>
        </p:spPr>
        <p:txBody>
          <a:bodyPr>
            <a:noAutofit/>
          </a:bodyPr>
          <a:lstStyle/>
          <a:p>
            <a:pPr marL="0" indent="0" algn="ctr">
              <a:buNone/>
            </a:pPr>
            <a:r>
              <a:rPr lang="en-GB" sz="4000" dirty="0"/>
              <a:t>Can you think of an interpretation that we have of the Kingdom of Benin?</a:t>
            </a:r>
          </a:p>
          <a:p>
            <a:pPr marL="0" indent="0" algn="ctr">
              <a:buNone/>
            </a:pPr>
            <a:endParaRPr lang="en-GB" sz="2000" dirty="0"/>
          </a:p>
          <a:p>
            <a:pPr marL="0" indent="0" algn="ctr">
              <a:buNone/>
            </a:pPr>
            <a:r>
              <a:rPr lang="en-GB" sz="4000" dirty="0"/>
              <a:t>Is it a good interpretation or a bad one?</a:t>
            </a:r>
          </a:p>
          <a:p>
            <a:pPr marL="0" indent="0" algn="ctr">
              <a:buNone/>
            </a:pPr>
            <a:endParaRPr lang="en-GB" sz="2000" dirty="0"/>
          </a:p>
          <a:p>
            <a:pPr marL="0" indent="0" algn="ctr">
              <a:buNone/>
            </a:pPr>
            <a:r>
              <a:rPr lang="en-GB" sz="4000" dirty="0"/>
              <a:t>Why do you think we have this interpretation of them?</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Kingdom of Benin</a:t>
            </a:r>
          </a:p>
          <a:p>
            <a:pPr algn="ctr"/>
            <a:r>
              <a:rPr lang="en-GB" sz="1200" dirty="0"/>
              <a:t>Significance and Interpretation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2" name="Action Button: Custom 11">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The Kingdom of Benin became wealthy and powerful and was known as a trading powerhouse across Africa for many centuries. We know that they established great trade routes just like the Romans.</a:t>
            </a:r>
          </a:p>
        </p:txBody>
      </p:sp>
    </p:spTree>
    <p:extLst>
      <p:ext uri="{BB962C8B-B14F-4D97-AF65-F5344CB8AC3E}">
        <p14:creationId xmlns:p14="http://schemas.microsoft.com/office/powerpoint/2010/main" val="23802184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Types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1944962"/>
            <a:ext cx="10773032" cy="3180893"/>
          </a:xfrm>
        </p:spPr>
        <p:txBody>
          <a:bodyPr>
            <a:noAutofit/>
          </a:bodyPr>
          <a:lstStyle/>
          <a:p>
            <a:pPr marL="0" indent="0" algn="ctr">
              <a:buNone/>
            </a:pPr>
            <a:r>
              <a:rPr lang="en-GB" sz="4000" dirty="0"/>
              <a:t>What types of sources do we have about the Kingdom of Benin?</a:t>
            </a:r>
          </a:p>
          <a:p>
            <a:pPr marL="0" indent="0" algn="ctr">
              <a:buNone/>
            </a:pPr>
            <a:r>
              <a:rPr lang="en-GB" sz="4000" dirty="0"/>
              <a:t> </a:t>
            </a:r>
          </a:p>
          <a:p>
            <a:pPr marL="0" indent="0" algn="ctr">
              <a:buNone/>
            </a:pPr>
            <a:r>
              <a:rPr lang="en-GB" sz="4000" dirty="0"/>
              <a:t>Do we have different types of sources for the Kingdom of Benin compared to another period or civilisation that we have studied and why?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Kingdom of Benin</a:t>
            </a:r>
          </a:p>
          <a:p>
            <a:pPr algn="ctr"/>
            <a:r>
              <a:rPr lang="en-GB" sz="1200" dirty="0"/>
              <a:t>Sources as Evidence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3" name="Action Button: Custom 12">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Finding personal possessions and structures might be difficult due to the materials they used, but items like cowrie shells, brass plaques and artwork all give us an idea of what life was like in Benin.</a:t>
            </a:r>
          </a:p>
        </p:txBody>
      </p:sp>
    </p:spTree>
    <p:extLst>
      <p:ext uri="{BB962C8B-B14F-4D97-AF65-F5344CB8AC3E}">
        <p14:creationId xmlns:p14="http://schemas.microsoft.com/office/powerpoint/2010/main" val="36188884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4" grpId="0" animBg="1"/>
      <p:bldP spid="14" grpId="1" animBg="1"/>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Amount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935437"/>
            <a:ext cx="10773032" cy="3180893"/>
          </a:xfrm>
        </p:spPr>
        <p:txBody>
          <a:bodyPr>
            <a:noAutofit/>
          </a:bodyPr>
          <a:lstStyle/>
          <a:p>
            <a:pPr marL="0" indent="0" algn="ctr">
              <a:buNone/>
            </a:pPr>
            <a:r>
              <a:rPr lang="en-GB" sz="4500" dirty="0"/>
              <a:t>How much evidence do we have about the </a:t>
            </a:r>
            <a:r>
              <a:rPr lang="en-GB" sz="4800" dirty="0"/>
              <a:t>Kingdom of Benin</a:t>
            </a:r>
            <a:r>
              <a:rPr lang="en-GB" sz="4500" dirty="0"/>
              <a:t>?</a:t>
            </a:r>
          </a:p>
          <a:p>
            <a:pPr marL="0" indent="0" algn="ctr">
              <a:buNone/>
            </a:pPr>
            <a:endParaRPr lang="en-GB" sz="4500" dirty="0"/>
          </a:p>
          <a:p>
            <a:pPr marL="0" indent="0" algn="ctr">
              <a:buNone/>
            </a:pPr>
            <a:r>
              <a:rPr lang="en-GB" sz="4500" dirty="0"/>
              <a:t>Do we have as much evidence as other periods or civilisations that you’ve studied and why might that be?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Kingdom of Benin</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Kingdom of Benin</a:t>
            </a:r>
          </a:p>
          <a:p>
            <a:pPr algn="ctr"/>
            <a:r>
              <a:rPr lang="en-GB" sz="1200" dirty="0"/>
              <a:t>Sources as Evidence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4" name="Action Button: Custom 13">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A lot of artefacts have been found, particularly works of art, that show daily life, warriors and society. If they had written instead of passed stories down orally, we would have even more evidence.</a:t>
            </a:r>
          </a:p>
        </p:txBody>
      </p:sp>
    </p:spTree>
    <p:extLst>
      <p:ext uri="{BB962C8B-B14F-4D97-AF65-F5344CB8AC3E}">
        <p14:creationId xmlns:p14="http://schemas.microsoft.com/office/powerpoint/2010/main" val="29978944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Usefulness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2259287"/>
            <a:ext cx="10773032" cy="3180893"/>
          </a:xfrm>
        </p:spPr>
        <p:txBody>
          <a:bodyPr>
            <a:noAutofit/>
          </a:bodyPr>
          <a:lstStyle/>
          <a:p>
            <a:pPr marL="0" indent="0" algn="ctr">
              <a:buNone/>
            </a:pPr>
            <a:r>
              <a:rPr lang="en-GB" sz="5000" dirty="0"/>
              <a:t>Can you name any evidence about the Kingdom of Benin?</a:t>
            </a:r>
          </a:p>
          <a:p>
            <a:pPr marL="0" indent="0" algn="ctr">
              <a:buNone/>
            </a:pPr>
            <a:endParaRPr lang="en-GB" sz="5000" dirty="0"/>
          </a:p>
          <a:p>
            <a:pPr marL="0" indent="0" algn="ctr">
              <a:buNone/>
            </a:pPr>
            <a:r>
              <a:rPr lang="en-GB" sz="5000" dirty="0"/>
              <a:t>What makes it useful and in what kind of ways?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Kingdom of Benin</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Kingdom of Benin</a:t>
            </a:r>
          </a:p>
          <a:p>
            <a:pPr algn="ctr"/>
            <a:r>
              <a:rPr lang="en-GB" sz="1200" dirty="0"/>
              <a:t>Sources as Evidence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4" name="Action Button: Custom 13">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453121"/>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000" b="1" dirty="0"/>
              <a:t>The collection of brass plaques at the British Museum show different parts of life in Benin. Some of them show how they perceived the Portuguese. We have to be careful with European sources about Benin as European historians at the time often thought of themselves as being better than those from Africa. </a:t>
            </a:r>
          </a:p>
        </p:txBody>
      </p:sp>
    </p:spTree>
    <p:extLst>
      <p:ext uri="{BB962C8B-B14F-4D97-AF65-F5344CB8AC3E}">
        <p14:creationId xmlns:p14="http://schemas.microsoft.com/office/powerpoint/2010/main" val="12820506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Primary/Secondary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897337"/>
            <a:ext cx="10773032" cy="3180893"/>
          </a:xfrm>
        </p:spPr>
        <p:txBody>
          <a:bodyPr>
            <a:noAutofit/>
          </a:bodyPr>
          <a:lstStyle/>
          <a:p>
            <a:pPr marL="0" indent="0" algn="ctr">
              <a:buNone/>
            </a:pPr>
            <a:r>
              <a:rPr lang="en-GB" sz="5000" dirty="0"/>
              <a:t>Can you identify any primary sources about the Kingdom of Benin?</a:t>
            </a:r>
          </a:p>
          <a:p>
            <a:pPr marL="0" indent="0" algn="ctr">
              <a:buNone/>
            </a:pPr>
            <a:endParaRPr lang="en-GB" sz="5000" dirty="0"/>
          </a:p>
          <a:p>
            <a:pPr marL="0" indent="0" algn="ctr">
              <a:buNone/>
            </a:pPr>
            <a:r>
              <a:rPr lang="en-GB" sz="5000" dirty="0"/>
              <a:t>Which secondary sources have we used to find out about this period of history?</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Kingdom of Benin</a:t>
            </a:r>
          </a:p>
          <a:p>
            <a:pPr algn="ctr"/>
            <a:r>
              <a:rPr lang="en-GB" sz="1200" dirty="0"/>
              <a:t>Sources as Evidence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2" name="Action Button: Custom 11">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Brass artworks, jewellery and figures are all primary sources that were made in Benin. We use books, websites and videos as secondary sources to find out more.</a:t>
            </a:r>
          </a:p>
        </p:txBody>
      </p:sp>
    </p:spTree>
    <p:extLst>
      <p:ext uri="{BB962C8B-B14F-4D97-AF65-F5344CB8AC3E}">
        <p14:creationId xmlns:p14="http://schemas.microsoft.com/office/powerpoint/2010/main" val="39485768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Questions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2049737"/>
            <a:ext cx="10773032" cy="3180893"/>
          </a:xfrm>
        </p:spPr>
        <p:txBody>
          <a:bodyPr>
            <a:noAutofit/>
          </a:bodyPr>
          <a:lstStyle/>
          <a:p>
            <a:pPr marL="0" indent="0" algn="ctr">
              <a:buNone/>
            </a:pPr>
            <a:r>
              <a:rPr lang="en-GB" sz="5000" dirty="0"/>
              <a:t>What kinds of questions would you like to ask about the Kingdom of Benin?</a:t>
            </a:r>
          </a:p>
          <a:p>
            <a:pPr marL="0" indent="0" algn="ctr">
              <a:buNone/>
            </a:pPr>
            <a:endParaRPr lang="en-GB" sz="5000" dirty="0"/>
          </a:p>
          <a:p>
            <a:pPr marL="0" indent="0" algn="ctr">
              <a:buNone/>
            </a:pPr>
            <a:r>
              <a:rPr lang="en-GB" sz="5000" dirty="0"/>
              <a:t>Why might they be good questions to ask?</a:t>
            </a:r>
          </a:p>
        </p:txBody>
      </p:sp>
      <p:sp>
        <p:nvSpPr>
          <p:cNvPr id="8" name="Action Button: Custom 7">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Kingdom of Benin</a:t>
            </a:r>
          </a:p>
          <a:p>
            <a:pPr algn="ctr"/>
            <a:r>
              <a:rPr lang="en-GB" sz="1200" dirty="0"/>
              <a:t>Historical Enquiry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4" name="Action Button: Custom 13">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b="1" dirty="0"/>
              <a:t>How significant was the Kingdom of Benin to African history?</a:t>
            </a:r>
          </a:p>
          <a:p>
            <a:pPr algn="ctr"/>
            <a:r>
              <a:rPr lang="en-GB" sz="2200" b="1" dirty="0"/>
              <a:t>How was the Kingdom of Benin similar or different to other civilisations?</a:t>
            </a:r>
          </a:p>
          <a:p>
            <a:pPr algn="ctr"/>
            <a:r>
              <a:rPr lang="en-GB" sz="2200" b="1" dirty="0"/>
              <a:t>How did the Kingdom of Benin change over time?</a:t>
            </a:r>
          </a:p>
        </p:txBody>
      </p:sp>
    </p:spTree>
    <p:extLst>
      <p:ext uri="{BB962C8B-B14F-4D97-AF65-F5344CB8AC3E}">
        <p14:creationId xmlns:p14="http://schemas.microsoft.com/office/powerpoint/2010/main" val="33480357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Explanations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92562"/>
            <a:ext cx="10773032" cy="3180893"/>
          </a:xfrm>
        </p:spPr>
        <p:txBody>
          <a:bodyPr>
            <a:noAutofit/>
          </a:bodyPr>
          <a:lstStyle/>
          <a:p>
            <a:pPr marL="0" indent="0" algn="ctr">
              <a:buNone/>
            </a:pPr>
            <a:r>
              <a:rPr lang="en-GB" sz="5000" dirty="0"/>
              <a:t>Can you give an explanation to a question that has already been asked about the Kingdom of Benin?</a:t>
            </a:r>
          </a:p>
          <a:p>
            <a:pPr marL="0" indent="0" algn="ctr">
              <a:buNone/>
            </a:pPr>
            <a:endParaRPr lang="en-GB" sz="5000" dirty="0"/>
          </a:p>
          <a:p>
            <a:pPr marL="0" indent="0" algn="ctr">
              <a:buNone/>
            </a:pPr>
            <a:r>
              <a:rPr lang="en-GB" sz="5000" dirty="0"/>
              <a:t>Can you answer a question that YOU have asked?</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Kingdom of Benin</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Kingdom of Benin</a:t>
            </a:r>
          </a:p>
          <a:p>
            <a:pPr algn="ctr"/>
            <a:r>
              <a:rPr lang="en-GB" sz="1200" dirty="0"/>
              <a:t>Historical Enquiry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4" name="Action Button: Custom 13">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How advanced were the people of Benin?</a:t>
            </a:r>
          </a:p>
          <a:p>
            <a:pPr algn="ctr"/>
            <a:r>
              <a:rPr lang="en-GB" sz="2000" b="1" dirty="0"/>
              <a:t>The intricate figures and artwork made from brass from the Kingdom of Benin led many European historians and explorers at the time to think that the African people must have learnt how to do it from other European people, but they didn’t!</a:t>
            </a:r>
          </a:p>
        </p:txBody>
      </p:sp>
    </p:spTree>
    <p:extLst>
      <p:ext uri="{BB962C8B-B14F-4D97-AF65-F5344CB8AC3E}">
        <p14:creationId xmlns:p14="http://schemas.microsoft.com/office/powerpoint/2010/main" val="39278511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Primary/Secondary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9" name="Content Placeholder 2"/>
          <p:cNvSpPr>
            <a:spLocks noGrp="1"/>
          </p:cNvSpPr>
          <p:nvPr>
            <p:ph idx="1"/>
          </p:nvPr>
        </p:nvSpPr>
        <p:spPr>
          <a:xfrm>
            <a:off x="699187" y="2259287"/>
            <a:ext cx="10793627" cy="3180893"/>
          </a:xfrm>
        </p:spPr>
        <p:txBody>
          <a:bodyPr>
            <a:noAutofit/>
          </a:bodyPr>
          <a:lstStyle/>
          <a:p>
            <a:pPr marL="0" indent="0" algn="ctr">
              <a:buNone/>
            </a:pPr>
            <a:r>
              <a:rPr lang="en-GB" sz="4000" dirty="0"/>
              <a:t>Can you identify any primary sources from Stone, Bronze or Iron Age Britain?</a:t>
            </a:r>
          </a:p>
          <a:p>
            <a:pPr marL="0" indent="0" algn="ctr">
              <a:buNone/>
            </a:pPr>
            <a:endParaRPr lang="en-GB" sz="4000" dirty="0"/>
          </a:p>
          <a:p>
            <a:pPr marL="0" indent="0" algn="ctr">
              <a:buNone/>
            </a:pPr>
            <a:r>
              <a:rPr lang="en-GB" sz="4000" dirty="0"/>
              <a:t>Which secondary sources have we used to find out about these periods of history?</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Stone Age to Iron Age Sources as Evidence question</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A primary source might be a tool, piece of jewellery or a pot from the people who created them. We use books, videos and websites as secondary sources.</a:t>
            </a:r>
          </a:p>
        </p:txBody>
      </p:sp>
    </p:spTree>
    <p:extLst>
      <p:ext uri="{BB962C8B-B14F-4D97-AF65-F5344CB8AC3E}">
        <p14:creationId xmlns:p14="http://schemas.microsoft.com/office/powerpoint/2010/main" val="14692038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Evidence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897337"/>
            <a:ext cx="10773032" cy="3180893"/>
          </a:xfrm>
        </p:spPr>
        <p:txBody>
          <a:bodyPr>
            <a:noAutofit/>
          </a:bodyPr>
          <a:lstStyle/>
          <a:p>
            <a:pPr marL="0" indent="0" algn="ctr">
              <a:buNone/>
            </a:pPr>
            <a:r>
              <a:rPr lang="en-GB" sz="4500" dirty="0"/>
              <a:t>Can you give any evidence to either support or oppose a question or statement about the </a:t>
            </a:r>
            <a:r>
              <a:rPr lang="en-GB" sz="4800" dirty="0"/>
              <a:t>Kingdom of Benin</a:t>
            </a:r>
            <a:r>
              <a:rPr lang="en-GB" sz="4500" dirty="0"/>
              <a:t>?</a:t>
            </a:r>
          </a:p>
          <a:p>
            <a:pPr marL="0" indent="0" algn="ctr">
              <a:buNone/>
            </a:pPr>
            <a:endParaRPr lang="en-GB" sz="4500" dirty="0"/>
          </a:p>
          <a:p>
            <a:pPr marL="0" indent="0" algn="ctr">
              <a:buNone/>
            </a:pPr>
            <a:r>
              <a:rPr lang="en-GB" sz="4500" dirty="0"/>
              <a:t>Is providing evidence important when conducting an enquiry in history?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Kingdom of Benin</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Kingdom of Benin</a:t>
            </a:r>
          </a:p>
          <a:p>
            <a:pPr algn="ctr"/>
            <a:r>
              <a:rPr lang="en-GB" sz="1200" dirty="0"/>
              <a:t>Historical Enquiry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4" name="Action Button: Custom 13">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Although providing evidence can be difficult as we don’t always have lots of writing, we need to use whatever artefacts that we do have to help support our arguments, such as artworks, weapons or personal possessions.</a:t>
            </a:r>
          </a:p>
        </p:txBody>
      </p:sp>
    </p:spTree>
    <p:extLst>
      <p:ext uri="{BB962C8B-B14F-4D97-AF65-F5344CB8AC3E}">
        <p14:creationId xmlns:p14="http://schemas.microsoft.com/office/powerpoint/2010/main" val="26488553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383177" y="2116412"/>
            <a:ext cx="11425645" cy="3180893"/>
          </a:xfrm>
        </p:spPr>
        <p:txBody>
          <a:bodyPr>
            <a:noAutofit/>
          </a:bodyPr>
          <a:lstStyle/>
          <a:p>
            <a:pPr marL="0" indent="0" algn="ctr">
              <a:buNone/>
            </a:pPr>
            <a:r>
              <a:rPr lang="en-GB" sz="4000" dirty="0"/>
              <a:t>Is it important that we ask questions about the Kingdom of Benin and try to find answers or should we just leave it all in the past?</a:t>
            </a:r>
          </a:p>
          <a:p>
            <a:pPr marL="0" indent="0" algn="ctr">
              <a:buNone/>
            </a:pPr>
            <a:endParaRPr lang="en-GB" sz="4000" dirty="0"/>
          </a:p>
          <a:p>
            <a:pPr marL="0" indent="0" algn="ctr">
              <a:buNone/>
            </a:pPr>
            <a:r>
              <a:rPr lang="en-GB" sz="4000" dirty="0"/>
              <a:t>What would our understanding of them be like WITHOUT asking questions?</a:t>
            </a:r>
          </a:p>
        </p:txBody>
      </p:sp>
      <p:sp>
        <p:nvSpPr>
          <p:cNvPr id="8" name="Title 1"/>
          <p:cNvSpPr txBox="1">
            <a:spLocks/>
          </p:cNvSpPr>
          <p:nvPr/>
        </p:nvSpPr>
        <p:spPr>
          <a:xfrm>
            <a:off x="699187" y="353384"/>
            <a:ext cx="10793627" cy="1325563"/>
          </a:xfrm>
          <a:prstGeom prst="rect">
            <a:avLst/>
          </a:prstGeom>
          <a:solidFill>
            <a:srgbClr val="222A35"/>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Importance</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Kingdom of Benin</a:t>
            </a:r>
          </a:p>
          <a:p>
            <a:pPr algn="ctr"/>
            <a:r>
              <a:rPr lang="en-GB" sz="1200" dirty="0"/>
              <a:t>Historical Enquiry question</a:t>
            </a:r>
          </a:p>
        </p:txBody>
      </p:sp>
      <p:sp>
        <p:nvSpPr>
          <p:cNvPr id="14" name="Action Button: Custom 13">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5" name="Action Button: Custom 14">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b="1" dirty="0"/>
              <a:t>It is VERY important that we ask questions about the Kingdom of Benin so that we know more about them from the African point of view and not just the European view, otherwise we are only seeing things from one side.</a:t>
            </a:r>
          </a:p>
        </p:txBody>
      </p:sp>
    </p:spTree>
    <p:extLst>
      <p:ext uri="{BB962C8B-B14F-4D97-AF65-F5344CB8AC3E}">
        <p14:creationId xmlns:p14="http://schemas.microsoft.com/office/powerpoint/2010/main" val="18981872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6" grpId="0" animBg="1"/>
      <p:bldP spid="16" grpId="1" animBg="1"/>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Specific</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83037"/>
            <a:ext cx="10773032" cy="3180893"/>
          </a:xfrm>
        </p:spPr>
        <p:txBody>
          <a:bodyPr>
            <a:noAutofit/>
          </a:bodyPr>
          <a:lstStyle/>
          <a:p>
            <a:pPr marL="0" indent="0" algn="ctr">
              <a:buNone/>
            </a:pPr>
            <a:r>
              <a:rPr lang="en-GB" sz="5000" dirty="0"/>
              <a:t>Can you give some examples of some vocabulary that is SPECIFIC to the Kingdom of Benin?</a:t>
            </a:r>
          </a:p>
          <a:p>
            <a:pPr marL="0" indent="0" algn="ctr">
              <a:buNone/>
            </a:pPr>
            <a:endParaRPr lang="en-GB" sz="5000" dirty="0"/>
          </a:p>
          <a:p>
            <a:pPr marL="0" indent="0" algn="ctr">
              <a:buNone/>
            </a:pPr>
            <a:r>
              <a:rPr lang="en-GB" sz="5000" dirty="0"/>
              <a:t>Is there a reason that it is specific to them?</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Kingdom of Benin</a:t>
            </a:r>
          </a:p>
          <a:p>
            <a:pPr algn="ctr"/>
            <a:r>
              <a:rPr lang="en-GB" sz="1200" dirty="0"/>
              <a:t>Vocabulary and Communication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2" name="Action Button: Custom 11">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Oba</a:t>
            </a:r>
          </a:p>
          <a:p>
            <a:pPr algn="ctr"/>
            <a:r>
              <a:rPr lang="en-GB" sz="2400" b="1" dirty="0"/>
              <a:t>Cowrie shells</a:t>
            </a:r>
          </a:p>
          <a:p>
            <a:pPr algn="ctr"/>
            <a:r>
              <a:rPr lang="en-GB" sz="2400" b="1" dirty="0" err="1"/>
              <a:t>Ogiso</a:t>
            </a:r>
            <a:endParaRPr lang="en-GB" sz="2400" b="1" dirty="0"/>
          </a:p>
        </p:txBody>
      </p:sp>
    </p:spTree>
    <p:extLst>
      <p:ext uri="{BB962C8B-B14F-4D97-AF65-F5344CB8AC3E}">
        <p14:creationId xmlns:p14="http://schemas.microsoft.com/office/powerpoint/2010/main" val="4895844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General</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963195"/>
            <a:ext cx="10773032" cy="3180893"/>
          </a:xfrm>
        </p:spPr>
        <p:txBody>
          <a:bodyPr>
            <a:noAutofit/>
          </a:bodyPr>
          <a:lstStyle/>
          <a:p>
            <a:pPr marL="0" indent="0" algn="ctr">
              <a:buNone/>
            </a:pPr>
            <a:r>
              <a:rPr lang="en-GB" sz="4000" dirty="0"/>
              <a:t>Can you give some examples of some vocabulary from the Kingdom of Benin that can be found in other periods of history or civilisations?</a:t>
            </a:r>
          </a:p>
          <a:p>
            <a:pPr marL="0" indent="0" algn="ctr">
              <a:buNone/>
            </a:pPr>
            <a:endParaRPr lang="en-GB" sz="4000" dirty="0"/>
          </a:p>
          <a:p>
            <a:pPr marL="0" indent="0" algn="ctr">
              <a:buNone/>
            </a:pPr>
            <a:r>
              <a:rPr lang="en-GB" sz="4000" dirty="0"/>
              <a:t>Why might they be found in other periods of history or other civilisations?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Kingdom of Benin</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Kingdom of Benin</a:t>
            </a:r>
          </a:p>
          <a:p>
            <a:pPr algn="ctr"/>
            <a:r>
              <a:rPr lang="en-GB" sz="1200" dirty="0"/>
              <a:t>Vocabulary and Communication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4" name="Action Button: Custom 13">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Trade</a:t>
            </a:r>
          </a:p>
          <a:p>
            <a:pPr algn="ctr"/>
            <a:r>
              <a:rPr lang="en-GB" sz="2400" b="1" dirty="0"/>
              <a:t>Farming</a:t>
            </a:r>
          </a:p>
          <a:p>
            <a:pPr algn="ctr"/>
            <a:r>
              <a:rPr lang="en-GB" sz="2400" b="1" dirty="0"/>
              <a:t>Empire</a:t>
            </a:r>
          </a:p>
        </p:txBody>
      </p:sp>
    </p:spTree>
    <p:extLst>
      <p:ext uri="{BB962C8B-B14F-4D97-AF65-F5344CB8AC3E}">
        <p14:creationId xmlns:p14="http://schemas.microsoft.com/office/powerpoint/2010/main" val="23150339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5" grpId="0" animBg="1"/>
      <p:bldP spid="15" grpId="1" animBg="1"/>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Definition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867945"/>
            <a:ext cx="10773032" cy="3180893"/>
          </a:xfrm>
        </p:spPr>
        <p:txBody>
          <a:bodyPr>
            <a:noAutofit/>
          </a:bodyPr>
          <a:lstStyle/>
          <a:p>
            <a:pPr marL="0" indent="0" algn="ctr">
              <a:buNone/>
            </a:pPr>
            <a:r>
              <a:rPr lang="en-GB" sz="4500" dirty="0"/>
              <a:t>Can you remember a word or phrase linked to the </a:t>
            </a:r>
            <a:r>
              <a:rPr lang="en-GB" sz="4800" dirty="0"/>
              <a:t>Kingdom of Benin </a:t>
            </a:r>
            <a:r>
              <a:rPr lang="en-GB" sz="4500" dirty="0"/>
              <a:t>and give its definition?</a:t>
            </a:r>
          </a:p>
          <a:p>
            <a:pPr marL="0" indent="0" algn="ctr">
              <a:buNone/>
            </a:pPr>
            <a:endParaRPr lang="en-GB" sz="4500" dirty="0"/>
          </a:p>
          <a:p>
            <a:pPr marL="0" indent="0" algn="ctr">
              <a:buNone/>
            </a:pPr>
            <a:r>
              <a:rPr lang="en-GB" sz="4500" dirty="0"/>
              <a:t>Is it specific to these periods or does it appear in another period or civilisation?</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Kingdom of Benin</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Kingdom of Benin</a:t>
            </a:r>
          </a:p>
          <a:p>
            <a:pPr algn="ctr"/>
            <a:r>
              <a:rPr lang="en-GB" sz="1200" dirty="0"/>
              <a:t>Vocabulary and Communication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4" name="Action Button: Custom 13">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Cowrie shells</a:t>
            </a:r>
          </a:p>
          <a:p>
            <a:pPr algn="ctr"/>
            <a:r>
              <a:rPr lang="en-GB" sz="2400" b="1" dirty="0"/>
              <a:t>These were used to trade with and acted as a form of currency, along with brass </a:t>
            </a:r>
            <a:r>
              <a:rPr lang="en-GB" sz="2400" b="1" dirty="0" err="1"/>
              <a:t>manillas</a:t>
            </a:r>
            <a:r>
              <a:rPr lang="en-GB" sz="2400" b="1" dirty="0"/>
              <a:t> (bracelet).</a:t>
            </a:r>
          </a:p>
        </p:txBody>
      </p:sp>
    </p:spTree>
    <p:extLst>
      <p:ext uri="{BB962C8B-B14F-4D97-AF65-F5344CB8AC3E}">
        <p14:creationId xmlns:p14="http://schemas.microsoft.com/office/powerpoint/2010/main" val="36294239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5" grpId="0" animBg="1"/>
      <p:bldP spid="15" grpId="1" animBg="1"/>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222A35"/>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Skill/Concept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678947"/>
            <a:ext cx="10773032" cy="3180893"/>
          </a:xfrm>
        </p:spPr>
        <p:txBody>
          <a:bodyPr>
            <a:noAutofit/>
          </a:bodyPr>
          <a:lstStyle/>
          <a:p>
            <a:pPr marL="0" indent="0" algn="ctr">
              <a:buNone/>
            </a:pPr>
            <a:r>
              <a:rPr lang="en-GB" sz="5000" dirty="0"/>
              <a:t>Can you remember a different skill or concept in history and explain what it means?</a:t>
            </a:r>
          </a:p>
          <a:p>
            <a:pPr marL="0" indent="0" algn="ctr">
              <a:buNone/>
            </a:pPr>
            <a:endParaRPr lang="en-GB" sz="5000" dirty="0"/>
          </a:p>
          <a:p>
            <a:pPr marL="0" indent="0" algn="ctr">
              <a:buNone/>
            </a:pPr>
            <a:r>
              <a:rPr lang="en-GB" sz="5000" dirty="0"/>
              <a:t>Can you give an example of it from the Kingdom of Benin?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Kingdom of Benin</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Kingdom of Benin</a:t>
            </a:r>
          </a:p>
          <a:p>
            <a:pPr algn="ctr"/>
            <a:r>
              <a:rPr lang="en-GB" sz="1300" dirty="0"/>
              <a:t>menu</a:t>
            </a:r>
          </a:p>
        </p:txBody>
      </p:sp>
      <p:sp>
        <p:nvSpPr>
          <p:cNvPr id="13" name="Action Button: Custom 12">
            <a:hlinkClick r:id="" action="ppaction://macro?name=RandomizerBenin"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Kingdom of Benin</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100" b="1" dirty="0"/>
              <a:t>Significance and interpretation</a:t>
            </a:r>
          </a:p>
          <a:p>
            <a:pPr algn="ctr"/>
            <a:r>
              <a:rPr lang="en-GB" sz="2100" b="1" dirty="0"/>
              <a:t>It can be hard to understand much of Benin’s history when it wasn’t written down, but we have to use other artefacts to show us what they thought of people and what life was like for them.</a:t>
            </a:r>
          </a:p>
        </p:txBody>
      </p:sp>
    </p:spTree>
    <p:extLst>
      <p:ext uri="{BB962C8B-B14F-4D97-AF65-F5344CB8AC3E}">
        <p14:creationId xmlns:p14="http://schemas.microsoft.com/office/powerpoint/2010/main" val="42099471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1280" y="53947"/>
            <a:ext cx="10515600" cy="1325563"/>
          </a:xfrm>
          <a:solidFill>
            <a:srgbClr val="548235"/>
          </a:solidFill>
          <a:ln>
            <a:solidFill>
              <a:srgbClr val="A6A6A6"/>
            </a:solidFill>
          </a:ln>
        </p:spPr>
        <p:txBody>
          <a:bodyPr/>
          <a:lstStyle/>
          <a:p>
            <a:pPr algn="ctr"/>
            <a:r>
              <a:rPr lang="en-GB" dirty="0">
                <a:solidFill>
                  <a:schemeClr val="bg1"/>
                </a:solidFill>
              </a:rPr>
              <a:t>Ancient Maya</a:t>
            </a:r>
          </a:p>
        </p:txBody>
      </p:sp>
      <p:sp>
        <p:nvSpPr>
          <p:cNvPr id="3" name="Title 1">
            <a:hlinkClick r:id="" action="ppaction://macro?name=MayaChron"/>
          </p:cNvPr>
          <p:cNvSpPr txBox="1">
            <a:spLocks/>
          </p:cNvSpPr>
          <p:nvPr/>
        </p:nvSpPr>
        <p:spPr>
          <a:xfrm>
            <a:off x="4599801" y="1507751"/>
            <a:ext cx="2992395" cy="659870"/>
          </a:xfrm>
          <a:prstGeom prst="rect">
            <a:avLst/>
          </a:prstGeom>
          <a:solidFill>
            <a:srgbClr val="548235"/>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Chronology</a:t>
            </a:r>
          </a:p>
          <a:p>
            <a:pPr algn="ctr"/>
            <a:r>
              <a:rPr lang="en-GB" sz="1400" dirty="0">
                <a:solidFill>
                  <a:schemeClr val="bg1"/>
                </a:solidFill>
              </a:rPr>
              <a:t>(Click here for a random question)</a:t>
            </a:r>
          </a:p>
        </p:txBody>
      </p:sp>
      <p:sp>
        <p:nvSpPr>
          <p:cNvPr id="14" name="Title 1">
            <a:hlinkClick r:id="" action="ppaction://macro?name=MayaCon"/>
          </p:cNvPr>
          <p:cNvSpPr txBox="1">
            <a:spLocks/>
          </p:cNvSpPr>
          <p:nvPr/>
        </p:nvSpPr>
        <p:spPr>
          <a:xfrm>
            <a:off x="838200" y="1507751"/>
            <a:ext cx="2992395" cy="659870"/>
          </a:xfrm>
          <a:prstGeom prst="rect">
            <a:avLst/>
          </a:prstGeom>
          <a:solidFill>
            <a:srgbClr val="548235"/>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Constructing the Past</a:t>
            </a:r>
          </a:p>
          <a:p>
            <a:pPr algn="ctr"/>
            <a:r>
              <a:rPr lang="en-GB" sz="1300" dirty="0">
                <a:solidFill>
                  <a:schemeClr val="bg1"/>
                </a:solidFill>
              </a:rPr>
              <a:t>(Click here for a random question)</a:t>
            </a:r>
          </a:p>
        </p:txBody>
      </p:sp>
      <p:sp>
        <p:nvSpPr>
          <p:cNvPr id="15" name="Title 1">
            <a:hlinkClick r:id="" action="ppaction://macro?name=MayaContinuity"/>
          </p:cNvPr>
          <p:cNvSpPr txBox="1">
            <a:spLocks/>
          </p:cNvSpPr>
          <p:nvPr/>
        </p:nvSpPr>
        <p:spPr>
          <a:xfrm>
            <a:off x="8361405" y="1507751"/>
            <a:ext cx="2992395" cy="659870"/>
          </a:xfrm>
          <a:prstGeom prst="rect">
            <a:avLst/>
          </a:prstGeom>
          <a:solidFill>
            <a:srgbClr val="548235"/>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Continuity and Change</a:t>
            </a:r>
          </a:p>
          <a:p>
            <a:pPr algn="ctr"/>
            <a:r>
              <a:rPr lang="en-GB" sz="1400" dirty="0">
                <a:solidFill>
                  <a:schemeClr val="bg1"/>
                </a:solidFill>
              </a:rPr>
              <a:t>(Click here for a random question)</a:t>
            </a:r>
          </a:p>
        </p:txBody>
      </p:sp>
      <p:sp>
        <p:nvSpPr>
          <p:cNvPr id="28" name="Title 1">
            <a:hlinkClick r:id="" action="ppaction://macro?name=MayaCause"/>
          </p:cNvPr>
          <p:cNvSpPr txBox="1">
            <a:spLocks/>
          </p:cNvSpPr>
          <p:nvPr/>
        </p:nvSpPr>
        <p:spPr>
          <a:xfrm>
            <a:off x="838200" y="3048762"/>
            <a:ext cx="2992395" cy="659870"/>
          </a:xfrm>
          <a:prstGeom prst="rect">
            <a:avLst/>
          </a:prstGeom>
          <a:solidFill>
            <a:srgbClr val="548235"/>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Cause and Effect</a:t>
            </a:r>
          </a:p>
          <a:p>
            <a:pPr algn="ctr"/>
            <a:r>
              <a:rPr lang="en-GB" sz="1400" dirty="0">
                <a:solidFill>
                  <a:schemeClr val="bg1"/>
                </a:solidFill>
              </a:rPr>
              <a:t>(Click here for a random question)</a:t>
            </a:r>
          </a:p>
        </p:txBody>
      </p:sp>
      <p:sp>
        <p:nvSpPr>
          <p:cNvPr id="29" name="Title 1">
            <a:hlinkClick r:id="" action="ppaction://macro?name=MayaSig"/>
          </p:cNvPr>
          <p:cNvSpPr txBox="1">
            <a:spLocks/>
          </p:cNvSpPr>
          <p:nvPr/>
        </p:nvSpPr>
        <p:spPr>
          <a:xfrm>
            <a:off x="4599801" y="3048762"/>
            <a:ext cx="2992395" cy="659870"/>
          </a:xfrm>
          <a:prstGeom prst="rect">
            <a:avLst/>
          </a:prstGeom>
          <a:solidFill>
            <a:srgbClr val="548235"/>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Significance and Interpretation</a:t>
            </a:r>
          </a:p>
          <a:p>
            <a:pPr algn="ctr"/>
            <a:r>
              <a:rPr lang="en-GB" sz="1400" dirty="0">
                <a:solidFill>
                  <a:schemeClr val="bg1"/>
                </a:solidFill>
              </a:rPr>
              <a:t>(Click here for a random question)</a:t>
            </a:r>
            <a:endParaRPr lang="en-GB" sz="2000" dirty="0">
              <a:solidFill>
                <a:schemeClr val="bg1"/>
              </a:solidFill>
            </a:endParaRPr>
          </a:p>
        </p:txBody>
      </p:sp>
      <p:sp>
        <p:nvSpPr>
          <p:cNvPr id="30" name="Title 1">
            <a:hlinkClick r:id="" action="ppaction://macro?name=MayaSources"/>
          </p:cNvPr>
          <p:cNvSpPr txBox="1">
            <a:spLocks/>
          </p:cNvSpPr>
          <p:nvPr/>
        </p:nvSpPr>
        <p:spPr>
          <a:xfrm>
            <a:off x="8361405" y="3048762"/>
            <a:ext cx="2992395" cy="659870"/>
          </a:xfrm>
          <a:prstGeom prst="rect">
            <a:avLst/>
          </a:prstGeom>
          <a:solidFill>
            <a:srgbClr val="548235"/>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Sources as Evidence</a:t>
            </a:r>
          </a:p>
          <a:p>
            <a:pPr algn="ctr"/>
            <a:r>
              <a:rPr lang="en-GB" sz="1400" dirty="0">
                <a:solidFill>
                  <a:schemeClr val="bg1"/>
                </a:solidFill>
              </a:rPr>
              <a:t>(Click here for a random question)</a:t>
            </a:r>
            <a:endParaRPr lang="en-GB" sz="2000" dirty="0">
              <a:solidFill>
                <a:schemeClr val="bg1"/>
              </a:solidFill>
            </a:endParaRPr>
          </a:p>
        </p:txBody>
      </p:sp>
      <p:sp>
        <p:nvSpPr>
          <p:cNvPr id="31" name="Title 1">
            <a:hlinkClick r:id="" action="ppaction://macro?name=MayaEnquiry"/>
          </p:cNvPr>
          <p:cNvSpPr txBox="1">
            <a:spLocks/>
          </p:cNvSpPr>
          <p:nvPr/>
        </p:nvSpPr>
        <p:spPr>
          <a:xfrm>
            <a:off x="838200" y="4589773"/>
            <a:ext cx="2992395" cy="659870"/>
          </a:xfrm>
          <a:prstGeom prst="rect">
            <a:avLst/>
          </a:prstGeom>
          <a:solidFill>
            <a:srgbClr val="548235"/>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Historical Enquiry</a:t>
            </a:r>
          </a:p>
          <a:p>
            <a:pPr algn="ctr"/>
            <a:r>
              <a:rPr lang="en-GB" sz="1400" dirty="0">
                <a:solidFill>
                  <a:schemeClr val="bg1"/>
                </a:solidFill>
              </a:rPr>
              <a:t>(Click here for a random question)</a:t>
            </a:r>
          </a:p>
        </p:txBody>
      </p:sp>
      <p:sp>
        <p:nvSpPr>
          <p:cNvPr id="32" name="Title 1">
            <a:hlinkClick r:id="" action="ppaction://macro?name=MayaVocab"/>
          </p:cNvPr>
          <p:cNvSpPr txBox="1">
            <a:spLocks/>
          </p:cNvSpPr>
          <p:nvPr/>
        </p:nvSpPr>
        <p:spPr>
          <a:xfrm>
            <a:off x="4599801" y="4589773"/>
            <a:ext cx="2992395" cy="659870"/>
          </a:xfrm>
          <a:prstGeom prst="rect">
            <a:avLst/>
          </a:prstGeom>
          <a:solidFill>
            <a:srgbClr val="548235"/>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Vocabulary and Communication</a:t>
            </a:r>
          </a:p>
          <a:p>
            <a:pPr algn="ctr"/>
            <a:r>
              <a:rPr lang="en-GB" sz="1400" dirty="0">
                <a:solidFill>
                  <a:schemeClr val="bg1"/>
                </a:solidFill>
              </a:rPr>
              <a:t>(Click here for a random question)</a:t>
            </a:r>
          </a:p>
        </p:txBody>
      </p:sp>
      <p:sp>
        <p:nvSpPr>
          <p:cNvPr id="40" name="Action Button: Custom 3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41" name="Action Button: Custom 40">
            <a:hlinkClick r:id="" action="ppaction://macro?name=RandomizerMaya" highlightClick="1"/>
          </p:cNvPr>
          <p:cNvSpPr/>
          <p:nvPr/>
        </p:nvSpPr>
        <p:spPr>
          <a:xfrm>
            <a:off x="4599800" y="6198130"/>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skill linked to the Ancient Maya</a:t>
            </a:r>
          </a:p>
        </p:txBody>
      </p:sp>
      <p:sp>
        <p:nvSpPr>
          <p:cNvPr id="18" name="Title 1">
            <a:hlinkClick r:id="rId2" action="ppaction://hlinksldjump"/>
          </p:cNvPr>
          <p:cNvSpPr txBox="1">
            <a:spLocks/>
          </p:cNvSpPr>
          <p:nvPr/>
        </p:nvSpPr>
        <p:spPr>
          <a:xfrm>
            <a:off x="837516" y="2204976"/>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Similarities</a:t>
            </a:r>
          </a:p>
        </p:txBody>
      </p:sp>
      <p:sp>
        <p:nvSpPr>
          <p:cNvPr id="19" name="Title 1">
            <a:hlinkClick r:id="rId3" action="ppaction://hlinksldjump"/>
          </p:cNvPr>
          <p:cNvSpPr txBox="1">
            <a:spLocks/>
          </p:cNvSpPr>
          <p:nvPr/>
        </p:nvSpPr>
        <p:spPr>
          <a:xfrm>
            <a:off x="2378441" y="2204976"/>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Differences</a:t>
            </a:r>
          </a:p>
        </p:txBody>
      </p:sp>
      <p:sp>
        <p:nvSpPr>
          <p:cNvPr id="20" name="Title 1">
            <a:hlinkClick r:id="rId4" action="ppaction://hlinksldjump"/>
          </p:cNvPr>
          <p:cNvSpPr txBox="1">
            <a:spLocks/>
          </p:cNvSpPr>
          <p:nvPr/>
        </p:nvSpPr>
        <p:spPr>
          <a:xfrm>
            <a:off x="837516" y="2611718"/>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Contact</a:t>
            </a:r>
          </a:p>
        </p:txBody>
      </p:sp>
      <p:sp>
        <p:nvSpPr>
          <p:cNvPr id="21" name="Title 1">
            <a:hlinkClick r:id="rId5" action="ppaction://hlinksldjump"/>
          </p:cNvPr>
          <p:cNvSpPr txBox="1">
            <a:spLocks/>
          </p:cNvSpPr>
          <p:nvPr/>
        </p:nvSpPr>
        <p:spPr>
          <a:xfrm>
            <a:off x="2378441" y="2606915"/>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Historians</a:t>
            </a:r>
          </a:p>
        </p:txBody>
      </p:sp>
      <p:sp>
        <p:nvSpPr>
          <p:cNvPr id="22" name="Title 1">
            <a:hlinkClick r:id="rId6" action="ppaction://hlinksldjump"/>
          </p:cNvPr>
          <p:cNvSpPr txBox="1">
            <a:spLocks/>
          </p:cNvSpPr>
          <p:nvPr/>
        </p:nvSpPr>
        <p:spPr>
          <a:xfrm>
            <a:off x="837516" y="3751769"/>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Causes</a:t>
            </a:r>
          </a:p>
        </p:txBody>
      </p:sp>
      <p:sp>
        <p:nvSpPr>
          <p:cNvPr id="23" name="Title 1">
            <a:hlinkClick r:id="rId7" action="ppaction://hlinksldjump"/>
          </p:cNvPr>
          <p:cNvSpPr txBox="1">
            <a:spLocks/>
          </p:cNvSpPr>
          <p:nvPr/>
        </p:nvSpPr>
        <p:spPr>
          <a:xfrm>
            <a:off x="2378441" y="3751769"/>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Effects</a:t>
            </a:r>
          </a:p>
        </p:txBody>
      </p:sp>
      <p:sp>
        <p:nvSpPr>
          <p:cNvPr id="24" name="Title 1">
            <a:hlinkClick r:id="rId8" action="ppaction://hlinksldjump"/>
          </p:cNvPr>
          <p:cNvSpPr txBox="1">
            <a:spLocks/>
          </p:cNvSpPr>
          <p:nvPr/>
        </p:nvSpPr>
        <p:spPr>
          <a:xfrm>
            <a:off x="837516" y="4158511"/>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25" name="Title 1">
            <a:hlinkClick r:id="rId9" action="ppaction://hlinksldjump"/>
          </p:cNvPr>
          <p:cNvSpPr txBox="1">
            <a:spLocks/>
          </p:cNvSpPr>
          <p:nvPr/>
        </p:nvSpPr>
        <p:spPr>
          <a:xfrm>
            <a:off x="2378441" y="4153708"/>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26" name="Title 1">
            <a:hlinkClick r:id="rId10" action="ppaction://hlinksldjump"/>
          </p:cNvPr>
          <p:cNvSpPr txBox="1">
            <a:spLocks/>
          </p:cNvSpPr>
          <p:nvPr/>
        </p:nvSpPr>
        <p:spPr>
          <a:xfrm>
            <a:off x="4599801" y="2204976"/>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Before</a:t>
            </a:r>
          </a:p>
        </p:txBody>
      </p:sp>
      <p:sp>
        <p:nvSpPr>
          <p:cNvPr id="27" name="Title 1">
            <a:hlinkClick r:id="rId11" action="ppaction://hlinksldjump"/>
          </p:cNvPr>
          <p:cNvSpPr txBox="1">
            <a:spLocks/>
          </p:cNvSpPr>
          <p:nvPr/>
        </p:nvSpPr>
        <p:spPr>
          <a:xfrm>
            <a:off x="6140042" y="2204976"/>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After</a:t>
            </a:r>
          </a:p>
        </p:txBody>
      </p:sp>
      <p:sp>
        <p:nvSpPr>
          <p:cNvPr id="38" name="Title 1">
            <a:hlinkClick r:id="rId12" action="ppaction://hlinksldjump"/>
          </p:cNvPr>
          <p:cNvSpPr txBox="1">
            <a:spLocks/>
          </p:cNvSpPr>
          <p:nvPr/>
        </p:nvSpPr>
        <p:spPr>
          <a:xfrm>
            <a:off x="4599801" y="2611718"/>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Concurrent</a:t>
            </a:r>
          </a:p>
        </p:txBody>
      </p:sp>
      <p:sp>
        <p:nvSpPr>
          <p:cNvPr id="39" name="Title 1">
            <a:hlinkClick r:id="rId13" action="ppaction://hlinksldjump"/>
          </p:cNvPr>
          <p:cNvSpPr txBox="1">
            <a:spLocks/>
          </p:cNvSpPr>
          <p:nvPr/>
        </p:nvSpPr>
        <p:spPr>
          <a:xfrm>
            <a:off x="6140042" y="2606915"/>
            <a:ext cx="1452154" cy="364584"/>
          </a:xfrm>
          <a:prstGeom prst="rect">
            <a:avLst/>
          </a:prstGeom>
          <a:solidFill>
            <a:srgbClr val="307843"/>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Dates/Orders</a:t>
            </a:r>
          </a:p>
        </p:txBody>
      </p:sp>
      <p:sp>
        <p:nvSpPr>
          <p:cNvPr id="42" name="Title 1">
            <a:hlinkClick r:id="rId14" action="ppaction://hlinksldjump"/>
          </p:cNvPr>
          <p:cNvSpPr txBox="1">
            <a:spLocks/>
          </p:cNvSpPr>
          <p:nvPr/>
        </p:nvSpPr>
        <p:spPr>
          <a:xfrm>
            <a:off x="8361405" y="2207970"/>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Continuities</a:t>
            </a:r>
          </a:p>
        </p:txBody>
      </p:sp>
      <p:sp>
        <p:nvSpPr>
          <p:cNvPr id="43" name="Title 1">
            <a:hlinkClick r:id="rId15" action="ppaction://hlinksldjump"/>
          </p:cNvPr>
          <p:cNvSpPr txBox="1">
            <a:spLocks/>
          </p:cNvSpPr>
          <p:nvPr/>
        </p:nvSpPr>
        <p:spPr>
          <a:xfrm>
            <a:off x="9901646" y="2207970"/>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Changes</a:t>
            </a:r>
          </a:p>
        </p:txBody>
      </p:sp>
      <p:sp>
        <p:nvSpPr>
          <p:cNvPr id="44" name="Title 1">
            <a:hlinkClick r:id="rId8" action="ppaction://hlinksldjump"/>
          </p:cNvPr>
          <p:cNvSpPr txBox="1">
            <a:spLocks/>
          </p:cNvSpPr>
          <p:nvPr/>
        </p:nvSpPr>
        <p:spPr>
          <a:xfrm>
            <a:off x="8361405" y="2614712"/>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45" name="Title 1">
            <a:hlinkClick r:id="rId16" action="ppaction://hlinksldjump"/>
          </p:cNvPr>
          <p:cNvSpPr txBox="1">
            <a:spLocks/>
          </p:cNvSpPr>
          <p:nvPr/>
        </p:nvSpPr>
        <p:spPr>
          <a:xfrm>
            <a:off x="9901646" y="2609909"/>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46" name="Title 1">
            <a:hlinkClick r:id="rId17" action="ppaction://hlinksldjump"/>
          </p:cNvPr>
          <p:cNvSpPr txBox="1">
            <a:spLocks/>
          </p:cNvSpPr>
          <p:nvPr/>
        </p:nvSpPr>
        <p:spPr>
          <a:xfrm>
            <a:off x="4599801" y="3751769"/>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Events</a:t>
            </a:r>
          </a:p>
        </p:txBody>
      </p:sp>
      <p:sp>
        <p:nvSpPr>
          <p:cNvPr id="47" name="Title 1">
            <a:hlinkClick r:id="rId18" action="ppaction://hlinksldjump"/>
          </p:cNvPr>
          <p:cNvSpPr txBox="1">
            <a:spLocks/>
          </p:cNvSpPr>
          <p:nvPr/>
        </p:nvSpPr>
        <p:spPr>
          <a:xfrm>
            <a:off x="6140042" y="3751769"/>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People</a:t>
            </a:r>
          </a:p>
        </p:txBody>
      </p:sp>
      <p:sp>
        <p:nvSpPr>
          <p:cNvPr id="48" name="Title 1">
            <a:hlinkClick r:id="rId19" action="ppaction://hlinksldjump"/>
          </p:cNvPr>
          <p:cNvSpPr txBox="1">
            <a:spLocks/>
          </p:cNvSpPr>
          <p:nvPr/>
        </p:nvSpPr>
        <p:spPr>
          <a:xfrm>
            <a:off x="4599801" y="4158511"/>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Challenges</a:t>
            </a:r>
          </a:p>
        </p:txBody>
      </p:sp>
      <p:sp>
        <p:nvSpPr>
          <p:cNvPr id="49" name="Title 1">
            <a:hlinkClick r:id="rId20" action="ppaction://hlinksldjump"/>
          </p:cNvPr>
          <p:cNvSpPr txBox="1">
            <a:spLocks/>
          </p:cNvSpPr>
          <p:nvPr/>
        </p:nvSpPr>
        <p:spPr>
          <a:xfrm>
            <a:off x="6140042" y="4153708"/>
            <a:ext cx="1452154" cy="364584"/>
          </a:xfrm>
          <a:prstGeom prst="rect">
            <a:avLst/>
          </a:prstGeom>
          <a:solidFill>
            <a:srgbClr val="307843"/>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Interpretation</a:t>
            </a:r>
          </a:p>
        </p:txBody>
      </p:sp>
      <p:sp>
        <p:nvSpPr>
          <p:cNvPr id="50" name="Title 1">
            <a:hlinkClick r:id="rId21" action="ppaction://hlinksldjump"/>
          </p:cNvPr>
          <p:cNvSpPr txBox="1">
            <a:spLocks/>
          </p:cNvSpPr>
          <p:nvPr/>
        </p:nvSpPr>
        <p:spPr>
          <a:xfrm>
            <a:off x="8361405" y="3751769"/>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Types</a:t>
            </a:r>
          </a:p>
        </p:txBody>
      </p:sp>
      <p:sp>
        <p:nvSpPr>
          <p:cNvPr id="51" name="Title 1">
            <a:hlinkClick r:id="rId22" action="ppaction://hlinksldjump"/>
          </p:cNvPr>
          <p:cNvSpPr txBox="1">
            <a:spLocks/>
          </p:cNvSpPr>
          <p:nvPr/>
        </p:nvSpPr>
        <p:spPr>
          <a:xfrm>
            <a:off x="9901646" y="3751769"/>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Amount</a:t>
            </a:r>
          </a:p>
        </p:txBody>
      </p:sp>
      <p:sp>
        <p:nvSpPr>
          <p:cNvPr id="52" name="Title 1">
            <a:hlinkClick r:id="rId23" action="ppaction://hlinksldjump"/>
          </p:cNvPr>
          <p:cNvSpPr txBox="1">
            <a:spLocks/>
          </p:cNvSpPr>
          <p:nvPr/>
        </p:nvSpPr>
        <p:spPr>
          <a:xfrm>
            <a:off x="8361405" y="4158511"/>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Usefulness</a:t>
            </a:r>
          </a:p>
        </p:txBody>
      </p:sp>
      <p:sp>
        <p:nvSpPr>
          <p:cNvPr id="53" name="Title 1">
            <a:hlinkClick r:id="rId24" action="ppaction://hlinksldjump"/>
          </p:cNvPr>
          <p:cNvSpPr txBox="1">
            <a:spLocks/>
          </p:cNvSpPr>
          <p:nvPr/>
        </p:nvSpPr>
        <p:spPr>
          <a:xfrm>
            <a:off x="9901646" y="4153708"/>
            <a:ext cx="1452154" cy="364584"/>
          </a:xfrm>
          <a:prstGeom prst="rect">
            <a:avLst/>
          </a:prstGeom>
          <a:solidFill>
            <a:srgbClr val="307843"/>
          </a:solidFill>
          <a:ln>
            <a:solidFill>
              <a:srgbClr val="A6A6A6"/>
            </a:solid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Primary/Secondary</a:t>
            </a:r>
          </a:p>
        </p:txBody>
      </p:sp>
      <p:sp>
        <p:nvSpPr>
          <p:cNvPr id="54" name="Title 1">
            <a:hlinkClick r:id="rId25" action="ppaction://hlinksldjump"/>
          </p:cNvPr>
          <p:cNvSpPr txBox="1">
            <a:spLocks/>
          </p:cNvSpPr>
          <p:nvPr/>
        </p:nvSpPr>
        <p:spPr>
          <a:xfrm>
            <a:off x="837516" y="5332363"/>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Questions</a:t>
            </a:r>
          </a:p>
        </p:txBody>
      </p:sp>
      <p:sp>
        <p:nvSpPr>
          <p:cNvPr id="55" name="Title 1">
            <a:hlinkClick r:id="rId26" action="ppaction://hlinksldjump"/>
          </p:cNvPr>
          <p:cNvSpPr txBox="1">
            <a:spLocks/>
          </p:cNvSpPr>
          <p:nvPr/>
        </p:nvSpPr>
        <p:spPr>
          <a:xfrm>
            <a:off x="2378441" y="5332363"/>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Explanation</a:t>
            </a:r>
          </a:p>
        </p:txBody>
      </p:sp>
      <p:sp>
        <p:nvSpPr>
          <p:cNvPr id="56" name="Title 1">
            <a:hlinkClick r:id="rId27" action="ppaction://hlinksldjump"/>
          </p:cNvPr>
          <p:cNvSpPr txBox="1">
            <a:spLocks/>
          </p:cNvSpPr>
          <p:nvPr/>
        </p:nvSpPr>
        <p:spPr>
          <a:xfrm>
            <a:off x="837516" y="5739105"/>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Evidence</a:t>
            </a:r>
          </a:p>
        </p:txBody>
      </p:sp>
      <p:sp>
        <p:nvSpPr>
          <p:cNvPr id="57" name="Title 1">
            <a:hlinkClick r:id="rId28" action="ppaction://hlinksldjump"/>
          </p:cNvPr>
          <p:cNvSpPr txBox="1">
            <a:spLocks/>
          </p:cNvSpPr>
          <p:nvPr/>
        </p:nvSpPr>
        <p:spPr>
          <a:xfrm>
            <a:off x="2378441" y="5734302"/>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Importance</a:t>
            </a:r>
          </a:p>
        </p:txBody>
      </p:sp>
      <p:sp>
        <p:nvSpPr>
          <p:cNvPr id="58" name="Title 1">
            <a:hlinkClick r:id="rId29" action="ppaction://hlinksldjump"/>
          </p:cNvPr>
          <p:cNvSpPr txBox="1">
            <a:spLocks/>
          </p:cNvSpPr>
          <p:nvPr/>
        </p:nvSpPr>
        <p:spPr>
          <a:xfrm>
            <a:off x="4599801" y="5291315"/>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Specific</a:t>
            </a:r>
          </a:p>
        </p:txBody>
      </p:sp>
      <p:sp>
        <p:nvSpPr>
          <p:cNvPr id="59" name="Title 1">
            <a:hlinkClick r:id="rId30" action="ppaction://hlinksldjump"/>
          </p:cNvPr>
          <p:cNvSpPr txBox="1">
            <a:spLocks/>
          </p:cNvSpPr>
          <p:nvPr/>
        </p:nvSpPr>
        <p:spPr>
          <a:xfrm>
            <a:off x="6140042" y="5291315"/>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General</a:t>
            </a:r>
          </a:p>
        </p:txBody>
      </p:sp>
      <p:sp>
        <p:nvSpPr>
          <p:cNvPr id="60" name="Title 1">
            <a:hlinkClick r:id="rId31" action="ppaction://hlinksldjump"/>
          </p:cNvPr>
          <p:cNvSpPr txBox="1">
            <a:spLocks/>
          </p:cNvSpPr>
          <p:nvPr/>
        </p:nvSpPr>
        <p:spPr>
          <a:xfrm>
            <a:off x="4599801" y="5698057"/>
            <a:ext cx="1452154" cy="364584"/>
          </a:xfrm>
          <a:prstGeom prst="rect">
            <a:avLst/>
          </a:prstGeom>
          <a:solidFill>
            <a:srgbClr val="307843"/>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Definition</a:t>
            </a:r>
          </a:p>
        </p:txBody>
      </p:sp>
      <p:sp>
        <p:nvSpPr>
          <p:cNvPr id="61" name="Title 1">
            <a:hlinkClick r:id="rId32" action="ppaction://hlinksldjump"/>
          </p:cNvPr>
          <p:cNvSpPr txBox="1">
            <a:spLocks/>
          </p:cNvSpPr>
          <p:nvPr/>
        </p:nvSpPr>
        <p:spPr>
          <a:xfrm>
            <a:off x="6140042" y="5693254"/>
            <a:ext cx="1452154" cy="364584"/>
          </a:xfrm>
          <a:prstGeom prst="rect">
            <a:avLst/>
          </a:prstGeom>
          <a:solidFill>
            <a:srgbClr val="307843"/>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Skill/Concept</a:t>
            </a:r>
          </a:p>
        </p:txBody>
      </p:sp>
      <p:pic>
        <p:nvPicPr>
          <p:cNvPr id="63" name="Picture 62">
            <a:hlinkClick r:id="rId33"/>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8582887" y="4589773"/>
            <a:ext cx="2549429" cy="1612459"/>
          </a:xfrm>
          <a:prstGeom prst="rect">
            <a:avLst/>
          </a:prstGeom>
        </p:spPr>
      </p:pic>
    </p:spTree>
    <p:extLst>
      <p:ext uri="{BB962C8B-B14F-4D97-AF65-F5344CB8AC3E}">
        <p14:creationId xmlns:p14="http://schemas.microsoft.com/office/powerpoint/2010/main" val="353146464"/>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Similarities</a:t>
            </a:r>
          </a:p>
        </p:txBody>
      </p:sp>
      <p:sp>
        <p:nvSpPr>
          <p:cNvPr id="3" name="Content Placeholder 2"/>
          <p:cNvSpPr>
            <a:spLocks noGrp="1"/>
          </p:cNvSpPr>
          <p:nvPr>
            <p:ph idx="1"/>
          </p:nvPr>
        </p:nvSpPr>
        <p:spPr>
          <a:xfrm>
            <a:off x="838200" y="2379668"/>
            <a:ext cx="10515600" cy="2889017"/>
          </a:xfrm>
        </p:spPr>
        <p:txBody>
          <a:bodyPr>
            <a:noAutofit/>
          </a:bodyPr>
          <a:lstStyle/>
          <a:p>
            <a:pPr marL="0" indent="0" algn="ctr">
              <a:buNone/>
            </a:pPr>
            <a:r>
              <a:rPr lang="en-GB" sz="5000" dirty="0"/>
              <a:t>Can you think of 3 ways that the </a:t>
            </a:r>
            <a:r>
              <a:rPr lang="en-GB" sz="5400" dirty="0"/>
              <a:t>Ancient Maya </a:t>
            </a:r>
            <a:r>
              <a:rPr lang="en-GB" sz="5000" dirty="0"/>
              <a:t>were similar to another period of history or civilisation that you have studied? </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6" name="Action Button: Custom 15">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Ancient Maya 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2" name="Action Button: Custom 11">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The Maya had houses similar to those of the Vikings. They also believed in a world tree similar to the Vikings. They also believed in lots of different gods like the Vikings did.</a:t>
            </a:r>
          </a:p>
        </p:txBody>
      </p:sp>
    </p:spTree>
    <p:extLst>
      <p:ext uri="{BB962C8B-B14F-4D97-AF65-F5344CB8AC3E}">
        <p14:creationId xmlns:p14="http://schemas.microsoft.com/office/powerpoint/2010/main" val="25364244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3" grpId="0" animBg="1"/>
      <p:bldP spid="13" grpId="1" animBg="1"/>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Differences</a:t>
            </a:r>
          </a:p>
        </p:txBody>
      </p:sp>
      <p:sp>
        <p:nvSpPr>
          <p:cNvPr id="3" name="Content Placeholder 2"/>
          <p:cNvSpPr>
            <a:spLocks noGrp="1"/>
          </p:cNvSpPr>
          <p:nvPr>
            <p:ph idx="1"/>
          </p:nvPr>
        </p:nvSpPr>
        <p:spPr>
          <a:xfrm>
            <a:off x="838200" y="2379668"/>
            <a:ext cx="10515600" cy="2889017"/>
          </a:xfrm>
        </p:spPr>
        <p:txBody>
          <a:bodyPr>
            <a:noAutofit/>
          </a:bodyPr>
          <a:lstStyle/>
          <a:p>
            <a:pPr marL="0" indent="0" algn="ctr">
              <a:buNone/>
            </a:pPr>
            <a:r>
              <a:rPr lang="en-GB" sz="5000" dirty="0"/>
              <a:t>Can you think of 3 ways that the Ancient Maya were different to another period of history or civilisation that you have studied? </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Ancient Maya</a:t>
            </a:r>
          </a:p>
          <a:p>
            <a:pPr algn="ctr"/>
            <a:r>
              <a:rPr lang="en-GB" sz="1300" dirty="0"/>
              <a:t>Constructing the Past question</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Ancient Maya</a:t>
            </a:r>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2" name="Action Button: Custom 11">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The Maya built stepped pyramids whereas the Anglo-Saxons didn’t. They wrote in hieroglyphics whereas the Anglo-Saxons used letters. The Maya played a ball game which the Anglo-Saxons did not.</a:t>
            </a:r>
          </a:p>
        </p:txBody>
      </p:sp>
    </p:spTree>
    <p:extLst>
      <p:ext uri="{BB962C8B-B14F-4D97-AF65-F5344CB8AC3E}">
        <p14:creationId xmlns:p14="http://schemas.microsoft.com/office/powerpoint/2010/main" val="3919474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Contact</a:t>
            </a:r>
          </a:p>
        </p:txBody>
      </p:sp>
      <p:sp>
        <p:nvSpPr>
          <p:cNvPr id="3" name="Content Placeholder 2"/>
          <p:cNvSpPr>
            <a:spLocks noGrp="1"/>
          </p:cNvSpPr>
          <p:nvPr>
            <p:ph idx="1"/>
          </p:nvPr>
        </p:nvSpPr>
        <p:spPr>
          <a:xfrm>
            <a:off x="838200" y="2283874"/>
            <a:ext cx="10515600" cy="2889017"/>
          </a:xfrm>
        </p:spPr>
        <p:txBody>
          <a:bodyPr>
            <a:noAutofit/>
          </a:bodyPr>
          <a:lstStyle/>
          <a:p>
            <a:pPr marL="0" indent="0" algn="ctr">
              <a:buNone/>
            </a:pPr>
            <a:r>
              <a:rPr lang="en-GB" sz="5000" dirty="0"/>
              <a:t>Can you think of another civilisation that the Ancient Maya may have had contact with and in what kind of way?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Ancient Maya</a:t>
            </a:r>
          </a:p>
          <a:p>
            <a:pPr algn="ctr"/>
            <a:r>
              <a:rPr lang="en-GB" sz="1300" dirty="0"/>
              <a:t>Constructing the Past question</a:t>
            </a:r>
          </a:p>
        </p:txBody>
      </p:sp>
      <p:sp>
        <p:nvSpPr>
          <p:cNvPr id="15" name="Action Button: Custom 14">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Ancient Maya</a:t>
            </a:r>
          </a:p>
          <a:p>
            <a:pPr algn="ctr"/>
            <a:r>
              <a:rPr lang="en-GB" sz="1300" dirty="0"/>
              <a:t>Constructing the Past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4" name="Action Button: Custom 13">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The Maya made contact with neighbouring civilisations such as the </a:t>
            </a:r>
            <a:r>
              <a:rPr lang="en-GB" sz="2400" dirty="0" err="1"/>
              <a:t>Olmecs</a:t>
            </a:r>
            <a:r>
              <a:rPr lang="en-GB" sz="2400" dirty="0"/>
              <a:t> and Aztecs to trade with them. They also encountered European explorers and invaders later on in their history. </a:t>
            </a:r>
          </a:p>
        </p:txBody>
      </p:sp>
    </p:spTree>
    <p:extLst>
      <p:ext uri="{BB962C8B-B14F-4D97-AF65-F5344CB8AC3E}">
        <p14:creationId xmlns:p14="http://schemas.microsoft.com/office/powerpoint/2010/main" val="35588223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6" grpId="0" animBg="1"/>
      <p:bldP spid="1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Questions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9" name="Content Placeholder 2"/>
          <p:cNvSpPr>
            <a:spLocks noGrp="1"/>
          </p:cNvSpPr>
          <p:nvPr>
            <p:ph idx="1"/>
          </p:nvPr>
        </p:nvSpPr>
        <p:spPr>
          <a:xfrm>
            <a:off x="699187" y="2259287"/>
            <a:ext cx="10793627" cy="3180893"/>
          </a:xfrm>
        </p:spPr>
        <p:txBody>
          <a:bodyPr>
            <a:noAutofit/>
          </a:bodyPr>
          <a:lstStyle/>
          <a:p>
            <a:pPr marL="0" indent="0" algn="ctr">
              <a:buNone/>
            </a:pPr>
            <a:r>
              <a:rPr lang="en-GB" sz="4000" dirty="0"/>
              <a:t>What kinds of questions would you like to ask about the Stone, Bronze or Iron Ages in Britain?</a:t>
            </a:r>
          </a:p>
          <a:p>
            <a:pPr marL="0" indent="0" algn="ctr">
              <a:buNone/>
            </a:pPr>
            <a:endParaRPr lang="en-GB" sz="4000" dirty="0"/>
          </a:p>
          <a:p>
            <a:pPr marL="0" indent="0" algn="ctr">
              <a:buNone/>
            </a:pPr>
            <a:r>
              <a:rPr lang="en-GB" sz="4000" dirty="0"/>
              <a:t>Why might they be good questions to ask?</a:t>
            </a:r>
          </a:p>
        </p:txBody>
      </p:sp>
      <p:sp>
        <p:nvSpPr>
          <p:cNvPr id="8" name="Action Button: Custom 7">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Stone Age to Iron Age Historical Enquiry question</a:t>
            </a:r>
          </a:p>
        </p:txBody>
      </p:sp>
      <p:sp>
        <p:nvSpPr>
          <p:cNvPr id="16" name="Action Button: Custom 15">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7" name="Action Button: Custom 16">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8" name="Rectangle 17"/>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500" dirty="0"/>
              <a:t>Which age faced the most challenges?</a:t>
            </a:r>
          </a:p>
          <a:p>
            <a:pPr algn="ctr"/>
            <a:r>
              <a:rPr lang="en-GB" sz="2500" dirty="0"/>
              <a:t>Stone Age people had to survive with very little, but Iron Age people had to deal with other powerful people like the Romans.</a:t>
            </a:r>
          </a:p>
        </p:txBody>
      </p:sp>
    </p:spTree>
    <p:extLst>
      <p:ext uri="{BB962C8B-B14F-4D97-AF65-F5344CB8AC3E}">
        <p14:creationId xmlns:p14="http://schemas.microsoft.com/office/powerpoint/2010/main" val="40654426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8" grpId="0" animBg="1"/>
      <p:bldP spid="18" grpId="1" animBg="1"/>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Historians</a:t>
            </a:r>
          </a:p>
        </p:txBody>
      </p:sp>
      <p:sp>
        <p:nvSpPr>
          <p:cNvPr id="3" name="Content Placeholder 2"/>
          <p:cNvSpPr>
            <a:spLocks noGrp="1"/>
          </p:cNvSpPr>
          <p:nvPr>
            <p:ph idx="1"/>
          </p:nvPr>
        </p:nvSpPr>
        <p:spPr>
          <a:xfrm>
            <a:off x="838200" y="2283874"/>
            <a:ext cx="10515600" cy="3725040"/>
          </a:xfrm>
        </p:spPr>
        <p:txBody>
          <a:bodyPr>
            <a:noAutofit/>
          </a:bodyPr>
          <a:lstStyle/>
          <a:p>
            <a:pPr marL="0" indent="0" algn="ctr">
              <a:buNone/>
            </a:pPr>
            <a:r>
              <a:rPr lang="en-GB" sz="5000" dirty="0"/>
              <a:t>How do you think that historians have created an understanding of the Ancient Maya?</a:t>
            </a:r>
          </a:p>
          <a:p>
            <a:pPr marL="0" indent="0" algn="ctr">
              <a:buNone/>
            </a:pPr>
            <a:r>
              <a:rPr lang="en-GB" sz="5000" dirty="0"/>
              <a:t>What have they found and what do they know?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4" name="Action Button: Custom 13">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Ancient Maya</a:t>
            </a:r>
          </a:p>
          <a:p>
            <a:pPr algn="ctr"/>
            <a:r>
              <a:rPr lang="en-GB" sz="1300" dirty="0"/>
              <a:t>Constructing the Past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1" name="Action Button: Custom 10">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Historians are finding out more and more about the Maya through the use of </a:t>
            </a:r>
            <a:r>
              <a:rPr lang="en-GB" sz="2400" dirty="0" err="1"/>
              <a:t>LiDAR</a:t>
            </a:r>
            <a:r>
              <a:rPr lang="en-GB" sz="2400" dirty="0"/>
              <a:t> technology which is helping to find remains that are buried deep in the rainforests.</a:t>
            </a:r>
          </a:p>
        </p:txBody>
      </p:sp>
    </p:spTree>
    <p:extLst>
      <p:ext uri="{BB962C8B-B14F-4D97-AF65-F5344CB8AC3E}">
        <p14:creationId xmlns:p14="http://schemas.microsoft.com/office/powerpoint/2010/main" val="24846946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Before</a:t>
            </a:r>
          </a:p>
        </p:txBody>
      </p:sp>
      <p:sp>
        <p:nvSpPr>
          <p:cNvPr id="3" name="Content Placeholder 2"/>
          <p:cNvSpPr>
            <a:spLocks noGrp="1"/>
          </p:cNvSpPr>
          <p:nvPr>
            <p:ph idx="1"/>
          </p:nvPr>
        </p:nvSpPr>
        <p:spPr>
          <a:xfrm>
            <a:off x="838200" y="1678947"/>
            <a:ext cx="10515600" cy="3725040"/>
          </a:xfrm>
        </p:spPr>
        <p:txBody>
          <a:bodyPr>
            <a:noAutofit/>
          </a:bodyPr>
          <a:lstStyle/>
          <a:p>
            <a:pPr marL="0" indent="0" algn="ctr">
              <a:buNone/>
            </a:pPr>
            <a:r>
              <a:rPr lang="en-GB" sz="5000" dirty="0"/>
              <a:t>Can you identify a period of history or a civilisation that existed BEFORE the Ancient Maya?</a:t>
            </a:r>
          </a:p>
          <a:p>
            <a:pPr marL="0" indent="0" algn="ctr">
              <a:buNone/>
            </a:pPr>
            <a:endParaRPr lang="en-GB" sz="3000" dirty="0"/>
          </a:p>
          <a:p>
            <a:pPr marL="0" indent="0" algn="ctr">
              <a:buNone/>
            </a:pPr>
            <a:r>
              <a:rPr lang="en-GB" sz="5000" dirty="0"/>
              <a:t>Do you think there are more before or after the Ancient Maya?</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Ancient Maya</a:t>
            </a:r>
          </a:p>
          <a:p>
            <a:pPr algn="ctr"/>
            <a:r>
              <a:rPr lang="en-GB" sz="1300" dirty="0"/>
              <a:t>Chronology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9" name="Action Button: Custom 8">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The Maya existed for a long time and were one of the first major civilisations in North America. The people of Ancient Sumer existed before them though in what is now modern day Iraq.</a:t>
            </a:r>
          </a:p>
        </p:txBody>
      </p:sp>
    </p:spTree>
    <p:extLst>
      <p:ext uri="{BB962C8B-B14F-4D97-AF65-F5344CB8AC3E}">
        <p14:creationId xmlns:p14="http://schemas.microsoft.com/office/powerpoint/2010/main" val="112538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After</a:t>
            </a:r>
          </a:p>
        </p:txBody>
      </p:sp>
      <p:sp>
        <p:nvSpPr>
          <p:cNvPr id="3" name="Content Placeholder 2"/>
          <p:cNvSpPr>
            <a:spLocks noGrp="1"/>
          </p:cNvSpPr>
          <p:nvPr>
            <p:ph idx="1"/>
          </p:nvPr>
        </p:nvSpPr>
        <p:spPr>
          <a:xfrm>
            <a:off x="838200" y="1987214"/>
            <a:ext cx="10515600" cy="3725040"/>
          </a:xfrm>
        </p:spPr>
        <p:txBody>
          <a:bodyPr>
            <a:noAutofit/>
          </a:bodyPr>
          <a:lstStyle/>
          <a:p>
            <a:pPr marL="0" indent="0" algn="ctr">
              <a:buNone/>
            </a:pPr>
            <a:r>
              <a:rPr lang="en-GB" sz="5000" dirty="0"/>
              <a:t>Can you identify some periods of history or civilisations that came AFTER the Ancient Maya?</a:t>
            </a:r>
          </a:p>
          <a:p>
            <a:pPr marL="0" indent="0" algn="ctr">
              <a:buNone/>
            </a:pPr>
            <a:endParaRPr lang="en-GB" sz="2000" dirty="0"/>
          </a:p>
          <a:p>
            <a:pPr marL="0" indent="0" algn="ctr">
              <a:buNone/>
            </a:pPr>
            <a:r>
              <a:rPr lang="en-GB" sz="5000" dirty="0"/>
              <a:t>Do you think they knew about the Ancient Maya and in what way?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Ancient Maya</a:t>
            </a:r>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Ancient Maya</a:t>
            </a:r>
          </a:p>
          <a:p>
            <a:pPr algn="ctr"/>
            <a:r>
              <a:rPr lang="en-GB" sz="1300" dirty="0"/>
              <a:t>Chronology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1" name="Action Button: Custom 10">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100" dirty="0"/>
              <a:t>The Romans developed a long time after the Maya had developed. Whilst we often think of the Romans as being very advanced technologically, the Maya managed to produce great cities and produce aqueducts similar to those of the Romans.</a:t>
            </a:r>
          </a:p>
        </p:txBody>
      </p:sp>
    </p:spTree>
    <p:extLst>
      <p:ext uri="{BB962C8B-B14F-4D97-AF65-F5344CB8AC3E}">
        <p14:creationId xmlns:p14="http://schemas.microsoft.com/office/powerpoint/2010/main" val="26985124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Concurrent</a:t>
            </a:r>
          </a:p>
        </p:txBody>
      </p:sp>
      <p:sp>
        <p:nvSpPr>
          <p:cNvPr id="3" name="Content Placeholder 2"/>
          <p:cNvSpPr>
            <a:spLocks noGrp="1"/>
          </p:cNvSpPr>
          <p:nvPr>
            <p:ph idx="1"/>
          </p:nvPr>
        </p:nvSpPr>
        <p:spPr>
          <a:xfrm>
            <a:off x="11069" y="2232932"/>
            <a:ext cx="12192000" cy="3510643"/>
          </a:xfrm>
        </p:spPr>
        <p:txBody>
          <a:bodyPr>
            <a:noAutofit/>
          </a:bodyPr>
          <a:lstStyle/>
          <a:p>
            <a:pPr marL="0" indent="0" algn="ctr">
              <a:buNone/>
            </a:pPr>
            <a:r>
              <a:rPr lang="en-GB" sz="5000" dirty="0"/>
              <a:t>Can you identify some other civilisations that lived AT THE SAME TIME as the Ancient Maya?</a:t>
            </a:r>
          </a:p>
          <a:p>
            <a:pPr marL="0" indent="0" algn="ctr">
              <a:buNone/>
            </a:pPr>
            <a:endParaRPr lang="en-GB" sz="2000" dirty="0"/>
          </a:p>
          <a:p>
            <a:pPr marL="0" indent="0" algn="ctr">
              <a:buNone/>
            </a:pPr>
            <a:r>
              <a:rPr lang="en-GB" sz="5000" dirty="0"/>
              <a:t>Does that mean that they knew about each other?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Ancient Maya</a:t>
            </a:r>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Ancient Maya</a:t>
            </a:r>
          </a:p>
          <a:p>
            <a:pPr algn="ctr"/>
            <a:r>
              <a:rPr lang="en-GB" sz="1300" dirty="0"/>
              <a:t>Chronology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3" name="Action Button: Custom 12">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300" dirty="0"/>
              <a:t>Lots of civilisations lived at the same time as the Maya such as the Egyptians, Shang Dynasty, Greeks, Romans and Vikings, but this does not mean that they knew about each other given how far apart they were geographically.</a:t>
            </a:r>
          </a:p>
        </p:txBody>
      </p:sp>
    </p:spTree>
    <p:extLst>
      <p:ext uri="{BB962C8B-B14F-4D97-AF65-F5344CB8AC3E}">
        <p14:creationId xmlns:p14="http://schemas.microsoft.com/office/powerpoint/2010/main" val="21521717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Dates/Orders</a:t>
            </a:r>
          </a:p>
        </p:txBody>
      </p:sp>
      <p:sp>
        <p:nvSpPr>
          <p:cNvPr id="3" name="Content Placeholder 2"/>
          <p:cNvSpPr>
            <a:spLocks noGrp="1"/>
          </p:cNvSpPr>
          <p:nvPr>
            <p:ph idx="1"/>
          </p:nvPr>
        </p:nvSpPr>
        <p:spPr>
          <a:xfrm>
            <a:off x="0" y="1785257"/>
            <a:ext cx="12192000" cy="4223657"/>
          </a:xfrm>
        </p:spPr>
        <p:txBody>
          <a:bodyPr>
            <a:noAutofit/>
          </a:bodyPr>
          <a:lstStyle/>
          <a:p>
            <a:pPr marL="0" indent="0" algn="ctr">
              <a:buNone/>
            </a:pPr>
            <a:r>
              <a:rPr lang="en-GB" sz="5000" dirty="0"/>
              <a:t>Can you remember some dates linked to the Ancient Maya?</a:t>
            </a:r>
          </a:p>
          <a:p>
            <a:pPr marL="0" indent="0" algn="ctr">
              <a:buNone/>
            </a:pPr>
            <a:endParaRPr lang="en-GB" sz="5000" dirty="0"/>
          </a:p>
          <a:p>
            <a:pPr marL="0" indent="0" algn="ctr">
              <a:buNone/>
            </a:pPr>
            <a:r>
              <a:rPr lang="en-GB" sz="5000" dirty="0"/>
              <a:t>Which dates do you think are significant to their history?</a:t>
            </a:r>
          </a:p>
          <a:p>
            <a:pPr marL="0" indent="0" algn="ctr">
              <a:buNone/>
            </a:pPr>
            <a:endParaRPr lang="en-GB" sz="5000" dirty="0"/>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Ancient Maya</a:t>
            </a:r>
          </a:p>
          <a:p>
            <a:pPr algn="ctr"/>
            <a:r>
              <a:rPr lang="en-GB" sz="1300" dirty="0"/>
              <a:t>Chronology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2" name="Action Button: Custom 11">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9" name="Action Button: Custom 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By around AD900, many of the great Maya cities had been abandoned. Archaeologists and historians are still trying to understand why.</a:t>
            </a:r>
          </a:p>
        </p:txBody>
      </p:sp>
    </p:spTree>
    <p:extLst>
      <p:ext uri="{BB962C8B-B14F-4D97-AF65-F5344CB8AC3E}">
        <p14:creationId xmlns:p14="http://schemas.microsoft.com/office/powerpoint/2010/main" val="28542803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3" grpId="0" animBg="1"/>
      <p:bldP spid="13" grpId="1" animBg="1"/>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Continuities</a:t>
            </a:r>
          </a:p>
        </p:txBody>
      </p:sp>
      <p:sp>
        <p:nvSpPr>
          <p:cNvPr id="3" name="Content Placeholder 2"/>
          <p:cNvSpPr>
            <a:spLocks noGrp="1"/>
          </p:cNvSpPr>
          <p:nvPr>
            <p:ph idx="1"/>
          </p:nvPr>
        </p:nvSpPr>
        <p:spPr>
          <a:xfrm>
            <a:off x="704850" y="1957524"/>
            <a:ext cx="10787964" cy="4071801"/>
          </a:xfrm>
        </p:spPr>
        <p:txBody>
          <a:bodyPr>
            <a:noAutofit/>
          </a:bodyPr>
          <a:lstStyle/>
          <a:p>
            <a:pPr marL="0" indent="0" algn="ctr">
              <a:buNone/>
            </a:pPr>
            <a:r>
              <a:rPr lang="en-GB" sz="5000" dirty="0"/>
              <a:t>Can you identify some things that stayed the same during the time of the Ancient Maya?</a:t>
            </a:r>
          </a:p>
          <a:p>
            <a:pPr marL="0" indent="0" algn="ctr">
              <a:buNone/>
            </a:pPr>
            <a:endParaRPr lang="en-GB" sz="2000" dirty="0"/>
          </a:p>
          <a:p>
            <a:pPr marL="0" indent="0" algn="ctr">
              <a:buNone/>
            </a:pPr>
            <a:r>
              <a:rPr lang="en-GB" sz="5000" dirty="0"/>
              <a:t>Why do you think that they stayed the same? Are they the same now?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Maya</a:t>
            </a:r>
          </a:p>
          <a:p>
            <a:pPr algn="ctr"/>
            <a:r>
              <a:rPr lang="en-GB" sz="1200" dirty="0"/>
              <a:t>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2" name="Action Button: Custom 11">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9" name="Action Button: Custom 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The religion of the Maya remained strong, even when they came into contact with Christianity. They adapted elements of Christianity into their own religion though which is still believed today.</a:t>
            </a:r>
          </a:p>
        </p:txBody>
      </p:sp>
    </p:spTree>
    <p:extLst>
      <p:ext uri="{BB962C8B-B14F-4D97-AF65-F5344CB8AC3E}">
        <p14:creationId xmlns:p14="http://schemas.microsoft.com/office/powerpoint/2010/main" val="23247300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3" grpId="0" animBg="1"/>
      <p:bldP spid="13" grpId="1" animBg="1"/>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Changes</a:t>
            </a:r>
          </a:p>
        </p:txBody>
      </p:sp>
      <p:sp>
        <p:nvSpPr>
          <p:cNvPr id="3" name="Content Placeholder 2"/>
          <p:cNvSpPr>
            <a:spLocks noGrp="1"/>
          </p:cNvSpPr>
          <p:nvPr>
            <p:ph idx="1"/>
          </p:nvPr>
        </p:nvSpPr>
        <p:spPr>
          <a:xfrm>
            <a:off x="699186" y="1767840"/>
            <a:ext cx="10793627" cy="2386149"/>
          </a:xfrm>
        </p:spPr>
        <p:txBody>
          <a:bodyPr>
            <a:noAutofit/>
          </a:bodyPr>
          <a:lstStyle/>
          <a:p>
            <a:pPr marL="0" indent="0" algn="ctr">
              <a:buNone/>
            </a:pPr>
            <a:r>
              <a:rPr lang="en-GB" sz="5000" dirty="0"/>
              <a:t>Can you identify any changes that happened during the time of the Ancient Maya?</a:t>
            </a:r>
          </a:p>
          <a:p>
            <a:pPr marL="0" indent="0" algn="ctr">
              <a:buNone/>
            </a:pPr>
            <a:endParaRPr lang="en-GB" sz="2000" dirty="0"/>
          </a:p>
          <a:p>
            <a:pPr marL="0" indent="0" algn="ctr">
              <a:buNone/>
            </a:pPr>
            <a:r>
              <a:rPr lang="en-GB" sz="5000" dirty="0"/>
              <a:t>Do you think that people were happy with these changes?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Maya</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Maya</a:t>
            </a:r>
          </a:p>
          <a:p>
            <a:pPr algn="ctr"/>
            <a:r>
              <a:rPr lang="en-GB" sz="1200" dirty="0"/>
              <a:t>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3" name="Action Button: Custom 12">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Some well-populated cities were moved due to warfare as they were open and exposed. Some of these, like </a:t>
            </a:r>
            <a:r>
              <a:rPr lang="en-GB" sz="2400" dirty="0" err="1"/>
              <a:t>Kaminaljuyu</a:t>
            </a:r>
            <a:r>
              <a:rPr lang="en-GB" sz="2400" dirty="0"/>
              <a:t>, were abandoned altogether. </a:t>
            </a:r>
          </a:p>
        </p:txBody>
      </p:sp>
    </p:spTree>
    <p:extLst>
      <p:ext uri="{BB962C8B-B14F-4D97-AF65-F5344CB8AC3E}">
        <p14:creationId xmlns:p14="http://schemas.microsoft.com/office/powerpoint/2010/main" val="37928468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Positive</a:t>
            </a:r>
          </a:p>
        </p:txBody>
      </p:sp>
      <p:sp>
        <p:nvSpPr>
          <p:cNvPr id="3"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a continuity or a change during the time of the </a:t>
            </a:r>
            <a:r>
              <a:rPr lang="en-GB" sz="4800" dirty="0"/>
              <a:t>Ancient Maya </a:t>
            </a:r>
            <a:r>
              <a:rPr lang="en-GB" sz="4500" dirty="0"/>
              <a:t>that you think was positive and say why you think it was positive?</a:t>
            </a:r>
          </a:p>
          <a:p>
            <a:pPr marL="0" indent="0" algn="ctr">
              <a:buNone/>
            </a:pPr>
            <a:endParaRPr lang="en-GB" sz="2000" dirty="0"/>
          </a:p>
          <a:p>
            <a:pPr marL="0" indent="0" algn="ctr">
              <a:buNone/>
            </a:pPr>
            <a:r>
              <a:rPr lang="en-GB" sz="4500" dirty="0"/>
              <a:t>Do you think that THEY knew that it was positive or was it later?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Maya</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Maya</a:t>
            </a:r>
          </a:p>
          <a:p>
            <a:pPr algn="ctr"/>
            <a:r>
              <a:rPr lang="en-GB" sz="1200" dirty="0"/>
              <a:t>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3" name="Action Button: Custom 12">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The Maya had an understanding of the number zero and developed a system of counting which helped them with their calendar.</a:t>
            </a:r>
          </a:p>
        </p:txBody>
      </p:sp>
    </p:spTree>
    <p:extLst>
      <p:ext uri="{BB962C8B-B14F-4D97-AF65-F5344CB8AC3E}">
        <p14:creationId xmlns:p14="http://schemas.microsoft.com/office/powerpoint/2010/main" val="23675193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a continuity or a change during the time of the </a:t>
            </a:r>
            <a:r>
              <a:rPr lang="en-GB" sz="4800" dirty="0"/>
              <a:t>Ancient Maya </a:t>
            </a:r>
            <a:r>
              <a:rPr lang="en-GB" sz="4500" dirty="0"/>
              <a:t>that you think was negative and say why you think it was negative?</a:t>
            </a:r>
          </a:p>
          <a:p>
            <a:pPr marL="0" indent="0" algn="ctr">
              <a:buNone/>
            </a:pPr>
            <a:endParaRPr lang="en-GB" sz="2000" dirty="0"/>
          </a:p>
          <a:p>
            <a:pPr marL="0" indent="0" algn="ctr">
              <a:buNone/>
            </a:pPr>
            <a:r>
              <a:rPr lang="en-GB" sz="4500" dirty="0"/>
              <a:t>Do you think that THEY knew that it was negative or was it only known later?</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Maya</a:t>
            </a:r>
          </a:p>
          <a:p>
            <a:pPr algn="ctr"/>
            <a:r>
              <a:rPr lang="en-GB" sz="1200" dirty="0"/>
              <a:t>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3" name="Action Button: Custom 12">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Several theories have been made about the decline of the Maya including climate change which may have forced them to move and abandon once great cities.</a:t>
            </a:r>
          </a:p>
        </p:txBody>
      </p:sp>
    </p:spTree>
    <p:extLst>
      <p:ext uri="{BB962C8B-B14F-4D97-AF65-F5344CB8AC3E}">
        <p14:creationId xmlns:p14="http://schemas.microsoft.com/office/powerpoint/2010/main" val="4499442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Causes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some causes that brought about change to the </a:t>
            </a:r>
            <a:r>
              <a:rPr lang="en-GB" sz="4800" dirty="0"/>
              <a:t>Ancient Maya?</a:t>
            </a:r>
            <a:endParaRPr lang="en-GB" sz="4500" dirty="0"/>
          </a:p>
          <a:p>
            <a:pPr marL="0" indent="0" algn="ctr">
              <a:buNone/>
            </a:pPr>
            <a:endParaRPr lang="en-GB" sz="4500" dirty="0"/>
          </a:p>
          <a:p>
            <a:pPr marL="0" indent="0" algn="ctr">
              <a:buNone/>
            </a:pPr>
            <a:r>
              <a:rPr lang="en-GB" sz="4500" dirty="0"/>
              <a:t>Do you think these causes were more important than the effects that they brought?</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Maya</a:t>
            </a:r>
          </a:p>
          <a:p>
            <a:pPr algn="ctr"/>
            <a:r>
              <a:rPr lang="en-GB" sz="1200" dirty="0"/>
              <a:t>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3" name="Action Button: Custom 12">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The Maya experienced a ‘golden age’ through road networks and trading which allowed them to grow, become wealthier and improve their lives. </a:t>
            </a:r>
          </a:p>
        </p:txBody>
      </p:sp>
    </p:spTree>
    <p:extLst>
      <p:ext uri="{BB962C8B-B14F-4D97-AF65-F5344CB8AC3E}">
        <p14:creationId xmlns:p14="http://schemas.microsoft.com/office/powerpoint/2010/main" val="14552891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Explanations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9" name="Content Placeholder 2"/>
          <p:cNvSpPr>
            <a:spLocks noGrp="1"/>
          </p:cNvSpPr>
          <p:nvPr>
            <p:ph idx="1"/>
          </p:nvPr>
        </p:nvSpPr>
        <p:spPr>
          <a:xfrm>
            <a:off x="699187" y="2259287"/>
            <a:ext cx="10793627" cy="3180893"/>
          </a:xfrm>
        </p:spPr>
        <p:txBody>
          <a:bodyPr>
            <a:noAutofit/>
          </a:bodyPr>
          <a:lstStyle/>
          <a:p>
            <a:pPr marL="0" indent="0" algn="ctr">
              <a:buNone/>
            </a:pPr>
            <a:r>
              <a:rPr lang="en-GB" sz="4000" dirty="0"/>
              <a:t>Can you give an explanation to a question that has already been asked about the Stone, Bronze or Iron Ages?</a:t>
            </a:r>
          </a:p>
          <a:p>
            <a:pPr marL="0" indent="0" algn="ctr">
              <a:buNone/>
            </a:pPr>
            <a:endParaRPr lang="en-GB" sz="4000" dirty="0"/>
          </a:p>
          <a:p>
            <a:pPr marL="0" indent="0" algn="ctr">
              <a:buNone/>
            </a:pPr>
            <a:r>
              <a:rPr lang="en-GB" sz="4000" dirty="0"/>
              <a:t>Can you answer a question that YOU have asked?</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Stone Age to Iron Age 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Stone Age to Iron Age Historical Enquiry question</a:t>
            </a:r>
          </a:p>
        </p:txBody>
      </p:sp>
    </p:spTree>
    <p:extLst>
      <p:ext uri="{BB962C8B-B14F-4D97-AF65-F5344CB8AC3E}">
        <p14:creationId xmlns:p14="http://schemas.microsoft.com/office/powerpoint/2010/main" val="2840758887"/>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Effects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8" cy="4136570"/>
          </a:xfrm>
        </p:spPr>
        <p:txBody>
          <a:bodyPr>
            <a:noAutofit/>
          </a:bodyPr>
          <a:lstStyle/>
          <a:p>
            <a:pPr marL="0" indent="0" algn="ctr">
              <a:buNone/>
            </a:pPr>
            <a:r>
              <a:rPr lang="en-GB" sz="4000" dirty="0"/>
              <a:t>Can you identify some effects that occurred during the time of the Ancient Maya?</a:t>
            </a:r>
          </a:p>
          <a:p>
            <a:pPr marL="0" indent="0" algn="ctr">
              <a:buNone/>
            </a:pPr>
            <a:endParaRPr lang="en-GB" sz="2000" dirty="0"/>
          </a:p>
          <a:p>
            <a:pPr marL="0" indent="0" algn="ctr">
              <a:buNone/>
            </a:pPr>
            <a:r>
              <a:rPr lang="en-GB" sz="4000" dirty="0"/>
              <a:t>Can you identify the causes of them?</a:t>
            </a:r>
          </a:p>
          <a:p>
            <a:pPr marL="0" indent="0" algn="ctr">
              <a:buNone/>
            </a:pPr>
            <a:endParaRPr lang="en-GB" sz="2000" dirty="0"/>
          </a:p>
          <a:p>
            <a:pPr marL="0" indent="0" algn="ctr">
              <a:buNone/>
            </a:pPr>
            <a:r>
              <a:rPr lang="en-GB" sz="4000" dirty="0"/>
              <a:t>Did these effects last longer than the Ancient Maya perhaps intended them to?</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Maya</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Maya</a:t>
            </a:r>
          </a:p>
          <a:p>
            <a:pPr algn="ctr"/>
            <a:r>
              <a:rPr lang="en-GB" sz="1200" dirty="0"/>
              <a:t>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3" name="Action Button: Custom 12">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The Maya helped make chocolate popular when Spanish explorers arrived and took them back to Europe where it was made sweeter with sugar and honey.</a:t>
            </a:r>
          </a:p>
        </p:txBody>
      </p:sp>
    </p:spTree>
    <p:extLst>
      <p:ext uri="{BB962C8B-B14F-4D97-AF65-F5344CB8AC3E}">
        <p14:creationId xmlns:p14="http://schemas.microsoft.com/office/powerpoint/2010/main" val="24672946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Positive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272579"/>
            <a:ext cx="10793628" cy="3154310"/>
          </a:xfrm>
        </p:spPr>
        <p:txBody>
          <a:bodyPr>
            <a:noAutofit/>
          </a:bodyPr>
          <a:lstStyle/>
          <a:p>
            <a:pPr marL="0" indent="0" algn="ctr">
              <a:buNone/>
            </a:pPr>
            <a:r>
              <a:rPr lang="en-GB" sz="4000" dirty="0"/>
              <a:t>Can you think of any causes or effects that had a positive impact on the Ancient Maya?</a:t>
            </a:r>
          </a:p>
          <a:p>
            <a:pPr marL="0" indent="0" algn="ctr">
              <a:buNone/>
            </a:pPr>
            <a:endParaRPr lang="en-GB" sz="4000" dirty="0"/>
          </a:p>
          <a:p>
            <a:pPr marL="0" indent="0" algn="ctr">
              <a:buNone/>
            </a:pPr>
            <a:r>
              <a:rPr lang="en-GB" sz="4000" dirty="0"/>
              <a:t>Do you think that history would have developed in the same way without these causes and effects?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Maya</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Maya</a:t>
            </a:r>
          </a:p>
          <a:p>
            <a:pPr algn="ctr"/>
            <a:r>
              <a:rPr lang="en-GB" sz="1200" dirty="0"/>
              <a:t>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3" name="Action Button: Custom 12">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By using terrace farming, the Maya were able to make the most of the hilly land to produce enough food to survive.</a:t>
            </a:r>
          </a:p>
        </p:txBody>
      </p:sp>
    </p:spTree>
    <p:extLst>
      <p:ext uri="{BB962C8B-B14F-4D97-AF65-F5344CB8AC3E}">
        <p14:creationId xmlns:p14="http://schemas.microsoft.com/office/powerpoint/2010/main" val="26242268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351613"/>
            <a:ext cx="10793628" cy="3180893"/>
          </a:xfrm>
        </p:spPr>
        <p:txBody>
          <a:bodyPr>
            <a:noAutofit/>
          </a:bodyPr>
          <a:lstStyle/>
          <a:p>
            <a:pPr marL="0" indent="0" algn="ctr">
              <a:buNone/>
            </a:pPr>
            <a:r>
              <a:rPr lang="en-GB" sz="4000" dirty="0"/>
              <a:t>Can you think of any causes or effects that had a negative impact on the Ancient Maya?</a:t>
            </a:r>
          </a:p>
          <a:p>
            <a:pPr marL="0" indent="0" algn="ctr">
              <a:buNone/>
            </a:pPr>
            <a:endParaRPr lang="en-GB" sz="4000" dirty="0"/>
          </a:p>
          <a:p>
            <a:pPr marL="0" indent="0" algn="ctr">
              <a:buNone/>
            </a:pPr>
            <a:r>
              <a:rPr lang="en-GB" sz="4000" dirty="0"/>
              <a:t>Do you think that history would have developed in the same way without these causes and effects?</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Maya</a:t>
            </a:r>
          </a:p>
          <a:p>
            <a:pPr algn="ctr"/>
            <a:r>
              <a:rPr lang="en-GB" sz="1200" dirty="0"/>
              <a:t>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3" name="Action Button: Custom 12">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Spanish explorers landing in Mesoamerica helped destroy a lot of Maya ways of life by burning books and demolishing buildings.</a:t>
            </a:r>
          </a:p>
        </p:txBody>
      </p:sp>
    </p:spTree>
    <p:extLst>
      <p:ext uri="{BB962C8B-B14F-4D97-AF65-F5344CB8AC3E}">
        <p14:creationId xmlns:p14="http://schemas.microsoft.com/office/powerpoint/2010/main" val="11899121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Event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111241"/>
            <a:ext cx="10793628" cy="3180893"/>
          </a:xfrm>
        </p:spPr>
        <p:txBody>
          <a:bodyPr>
            <a:noAutofit/>
          </a:bodyPr>
          <a:lstStyle/>
          <a:p>
            <a:pPr marL="0" indent="0" algn="ctr">
              <a:buNone/>
            </a:pPr>
            <a:r>
              <a:rPr lang="en-GB" sz="4000" dirty="0"/>
              <a:t>Can you think of a significant event during the time of the Ancient Maya and say why it was so significant?</a:t>
            </a:r>
          </a:p>
          <a:p>
            <a:pPr marL="0" indent="0" algn="ctr">
              <a:buNone/>
            </a:pPr>
            <a:endParaRPr lang="en-GB" sz="4000" dirty="0"/>
          </a:p>
          <a:p>
            <a:pPr marL="0" indent="0" algn="ctr">
              <a:buNone/>
            </a:pPr>
            <a:r>
              <a:rPr lang="en-GB" sz="4000" dirty="0"/>
              <a:t>Do you think that it was more significant for people back then or for us now?</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Maya</a:t>
            </a:r>
          </a:p>
          <a:p>
            <a:pPr algn="ctr"/>
            <a:r>
              <a:rPr lang="en-GB" sz="1200" dirty="0"/>
              <a:t>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3" name="Action Button: Custom 12">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Around AD800, the Maya city of Palenque is abandoned, along with many other notable cities, leading to the decline of the Maya.</a:t>
            </a:r>
          </a:p>
        </p:txBody>
      </p:sp>
    </p:spTree>
    <p:extLst>
      <p:ext uri="{BB962C8B-B14F-4D97-AF65-F5344CB8AC3E}">
        <p14:creationId xmlns:p14="http://schemas.microsoft.com/office/powerpoint/2010/main" val="24447492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People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1982860"/>
            <a:ext cx="10793628" cy="3180893"/>
          </a:xfrm>
        </p:spPr>
        <p:txBody>
          <a:bodyPr>
            <a:noAutofit/>
          </a:bodyPr>
          <a:lstStyle/>
          <a:p>
            <a:pPr marL="0" indent="0" algn="ctr">
              <a:buNone/>
            </a:pPr>
            <a:r>
              <a:rPr lang="en-GB" sz="4000" dirty="0"/>
              <a:t>Can you think of some significant people linked to the Ancient Maya and say why there were so significant?</a:t>
            </a:r>
          </a:p>
          <a:p>
            <a:pPr marL="0" indent="0" algn="ctr">
              <a:buNone/>
            </a:pPr>
            <a:endParaRPr lang="en-GB" sz="4000" dirty="0"/>
          </a:p>
          <a:p>
            <a:pPr marL="0" indent="0" algn="ctr">
              <a:buNone/>
            </a:pPr>
            <a:r>
              <a:rPr lang="en-GB" sz="4000" dirty="0"/>
              <a:t>Were these people actually from the Ancient Maya or did they belong to a different group or country?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Maya</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Maya</a:t>
            </a:r>
          </a:p>
          <a:p>
            <a:pPr algn="ctr"/>
            <a:r>
              <a:rPr lang="en-GB" sz="1200" dirty="0"/>
              <a:t>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3" name="Action Button: Custom 12">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err="1"/>
              <a:t>Jasaw</a:t>
            </a:r>
            <a:r>
              <a:rPr lang="en-GB" sz="2400" dirty="0"/>
              <a:t> Chan </a:t>
            </a:r>
            <a:r>
              <a:rPr lang="en-GB" sz="2400" dirty="0" err="1"/>
              <a:t>K’awiil</a:t>
            </a:r>
            <a:r>
              <a:rPr lang="en-GB" sz="2400" dirty="0"/>
              <a:t> was a powerful ruler between AD682 and AD734. He is credited with bringing to city of Tikal back to life and for building the Temple of the Great Jaguar.</a:t>
            </a:r>
          </a:p>
        </p:txBody>
      </p:sp>
    </p:spTree>
    <p:extLst>
      <p:ext uri="{BB962C8B-B14F-4D97-AF65-F5344CB8AC3E}">
        <p14:creationId xmlns:p14="http://schemas.microsoft.com/office/powerpoint/2010/main" val="1897820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Challenges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708596"/>
            <a:ext cx="12192000" cy="4466927"/>
          </a:xfrm>
        </p:spPr>
        <p:txBody>
          <a:bodyPr>
            <a:noAutofit/>
          </a:bodyPr>
          <a:lstStyle/>
          <a:p>
            <a:pPr marL="0" indent="0" algn="ctr">
              <a:buNone/>
            </a:pPr>
            <a:r>
              <a:rPr lang="en-GB" sz="4000" dirty="0"/>
              <a:t>What kinds of challenges do you think that the Ancient Maya faced?</a:t>
            </a:r>
          </a:p>
          <a:p>
            <a:pPr algn="ctr"/>
            <a:endParaRPr lang="en-GB" sz="1000" dirty="0"/>
          </a:p>
          <a:p>
            <a:pPr marL="0" indent="0" algn="ctr">
              <a:buNone/>
            </a:pPr>
            <a:r>
              <a:rPr lang="en-GB" sz="4000" dirty="0"/>
              <a:t>Do you think that they faced greater challenges than other civilisations that you’ve studied?</a:t>
            </a:r>
          </a:p>
          <a:p>
            <a:pPr marL="0" indent="0" algn="ctr">
              <a:buNone/>
            </a:pPr>
            <a:endParaRPr lang="en-GB" sz="1000" dirty="0"/>
          </a:p>
          <a:p>
            <a:pPr marL="0" indent="0" algn="ctr">
              <a:buNone/>
            </a:pPr>
            <a:r>
              <a:rPr lang="en-GB" sz="4000" dirty="0"/>
              <a:t>Do you think that other people faced new challenges when they came into contact with the Ancient Maya?</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Maya</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Maya</a:t>
            </a:r>
          </a:p>
          <a:p>
            <a:pPr algn="ctr"/>
            <a:r>
              <a:rPr lang="en-GB" sz="1200" dirty="0"/>
              <a:t>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3" name="Action Button: Custom 12">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The Maya faced a number of challenges, such as their climate and weather, the landscape which made farming difficult and numerous in-fighting which may have helped bring about the decline of the Maya.</a:t>
            </a:r>
          </a:p>
        </p:txBody>
      </p:sp>
    </p:spTree>
    <p:extLst>
      <p:ext uri="{BB962C8B-B14F-4D97-AF65-F5344CB8AC3E}">
        <p14:creationId xmlns:p14="http://schemas.microsoft.com/office/powerpoint/2010/main" val="24933337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Interpretation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829098"/>
            <a:ext cx="12192000" cy="3180893"/>
          </a:xfrm>
        </p:spPr>
        <p:txBody>
          <a:bodyPr>
            <a:noAutofit/>
          </a:bodyPr>
          <a:lstStyle/>
          <a:p>
            <a:pPr marL="0" indent="0" algn="ctr">
              <a:buNone/>
            </a:pPr>
            <a:r>
              <a:rPr lang="en-GB" sz="4000" dirty="0"/>
              <a:t>Can you think of an interpretation that we have of the Ancient Maya?</a:t>
            </a:r>
          </a:p>
          <a:p>
            <a:pPr marL="0" indent="0" algn="ctr">
              <a:buNone/>
            </a:pPr>
            <a:endParaRPr lang="en-GB" sz="2000" dirty="0"/>
          </a:p>
          <a:p>
            <a:pPr marL="0" indent="0" algn="ctr">
              <a:buNone/>
            </a:pPr>
            <a:r>
              <a:rPr lang="en-GB" sz="4000" dirty="0"/>
              <a:t>Is it a good interpretation or a bad one?</a:t>
            </a:r>
          </a:p>
          <a:p>
            <a:pPr marL="0" indent="0" algn="ctr">
              <a:buNone/>
            </a:pPr>
            <a:endParaRPr lang="en-GB" sz="2000" dirty="0"/>
          </a:p>
          <a:p>
            <a:pPr marL="0" indent="0" algn="ctr">
              <a:buNone/>
            </a:pPr>
            <a:r>
              <a:rPr lang="en-GB" sz="4000" dirty="0"/>
              <a:t>Why do you think we have this interpretation of them?</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Maya</a:t>
            </a:r>
          </a:p>
          <a:p>
            <a:pPr algn="ctr"/>
            <a:r>
              <a:rPr lang="en-GB" sz="1200" dirty="0"/>
              <a:t>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3" name="Action Button: Custom 12">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The Maya were not primitive, even though they were technically a stone age society. They managed to build huge temples, develop a system of writing and studied astronomy.</a:t>
            </a:r>
          </a:p>
        </p:txBody>
      </p:sp>
    </p:spTree>
    <p:extLst>
      <p:ext uri="{BB962C8B-B14F-4D97-AF65-F5344CB8AC3E}">
        <p14:creationId xmlns:p14="http://schemas.microsoft.com/office/powerpoint/2010/main" val="40033352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Types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1944962"/>
            <a:ext cx="10773032" cy="3180893"/>
          </a:xfrm>
        </p:spPr>
        <p:txBody>
          <a:bodyPr>
            <a:noAutofit/>
          </a:bodyPr>
          <a:lstStyle/>
          <a:p>
            <a:pPr marL="0" indent="0" algn="ctr">
              <a:buNone/>
            </a:pPr>
            <a:r>
              <a:rPr lang="en-GB" sz="4000" dirty="0"/>
              <a:t>What types of sources do we have about the Ancient Maya?</a:t>
            </a:r>
          </a:p>
          <a:p>
            <a:pPr marL="0" indent="0" algn="ctr">
              <a:buNone/>
            </a:pPr>
            <a:r>
              <a:rPr lang="en-GB" sz="4000" dirty="0"/>
              <a:t> </a:t>
            </a:r>
          </a:p>
          <a:p>
            <a:pPr marL="0" indent="0" algn="ctr">
              <a:buNone/>
            </a:pPr>
            <a:r>
              <a:rPr lang="en-GB" sz="4000" dirty="0"/>
              <a:t>Do we have different types of sources for the Ancient Maya compared to another period or civilisation that we have studied and why?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Maya</a:t>
            </a:r>
          </a:p>
          <a:p>
            <a:pPr algn="ctr"/>
            <a:r>
              <a:rPr lang="en-GB" sz="1200" dirty="0"/>
              <a:t>Sources as Evidence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1" name="Action Button: Custom 10">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More and more evidence about the Maya is being discovered thanks to modern archaeological techniques. Entire cities, temples and other artefacts are being uncovered to tell us more about the Maya.</a:t>
            </a:r>
          </a:p>
        </p:txBody>
      </p:sp>
    </p:spTree>
    <p:extLst>
      <p:ext uri="{BB962C8B-B14F-4D97-AF65-F5344CB8AC3E}">
        <p14:creationId xmlns:p14="http://schemas.microsoft.com/office/powerpoint/2010/main" val="12625686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Amount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935437"/>
            <a:ext cx="10773032" cy="3180893"/>
          </a:xfrm>
        </p:spPr>
        <p:txBody>
          <a:bodyPr>
            <a:noAutofit/>
          </a:bodyPr>
          <a:lstStyle/>
          <a:p>
            <a:pPr marL="0" indent="0" algn="ctr">
              <a:buNone/>
            </a:pPr>
            <a:r>
              <a:rPr lang="en-GB" sz="4500" dirty="0"/>
              <a:t>How much evidence do we have about the </a:t>
            </a:r>
            <a:r>
              <a:rPr lang="en-GB" sz="4800" dirty="0"/>
              <a:t>Ancient Maya</a:t>
            </a:r>
            <a:r>
              <a:rPr lang="en-GB" sz="4500" dirty="0"/>
              <a:t>?</a:t>
            </a:r>
          </a:p>
          <a:p>
            <a:pPr marL="0" indent="0" algn="ctr">
              <a:buNone/>
            </a:pPr>
            <a:endParaRPr lang="en-GB" sz="4500" dirty="0"/>
          </a:p>
          <a:p>
            <a:pPr marL="0" indent="0" algn="ctr">
              <a:buNone/>
            </a:pPr>
            <a:r>
              <a:rPr lang="en-GB" sz="4500" dirty="0"/>
              <a:t>Do we have as much evidence as other periods or civilisations that you’ve studied and why might that be?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Maya</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Maya</a:t>
            </a:r>
          </a:p>
          <a:p>
            <a:pPr algn="ctr"/>
            <a:r>
              <a:rPr lang="en-GB" sz="1200" dirty="0"/>
              <a:t>Sources as Evidence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3" name="Action Button: Custom 12">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000" dirty="0"/>
              <a:t>Much of the written evidence was destroyed by Spanish conquerors, but temples, ruins and personal possessions have been found in large numbers. This is partly because they were skilled craftsmen who made things out of durable materials.</a:t>
            </a:r>
          </a:p>
        </p:txBody>
      </p:sp>
    </p:spTree>
    <p:extLst>
      <p:ext uri="{BB962C8B-B14F-4D97-AF65-F5344CB8AC3E}">
        <p14:creationId xmlns:p14="http://schemas.microsoft.com/office/powerpoint/2010/main" val="30296213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Usefulness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2259287"/>
            <a:ext cx="10773032" cy="3180893"/>
          </a:xfrm>
        </p:spPr>
        <p:txBody>
          <a:bodyPr>
            <a:noAutofit/>
          </a:bodyPr>
          <a:lstStyle/>
          <a:p>
            <a:pPr marL="0" indent="0" algn="ctr">
              <a:buNone/>
            </a:pPr>
            <a:r>
              <a:rPr lang="en-GB" sz="5000" dirty="0"/>
              <a:t>Can you name any evidence about the Ancient Maya?</a:t>
            </a:r>
          </a:p>
          <a:p>
            <a:pPr marL="0" indent="0" algn="ctr">
              <a:buNone/>
            </a:pPr>
            <a:endParaRPr lang="en-GB" sz="5000" dirty="0"/>
          </a:p>
          <a:p>
            <a:pPr marL="0" indent="0" algn="ctr">
              <a:buNone/>
            </a:pPr>
            <a:r>
              <a:rPr lang="en-GB" sz="5000" dirty="0"/>
              <a:t>What makes it useful and in what kind of ways?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Maya</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Maya</a:t>
            </a:r>
          </a:p>
          <a:p>
            <a:pPr algn="ctr"/>
            <a:r>
              <a:rPr lang="en-GB" sz="1200" dirty="0"/>
              <a:t>Sources as Evidence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3" name="Action Button: Custom 12">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453121"/>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We have to be careful when looking at accounts between the Maya and the Spanish as each one may include bias. Some events may be exaggerated or the truth distorted.</a:t>
            </a:r>
          </a:p>
        </p:txBody>
      </p:sp>
    </p:spTree>
    <p:extLst>
      <p:ext uri="{BB962C8B-B14F-4D97-AF65-F5344CB8AC3E}">
        <p14:creationId xmlns:p14="http://schemas.microsoft.com/office/powerpoint/2010/main" val="16113638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Evidence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9" name="Content Placeholder 2"/>
          <p:cNvSpPr>
            <a:spLocks noGrp="1"/>
          </p:cNvSpPr>
          <p:nvPr>
            <p:ph idx="1"/>
          </p:nvPr>
        </p:nvSpPr>
        <p:spPr>
          <a:xfrm>
            <a:off x="699187" y="2259287"/>
            <a:ext cx="10793627" cy="3180893"/>
          </a:xfrm>
        </p:spPr>
        <p:txBody>
          <a:bodyPr>
            <a:noAutofit/>
          </a:bodyPr>
          <a:lstStyle/>
          <a:p>
            <a:pPr marL="0" indent="0" algn="ctr">
              <a:buNone/>
            </a:pPr>
            <a:r>
              <a:rPr lang="en-GB" sz="4000" dirty="0"/>
              <a:t>Can you give any evidence to either support or oppose a question or statement about the Stone, Bronze or Iron Ages in Britain?</a:t>
            </a:r>
          </a:p>
          <a:p>
            <a:pPr marL="0" indent="0" algn="ctr">
              <a:buNone/>
            </a:pPr>
            <a:endParaRPr lang="en-GB" sz="4000" dirty="0"/>
          </a:p>
          <a:p>
            <a:pPr marL="0" indent="0" algn="ctr">
              <a:buNone/>
            </a:pPr>
            <a:r>
              <a:rPr lang="en-GB" sz="4000" dirty="0"/>
              <a:t>Is providing evidence important when conducting an enquiry in history?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Stone Age to Iron Age 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Stone Age to Iron Age Historical Enquiry question</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3000" dirty="0"/>
              <a:t>Providing evidence is very important so that we don’t just make answers up. We need to have proof so that people will believe us.</a:t>
            </a:r>
          </a:p>
        </p:txBody>
      </p:sp>
    </p:spTree>
    <p:extLst>
      <p:ext uri="{BB962C8B-B14F-4D97-AF65-F5344CB8AC3E}">
        <p14:creationId xmlns:p14="http://schemas.microsoft.com/office/powerpoint/2010/main" val="15464220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Primary/Secondary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897337"/>
            <a:ext cx="10773032" cy="3180893"/>
          </a:xfrm>
        </p:spPr>
        <p:txBody>
          <a:bodyPr>
            <a:noAutofit/>
          </a:bodyPr>
          <a:lstStyle/>
          <a:p>
            <a:pPr marL="0" indent="0" algn="ctr">
              <a:buNone/>
            </a:pPr>
            <a:r>
              <a:rPr lang="en-GB" sz="5000" dirty="0"/>
              <a:t>Can you identify any primary sources about the Ancient Maya?</a:t>
            </a:r>
          </a:p>
          <a:p>
            <a:pPr marL="0" indent="0" algn="ctr">
              <a:buNone/>
            </a:pPr>
            <a:endParaRPr lang="en-GB" sz="5000" dirty="0"/>
          </a:p>
          <a:p>
            <a:pPr marL="0" indent="0" algn="ctr">
              <a:buNone/>
            </a:pPr>
            <a:r>
              <a:rPr lang="en-GB" sz="5000" dirty="0"/>
              <a:t>Which secondary sources have we used to find out about this period of history?</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Maya</a:t>
            </a:r>
          </a:p>
          <a:p>
            <a:pPr algn="ctr"/>
            <a:r>
              <a:rPr lang="en-GB" sz="1200" dirty="0"/>
              <a:t>Sources as Evidence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3" name="Action Button: Custom 12">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We can use secondary sources such as 3D models of temples, books, websites, videos and songs to learn about the Maya.</a:t>
            </a:r>
          </a:p>
        </p:txBody>
      </p:sp>
    </p:spTree>
    <p:extLst>
      <p:ext uri="{BB962C8B-B14F-4D97-AF65-F5344CB8AC3E}">
        <p14:creationId xmlns:p14="http://schemas.microsoft.com/office/powerpoint/2010/main" val="4247361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Questions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2049737"/>
            <a:ext cx="10773032" cy="3180893"/>
          </a:xfrm>
        </p:spPr>
        <p:txBody>
          <a:bodyPr>
            <a:noAutofit/>
          </a:bodyPr>
          <a:lstStyle/>
          <a:p>
            <a:pPr marL="0" indent="0" algn="ctr">
              <a:buNone/>
            </a:pPr>
            <a:r>
              <a:rPr lang="en-GB" sz="5000" dirty="0"/>
              <a:t>What kinds of questions would you like to ask about the Ancient Maya?</a:t>
            </a:r>
          </a:p>
          <a:p>
            <a:pPr marL="0" indent="0" algn="ctr">
              <a:buNone/>
            </a:pPr>
            <a:endParaRPr lang="en-GB" sz="5000" dirty="0"/>
          </a:p>
          <a:p>
            <a:pPr marL="0" indent="0" algn="ctr">
              <a:buNone/>
            </a:pPr>
            <a:r>
              <a:rPr lang="en-GB" sz="5000" dirty="0"/>
              <a:t>Why might they be good questions to ask?</a:t>
            </a:r>
          </a:p>
        </p:txBody>
      </p:sp>
      <p:sp>
        <p:nvSpPr>
          <p:cNvPr id="8" name="Action Button: Custom 7">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Maya</a:t>
            </a:r>
          </a:p>
          <a:p>
            <a:pPr algn="ctr"/>
            <a:r>
              <a:rPr lang="en-GB" sz="1200" dirty="0"/>
              <a:t>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3" name="Action Button: Custom 12">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How advanced were the Maya?</a:t>
            </a:r>
          </a:p>
          <a:p>
            <a:pPr algn="ctr"/>
            <a:r>
              <a:rPr lang="en-GB" sz="2400" dirty="0"/>
              <a:t>How was life for the Maya different than other people?</a:t>
            </a:r>
          </a:p>
          <a:p>
            <a:pPr algn="ctr"/>
            <a:r>
              <a:rPr lang="en-GB" sz="2400" dirty="0"/>
              <a:t>What were the Maya known for?</a:t>
            </a:r>
          </a:p>
        </p:txBody>
      </p:sp>
    </p:spTree>
    <p:extLst>
      <p:ext uri="{BB962C8B-B14F-4D97-AF65-F5344CB8AC3E}">
        <p14:creationId xmlns:p14="http://schemas.microsoft.com/office/powerpoint/2010/main" val="19227452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Explanations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92562"/>
            <a:ext cx="10773032" cy="3180893"/>
          </a:xfrm>
        </p:spPr>
        <p:txBody>
          <a:bodyPr>
            <a:noAutofit/>
          </a:bodyPr>
          <a:lstStyle/>
          <a:p>
            <a:pPr marL="0" indent="0" algn="ctr">
              <a:buNone/>
            </a:pPr>
            <a:r>
              <a:rPr lang="en-GB" sz="5000" dirty="0"/>
              <a:t>Can you give an explanation to a question that has already been asked about the Ancient Maya?</a:t>
            </a:r>
          </a:p>
          <a:p>
            <a:pPr marL="0" indent="0" algn="ctr">
              <a:buNone/>
            </a:pPr>
            <a:endParaRPr lang="en-GB" sz="2000" dirty="0"/>
          </a:p>
          <a:p>
            <a:pPr marL="0" indent="0" algn="ctr">
              <a:buNone/>
            </a:pPr>
            <a:r>
              <a:rPr lang="en-GB" sz="5000" dirty="0"/>
              <a:t>Can you answer a question that YOU have asked?</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Maya</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Maya</a:t>
            </a:r>
          </a:p>
          <a:p>
            <a:pPr algn="ctr"/>
            <a:r>
              <a:rPr lang="en-GB" sz="1200" dirty="0"/>
              <a:t>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3" name="Action Button: Custom 12">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The Maya were very advanced given that they didn’t have access to metal tools. They built huge temples and cities without modern machinery, but they didn’t have the kinds of technology that the Romans might have used.</a:t>
            </a:r>
          </a:p>
        </p:txBody>
      </p:sp>
    </p:spTree>
    <p:extLst>
      <p:ext uri="{BB962C8B-B14F-4D97-AF65-F5344CB8AC3E}">
        <p14:creationId xmlns:p14="http://schemas.microsoft.com/office/powerpoint/2010/main" val="19297107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Evidence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897337"/>
            <a:ext cx="10773032" cy="3180893"/>
          </a:xfrm>
        </p:spPr>
        <p:txBody>
          <a:bodyPr>
            <a:noAutofit/>
          </a:bodyPr>
          <a:lstStyle/>
          <a:p>
            <a:pPr marL="0" indent="0" algn="ctr">
              <a:buNone/>
            </a:pPr>
            <a:r>
              <a:rPr lang="en-GB" sz="4500" dirty="0"/>
              <a:t>Can you give any evidence to either support or oppose a question or statement about the </a:t>
            </a:r>
            <a:r>
              <a:rPr lang="en-GB" sz="4800" dirty="0"/>
              <a:t>Ancient Maya</a:t>
            </a:r>
            <a:r>
              <a:rPr lang="en-GB" sz="4500" dirty="0"/>
              <a:t>?</a:t>
            </a:r>
          </a:p>
          <a:p>
            <a:pPr marL="0" indent="0" algn="ctr">
              <a:buNone/>
            </a:pPr>
            <a:endParaRPr lang="en-GB" sz="2000" dirty="0"/>
          </a:p>
          <a:p>
            <a:pPr marL="0" indent="0" algn="ctr">
              <a:buNone/>
            </a:pPr>
            <a:r>
              <a:rPr lang="en-GB" sz="4500" dirty="0"/>
              <a:t>Is providing evidence important when conducting an enquiry in history?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Maya</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Maya</a:t>
            </a:r>
          </a:p>
          <a:p>
            <a:pPr algn="ctr"/>
            <a:r>
              <a:rPr lang="en-GB" sz="1200" dirty="0"/>
              <a:t>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3" name="Action Button: Custom 12">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The codices of the Maya that have been found show that they had a rich language and lots of important beliefs, meaning that they were articulate and intelligent.</a:t>
            </a:r>
          </a:p>
        </p:txBody>
      </p:sp>
    </p:spTree>
    <p:extLst>
      <p:ext uri="{BB962C8B-B14F-4D97-AF65-F5344CB8AC3E}">
        <p14:creationId xmlns:p14="http://schemas.microsoft.com/office/powerpoint/2010/main" val="34655775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383177" y="2116412"/>
            <a:ext cx="11425645" cy="3180893"/>
          </a:xfrm>
        </p:spPr>
        <p:txBody>
          <a:bodyPr>
            <a:noAutofit/>
          </a:bodyPr>
          <a:lstStyle/>
          <a:p>
            <a:pPr marL="0" indent="0" algn="ctr">
              <a:buNone/>
            </a:pPr>
            <a:r>
              <a:rPr lang="en-GB" sz="4000" dirty="0"/>
              <a:t>Is it important that we ask questions about the Ancient Maya and try to find answers or should we just leave it all in the past?</a:t>
            </a:r>
          </a:p>
          <a:p>
            <a:pPr marL="0" indent="0" algn="ctr">
              <a:buNone/>
            </a:pPr>
            <a:endParaRPr lang="en-GB" sz="4000" dirty="0"/>
          </a:p>
          <a:p>
            <a:pPr marL="0" indent="0" algn="ctr">
              <a:buNone/>
            </a:pPr>
            <a:r>
              <a:rPr lang="en-GB" sz="4000" dirty="0"/>
              <a:t>What would our understanding of them be like WITHOUT asking questions?</a:t>
            </a:r>
          </a:p>
        </p:txBody>
      </p:sp>
      <p:sp>
        <p:nvSpPr>
          <p:cNvPr id="8" name="Title 1"/>
          <p:cNvSpPr txBox="1">
            <a:spLocks/>
          </p:cNvSpPr>
          <p:nvPr/>
        </p:nvSpPr>
        <p:spPr>
          <a:xfrm>
            <a:off x="699187" y="353384"/>
            <a:ext cx="10793627" cy="1325563"/>
          </a:xfrm>
          <a:prstGeom prst="rect">
            <a:avLst/>
          </a:prstGeom>
          <a:solidFill>
            <a:srgbClr val="548235"/>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Importance</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Maya</a:t>
            </a:r>
          </a:p>
          <a:p>
            <a:pPr algn="ctr"/>
            <a:r>
              <a:rPr lang="en-GB" sz="1200" dirty="0"/>
              <a:t>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3" name="Action Button: Custom 12">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14" name="Action Button: Custom 13">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5" name="Action Button: Custom 14">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By asking questions about the Maya, we are finding out more and more about them, including abandoned cities that have been reclaimed by the rainforests.</a:t>
            </a:r>
          </a:p>
        </p:txBody>
      </p:sp>
    </p:spTree>
    <p:extLst>
      <p:ext uri="{BB962C8B-B14F-4D97-AF65-F5344CB8AC3E}">
        <p14:creationId xmlns:p14="http://schemas.microsoft.com/office/powerpoint/2010/main" val="15457853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6" grpId="0" animBg="1"/>
      <p:bldP spid="16" grpId="1" animBg="1"/>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Specific</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83037"/>
            <a:ext cx="10773032" cy="3180893"/>
          </a:xfrm>
        </p:spPr>
        <p:txBody>
          <a:bodyPr>
            <a:noAutofit/>
          </a:bodyPr>
          <a:lstStyle/>
          <a:p>
            <a:pPr marL="0" indent="0" algn="ctr">
              <a:buNone/>
            </a:pPr>
            <a:r>
              <a:rPr lang="en-GB" sz="5000" dirty="0"/>
              <a:t>Can you give some examples of some vocabulary that is SPECIFIC to the Ancient Maya?</a:t>
            </a:r>
          </a:p>
          <a:p>
            <a:pPr marL="0" indent="0" algn="ctr">
              <a:buNone/>
            </a:pPr>
            <a:endParaRPr lang="en-GB" sz="2000" dirty="0"/>
          </a:p>
          <a:p>
            <a:pPr marL="0" indent="0" algn="ctr">
              <a:buNone/>
            </a:pPr>
            <a:r>
              <a:rPr lang="en-GB" sz="5000" dirty="0"/>
              <a:t>Is there a reason that it is specific to them?</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Maya</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3" name="Action Button: Custom 12">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err="1"/>
              <a:t>Ahau</a:t>
            </a:r>
            <a:endParaRPr lang="en-GB" sz="2400" dirty="0"/>
          </a:p>
          <a:p>
            <a:pPr algn="ctr"/>
            <a:r>
              <a:rPr lang="en-GB" sz="2400" dirty="0" err="1"/>
              <a:t>Cenote</a:t>
            </a:r>
            <a:endParaRPr lang="en-GB" sz="2400" dirty="0"/>
          </a:p>
          <a:p>
            <a:pPr algn="ctr"/>
            <a:r>
              <a:rPr lang="en-GB" sz="2400" dirty="0" err="1"/>
              <a:t>Haab</a:t>
            </a:r>
            <a:endParaRPr lang="en-GB" sz="2400" dirty="0"/>
          </a:p>
          <a:p>
            <a:pPr algn="ctr"/>
            <a:r>
              <a:rPr lang="en-GB" sz="2400" dirty="0"/>
              <a:t>Codex</a:t>
            </a:r>
          </a:p>
        </p:txBody>
      </p:sp>
    </p:spTree>
    <p:extLst>
      <p:ext uri="{BB962C8B-B14F-4D97-AF65-F5344CB8AC3E}">
        <p14:creationId xmlns:p14="http://schemas.microsoft.com/office/powerpoint/2010/main" val="16302690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General</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963195"/>
            <a:ext cx="10773032" cy="3180893"/>
          </a:xfrm>
        </p:spPr>
        <p:txBody>
          <a:bodyPr>
            <a:noAutofit/>
          </a:bodyPr>
          <a:lstStyle/>
          <a:p>
            <a:pPr marL="0" indent="0" algn="ctr">
              <a:buNone/>
            </a:pPr>
            <a:r>
              <a:rPr lang="en-GB" sz="4000" dirty="0"/>
              <a:t>Can you give some examples of some vocabulary from the Ancient Maya that can be found in other periods of history or civilisations?</a:t>
            </a:r>
          </a:p>
          <a:p>
            <a:pPr marL="0" indent="0" algn="ctr">
              <a:buNone/>
            </a:pPr>
            <a:endParaRPr lang="en-GB" sz="4000" dirty="0"/>
          </a:p>
          <a:p>
            <a:pPr marL="0" indent="0" algn="ctr">
              <a:buNone/>
            </a:pPr>
            <a:r>
              <a:rPr lang="en-GB" sz="4000" dirty="0"/>
              <a:t>Why might they be found in other periods of history or other civilisations?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Maya</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Maya</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2" name="Action Button: Custom 11">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Trade</a:t>
            </a:r>
          </a:p>
          <a:p>
            <a:pPr algn="ctr"/>
            <a:r>
              <a:rPr lang="en-GB" sz="2400" dirty="0"/>
              <a:t>Empire</a:t>
            </a:r>
          </a:p>
          <a:p>
            <a:pPr algn="ctr"/>
            <a:r>
              <a:rPr lang="en-GB" sz="2400" dirty="0"/>
              <a:t>City-state</a:t>
            </a:r>
          </a:p>
          <a:p>
            <a:pPr algn="ctr"/>
            <a:r>
              <a:rPr lang="en-GB" sz="2400" dirty="0"/>
              <a:t>Agriculture</a:t>
            </a:r>
          </a:p>
        </p:txBody>
      </p:sp>
    </p:spTree>
    <p:extLst>
      <p:ext uri="{BB962C8B-B14F-4D97-AF65-F5344CB8AC3E}">
        <p14:creationId xmlns:p14="http://schemas.microsoft.com/office/powerpoint/2010/main" val="39224084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Definition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867945"/>
            <a:ext cx="10773032" cy="3180893"/>
          </a:xfrm>
        </p:spPr>
        <p:txBody>
          <a:bodyPr>
            <a:noAutofit/>
          </a:bodyPr>
          <a:lstStyle/>
          <a:p>
            <a:pPr marL="0" indent="0" algn="ctr">
              <a:buNone/>
            </a:pPr>
            <a:r>
              <a:rPr lang="en-GB" sz="4500" dirty="0"/>
              <a:t>Can you remember a word or phrase linked to the </a:t>
            </a:r>
            <a:r>
              <a:rPr lang="en-GB" sz="4800" dirty="0"/>
              <a:t>Ancient Maya </a:t>
            </a:r>
            <a:r>
              <a:rPr lang="en-GB" sz="4500" dirty="0"/>
              <a:t>and give its definition?</a:t>
            </a:r>
          </a:p>
          <a:p>
            <a:pPr marL="0" indent="0" algn="ctr">
              <a:buNone/>
            </a:pPr>
            <a:endParaRPr lang="en-GB" sz="4500" dirty="0"/>
          </a:p>
          <a:p>
            <a:pPr marL="0" indent="0" algn="ctr">
              <a:buNone/>
            </a:pPr>
            <a:r>
              <a:rPr lang="en-GB" sz="4500" dirty="0"/>
              <a:t>Is it specific to these periods or does it appear in another period or civilisation?</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Maya</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Maya</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2" name="Action Button: Custom 11">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err="1"/>
              <a:t>Ahau</a:t>
            </a:r>
            <a:endParaRPr lang="en-GB" sz="2400" dirty="0"/>
          </a:p>
          <a:p>
            <a:pPr algn="ctr"/>
            <a:r>
              <a:rPr lang="en-GB" sz="2400" dirty="0"/>
              <a:t>A ruler or leader of Maya people</a:t>
            </a:r>
          </a:p>
        </p:txBody>
      </p:sp>
    </p:spTree>
    <p:extLst>
      <p:ext uri="{BB962C8B-B14F-4D97-AF65-F5344CB8AC3E}">
        <p14:creationId xmlns:p14="http://schemas.microsoft.com/office/powerpoint/2010/main" val="13039580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548235"/>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Skill/Concept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678947"/>
            <a:ext cx="10773032" cy="3180893"/>
          </a:xfrm>
        </p:spPr>
        <p:txBody>
          <a:bodyPr>
            <a:noAutofit/>
          </a:bodyPr>
          <a:lstStyle/>
          <a:p>
            <a:pPr marL="0" indent="0" algn="ctr">
              <a:buNone/>
            </a:pPr>
            <a:r>
              <a:rPr lang="en-GB" sz="5000" dirty="0"/>
              <a:t>Can you remember a different skill or concept in history and explain what it means?</a:t>
            </a:r>
          </a:p>
          <a:p>
            <a:pPr marL="0" indent="0" algn="ctr">
              <a:buNone/>
            </a:pPr>
            <a:endParaRPr lang="en-GB" sz="2000" dirty="0"/>
          </a:p>
          <a:p>
            <a:pPr marL="0" indent="0" algn="ctr">
              <a:buNone/>
            </a:pPr>
            <a:r>
              <a:rPr lang="en-GB" sz="5000" dirty="0"/>
              <a:t>Can you give an example of it from the Ancient Maya?</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Maya</a:t>
            </a:r>
          </a:p>
          <a:p>
            <a:pPr algn="ctr"/>
            <a:r>
              <a:rPr lang="en-GB" sz="1200" dirty="0"/>
              <a:t>Vocabulary and Communication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Maya</a:t>
            </a:r>
          </a:p>
          <a:p>
            <a:pPr algn="ctr"/>
            <a:r>
              <a:rPr lang="en-GB" sz="1300" dirty="0"/>
              <a:t>menu</a:t>
            </a:r>
          </a:p>
        </p:txBody>
      </p:sp>
      <p:sp>
        <p:nvSpPr>
          <p:cNvPr id="14" name="Action Button: Custom 13">
            <a:hlinkClick r:id="" action="ppaction://macro?name=RandomizerMaya"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Maya</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Sources as evidence</a:t>
            </a:r>
          </a:p>
          <a:p>
            <a:pPr algn="ctr"/>
            <a:r>
              <a:rPr lang="en-GB" sz="2400" dirty="0"/>
              <a:t>Finding the Maya codices has helped us to understand more about their lives, culture, religion, astronomy and rituals.</a:t>
            </a:r>
          </a:p>
        </p:txBody>
      </p:sp>
    </p:spTree>
    <p:extLst>
      <p:ext uri="{BB962C8B-B14F-4D97-AF65-F5344CB8AC3E}">
        <p14:creationId xmlns:p14="http://schemas.microsoft.com/office/powerpoint/2010/main" val="20104005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1280" y="53947"/>
            <a:ext cx="10515600" cy="1325563"/>
          </a:xfrm>
          <a:solidFill>
            <a:srgbClr val="00B050"/>
          </a:solidFill>
          <a:ln>
            <a:solidFill>
              <a:srgbClr val="A6A6A6"/>
            </a:solidFill>
          </a:ln>
        </p:spPr>
        <p:txBody>
          <a:bodyPr/>
          <a:lstStyle/>
          <a:p>
            <a:pPr algn="ctr"/>
            <a:r>
              <a:rPr lang="en-GB" dirty="0">
                <a:solidFill>
                  <a:schemeClr val="bg1"/>
                </a:solidFill>
              </a:rPr>
              <a:t>Early Islam</a:t>
            </a:r>
          </a:p>
        </p:txBody>
      </p:sp>
      <p:sp>
        <p:nvSpPr>
          <p:cNvPr id="3" name="Title 1">
            <a:hlinkClick r:id="" action="ppaction://macro?name=IsChron"/>
          </p:cNvPr>
          <p:cNvSpPr txBox="1">
            <a:spLocks/>
          </p:cNvSpPr>
          <p:nvPr/>
        </p:nvSpPr>
        <p:spPr>
          <a:xfrm>
            <a:off x="4599801" y="1507751"/>
            <a:ext cx="2992395" cy="659870"/>
          </a:xfrm>
          <a:prstGeom prst="rect">
            <a:avLst/>
          </a:prstGeom>
          <a:solidFill>
            <a:srgbClr val="00B05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Chronology</a:t>
            </a:r>
          </a:p>
          <a:p>
            <a:pPr algn="ctr"/>
            <a:r>
              <a:rPr lang="en-GB" sz="1400" dirty="0">
                <a:solidFill>
                  <a:schemeClr val="bg1"/>
                </a:solidFill>
              </a:rPr>
              <a:t>(Click here for a random question)</a:t>
            </a:r>
          </a:p>
        </p:txBody>
      </p:sp>
      <p:sp>
        <p:nvSpPr>
          <p:cNvPr id="14" name="Title 1">
            <a:hlinkClick r:id="" action="ppaction://macro?name=IsCon"/>
          </p:cNvPr>
          <p:cNvSpPr txBox="1">
            <a:spLocks/>
          </p:cNvSpPr>
          <p:nvPr/>
        </p:nvSpPr>
        <p:spPr>
          <a:xfrm>
            <a:off x="838200" y="1507751"/>
            <a:ext cx="2992395" cy="659870"/>
          </a:xfrm>
          <a:prstGeom prst="rect">
            <a:avLst/>
          </a:prstGeom>
          <a:solidFill>
            <a:srgbClr val="00B05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Constructing the Past</a:t>
            </a:r>
          </a:p>
          <a:p>
            <a:pPr algn="ctr"/>
            <a:r>
              <a:rPr lang="en-GB" sz="1300" dirty="0">
                <a:solidFill>
                  <a:schemeClr val="bg1"/>
                </a:solidFill>
              </a:rPr>
              <a:t>(Click here for a random question)</a:t>
            </a:r>
          </a:p>
        </p:txBody>
      </p:sp>
      <p:sp>
        <p:nvSpPr>
          <p:cNvPr id="15" name="Title 1">
            <a:hlinkClick r:id="" action="ppaction://macro?name=IsContinuity"/>
          </p:cNvPr>
          <p:cNvSpPr txBox="1">
            <a:spLocks/>
          </p:cNvSpPr>
          <p:nvPr/>
        </p:nvSpPr>
        <p:spPr>
          <a:xfrm>
            <a:off x="8361405" y="1507751"/>
            <a:ext cx="2992395" cy="659870"/>
          </a:xfrm>
          <a:prstGeom prst="rect">
            <a:avLst/>
          </a:prstGeom>
          <a:solidFill>
            <a:srgbClr val="00B05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Continuity and Change</a:t>
            </a:r>
          </a:p>
          <a:p>
            <a:pPr algn="ctr"/>
            <a:r>
              <a:rPr lang="en-GB" sz="1400" dirty="0">
                <a:solidFill>
                  <a:schemeClr val="bg1"/>
                </a:solidFill>
              </a:rPr>
              <a:t>(Click here for a random question)</a:t>
            </a:r>
          </a:p>
        </p:txBody>
      </p:sp>
      <p:sp>
        <p:nvSpPr>
          <p:cNvPr id="28" name="Title 1">
            <a:hlinkClick r:id="" action="ppaction://macro?name=IsCause"/>
          </p:cNvPr>
          <p:cNvSpPr txBox="1">
            <a:spLocks/>
          </p:cNvSpPr>
          <p:nvPr/>
        </p:nvSpPr>
        <p:spPr>
          <a:xfrm>
            <a:off x="838200" y="3048762"/>
            <a:ext cx="2992395" cy="659870"/>
          </a:xfrm>
          <a:prstGeom prst="rect">
            <a:avLst/>
          </a:prstGeom>
          <a:solidFill>
            <a:srgbClr val="00B05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Cause and Effect</a:t>
            </a:r>
          </a:p>
          <a:p>
            <a:pPr algn="ctr"/>
            <a:r>
              <a:rPr lang="en-GB" sz="1400" dirty="0">
                <a:solidFill>
                  <a:schemeClr val="bg1"/>
                </a:solidFill>
              </a:rPr>
              <a:t>(Click here for a random question)</a:t>
            </a:r>
          </a:p>
        </p:txBody>
      </p:sp>
      <p:sp>
        <p:nvSpPr>
          <p:cNvPr id="29" name="Title 1">
            <a:hlinkClick r:id="" action="ppaction://macro?name=IsSig"/>
          </p:cNvPr>
          <p:cNvSpPr txBox="1">
            <a:spLocks/>
          </p:cNvSpPr>
          <p:nvPr/>
        </p:nvSpPr>
        <p:spPr>
          <a:xfrm>
            <a:off x="4599801" y="3048762"/>
            <a:ext cx="2992395" cy="659870"/>
          </a:xfrm>
          <a:prstGeom prst="rect">
            <a:avLst/>
          </a:prstGeom>
          <a:solidFill>
            <a:srgbClr val="00B050"/>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Significance and Interpretation</a:t>
            </a:r>
          </a:p>
          <a:p>
            <a:pPr algn="ctr"/>
            <a:r>
              <a:rPr lang="en-GB" sz="1400" dirty="0">
                <a:solidFill>
                  <a:schemeClr val="bg1"/>
                </a:solidFill>
              </a:rPr>
              <a:t>(Click here for a random question)</a:t>
            </a:r>
            <a:endParaRPr lang="en-GB" sz="2000" dirty="0">
              <a:solidFill>
                <a:schemeClr val="bg1"/>
              </a:solidFill>
            </a:endParaRPr>
          </a:p>
        </p:txBody>
      </p:sp>
      <p:sp>
        <p:nvSpPr>
          <p:cNvPr id="30" name="Title 1">
            <a:hlinkClick r:id="" action="ppaction://macro?name=IsSources"/>
          </p:cNvPr>
          <p:cNvSpPr txBox="1">
            <a:spLocks/>
          </p:cNvSpPr>
          <p:nvPr/>
        </p:nvSpPr>
        <p:spPr>
          <a:xfrm>
            <a:off x="8361405" y="3048762"/>
            <a:ext cx="2992395" cy="659870"/>
          </a:xfrm>
          <a:prstGeom prst="rect">
            <a:avLst/>
          </a:prstGeom>
          <a:solidFill>
            <a:srgbClr val="00B05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Sources as Evidence</a:t>
            </a:r>
          </a:p>
          <a:p>
            <a:pPr algn="ctr"/>
            <a:r>
              <a:rPr lang="en-GB" sz="1400" dirty="0">
                <a:solidFill>
                  <a:schemeClr val="bg1"/>
                </a:solidFill>
              </a:rPr>
              <a:t>(Click here for a random question)</a:t>
            </a:r>
            <a:endParaRPr lang="en-GB" sz="2000" dirty="0">
              <a:solidFill>
                <a:schemeClr val="bg1"/>
              </a:solidFill>
            </a:endParaRPr>
          </a:p>
        </p:txBody>
      </p:sp>
      <p:sp>
        <p:nvSpPr>
          <p:cNvPr id="31" name="Title 1">
            <a:hlinkClick r:id="" action="ppaction://macro?name=IsEnquiry"/>
          </p:cNvPr>
          <p:cNvSpPr txBox="1">
            <a:spLocks/>
          </p:cNvSpPr>
          <p:nvPr/>
        </p:nvSpPr>
        <p:spPr>
          <a:xfrm>
            <a:off x="838200" y="4589773"/>
            <a:ext cx="2992395" cy="659870"/>
          </a:xfrm>
          <a:prstGeom prst="rect">
            <a:avLst/>
          </a:prstGeom>
          <a:solidFill>
            <a:srgbClr val="00B05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Historical Enquiry</a:t>
            </a:r>
          </a:p>
          <a:p>
            <a:pPr algn="ctr"/>
            <a:r>
              <a:rPr lang="en-GB" sz="1400" dirty="0">
                <a:solidFill>
                  <a:schemeClr val="bg1"/>
                </a:solidFill>
              </a:rPr>
              <a:t>(Click here for a random question)</a:t>
            </a:r>
          </a:p>
        </p:txBody>
      </p:sp>
      <p:sp>
        <p:nvSpPr>
          <p:cNvPr id="32" name="Title 1">
            <a:hlinkClick r:id="" action="ppaction://macro?name=IsVocab"/>
          </p:cNvPr>
          <p:cNvSpPr txBox="1">
            <a:spLocks/>
          </p:cNvSpPr>
          <p:nvPr/>
        </p:nvSpPr>
        <p:spPr>
          <a:xfrm>
            <a:off x="4599801" y="4589773"/>
            <a:ext cx="2992395" cy="659870"/>
          </a:xfrm>
          <a:prstGeom prst="rect">
            <a:avLst/>
          </a:prstGeom>
          <a:solidFill>
            <a:srgbClr val="00B050"/>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Vocabulary and Communication</a:t>
            </a:r>
          </a:p>
          <a:p>
            <a:pPr algn="ctr"/>
            <a:r>
              <a:rPr lang="en-GB" sz="1400" dirty="0">
                <a:solidFill>
                  <a:schemeClr val="bg1"/>
                </a:solidFill>
              </a:rPr>
              <a:t>(Click here for a random question)</a:t>
            </a:r>
          </a:p>
        </p:txBody>
      </p:sp>
      <p:sp>
        <p:nvSpPr>
          <p:cNvPr id="40" name="Action Button: Custom 3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41" name="Action Button: Custom 40">
            <a:hlinkClick r:id="" action="ppaction://macro?name=RandomizerIslam" highlightClick="1"/>
          </p:cNvPr>
          <p:cNvSpPr/>
          <p:nvPr/>
        </p:nvSpPr>
        <p:spPr>
          <a:xfrm>
            <a:off x="4599800" y="6198130"/>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skill linked to Early Islam</a:t>
            </a:r>
          </a:p>
        </p:txBody>
      </p:sp>
      <p:sp>
        <p:nvSpPr>
          <p:cNvPr id="18" name="Title 1">
            <a:hlinkClick r:id="rId2" action="ppaction://hlinksldjump"/>
          </p:cNvPr>
          <p:cNvSpPr txBox="1">
            <a:spLocks/>
          </p:cNvSpPr>
          <p:nvPr/>
        </p:nvSpPr>
        <p:spPr>
          <a:xfrm>
            <a:off x="837516" y="2204976"/>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Similarities</a:t>
            </a:r>
          </a:p>
        </p:txBody>
      </p:sp>
      <p:sp>
        <p:nvSpPr>
          <p:cNvPr id="19" name="Title 1">
            <a:hlinkClick r:id="rId3" action="ppaction://hlinksldjump"/>
          </p:cNvPr>
          <p:cNvSpPr txBox="1">
            <a:spLocks/>
          </p:cNvSpPr>
          <p:nvPr/>
        </p:nvSpPr>
        <p:spPr>
          <a:xfrm>
            <a:off x="2378441" y="2204976"/>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Differences</a:t>
            </a:r>
          </a:p>
        </p:txBody>
      </p:sp>
      <p:sp>
        <p:nvSpPr>
          <p:cNvPr id="20" name="Title 1">
            <a:hlinkClick r:id="rId4" action="ppaction://hlinksldjump"/>
          </p:cNvPr>
          <p:cNvSpPr txBox="1">
            <a:spLocks/>
          </p:cNvSpPr>
          <p:nvPr/>
        </p:nvSpPr>
        <p:spPr>
          <a:xfrm>
            <a:off x="837516" y="2611718"/>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Contact</a:t>
            </a:r>
          </a:p>
        </p:txBody>
      </p:sp>
      <p:sp>
        <p:nvSpPr>
          <p:cNvPr id="21" name="Title 1">
            <a:hlinkClick r:id="rId5" action="ppaction://hlinksldjump"/>
          </p:cNvPr>
          <p:cNvSpPr txBox="1">
            <a:spLocks/>
          </p:cNvSpPr>
          <p:nvPr/>
        </p:nvSpPr>
        <p:spPr>
          <a:xfrm>
            <a:off x="2378441" y="2606915"/>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Historians</a:t>
            </a:r>
          </a:p>
        </p:txBody>
      </p:sp>
      <p:sp>
        <p:nvSpPr>
          <p:cNvPr id="22" name="Title 1">
            <a:hlinkClick r:id="rId6" action="ppaction://hlinksldjump"/>
          </p:cNvPr>
          <p:cNvSpPr txBox="1">
            <a:spLocks/>
          </p:cNvSpPr>
          <p:nvPr/>
        </p:nvSpPr>
        <p:spPr>
          <a:xfrm>
            <a:off x="837516" y="3751769"/>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Causes</a:t>
            </a:r>
          </a:p>
        </p:txBody>
      </p:sp>
      <p:sp>
        <p:nvSpPr>
          <p:cNvPr id="23" name="Title 1">
            <a:hlinkClick r:id="rId7" action="ppaction://hlinksldjump"/>
          </p:cNvPr>
          <p:cNvSpPr txBox="1">
            <a:spLocks/>
          </p:cNvSpPr>
          <p:nvPr/>
        </p:nvSpPr>
        <p:spPr>
          <a:xfrm>
            <a:off x="2378441" y="3751769"/>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Effects</a:t>
            </a:r>
          </a:p>
        </p:txBody>
      </p:sp>
      <p:sp>
        <p:nvSpPr>
          <p:cNvPr id="24" name="Title 1">
            <a:hlinkClick r:id="rId8" action="ppaction://hlinksldjump"/>
          </p:cNvPr>
          <p:cNvSpPr txBox="1">
            <a:spLocks/>
          </p:cNvSpPr>
          <p:nvPr/>
        </p:nvSpPr>
        <p:spPr>
          <a:xfrm>
            <a:off x="837516" y="4158511"/>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25" name="Title 1">
            <a:hlinkClick r:id="rId9" action="ppaction://hlinksldjump"/>
          </p:cNvPr>
          <p:cNvSpPr txBox="1">
            <a:spLocks/>
          </p:cNvSpPr>
          <p:nvPr/>
        </p:nvSpPr>
        <p:spPr>
          <a:xfrm>
            <a:off x="2378441" y="4153708"/>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26" name="Title 1">
            <a:hlinkClick r:id="rId10" action="ppaction://hlinksldjump"/>
          </p:cNvPr>
          <p:cNvSpPr txBox="1">
            <a:spLocks/>
          </p:cNvSpPr>
          <p:nvPr/>
        </p:nvSpPr>
        <p:spPr>
          <a:xfrm>
            <a:off x="4599801" y="2204976"/>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Before</a:t>
            </a:r>
          </a:p>
        </p:txBody>
      </p:sp>
      <p:sp>
        <p:nvSpPr>
          <p:cNvPr id="27" name="Title 1">
            <a:hlinkClick r:id="rId11" action="ppaction://hlinksldjump"/>
          </p:cNvPr>
          <p:cNvSpPr txBox="1">
            <a:spLocks/>
          </p:cNvSpPr>
          <p:nvPr/>
        </p:nvSpPr>
        <p:spPr>
          <a:xfrm>
            <a:off x="6140042" y="2204976"/>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After</a:t>
            </a:r>
          </a:p>
        </p:txBody>
      </p:sp>
      <p:sp>
        <p:nvSpPr>
          <p:cNvPr id="38" name="Title 1">
            <a:hlinkClick r:id="rId12" action="ppaction://hlinksldjump"/>
          </p:cNvPr>
          <p:cNvSpPr txBox="1">
            <a:spLocks/>
          </p:cNvSpPr>
          <p:nvPr/>
        </p:nvSpPr>
        <p:spPr>
          <a:xfrm>
            <a:off x="4599801" y="2611718"/>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Concurrent</a:t>
            </a:r>
          </a:p>
        </p:txBody>
      </p:sp>
      <p:sp>
        <p:nvSpPr>
          <p:cNvPr id="39" name="Title 1">
            <a:hlinkClick r:id="rId13" action="ppaction://hlinksldjump"/>
          </p:cNvPr>
          <p:cNvSpPr txBox="1">
            <a:spLocks/>
          </p:cNvSpPr>
          <p:nvPr/>
        </p:nvSpPr>
        <p:spPr>
          <a:xfrm>
            <a:off x="6140042" y="2606915"/>
            <a:ext cx="1452154" cy="364584"/>
          </a:xfrm>
          <a:prstGeom prst="rect">
            <a:avLst/>
          </a:prstGeom>
          <a:solidFill>
            <a:srgbClr val="1A9231"/>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Dates/Orders</a:t>
            </a:r>
          </a:p>
        </p:txBody>
      </p:sp>
      <p:sp>
        <p:nvSpPr>
          <p:cNvPr id="42" name="Title 1">
            <a:hlinkClick r:id="rId14" action="ppaction://hlinksldjump"/>
          </p:cNvPr>
          <p:cNvSpPr txBox="1">
            <a:spLocks/>
          </p:cNvSpPr>
          <p:nvPr/>
        </p:nvSpPr>
        <p:spPr>
          <a:xfrm>
            <a:off x="8361405" y="2207970"/>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Continuities</a:t>
            </a:r>
          </a:p>
        </p:txBody>
      </p:sp>
      <p:sp>
        <p:nvSpPr>
          <p:cNvPr id="43" name="Title 1">
            <a:hlinkClick r:id="rId15" action="ppaction://hlinksldjump"/>
          </p:cNvPr>
          <p:cNvSpPr txBox="1">
            <a:spLocks/>
          </p:cNvSpPr>
          <p:nvPr/>
        </p:nvSpPr>
        <p:spPr>
          <a:xfrm>
            <a:off x="9901646" y="2207970"/>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Changes</a:t>
            </a:r>
          </a:p>
        </p:txBody>
      </p:sp>
      <p:sp>
        <p:nvSpPr>
          <p:cNvPr id="44" name="Title 1">
            <a:hlinkClick r:id="rId16" action="ppaction://hlinksldjump"/>
          </p:cNvPr>
          <p:cNvSpPr txBox="1">
            <a:spLocks/>
          </p:cNvSpPr>
          <p:nvPr/>
        </p:nvSpPr>
        <p:spPr>
          <a:xfrm>
            <a:off x="8361405" y="2614712"/>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45" name="Title 1">
            <a:hlinkClick r:id="rId17" action="ppaction://hlinksldjump"/>
          </p:cNvPr>
          <p:cNvSpPr txBox="1">
            <a:spLocks/>
          </p:cNvSpPr>
          <p:nvPr/>
        </p:nvSpPr>
        <p:spPr>
          <a:xfrm>
            <a:off x="9901646" y="2609909"/>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46" name="Title 1">
            <a:hlinkClick r:id="rId18" action="ppaction://hlinksldjump"/>
          </p:cNvPr>
          <p:cNvSpPr txBox="1">
            <a:spLocks/>
          </p:cNvSpPr>
          <p:nvPr/>
        </p:nvSpPr>
        <p:spPr>
          <a:xfrm>
            <a:off x="4599801" y="3751769"/>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Events</a:t>
            </a:r>
          </a:p>
        </p:txBody>
      </p:sp>
      <p:sp>
        <p:nvSpPr>
          <p:cNvPr id="47" name="Title 1">
            <a:hlinkClick r:id="rId19" action="ppaction://hlinksldjump"/>
          </p:cNvPr>
          <p:cNvSpPr txBox="1">
            <a:spLocks/>
          </p:cNvSpPr>
          <p:nvPr/>
        </p:nvSpPr>
        <p:spPr>
          <a:xfrm>
            <a:off x="6140042" y="3751769"/>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People</a:t>
            </a:r>
          </a:p>
        </p:txBody>
      </p:sp>
      <p:sp>
        <p:nvSpPr>
          <p:cNvPr id="48" name="Title 1">
            <a:hlinkClick r:id="rId20" action="ppaction://hlinksldjump"/>
          </p:cNvPr>
          <p:cNvSpPr txBox="1">
            <a:spLocks/>
          </p:cNvSpPr>
          <p:nvPr/>
        </p:nvSpPr>
        <p:spPr>
          <a:xfrm>
            <a:off x="4599801" y="4158511"/>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Challenges</a:t>
            </a:r>
          </a:p>
        </p:txBody>
      </p:sp>
      <p:sp>
        <p:nvSpPr>
          <p:cNvPr id="49" name="Title 1">
            <a:hlinkClick r:id="rId21" action="ppaction://hlinksldjump"/>
          </p:cNvPr>
          <p:cNvSpPr txBox="1">
            <a:spLocks/>
          </p:cNvSpPr>
          <p:nvPr/>
        </p:nvSpPr>
        <p:spPr>
          <a:xfrm>
            <a:off x="6140042" y="4153708"/>
            <a:ext cx="1452154" cy="364584"/>
          </a:xfrm>
          <a:prstGeom prst="rect">
            <a:avLst/>
          </a:prstGeom>
          <a:solidFill>
            <a:srgbClr val="1A9231"/>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Interpretation</a:t>
            </a:r>
          </a:p>
        </p:txBody>
      </p:sp>
      <p:sp>
        <p:nvSpPr>
          <p:cNvPr id="50" name="Title 1">
            <a:hlinkClick r:id="rId22" action="ppaction://hlinksldjump"/>
          </p:cNvPr>
          <p:cNvSpPr txBox="1">
            <a:spLocks/>
          </p:cNvSpPr>
          <p:nvPr/>
        </p:nvSpPr>
        <p:spPr>
          <a:xfrm>
            <a:off x="8361405" y="3751769"/>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Types</a:t>
            </a:r>
          </a:p>
        </p:txBody>
      </p:sp>
      <p:sp>
        <p:nvSpPr>
          <p:cNvPr id="51" name="Title 1">
            <a:hlinkClick r:id="rId23" action="ppaction://hlinksldjump"/>
          </p:cNvPr>
          <p:cNvSpPr txBox="1">
            <a:spLocks/>
          </p:cNvSpPr>
          <p:nvPr/>
        </p:nvSpPr>
        <p:spPr>
          <a:xfrm>
            <a:off x="9901646" y="3751769"/>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Amount</a:t>
            </a:r>
          </a:p>
        </p:txBody>
      </p:sp>
      <p:sp>
        <p:nvSpPr>
          <p:cNvPr id="52" name="Title 1">
            <a:hlinkClick r:id="rId24" action="ppaction://hlinksldjump"/>
          </p:cNvPr>
          <p:cNvSpPr txBox="1">
            <a:spLocks/>
          </p:cNvSpPr>
          <p:nvPr/>
        </p:nvSpPr>
        <p:spPr>
          <a:xfrm>
            <a:off x="8361405" y="4158511"/>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Usefulness</a:t>
            </a:r>
          </a:p>
        </p:txBody>
      </p:sp>
      <p:sp>
        <p:nvSpPr>
          <p:cNvPr id="53" name="Title 1">
            <a:hlinkClick r:id="rId25" action="ppaction://hlinksldjump"/>
          </p:cNvPr>
          <p:cNvSpPr txBox="1">
            <a:spLocks/>
          </p:cNvSpPr>
          <p:nvPr/>
        </p:nvSpPr>
        <p:spPr>
          <a:xfrm>
            <a:off x="9901646" y="4153708"/>
            <a:ext cx="1452154" cy="364584"/>
          </a:xfrm>
          <a:prstGeom prst="rect">
            <a:avLst/>
          </a:prstGeom>
          <a:solidFill>
            <a:srgbClr val="1A9231"/>
          </a:solidFill>
          <a:ln>
            <a:solidFill>
              <a:srgbClr val="A6A6A6"/>
            </a:solid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Primary/Secondary</a:t>
            </a:r>
          </a:p>
        </p:txBody>
      </p:sp>
      <p:sp>
        <p:nvSpPr>
          <p:cNvPr id="54" name="Title 1">
            <a:hlinkClick r:id="rId26" action="ppaction://hlinksldjump"/>
          </p:cNvPr>
          <p:cNvSpPr txBox="1">
            <a:spLocks/>
          </p:cNvSpPr>
          <p:nvPr/>
        </p:nvSpPr>
        <p:spPr>
          <a:xfrm>
            <a:off x="837516" y="5332363"/>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Questions</a:t>
            </a:r>
          </a:p>
        </p:txBody>
      </p:sp>
      <p:sp>
        <p:nvSpPr>
          <p:cNvPr id="55" name="Title 1">
            <a:hlinkClick r:id="rId27" action="ppaction://hlinksldjump"/>
          </p:cNvPr>
          <p:cNvSpPr txBox="1">
            <a:spLocks/>
          </p:cNvSpPr>
          <p:nvPr/>
        </p:nvSpPr>
        <p:spPr>
          <a:xfrm>
            <a:off x="2378441" y="5332363"/>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Explanation</a:t>
            </a:r>
          </a:p>
        </p:txBody>
      </p:sp>
      <p:sp>
        <p:nvSpPr>
          <p:cNvPr id="56" name="Title 1">
            <a:hlinkClick r:id="rId28" action="ppaction://hlinksldjump"/>
          </p:cNvPr>
          <p:cNvSpPr txBox="1">
            <a:spLocks/>
          </p:cNvSpPr>
          <p:nvPr/>
        </p:nvSpPr>
        <p:spPr>
          <a:xfrm>
            <a:off x="837516" y="5739105"/>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Evidence</a:t>
            </a:r>
          </a:p>
        </p:txBody>
      </p:sp>
      <p:sp>
        <p:nvSpPr>
          <p:cNvPr id="57" name="Title 1">
            <a:hlinkClick r:id="rId29" action="ppaction://hlinksldjump"/>
          </p:cNvPr>
          <p:cNvSpPr txBox="1">
            <a:spLocks/>
          </p:cNvSpPr>
          <p:nvPr/>
        </p:nvSpPr>
        <p:spPr>
          <a:xfrm>
            <a:off x="2378441" y="5734302"/>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Importance</a:t>
            </a:r>
          </a:p>
        </p:txBody>
      </p:sp>
      <p:sp>
        <p:nvSpPr>
          <p:cNvPr id="58" name="Title 1">
            <a:hlinkClick r:id="rId30" action="ppaction://hlinksldjump"/>
          </p:cNvPr>
          <p:cNvSpPr txBox="1">
            <a:spLocks/>
          </p:cNvSpPr>
          <p:nvPr/>
        </p:nvSpPr>
        <p:spPr>
          <a:xfrm>
            <a:off x="4599801" y="5291315"/>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Specific</a:t>
            </a:r>
          </a:p>
        </p:txBody>
      </p:sp>
      <p:sp>
        <p:nvSpPr>
          <p:cNvPr id="59" name="Title 1">
            <a:hlinkClick r:id="rId31" action="ppaction://hlinksldjump"/>
          </p:cNvPr>
          <p:cNvSpPr txBox="1">
            <a:spLocks/>
          </p:cNvSpPr>
          <p:nvPr/>
        </p:nvSpPr>
        <p:spPr>
          <a:xfrm>
            <a:off x="6140042" y="5291315"/>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General</a:t>
            </a:r>
          </a:p>
        </p:txBody>
      </p:sp>
      <p:sp>
        <p:nvSpPr>
          <p:cNvPr id="60" name="Title 1">
            <a:hlinkClick r:id="rId32" action="ppaction://hlinksldjump"/>
          </p:cNvPr>
          <p:cNvSpPr txBox="1">
            <a:spLocks/>
          </p:cNvSpPr>
          <p:nvPr/>
        </p:nvSpPr>
        <p:spPr>
          <a:xfrm>
            <a:off x="4599801" y="5698057"/>
            <a:ext cx="1452154" cy="364584"/>
          </a:xfrm>
          <a:prstGeom prst="rect">
            <a:avLst/>
          </a:prstGeom>
          <a:solidFill>
            <a:srgbClr val="1A923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Definition</a:t>
            </a:r>
          </a:p>
        </p:txBody>
      </p:sp>
      <p:sp>
        <p:nvSpPr>
          <p:cNvPr id="61" name="Title 1">
            <a:hlinkClick r:id="rId33" action="ppaction://hlinksldjump"/>
          </p:cNvPr>
          <p:cNvSpPr txBox="1">
            <a:spLocks/>
          </p:cNvSpPr>
          <p:nvPr/>
        </p:nvSpPr>
        <p:spPr>
          <a:xfrm>
            <a:off x="6140042" y="5693254"/>
            <a:ext cx="1452154" cy="364584"/>
          </a:xfrm>
          <a:prstGeom prst="rect">
            <a:avLst/>
          </a:prstGeom>
          <a:solidFill>
            <a:srgbClr val="1A9231"/>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Skill/Concept</a:t>
            </a:r>
          </a:p>
        </p:txBody>
      </p:sp>
      <p:pic>
        <p:nvPicPr>
          <p:cNvPr id="63" name="Picture 62">
            <a:hlinkClick r:id="rId34"/>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8582887" y="4589773"/>
            <a:ext cx="2549429" cy="1612459"/>
          </a:xfrm>
          <a:prstGeom prst="rect">
            <a:avLst/>
          </a:prstGeom>
        </p:spPr>
      </p:pic>
    </p:spTree>
    <p:extLst>
      <p:ext uri="{BB962C8B-B14F-4D97-AF65-F5344CB8AC3E}">
        <p14:creationId xmlns:p14="http://schemas.microsoft.com/office/powerpoint/2010/main" val="3355586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Similarities</a:t>
            </a:r>
          </a:p>
        </p:txBody>
      </p:sp>
      <p:sp>
        <p:nvSpPr>
          <p:cNvPr id="3" name="Content Placeholder 2"/>
          <p:cNvSpPr>
            <a:spLocks noGrp="1"/>
          </p:cNvSpPr>
          <p:nvPr>
            <p:ph idx="1"/>
          </p:nvPr>
        </p:nvSpPr>
        <p:spPr>
          <a:xfrm>
            <a:off x="699187" y="2379668"/>
            <a:ext cx="10793627" cy="2889017"/>
          </a:xfrm>
        </p:spPr>
        <p:txBody>
          <a:bodyPr>
            <a:noAutofit/>
          </a:bodyPr>
          <a:lstStyle/>
          <a:p>
            <a:pPr marL="0" indent="0" algn="ctr">
              <a:buNone/>
            </a:pPr>
            <a:r>
              <a:rPr lang="en-GB" sz="5000" dirty="0"/>
              <a:t>Can you think of 3 ways that the Stone, Bronze or Iron Ages were similar to each other </a:t>
            </a:r>
            <a:r>
              <a:rPr lang="en-GB" sz="5000" b="1" dirty="0"/>
              <a:t>OR</a:t>
            </a:r>
            <a:r>
              <a:rPr lang="en-GB" sz="5000" dirty="0"/>
              <a:t> to another period of history that you have studied? </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16" name="Action Button: Custom 15">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Stone Age to Iron Age Constructing the Past question</a:t>
            </a:r>
          </a:p>
        </p:txBody>
      </p:sp>
      <p:sp>
        <p:nvSpPr>
          <p:cNvPr id="18" name="Action Button: Custom 1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9" name="Action Button: Custom 1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20" name="Rectangle 19"/>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3000" dirty="0"/>
              <a:t>People in all of these ages had some sort of shelter, had some sort of entertainment and used some sort of tools.</a:t>
            </a:r>
          </a:p>
        </p:txBody>
      </p:sp>
    </p:spTree>
    <p:extLst>
      <p:ext uri="{BB962C8B-B14F-4D97-AF65-F5344CB8AC3E}">
        <p14:creationId xmlns:p14="http://schemas.microsoft.com/office/powerpoint/2010/main" val="37659401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0" grpId="0" animBg="1"/>
      <p:bldP spid="20"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9" name="Content Placeholder 2"/>
          <p:cNvSpPr>
            <a:spLocks noGrp="1"/>
          </p:cNvSpPr>
          <p:nvPr>
            <p:ph idx="1"/>
          </p:nvPr>
        </p:nvSpPr>
        <p:spPr>
          <a:xfrm>
            <a:off x="0" y="2259287"/>
            <a:ext cx="12191999" cy="3180893"/>
          </a:xfrm>
        </p:spPr>
        <p:txBody>
          <a:bodyPr>
            <a:noAutofit/>
          </a:bodyPr>
          <a:lstStyle/>
          <a:p>
            <a:pPr marL="0" indent="0" algn="ctr">
              <a:buNone/>
            </a:pPr>
            <a:r>
              <a:rPr lang="en-GB" sz="4000" dirty="0"/>
              <a:t>Is it important that we ask questions about the Stone, Bronze and Iron Ages in Britain and try to find answers or should we just leave it all in the past?</a:t>
            </a:r>
          </a:p>
          <a:p>
            <a:pPr marL="0" indent="0" algn="ctr">
              <a:buNone/>
            </a:pPr>
            <a:endParaRPr lang="en-GB" sz="4000" dirty="0"/>
          </a:p>
          <a:p>
            <a:pPr marL="0" indent="0" algn="ctr">
              <a:buNone/>
            </a:pPr>
            <a:r>
              <a:rPr lang="en-GB" sz="4000" dirty="0"/>
              <a:t>What would our understanding of these ages be like WITHOUT asking questions?</a:t>
            </a:r>
          </a:p>
        </p:txBody>
      </p:sp>
      <p:sp>
        <p:nvSpPr>
          <p:cNvPr id="8" name="Title 1"/>
          <p:cNvSpPr txBox="1">
            <a:spLocks/>
          </p:cNvSpPr>
          <p:nvPr/>
        </p:nvSpPr>
        <p:spPr>
          <a:xfrm>
            <a:off x="699187" y="353384"/>
            <a:ext cx="10793627" cy="1325563"/>
          </a:xfrm>
          <a:prstGeom prst="rect">
            <a:avLst/>
          </a:prstGeom>
          <a:solidFill>
            <a:srgbClr val="A6A6A6"/>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Importance</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Stone Age to Iron Age Historical Enquiry question</a:t>
            </a:r>
          </a:p>
        </p:txBody>
      </p:sp>
      <p:sp>
        <p:nvSpPr>
          <p:cNvPr id="14" name="Action Button: Custom 13">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5" name="Action Button: Custom 14">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500" dirty="0"/>
              <a:t>Our understanding of the past would be very limited if we didn’t study them. We need to know about where we have come from, how our world has changed and why.</a:t>
            </a:r>
          </a:p>
        </p:txBody>
      </p:sp>
    </p:spTree>
    <p:extLst>
      <p:ext uri="{BB962C8B-B14F-4D97-AF65-F5344CB8AC3E}">
        <p14:creationId xmlns:p14="http://schemas.microsoft.com/office/powerpoint/2010/main" val="29533937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6" grpId="0" animBg="1"/>
      <p:bldP spid="16" grpId="1" animBg="1"/>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Similarities</a:t>
            </a:r>
          </a:p>
        </p:txBody>
      </p:sp>
      <p:sp>
        <p:nvSpPr>
          <p:cNvPr id="3" name="Content Placeholder 2"/>
          <p:cNvSpPr>
            <a:spLocks noGrp="1"/>
          </p:cNvSpPr>
          <p:nvPr>
            <p:ph idx="1"/>
          </p:nvPr>
        </p:nvSpPr>
        <p:spPr>
          <a:xfrm>
            <a:off x="838200" y="2379668"/>
            <a:ext cx="10515600" cy="2889017"/>
          </a:xfrm>
        </p:spPr>
        <p:txBody>
          <a:bodyPr>
            <a:noAutofit/>
          </a:bodyPr>
          <a:lstStyle/>
          <a:p>
            <a:pPr marL="0" indent="0" algn="ctr">
              <a:buNone/>
            </a:pPr>
            <a:r>
              <a:rPr lang="en-GB" sz="5000" dirty="0"/>
              <a:t>Can you think of 3 ways that Early Islam was similar to another period of history or civilisation that you have studied? </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6" name="Action Button: Custom 15">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Early Islam </a:t>
            </a:r>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2" name="Action Button: Custom 11">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Explorers of Early Islam were similar to those of the Vikings because they often travelled to new places in order to explore, learn about and trade with new people.</a:t>
            </a:r>
          </a:p>
        </p:txBody>
      </p:sp>
    </p:spTree>
    <p:extLst>
      <p:ext uri="{BB962C8B-B14F-4D97-AF65-F5344CB8AC3E}">
        <p14:creationId xmlns:p14="http://schemas.microsoft.com/office/powerpoint/2010/main" val="11750750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3" grpId="0" animBg="1"/>
      <p:bldP spid="13" grpId="1" animBg="1"/>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Differences</a:t>
            </a:r>
          </a:p>
        </p:txBody>
      </p:sp>
      <p:sp>
        <p:nvSpPr>
          <p:cNvPr id="3" name="Content Placeholder 2"/>
          <p:cNvSpPr>
            <a:spLocks noGrp="1"/>
          </p:cNvSpPr>
          <p:nvPr>
            <p:ph idx="1"/>
          </p:nvPr>
        </p:nvSpPr>
        <p:spPr>
          <a:xfrm>
            <a:off x="838200" y="2379668"/>
            <a:ext cx="10515600" cy="2889017"/>
          </a:xfrm>
        </p:spPr>
        <p:txBody>
          <a:bodyPr>
            <a:noAutofit/>
          </a:bodyPr>
          <a:lstStyle/>
          <a:p>
            <a:pPr marL="0" indent="0" algn="ctr">
              <a:buNone/>
            </a:pPr>
            <a:r>
              <a:rPr lang="en-GB" sz="5000" dirty="0"/>
              <a:t>Can you think of 3 ways that Early Islam was different to another period of history or civilisation that you have studied? </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Early Islam</a:t>
            </a:r>
          </a:p>
          <a:p>
            <a:pPr algn="ctr"/>
            <a:r>
              <a:rPr lang="en-GB" sz="1300" dirty="0"/>
              <a:t>Constructing the Past question</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Early Islam </a:t>
            </a:r>
          </a:p>
          <a:p>
            <a:pPr algn="ctr"/>
            <a:r>
              <a:rPr lang="en-GB" sz="1300" dirty="0"/>
              <a:t>Constructing the Past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4" name="Action Button: Custom 13">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Religion in Early Islam was different to that of the Romans as Early Islam never converted to Christianity, whereas the Romans did.</a:t>
            </a:r>
          </a:p>
        </p:txBody>
      </p:sp>
    </p:spTree>
    <p:extLst>
      <p:ext uri="{BB962C8B-B14F-4D97-AF65-F5344CB8AC3E}">
        <p14:creationId xmlns:p14="http://schemas.microsoft.com/office/powerpoint/2010/main" val="21272749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5" grpId="0" animBg="1"/>
      <p:bldP spid="15" grpId="1" animBg="1"/>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Contact</a:t>
            </a:r>
          </a:p>
        </p:txBody>
      </p:sp>
      <p:sp>
        <p:nvSpPr>
          <p:cNvPr id="3" name="Content Placeholder 2"/>
          <p:cNvSpPr>
            <a:spLocks noGrp="1"/>
          </p:cNvSpPr>
          <p:nvPr>
            <p:ph idx="1"/>
          </p:nvPr>
        </p:nvSpPr>
        <p:spPr>
          <a:xfrm>
            <a:off x="838200" y="2283874"/>
            <a:ext cx="10515600" cy="2889017"/>
          </a:xfrm>
        </p:spPr>
        <p:txBody>
          <a:bodyPr>
            <a:noAutofit/>
          </a:bodyPr>
          <a:lstStyle/>
          <a:p>
            <a:pPr marL="0" indent="0" algn="ctr">
              <a:buNone/>
            </a:pPr>
            <a:r>
              <a:rPr lang="en-GB" sz="5000" dirty="0"/>
              <a:t>Can you think of another civilisation that Early Islam may have had contact with and in what kind of way?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Early Islam </a:t>
            </a:r>
          </a:p>
          <a:p>
            <a:pPr algn="ctr"/>
            <a:r>
              <a:rPr lang="en-GB" sz="1300" dirty="0"/>
              <a:t>Constructing the Past question</a:t>
            </a:r>
          </a:p>
        </p:txBody>
      </p:sp>
      <p:sp>
        <p:nvSpPr>
          <p:cNvPr id="15" name="Action Button: Custom 14">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Early Islam</a:t>
            </a:r>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2" name="Action Button: Custom 11">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Explorers of Early Islam made contact with lots of people around the world including the Vikings where they met with each other at various trading posts and ports.</a:t>
            </a:r>
          </a:p>
        </p:txBody>
      </p:sp>
    </p:spTree>
    <p:extLst>
      <p:ext uri="{BB962C8B-B14F-4D97-AF65-F5344CB8AC3E}">
        <p14:creationId xmlns:p14="http://schemas.microsoft.com/office/powerpoint/2010/main" val="39953923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6" grpId="0" animBg="1"/>
      <p:bldP spid="16" grpId="1" animBg="1"/>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Historians</a:t>
            </a:r>
          </a:p>
        </p:txBody>
      </p:sp>
      <p:sp>
        <p:nvSpPr>
          <p:cNvPr id="3" name="Content Placeholder 2"/>
          <p:cNvSpPr>
            <a:spLocks noGrp="1"/>
          </p:cNvSpPr>
          <p:nvPr>
            <p:ph idx="1"/>
          </p:nvPr>
        </p:nvSpPr>
        <p:spPr>
          <a:xfrm>
            <a:off x="838200" y="2283874"/>
            <a:ext cx="10515600" cy="3725040"/>
          </a:xfrm>
        </p:spPr>
        <p:txBody>
          <a:bodyPr>
            <a:noAutofit/>
          </a:bodyPr>
          <a:lstStyle/>
          <a:p>
            <a:pPr marL="0" indent="0" algn="ctr">
              <a:buNone/>
            </a:pPr>
            <a:r>
              <a:rPr lang="en-GB" sz="5000" dirty="0"/>
              <a:t>How do you think that historians have created an understanding of Early Islam?</a:t>
            </a:r>
          </a:p>
          <a:p>
            <a:pPr marL="0" indent="0" algn="ctr">
              <a:buNone/>
            </a:pPr>
            <a:r>
              <a:rPr lang="en-GB" sz="5000" dirty="0"/>
              <a:t>What have they found and what do they know?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4" name="Action Button: Custom 13">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Early Islam</a:t>
            </a:r>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2" name="Action Button: Custom 11">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Historians have found lots of texts and written evidence about Early Islam as Islamic scholars were keen to record what they saw. </a:t>
            </a:r>
          </a:p>
        </p:txBody>
      </p:sp>
    </p:spTree>
    <p:extLst>
      <p:ext uri="{BB962C8B-B14F-4D97-AF65-F5344CB8AC3E}">
        <p14:creationId xmlns:p14="http://schemas.microsoft.com/office/powerpoint/2010/main" val="13526469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3" grpId="0" animBg="1"/>
      <p:bldP spid="13" grpId="1" animBg="1"/>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Before</a:t>
            </a:r>
          </a:p>
        </p:txBody>
      </p:sp>
      <p:sp>
        <p:nvSpPr>
          <p:cNvPr id="3" name="Content Placeholder 2"/>
          <p:cNvSpPr>
            <a:spLocks noGrp="1"/>
          </p:cNvSpPr>
          <p:nvPr>
            <p:ph idx="1"/>
          </p:nvPr>
        </p:nvSpPr>
        <p:spPr>
          <a:xfrm>
            <a:off x="838200" y="1678947"/>
            <a:ext cx="10515600" cy="3725040"/>
          </a:xfrm>
        </p:spPr>
        <p:txBody>
          <a:bodyPr>
            <a:noAutofit/>
          </a:bodyPr>
          <a:lstStyle/>
          <a:p>
            <a:pPr marL="0" indent="0" algn="ctr">
              <a:buNone/>
            </a:pPr>
            <a:r>
              <a:rPr lang="en-GB" sz="5000" dirty="0"/>
              <a:t>Can you identify a period of history or a civilisation that existed BEFORE Early Islam?</a:t>
            </a:r>
          </a:p>
          <a:p>
            <a:pPr marL="0" indent="0" algn="ctr">
              <a:buNone/>
            </a:pPr>
            <a:endParaRPr lang="en-GB" sz="2000" dirty="0"/>
          </a:p>
          <a:p>
            <a:pPr marL="0" indent="0" algn="ctr">
              <a:buNone/>
            </a:pPr>
            <a:r>
              <a:rPr lang="en-GB" sz="5000" dirty="0"/>
              <a:t>Do you think there are more before or after Early Islam?</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Early Islam</a:t>
            </a:r>
          </a:p>
          <a:p>
            <a:pPr algn="ctr"/>
            <a:r>
              <a:rPr lang="en-GB" sz="1300" dirty="0"/>
              <a:t>Chronology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2" name="Action Button: Custom 11">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9" name="Action Button: Custom 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200" dirty="0"/>
              <a:t>Lots of civilisations came before the rise of Early Islam such as the Greeks, Egyptians, Romans and the Maya. Islam is considered one of the more ‘modern’ religions so there are likely to be more periods of history than after it.</a:t>
            </a:r>
          </a:p>
        </p:txBody>
      </p:sp>
    </p:spTree>
    <p:extLst>
      <p:ext uri="{BB962C8B-B14F-4D97-AF65-F5344CB8AC3E}">
        <p14:creationId xmlns:p14="http://schemas.microsoft.com/office/powerpoint/2010/main" val="40246699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3" grpId="0" animBg="1"/>
      <p:bldP spid="13" grpId="1" animBg="1"/>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After</a:t>
            </a:r>
          </a:p>
        </p:txBody>
      </p:sp>
      <p:sp>
        <p:nvSpPr>
          <p:cNvPr id="3" name="Content Placeholder 2"/>
          <p:cNvSpPr>
            <a:spLocks noGrp="1"/>
          </p:cNvSpPr>
          <p:nvPr>
            <p:ph idx="1"/>
          </p:nvPr>
        </p:nvSpPr>
        <p:spPr>
          <a:xfrm>
            <a:off x="838200" y="1987214"/>
            <a:ext cx="10515600" cy="3725040"/>
          </a:xfrm>
        </p:spPr>
        <p:txBody>
          <a:bodyPr>
            <a:noAutofit/>
          </a:bodyPr>
          <a:lstStyle/>
          <a:p>
            <a:pPr marL="0" indent="0" algn="ctr">
              <a:buNone/>
            </a:pPr>
            <a:r>
              <a:rPr lang="en-GB" sz="5000" dirty="0"/>
              <a:t>Can you identify some periods of history or civilisations that came AFTER Early Islam?</a:t>
            </a:r>
          </a:p>
          <a:p>
            <a:pPr marL="0" indent="0" algn="ctr">
              <a:buNone/>
            </a:pPr>
            <a:endParaRPr lang="en-GB" sz="2000" dirty="0"/>
          </a:p>
          <a:p>
            <a:pPr marL="0" indent="0" algn="ctr">
              <a:buNone/>
            </a:pPr>
            <a:r>
              <a:rPr lang="en-GB" sz="5000" dirty="0"/>
              <a:t>Do you think they knew about Early Islam and in what way?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Early Islam</a:t>
            </a:r>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Early Islam</a:t>
            </a:r>
          </a:p>
          <a:p>
            <a:pPr algn="ctr"/>
            <a:r>
              <a:rPr lang="en-GB" sz="1300" dirty="0"/>
              <a:t>Chronology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3" name="Action Button: Custom 12">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There are a number of British periods of history after the rise of Early Islam such as the Tudors, Stuarts and Victorians. They would have known about Islam through trading, empires and potentially conflict.</a:t>
            </a:r>
          </a:p>
        </p:txBody>
      </p:sp>
    </p:spTree>
    <p:extLst>
      <p:ext uri="{BB962C8B-B14F-4D97-AF65-F5344CB8AC3E}">
        <p14:creationId xmlns:p14="http://schemas.microsoft.com/office/powerpoint/2010/main" val="23311794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4" grpId="0" animBg="1"/>
      <p:bldP spid="14" grpId="1" animBg="1"/>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Concurrent</a:t>
            </a:r>
          </a:p>
        </p:txBody>
      </p:sp>
      <p:sp>
        <p:nvSpPr>
          <p:cNvPr id="3" name="Content Placeholder 2"/>
          <p:cNvSpPr>
            <a:spLocks noGrp="1"/>
          </p:cNvSpPr>
          <p:nvPr>
            <p:ph idx="1"/>
          </p:nvPr>
        </p:nvSpPr>
        <p:spPr>
          <a:xfrm>
            <a:off x="11069" y="2232932"/>
            <a:ext cx="12192000" cy="3510643"/>
          </a:xfrm>
        </p:spPr>
        <p:txBody>
          <a:bodyPr>
            <a:noAutofit/>
          </a:bodyPr>
          <a:lstStyle/>
          <a:p>
            <a:pPr marL="0" indent="0" algn="ctr">
              <a:buNone/>
            </a:pPr>
            <a:r>
              <a:rPr lang="en-GB" sz="5000" dirty="0"/>
              <a:t>Can you identify some other civilisations that lived AT THE SAME TIME as Early Islam?</a:t>
            </a:r>
          </a:p>
          <a:p>
            <a:pPr marL="0" indent="0" algn="ctr">
              <a:buNone/>
            </a:pPr>
            <a:endParaRPr lang="en-GB" sz="2000" dirty="0"/>
          </a:p>
          <a:p>
            <a:pPr marL="0" indent="0" algn="ctr">
              <a:buNone/>
            </a:pPr>
            <a:r>
              <a:rPr lang="en-GB" sz="5000" dirty="0"/>
              <a:t>Does that mean that they knew about each other?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Early Islam</a:t>
            </a:r>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Early Islam</a:t>
            </a:r>
          </a:p>
          <a:p>
            <a:pPr algn="ctr"/>
            <a:r>
              <a:rPr lang="en-GB" sz="1300" dirty="0"/>
              <a:t>Chronology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2" name="Action Button: Custom 11">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200" dirty="0"/>
              <a:t>The Anglo-Saxons lived at the same time as Early Islam was becoming popular. They did know about each other as King Offa had coins minted with Islamic inscriptions on, as well as Islamic literature describing the islands of Britain</a:t>
            </a:r>
            <a:r>
              <a:rPr lang="en-GB" sz="2400" dirty="0"/>
              <a:t>.</a:t>
            </a:r>
          </a:p>
        </p:txBody>
      </p:sp>
    </p:spTree>
    <p:extLst>
      <p:ext uri="{BB962C8B-B14F-4D97-AF65-F5344CB8AC3E}">
        <p14:creationId xmlns:p14="http://schemas.microsoft.com/office/powerpoint/2010/main" val="35396818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Dates/Orders</a:t>
            </a:r>
          </a:p>
        </p:txBody>
      </p:sp>
      <p:sp>
        <p:nvSpPr>
          <p:cNvPr id="3" name="Content Placeholder 2"/>
          <p:cNvSpPr>
            <a:spLocks noGrp="1"/>
          </p:cNvSpPr>
          <p:nvPr>
            <p:ph idx="1"/>
          </p:nvPr>
        </p:nvSpPr>
        <p:spPr>
          <a:xfrm>
            <a:off x="0" y="1785257"/>
            <a:ext cx="12192000" cy="4223657"/>
          </a:xfrm>
        </p:spPr>
        <p:txBody>
          <a:bodyPr>
            <a:noAutofit/>
          </a:bodyPr>
          <a:lstStyle/>
          <a:p>
            <a:pPr marL="0" indent="0" algn="ctr">
              <a:buNone/>
            </a:pPr>
            <a:r>
              <a:rPr lang="en-GB" sz="5000" dirty="0"/>
              <a:t>Can you remember some dates linked to Early Islam?</a:t>
            </a:r>
          </a:p>
          <a:p>
            <a:pPr marL="0" indent="0" algn="ctr">
              <a:buNone/>
            </a:pPr>
            <a:endParaRPr lang="en-GB" sz="5000" dirty="0"/>
          </a:p>
          <a:p>
            <a:pPr marL="0" indent="0" algn="ctr">
              <a:buNone/>
            </a:pPr>
            <a:r>
              <a:rPr lang="en-GB" sz="5000" dirty="0"/>
              <a:t>Which dates do you think are significant to their history?</a:t>
            </a:r>
          </a:p>
          <a:p>
            <a:pPr marL="0" indent="0" algn="ctr">
              <a:buNone/>
            </a:pPr>
            <a:endParaRPr lang="en-GB" sz="5000" dirty="0"/>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Early Islam</a:t>
            </a:r>
          </a:p>
          <a:p>
            <a:pPr algn="ctr"/>
            <a:r>
              <a:rPr lang="en-GB" sz="1300" dirty="0"/>
              <a:t>Chronology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9" name="Action Button: Custom 8">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1025</a:t>
            </a:r>
          </a:p>
          <a:p>
            <a:pPr algn="ctr"/>
            <a:r>
              <a:rPr lang="en-GB" sz="2400" dirty="0" err="1"/>
              <a:t>Ibn</a:t>
            </a:r>
            <a:r>
              <a:rPr lang="en-GB" sz="2400" dirty="0"/>
              <a:t> </a:t>
            </a:r>
            <a:r>
              <a:rPr lang="en-GB" sz="2400" dirty="0" err="1"/>
              <a:t>Sina</a:t>
            </a:r>
            <a:r>
              <a:rPr lang="en-GB" sz="2400" dirty="0"/>
              <a:t> published the encyclopaedia </a:t>
            </a:r>
            <a:r>
              <a:rPr lang="en-GB" sz="2400" i="1" dirty="0"/>
              <a:t>The Canon of Medicine</a:t>
            </a:r>
            <a:r>
              <a:rPr lang="en-GB" sz="2400" dirty="0"/>
              <a:t> which became the standard medical textbook in Europe and the Middle East for hundreds of years.</a:t>
            </a:r>
          </a:p>
        </p:txBody>
      </p:sp>
    </p:spTree>
    <p:extLst>
      <p:ext uri="{BB962C8B-B14F-4D97-AF65-F5344CB8AC3E}">
        <p14:creationId xmlns:p14="http://schemas.microsoft.com/office/powerpoint/2010/main" val="14432808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Continuities</a:t>
            </a:r>
          </a:p>
        </p:txBody>
      </p:sp>
      <p:sp>
        <p:nvSpPr>
          <p:cNvPr id="3" name="Content Placeholder 2"/>
          <p:cNvSpPr>
            <a:spLocks noGrp="1"/>
          </p:cNvSpPr>
          <p:nvPr>
            <p:ph idx="1"/>
          </p:nvPr>
        </p:nvSpPr>
        <p:spPr>
          <a:xfrm>
            <a:off x="704850" y="1957524"/>
            <a:ext cx="10787964" cy="4071801"/>
          </a:xfrm>
        </p:spPr>
        <p:txBody>
          <a:bodyPr>
            <a:noAutofit/>
          </a:bodyPr>
          <a:lstStyle/>
          <a:p>
            <a:pPr marL="0" indent="0" algn="ctr">
              <a:buNone/>
            </a:pPr>
            <a:r>
              <a:rPr lang="en-GB" sz="5000" dirty="0"/>
              <a:t>Can you identify some things that stayed the same during the time of Early Islam?</a:t>
            </a:r>
          </a:p>
          <a:p>
            <a:pPr marL="0" indent="0" algn="ctr">
              <a:buNone/>
            </a:pPr>
            <a:endParaRPr lang="en-GB" sz="2000" dirty="0"/>
          </a:p>
          <a:p>
            <a:pPr marL="0" indent="0" algn="ctr">
              <a:buNone/>
            </a:pPr>
            <a:r>
              <a:rPr lang="en-GB" sz="5000" dirty="0"/>
              <a:t>Why do you think that they stayed the same? Are they the same now?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Early Islam</a:t>
            </a:r>
          </a:p>
          <a:p>
            <a:pPr algn="ctr"/>
            <a:r>
              <a:rPr lang="en-GB" sz="1200" dirty="0"/>
              <a:t>Continuity and Change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9" name="Action Button: Custom 8">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Traders of Early Islam continued to explore new parts of the world and trade with them, allowing places like Baghdad to become some of the richest and most powerful cities in the world.</a:t>
            </a:r>
          </a:p>
        </p:txBody>
      </p:sp>
    </p:spTree>
    <p:extLst>
      <p:ext uri="{BB962C8B-B14F-4D97-AF65-F5344CB8AC3E}">
        <p14:creationId xmlns:p14="http://schemas.microsoft.com/office/powerpoint/2010/main" val="35367794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Changes</a:t>
            </a:r>
          </a:p>
        </p:txBody>
      </p:sp>
      <p:sp>
        <p:nvSpPr>
          <p:cNvPr id="3" name="Content Placeholder 2"/>
          <p:cNvSpPr>
            <a:spLocks noGrp="1"/>
          </p:cNvSpPr>
          <p:nvPr>
            <p:ph idx="1"/>
          </p:nvPr>
        </p:nvSpPr>
        <p:spPr>
          <a:xfrm>
            <a:off x="699186" y="1767840"/>
            <a:ext cx="10793627" cy="2386149"/>
          </a:xfrm>
        </p:spPr>
        <p:txBody>
          <a:bodyPr>
            <a:noAutofit/>
          </a:bodyPr>
          <a:lstStyle/>
          <a:p>
            <a:pPr marL="0" indent="0" algn="ctr">
              <a:buNone/>
            </a:pPr>
            <a:r>
              <a:rPr lang="en-GB" sz="5000" dirty="0"/>
              <a:t>Can you identify any changes that happened during the time of Early Islam?</a:t>
            </a:r>
          </a:p>
          <a:p>
            <a:pPr marL="0" indent="0" algn="ctr">
              <a:buNone/>
            </a:pPr>
            <a:endParaRPr lang="en-GB" sz="2000" dirty="0"/>
          </a:p>
          <a:p>
            <a:pPr marL="0" indent="0" algn="ctr">
              <a:buNone/>
            </a:pPr>
            <a:r>
              <a:rPr lang="en-GB" sz="5000" dirty="0"/>
              <a:t>Do you think that people were happy with these changes?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Early Islam</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Early Islam</a:t>
            </a:r>
          </a:p>
          <a:p>
            <a:pPr algn="ctr"/>
            <a:r>
              <a:rPr lang="en-GB" sz="1200" dirty="0"/>
              <a:t>Continuity and Change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2" name="Action Button: Custom 11">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Baghdad became the Centre of Learning during the 8</a:t>
            </a:r>
            <a:r>
              <a:rPr lang="en-GB" sz="2400" baseline="30000" dirty="0"/>
              <a:t>th</a:t>
            </a:r>
            <a:r>
              <a:rPr lang="en-GB" sz="2400" dirty="0"/>
              <a:t> and 9</a:t>
            </a:r>
            <a:r>
              <a:rPr lang="en-GB" sz="2400" baseline="30000" dirty="0"/>
              <a:t>th</a:t>
            </a:r>
            <a:r>
              <a:rPr lang="en-GB" sz="2400" dirty="0"/>
              <a:t> centuries, attracting scholars from all over the world. It grew and grew and became one of the largest cities in the world during this time.</a:t>
            </a:r>
          </a:p>
        </p:txBody>
      </p:sp>
    </p:spTree>
    <p:extLst>
      <p:ext uri="{BB962C8B-B14F-4D97-AF65-F5344CB8AC3E}">
        <p14:creationId xmlns:p14="http://schemas.microsoft.com/office/powerpoint/2010/main" val="3186380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Specific</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9" name="Content Placeholder 2"/>
          <p:cNvSpPr>
            <a:spLocks noGrp="1"/>
          </p:cNvSpPr>
          <p:nvPr>
            <p:ph idx="1"/>
          </p:nvPr>
        </p:nvSpPr>
        <p:spPr>
          <a:xfrm>
            <a:off x="699187" y="2259287"/>
            <a:ext cx="10793627" cy="3180893"/>
          </a:xfrm>
        </p:spPr>
        <p:txBody>
          <a:bodyPr>
            <a:noAutofit/>
          </a:bodyPr>
          <a:lstStyle/>
          <a:p>
            <a:pPr marL="0" indent="0" algn="ctr">
              <a:buNone/>
            </a:pPr>
            <a:r>
              <a:rPr lang="en-GB" sz="4000" dirty="0"/>
              <a:t>Can you give some examples of some vocabulary that are SPECIFIC to either the Stone, Bronze or Iron Ages in Britain?</a:t>
            </a:r>
          </a:p>
          <a:p>
            <a:pPr marL="0" indent="0" algn="ctr">
              <a:buNone/>
            </a:pPr>
            <a:endParaRPr lang="en-GB" sz="4000" dirty="0"/>
          </a:p>
          <a:p>
            <a:pPr marL="0" indent="0" algn="ctr">
              <a:buNone/>
            </a:pPr>
            <a:r>
              <a:rPr lang="en-GB" sz="4000" dirty="0"/>
              <a:t>Is there a reason that they are specific to these periods?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Stone Age to Iron Age Vocabulary and Communication question</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3000" dirty="0"/>
              <a:t>Hunter-gatherer</a:t>
            </a:r>
          </a:p>
          <a:p>
            <a:pPr algn="ctr"/>
            <a:r>
              <a:rPr lang="en-GB" sz="3000" dirty="0"/>
              <a:t>Nomadic</a:t>
            </a:r>
          </a:p>
          <a:p>
            <a:pPr algn="ctr"/>
            <a:r>
              <a:rPr lang="en-GB" sz="3000" dirty="0"/>
              <a:t>Mesolithic</a:t>
            </a:r>
          </a:p>
        </p:txBody>
      </p:sp>
    </p:spTree>
    <p:extLst>
      <p:ext uri="{BB962C8B-B14F-4D97-AF65-F5344CB8AC3E}">
        <p14:creationId xmlns:p14="http://schemas.microsoft.com/office/powerpoint/2010/main" val="467099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Positive</a:t>
            </a:r>
          </a:p>
        </p:txBody>
      </p:sp>
      <p:sp>
        <p:nvSpPr>
          <p:cNvPr id="3"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a continuity or a change during the time of </a:t>
            </a:r>
            <a:r>
              <a:rPr lang="en-GB" sz="4800" dirty="0"/>
              <a:t>Early Islam </a:t>
            </a:r>
            <a:r>
              <a:rPr lang="en-GB" sz="4500" dirty="0"/>
              <a:t>that you think was positive and say why you think it was positive?</a:t>
            </a:r>
          </a:p>
          <a:p>
            <a:pPr marL="0" indent="0" algn="ctr">
              <a:buNone/>
            </a:pPr>
            <a:endParaRPr lang="en-GB" sz="1000" dirty="0"/>
          </a:p>
          <a:p>
            <a:pPr marL="0" indent="0" algn="ctr">
              <a:buNone/>
            </a:pPr>
            <a:r>
              <a:rPr lang="en-GB" sz="4500" dirty="0"/>
              <a:t>Do you think that THEY knew that it was positive or was it later?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Early Islam</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Early Islam</a:t>
            </a:r>
          </a:p>
          <a:p>
            <a:pPr algn="ctr"/>
            <a:r>
              <a:rPr lang="en-GB" sz="1200" dirty="0"/>
              <a:t>Continuity and Change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2" name="Action Button: Custom 11">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Baghdad’s growth to become a bustling city full of traders and scholars made it one of the most significant cities in the entire world during the 8</a:t>
            </a:r>
            <a:r>
              <a:rPr lang="en-GB" sz="2400" baseline="30000" dirty="0"/>
              <a:t>th</a:t>
            </a:r>
            <a:r>
              <a:rPr lang="en-GB" sz="2400" dirty="0"/>
              <a:t> and 9</a:t>
            </a:r>
            <a:r>
              <a:rPr lang="en-GB" sz="2400" baseline="30000" dirty="0"/>
              <a:t>th</a:t>
            </a:r>
            <a:r>
              <a:rPr lang="en-GB" sz="2400" dirty="0"/>
              <a:t> centuries. </a:t>
            </a:r>
          </a:p>
        </p:txBody>
      </p:sp>
    </p:spTree>
    <p:extLst>
      <p:ext uri="{BB962C8B-B14F-4D97-AF65-F5344CB8AC3E}">
        <p14:creationId xmlns:p14="http://schemas.microsoft.com/office/powerpoint/2010/main" val="5300349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a continuity or a change during the time of </a:t>
            </a:r>
            <a:r>
              <a:rPr lang="en-GB" sz="4800" dirty="0"/>
              <a:t>Early Islam </a:t>
            </a:r>
            <a:r>
              <a:rPr lang="en-GB" sz="4500" dirty="0"/>
              <a:t>that you think was negative and say why you think it was negative?</a:t>
            </a:r>
          </a:p>
          <a:p>
            <a:pPr marL="0" indent="0" algn="ctr">
              <a:buNone/>
            </a:pPr>
            <a:endParaRPr lang="en-GB" sz="1000" dirty="0"/>
          </a:p>
          <a:p>
            <a:pPr marL="0" indent="0" algn="ctr">
              <a:buNone/>
            </a:pPr>
            <a:r>
              <a:rPr lang="en-GB" sz="4500" dirty="0"/>
              <a:t>Do you think that THEY knew that it was negative or was it only known later?</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Early Islam</a:t>
            </a:r>
          </a:p>
          <a:p>
            <a:pPr algn="ctr"/>
            <a:r>
              <a:rPr lang="en-GB" sz="1200" dirty="0"/>
              <a:t>Continuity and Change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4" name="Action Button: Custom 13">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The relationship with Christians in the 11</a:t>
            </a:r>
            <a:r>
              <a:rPr lang="en-GB" sz="2400" baseline="30000" dirty="0"/>
              <a:t>th</a:t>
            </a:r>
            <a:r>
              <a:rPr lang="en-GB" sz="2400" dirty="0"/>
              <a:t> century comes crashing down as Christian armies capture the city of Jerusalem in the First Crusade. This would lead to many conflicts between the two groups.</a:t>
            </a:r>
          </a:p>
        </p:txBody>
      </p:sp>
    </p:spTree>
    <p:extLst>
      <p:ext uri="{BB962C8B-B14F-4D97-AF65-F5344CB8AC3E}">
        <p14:creationId xmlns:p14="http://schemas.microsoft.com/office/powerpoint/2010/main" val="3961906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Causes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some causes that brought about change to </a:t>
            </a:r>
            <a:r>
              <a:rPr lang="en-GB" sz="4800" dirty="0"/>
              <a:t>Early Islam?</a:t>
            </a:r>
            <a:endParaRPr lang="en-GB" sz="4500" dirty="0"/>
          </a:p>
          <a:p>
            <a:pPr marL="0" indent="0" algn="ctr">
              <a:buNone/>
            </a:pPr>
            <a:endParaRPr lang="en-GB" sz="4500" dirty="0"/>
          </a:p>
          <a:p>
            <a:pPr marL="0" indent="0" algn="ctr">
              <a:buNone/>
            </a:pPr>
            <a:r>
              <a:rPr lang="en-GB" sz="4500" dirty="0"/>
              <a:t>Do you think these causes were more important than the effects that they brought?</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Early Islam</a:t>
            </a:r>
          </a:p>
          <a:p>
            <a:pPr algn="ctr"/>
            <a:r>
              <a:rPr lang="en-GB" sz="1200" dirty="0"/>
              <a:t>Cause and Effect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2" name="Action Button: Custom 11">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Knowledge about maths and science in Europe grew largely because of Early Islamic scholars and inventors who were keen to build on the ideas of Greek, Roman and Egyptian scholars before them.</a:t>
            </a:r>
          </a:p>
        </p:txBody>
      </p:sp>
    </p:spTree>
    <p:extLst>
      <p:ext uri="{BB962C8B-B14F-4D97-AF65-F5344CB8AC3E}">
        <p14:creationId xmlns:p14="http://schemas.microsoft.com/office/powerpoint/2010/main" val="1379145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Effects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8" cy="4136570"/>
          </a:xfrm>
        </p:spPr>
        <p:txBody>
          <a:bodyPr>
            <a:noAutofit/>
          </a:bodyPr>
          <a:lstStyle/>
          <a:p>
            <a:pPr marL="0" indent="0" algn="ctr">
              <a:buNone/>
            </a:pPr>
            <a:r>
              <a:rPr lang="en-GB" sz="4000" dirty="0"/>
              <a:t>Can you identify some effects that occurred during the time of Early Islam?</a:t>
            </a:r>
          </a:p>
          <a:p>
            <a:pPr marL="0" indent="0" algn="ctr">
              <a:buNone/>
            </a:pPr>
            <a:endParaRPr lang="en-GB" sz="4000" dirty="0"/>
          </a:p>
          <a:p>
            <a:pPr marL="0" indent="0" algn="ctr">
              <a:buNone/>
            </a:pPr>
            <a:r>
              <a:rPr lang="en-GB" sz="4000" dirty="0"/>
              <a:t>Can you identify the causes of them?</a:t>
            </a:r>
          </a:p>
          <a:p>
            <a:pPr marL="0" indent="0" algn="ctr">
              <a:buNone/>
            </a:pPr>
            <a:endParaRPr lang="en-GB" sz="4000" dirty="0"/>
          </a:p>
          <a:p>
            <a:pPr marL="0" indent="0" algn="ctr">
              <a:buNone/>
            </a:pPr>
            <a:r>
              <a:rPr lang="en-GB" sz="4000" dirty="0"/>
              <a:t>Did these effects last longer than Early Islam perhaps intended them to?</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Early Islam</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Early Islam</a:t>
            </a:r>
          </a:p>
          <a:p>
            <a:pPr algn="ctr"/>
            <a:r>
              <a:rPr lang="en-GB" sz="1200" dirty="0"/>
              <a:t>Cause and Effect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4" name="Action Button: Custom 13">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The game of chess is thought to have originated in Early Islam and spread throughout Europe. We still play chess today and is recognised for its skill and ability to improve brain functionality. </a:t>
            </a:r>
          </a:p>
        </p:txBody>
      </p:sp>
    </p:spTree>
    <p:extLst>
      <p:ext uri="{BB962C8B-B14F-4D97-AF65-F5344CB8AC3E}">
        <p14:creationId xmlns:p14="http://schemas.microsoft.com/office/powerpoint/2010/main" val="28510224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Positive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272579"/>
            <a:ext cx="10793628" cy="3154310"/>
          </a:xfrm>
        </p:spPr>
        <p:txBody>
          <a:bodyPr>
            <a:noAutofit/>
          </a:bodyPr>
          <a:lstStyle/>
          <a:p>
            <a:pPr marL="0" indent="0" algn="ctr">
              <a:buNone/>
            </a:pPr>
            <a:r>
              <a:rPr lang="en-GB" sz="4000" dirty="0"/>
              <a:t>Can you think of any causes or effects that had a positive impact on Early Islam?</a:t>
            </a:r>
          </a:p>
          <a:p>
            <a:pPr marL="0" indent="0" algn="ctr">
              <a:buNone/>
            </a:pPr>
            <a:endParaRPr lang="en-GB" sz="4000" dirty="0"/>
          </a:p>
          <a:p>
            <a:pPr marL="0" indent="0" algn="ctr">
              <a:buNone/>
            </a:pPr>
            <a:r>
              <a:rPr lang="en-GB" sz="4000" dirty="0"/>
              <a:t>Do you think that history would have developed in the same way without these causes and effects?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Early Islam</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Early Islam</a:t>
            </a:r>
          </a:p>
          <a:p>
            <a:pPr algn="ctr"/>
            <a:r>
              <a:rPr lang="en-GB" sz="1200" dirty="0"/>
              <a:t>Cause and Effect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4" name="Action Button: Custom 13">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The rich artistic culture of Early Islam spread across Europe and European artists and leaders soon came to admire and replicate Islamic art such as calligraphy.</a:t>
            </a:r>
          </a:p>
        </p:txBody>
      </p:sp>
    </p:spTree>
    <p:extLst>
      <p:ext uri="{BB962C8B-B14F-4D97-AF65-F5344CB8AC3E}">
        <p14:creationId xmlns:p14="http://schemas.microsoft.com/office/powerpoint/2010/main" val="31102405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351613"/>
            <a:ext cx="10793628" cy="3180893"/>
          </a:xfrm>
        </p:spPr>
        <p:txBody>
          <a:bodyPr>
            <a:noAutofit/>
          </a:bodyPr>
          <a:lstStyle/>
          <a:p>
            <a:pPr marL="0" indent="0" algn="ctr">
              <a:buNone/>
            </a:pPr>
            <a:r>
              <a:rPr lang="en-GB" sz="4000" dirty="0"/>
              <a:t>Can you think of any causes or effects that had a negative impact on Early Islam ?</a:t>
            </a:r>
          </a:p>
          <a:p>
            <a:pPr marL="0" indent="0" algn="ctr">
              <a:buNone/>
            </a:pPr>
            <a:endParaRPr lang="en-GB" sz="4000" dirty="0"/>
          </a:p>
          <a:p>
            <a:pPr marL="0" indent="0" algn="ctr">
              <a:buNone/>
            </a:pPr>
            <a:r>
              <a:rPr lang="en-GB" sz="4000" dirty="0"/>
              <a:t>Do you think that history would have developed in the same way without these causes and effects?</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Early Islam</a:t>
            </a:r>
          </a:p>
          <a:p>
            <a:pPr algn="ctr"/>
            <a:r>
              <a:rPr lang="en-GB" sz="1200" dirty="0"/>
              <a:t>Cause and Effect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2" name="Action Button: Custom 11">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100" dirty="0"/>
              <a:t>The Siege of Baghdad (AD1258) by the Mongol army led to the near destruction of the city, including priceless and irreplaceable books about medicine and history were destroyed. It would take several decades of rebuilding for the city to even come close to becoming as powerful as it was before.</a:t>
            </a:r>
          </a:p>
        </p:txBody>
      </p:sp>
    </p:spTree>
    <p:extLst>
      <p:ext uri="{BB962C8B-B14F-4D97-AF65-F5344CB8AC3E}">
        <p14:creationId xmlns:p14="http://schemas.microsoft.com/office/powerpoint/2010/main" val="15795692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Event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93628" cy="3180893"/>
          </a:xfrm>
        </p:spPr>
        <p:txBody>
          <a:bodyPr>
            <a:noAutofit/>
          </a:bodyPr>
          <a:lstStyle/>
          <a:p>
            <a:pPr marL="0" indent="0" algn="ctr">
              <a:buNone/>
            </a:pPr>
            <a:r>
              <a:rPr lang="en-GB" sz="4000" dirty="0"/>
              <a:t>Can you think of a significant event during the time of Early Islam and say why it was so significant?</a:t>
            </a:r>
          </a:p>
          <a:p>
            <a:pPr marL="0" indent="0" algn="ctr">
              <a:buNone/>
            </a:pPr>
            <a:endParaRPr lang="en-GB" sz="4000" dirty="0"/>
          </a:p>
          <a:p>
            <a:pPr marL="0" indent="0" algn="ctr">
              <a:buNone/>
            </a:pPr>
            <a:r>
              <a:rPr lang="en-GB" sz="4000" dirty="0"/>
              <a:t>Do you think that it was more significant for people back then or for us now?</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Early Islam</a:t>
            </a:r>
          </a:p>
          <a:p>
            <a:pPr algn="ctr"/>
            <a:r>
              <a:rPr lang="en-GB" sz="1200" dirty="0"/>
              <a:t>Significance and Interpretation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2" name="Action Button: Custom 11">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AD1099</a:t>
            </a:r>
          </a:p>
          <a:p>
            <a:pPr algn="ctr"/>
            <a:r>
              <a:rPr lang="en-GB" sz="2200" dirty="0"/>
              <a:t>European Crusaders took the city of Jerusalem, sparking years of conflict between Christians and Muslims. This led to a widening of the East and the West because of their religious differences.</a:t>
            </a:r>
          </a:p>
        </p:txBody>
      </p:sp>
    </p:spTree>
    <p:extLst>
      <p:ext uri="{BB962C8B-B14F-4D97-AF65-F5344CB8AC3E}">
        <p14:creationId xmlns:p14="http://schemas.microsoft.com/office/powerpoint/2010/main" val="18020700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People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113488"/>
            <a:ext cx="10793628" cy="3180893"/>
          </a:xfrm>
        </p:spPr>
        <p:txBody>
          <a:bodyPr>
            <a:noAutofit/>
          </a:bodyPr>
          <a:lstStyle/>
          <a:p>
            <a:pPr marL="0" indent="0" algn="ctr">
              <a:buNone/>
            </a:pPr>
            <a:r>
              <a:rPr lang="en-GB" sz="4000" dirty="0"/>
              <a:t>Can you think of some significant people linked to Early Islam and say why there were so significant?</a:t>
            </a:r>
          </a:p>
          <a:p>
            <a:pPr marL="0" indent="0" algn="ctr">
              <a:buNone/>
            </a:pPr>
            <a:endParaRPr lang="en-GB" sz="4000" dirty="0"/>
          </a:p>
          <a:p>
            <a:pPr marL="0" indent="0" algn="ctr">
              <a:buNone/>
            </a:pPr>
            <a:r>
              <a:rPr lang="en-GB" sz="4000" dirty="0"/>
              <a:t>Were these people actually from Early Islam or did they belong to a different group or country?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Early Islam</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Early Islam</a:t>
            </a:r>
          </a:p>
          <a:p>
            <a:pPr algn="ctr"/>
            <a:r>
              <a:rPr lang="en-GB" sz="1200" dirty="0"/>
              <a:t>Significance and Interpretation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4" name="Action Button: Custom 13">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err="1"/>
              <a:t>Ibn</a:t>
            </a:r>
            <a:r>
              <a:rPr lang="en-GB" sz="2400" dirty="0"/>
              <a:t> Battuta was an explorer who wrote one of the most significant travel logs in history. This covered around 75,000 miles of travels, detailing life and culture in places such as China and Spain.</a:t>
            </a:r>
          </a:p>
        </p:txBody>
      </p:sp>
    </p:spTree>
    <p:extLst>
      <p:ext uri="{BB962C8B-B14F-4D97-AF65-F5344CB8AC3E}">
        <p14:creationId xmlns:p14="http://schemas.microsoft.com/office/powerpoint/2010/main" val="29695947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Challenges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708596"/>
            <a:ext cx="12192000" cy="4466927"/>
          </a:xfrm>
        </p:spPr>
        <p:txBody>
          <a:bodyPr>
            <a:noAutofit/>
          </a:bodyPr>
          <a:lstStyle/>
          <a:p>
            <a:pPr marL="0" indent="0" algn="ctr">
              <a:buNone/>
            </a:pPr>
            <a:r>
              <a:rPr lang="en-GB" sz="4000" dirty="0"/>
              <a:t>What kinds of challenges do you think that Early Islam faced?</a:t>
            </a:r>
          </a:p>
          <a:p>
            <a:pPr algn="ctr"/>
            <a:endParaRPr lang="en-GB" sz="1000" dirty="0"/>
          </a:p>
          <a:p>
            <a:pPr marL="0" indent="0" algn="ctr">
              <a:buNone/>
            </a:pPr>
            <a:r>
              <a:rPr lang="en-GB" sz="4000" dirty="0"/>
              <a:t>Do you think that they faced greater challenges than other civilisations that you’ve studied?</a:t>
            </a:r>
          </a:p>
          <a:p>
            <a:pPr marL="0" indent="0" algn="ctr">
              <a:buNone/>
            </a:pPr>
            <a:endParaRPr lang="en-GB" sz="1000" dirty="0"/>
          </a:p>
          <a:p>
            <a:pPr marL="0" indent="0" algn="ctr">
              <a:buNone/>
            </a:pPr>
            <a:r>
              <a:rPr lang="en-GB" sz="4000" dirty="0"/>
              <a:t>Do you think that other people faced new challenges when they came into contact with Early Islam?</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Early Islam</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Early Islam</a:t>
            </a:r>
          </a:p>
          <a:p>
            <a:pPr algn="ctr"/>
            <a:r>
              <a:rPr lang="en-GB" sz="1200" dirty="0"/>
              <a:t>Significance and Interpretation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4" name="Action Button: Custom 13">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Early Islam faced multiple challenges, particularly linked to religion and territory. The beginning of Early Islam contains lots of conflicts and the growth of Islam and Baghdad meant that it was a serious threat to those who opposed it.</a:t>
            </a:r>
          </a:p>
        </p:txBody>
      </p:sp>
    </p:spTree>
    <p:extLst>
      <p:ext uri="{BB962C8B-B14F-4D97-AF65-F5344CB8AC3E}">
        <p14:creationId xmlns:p14="http://schemas.microsoft.com/office/powerpoint/2010/main" val="2752897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Interpretation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829098"/>
            <a:ext cx="12192000" cy="3180893"/>
          </a:xfrm>
        </p:spPr>
        <p:txBody>
          <a:bodyPr>
            <a:noAutofit/>
          </a:bodyPr>
          <a:lstStyle/>
          <a:p>
            <a:pPr marL="0" indent="0" algn="ctr">
              <a:buNone/>
            </a:pPr>
            <a:r>
              <a:rPr lang="en-GB" sz="4000" dirty="0"/>
              <a:t>Can you think of an interpretation that we have of Early Islam?</a:t>
            </a:r>
          </a:p>
          <a:p>
            <a:pPr marL="0" indent="0" algn="ctr">
              <a:buNone/>
            </a:pPr>
            <a:endParaRPr lang="en-GB" sz="2000" dirty="0"/>
          </a:p>
          <a:p>
            <a:pPr marL="0" indent="0" algn="ctr">
              <a:buNone/>
            </a:pPr>
            <a:r>
              <a:rPr lang="en-GB" sz="4000" dirty="0"/>
              <a:t>Is it a good interpretation or a bad one?</a:t>
            </a:r>
          </a:p>
          <a:p>
            <a:pPr marL="0" indent="0" algn="ctr">
              <a:buNone/>
            </a:pPr>
            <a:endParaRPr lang="en-GB" sz="2000" dirty="0"/>
          </a:p>
          <a:p>
            <a:pPr marL="0" indent="0" algn="ctr">
              <a:buNone/>
            </a:pPr>
            <a:r>
              <a:rPr lang="en-GB" sz="4000" dirty="0"/>
              <a:t>Why do you think we have this interpretation of them?</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Early Islam</a:t>
            </a:r>
          </a:p>
          <a:p>
            <a:pPr algn="ctr"/>
            <a:r>
              <a:rPr lang="en-GB" sz="1200" dirty="0"/>
              <a:t>Significance and Interpretation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2" name="Action Button: Custom 11">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1900" dirty="0"/>
              <a:t>Lots of interpretations of Early Islam are positive because they focus on the developments in science, maths, medicine and technology due to the number of inventions and discoveries made in places like Baghdad. The growth of Islam is often linked to conflict though as lots of battles and wars were had in order for it to grow.</a:t>
            </a:r>
          </a:p>
        </p:txBody>
      </p:sp>
    </p:spTree>
    <p:extLst>
      <p:ext uri="{BB962C8B-B14F-4D97-AF65-F5344CB8AC3E}">
        <p14:creationId xmlns:p14="http://schemas.microsoft.com/office/powerpoint/2010/main" val="6827722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General</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9" name="Content Placeholder 2"/>
          <p:cNvSpPr>
            <a:spLocks noGrp="1"/>
          </p:cNvSpPr>
          <p:nvPr>
            <p:ph idx="1"/>
          </p:nvPr>
        </p:nvSpPr>
        <p:spPr>
          <a:xfrm>
            <a:off x="719782" y="1963195"/>
            <a:ext cx="10773032" cy="3180893"/>
          </a:xfrm>
        </p:spPr>
        <p:txBody>
          <a:bodyPr>
            <a:noAutofit/>
          </a:bodyPr>
          <a:lstStyle/>
          <a:p>
            <a:pPr marL="0" indent="0" algn="ctr">
              <a:buNone/>
            </a:pPr>
            <a:r>
              <a:rPr lang="en-GB" sz="4000" dirty="0"/>
              <a:t>Can you give some examples of some vocabulary from either the Stone, Bronze or Iron Ages in Britain that can be found in other periods of history or civilisations?</a:t>
            </a:r>
          </a:p>
          <a:p>
            <a:pPr marL="0" indent="0" algn="ctr">
              <a:buNone/>
            </a:pPr>
            <a:endParaRPr lang="en-GB" sz="4000" dirty="0"/>
          </a:p>
          <a:p>
            <a:pPr marL="0" indent="0" algn="ctr">
              <a:buNone/>
            </a:pPr>
            <a:r>
              <a:rPr lang="en-GB" sz="4000" dirty="0"/>
              <a:t>Why might they be found in other periods of history or other civilisations?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Stone Age to Iron Age 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Stone Age to Iron Age Vocabulary and Communication question</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3000" dirty="0"/>
              <a:t>Agriculture</a:t>
            </a:r>
          </a:p>
          <a:p>
            <a:pPr algn="ctr"/>
            <a:r>
              <a:rPr lang="en-GB" sz="3000" dirty="0"/>
              <a:t>Settlement</a:t>
            </a:r>
          </a:p>
          <a:p>
            <a:pPr algn="ctr"/>
            <a:r>
              <a:rPr lang="en-GB" sz="3000" dirty="0"/>
              <a:t>Society</a:t>
            </a:r>
          </a:p>
          <a:p>
            <a:pPr algn="ctr"/>
            <a:r>
              <a:rPr lang="en-GB" sz="3000" dirty="0"/>
              <a:t>Achievements</a:t>
            </a:r>
          </a:p>
        </p:txBody>
      </p:sp>
    </p:spTree>
    <p:extLst>
      <p:ext uri="{BB962C8B-B14F-4D97-AF65-F5344CB8AC3E}">
        <p14:creationId xmlns:p14="http://schemas.microsoft.com/office/powerpoint/2010/main" val="3420048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Types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1944962"/>
            <a:ext cx="10773032" cy="3180893"/>
          </a:xfrm>
        </p:spPr>
        <p:txBody>
          <a:bodyPr>
            <a:noAutofit/>
          </a:bodyPr>
          <a:lstStyle/>
          <a:p>
            <a:pPr marL="0" indent="0" algn="ctr">
              <a:buNone/>
            </a:pPr>
            <a:r>
              <a:rPr lang="en-GB" sz="4000" dirty="0"/>
              <a:t>What types of sources do we have about Early Islam?</a:t>
            </a:r>
          </a:p>
          <a:p>
            <a:pPr marL="0" indent="0" algn="ctr">
              <a:buNone/>
            </a:pPr>
            <a:r>
              <a:rPr lang="en-GB" sz="4000" dirty="0"/>
              <a:t> </a:t>
            </a:r>
          </a:p>
          <a:p>
            <a:pPr marL="0" indent="0" algn="ctr">
              <a:buNone/>
            </a:pPr>
            <a:r>
              <a:rPr lang="en-GB" sz="4000" dirty="0"/>
              <a:t>Do we have different types of sources for Early Islam compared to another period or civilisation that we have studied and why?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Early Islam</a:t>
            </a:r>
          </a:p>
          <a:p>
            <a:pPr algn="ctr"/>
            <a:r>
              <a:rPr lang="en-GB" sz="1200" dirty="0"/>
              <a:t>Sources as Evidence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3" name="Action Button: Custom 12">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There are lots of written accounts of Early Islamic traders and explorers that have been found which gives us a great insight into their thoughts and travels.</a:t>
            </a:r>
          </a:p>
        </p:txBody>
      </p:sp>
    </p:spTree>
    <p:extLst>
      <p:ext uri="{BB962C8B-B14F-4D97-AF65-F5344CB8AC3E}">
        <p14:creationId xmlns:p14="http://schemas.microsoft.com/office/powerpoint/2010/main" val="14290631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4" grpId="0" animBg="1"/>
      <p:bldP spid="14" grpId="1" animBg="1"/>
    </p:bld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Amount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935437"/>
            <a:ext cx="10773032" cy="3180893"/>
          </a:xfrm>
        </p:spPr>
        <p:txBody>
          <a:bodyPr>
            <a:noAutofit/>
          </a:bodyPr>
          <a:lstStyle/>
          <a:p>
            <a:pPr marL="0" indent="0" algn="ctr">
              <a:buNone/>
            </a:pPr>
            <a:r>
              <a:rPr lang="en-GB" sz="4500" dirty="0"/>
              <a:t>How much evidence do we have about </a:t>
            </a:r>
            <a:r>
              <a:rPr lang="en-GB" sz="4800" dirty="0"/>
              <a:t>Early Islam</a:t>
            </a:r>
            <a:r>
              <a:rPr lang="en-GB" sz="4500" dirty="0"/>
              <a:t>?</a:t>
            </a:r>
          </a:p>
          <a:p>
            <a:pPr marL="0" indent="0" algn="ctr">
              <a:buNone/>
            </a:pPr>
            <a:endParaRPr lang="en-GB" sz="2000" dirty="0"/>
          </a:p>
          <a:p>
            <a:pPr marL="0" indent="0" algn="ctr">
              <a:buNone/>
            </a:pPr>
            <a:r>
              <a:rPr lang="en-GB" sz="4500" dirty="0"/>
              <a:t>Do we have as much evidence as other periods or civilisations that you’ve studied and why might that be?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Early Islam</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Early Islam</a:t>
            </a:r>
          </a:p>
          <a:p>
            <a:pPr algn="ctr"/>
            <a:r>
              <a:rPr lang="en-GB" sz="1200" dirty="0"/>
              <a:t>Sources as Evidence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4" name="Action Button: Custom 13">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We may have more evidence of Early Islam than the Anglo-Saxons as they were more keen to write and travelled extensively across the world. But the destruction of the House of Wisdom meant that many texts and sources of evidence have been lost forever.</a:t>
            </a:r>
          </a:p>
        </p:txBody>
      </p:sp>
    </p:spTree>
    <p:extLst>
      <p:ext uri="{BB962C8B-B14F-4D97-AF65-F5344CB8AC3E}">
        <p14:creationId xmlns:p14="http://schemas.microsoft.com/office/powerpoint/2010/main" val="31804106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Usefulness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2259287"/>
            <a:ext cx="10773032" cy="3180893"/>
          </a:xfrm>
        </p:spPr>
        <p:txBody>
          <a:bodyPr>
            <a:noAutofit/>
          </a:bodyPr>
          <a:lstStyle/>
          <a:p>
            <a:pPr marL="0" indent="0" algn="ctr">
              <a:buNone/>
            </a:pPr>
            <a:r>
              <a:rPr lang="en-GB" sz="5000" dirty="0"/>
              <a:t>Can you name any evidence about Early Islam?</a:t>
            </a:r>
          </a:p>
          <a:p>
            <a:pPr marL="0" indent="0" algn="ctr">
              <a:buNone/>
            </a:pPr>
            <a:endParaRPr lang="en-GB" sz="5000" dirty="0"/>
          </a:p>
          <a:p>
            <a:pPr marL="0" indent="0" algn="ctr">
              <a:buNone/>
            </a:pPr>
            <a:r>
              <a:rPr lang="en-GB" sz="5000" dirty="0"/>
              <a:t>What makes it useful and in what kind of ways?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Early Islam</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Early Islam</a:t>
            </a:r>
          </a:p>
          <a:p>
            <a:pPr algn="ctr"/>
            <a:r>
              <a:rPr lang="en-GB" sz="1200" dirty="0"/>
              <a:t>Sources as Evidence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4" name="Action Button: Custom 13">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453121"/>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Coins that were minted by Anglo-Saxon King Offa tell us that the two sets of people at least knew about each other as there were Islamic inscriptions found on the coins.  These are useful in showing the contact that may have happened between them.</a:t>
            </a:r>
          </a:p>
        </p:txBody>
      </p:sp>
    </p:spTree>
    <p:extLst>
      <p:ext uri="{BB962C8B-B14F-4D97-AF65-F5344CB8AC3E}">
        <p14:creationId xmlns:p14="http://schemas.microsoft.com/office/powerpoint/2010/main" val="1436706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Primary/Secondary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897337"/>
            <a:ext cx="10773032" cy="3180893"/>
          </a:xfrm>
        </p:spPr>
        <p:txBody>
          <a:bodyPr>
            <a:noAutofit/>
          </a:bodyPr>
          <a:lstStyle/>
          <a:p>
            <a:pPr marL="0" indent="0" algn="ctr">
              <a:buNone/>
            </a:pPr>
            <a:r>
              <a:rPr lang="en-GB" sz="5000" dirty="0"/>
              <a:t>Can you identify any primary sources about Early Islam?</a:t>
            </a:r>
          </a:p>
          <a:p>
            <a:pPr marL="0" indent="0" algn="ctr">
              <a:buNone/>
            </a:pPr>
            <a:endParaRPr lang="en-GB" sz="5000" dirty="0"/>
          </a:p>
          <a:p>
            <a:pPr marL="0" indent="0" algn="ctr">
              <a:buNone/>
            </a:pPr>
            <a:r>
              <a:rPr lang="en-GB" sz="5000" dirty="0"/>
              <a:t>Which secondary sources have we used to find out about this period of history?</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Early Islam</a:t>
            </a:r>
          </a:p>
          <a:p>
            <a:pPr algn="ctr"/>
            <a:r>
              <a:rPr lang="en-GB" sz="1200" dirty="0"/>
              <a:t>Sources as Evidence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2" name="Action Button: Custom 11">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Lots of written sources from traders and explorers can be used as primary sources as well as textbooks written by scientists and mathematicians. Secondary sources include websites, books and videos. </a:t>
            </a:r>
          </a:p>
        </p:txBody>
      </p:sp>
    </p:spTree>
    <p:extLst>
      <p:ext uri="{BB962C8B-B14F-4D97-AF65-F5344CB8AC3E}">
        <p14:creationId xmlns:p14="http://schemas.microsoft.com/office/powerpoint/2010/main" val="39711793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Questions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2049737"/>
            <a:ext cx="10773032" cy="3180893"/>
          </a:xfrm>
        </p:spPr>
        <p:txBody>
          <a:bodyPr>
            <a:noAutofit/>
          </a:bodyPr>
          <a:lstStyle/>
          <a:p>
            <a:pPr marL="0" indent="0" algn="ctr">
              <a:buNone/>
            </a:pPr>
            <a:r>
              <a:rPr lang="en-GB" sz="5000" dirty="0"/>
              <a:t>What kinds of questions would you like to ask about Early Islam?</a:t>
            </a:r>
          </a:p>
          <a:p>
            <a:pPr marL="0" indent="0" algn="ctr">
              <a:buNone/>
            </a:pPr>
            <a:endParaRPr lang="en-GB" sz="5000" dirty="0"/>
          </a:p>
          <a:p>
            <a:pPr marL="0" indent="0" algn="ctr">
              <a:buNone/>
            </a:pPr>
            <a:r>
              <a:rPr lang="en-GB" sz="5000" dirty="0"/>
              <a:t>Why might they be good questions to ask?</a:t>
            </a:r>
          </a:p>
        </p:txBody>
      </p:sp>
      <p:sp>
        <p:nvSpPr>
          <p:cNvPr id="8" name="Action Button: Custom 7">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Early Islam</a:t>
            </a:r>
          </a:p>
          <a:p>
            <a:pPr algn="ctr"/>
            <a:r>
              <a:rPr lang="en-GB" sz="1200" dirty="0"/>
              <a:t>Historical Enquiry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4" name="Action Button: Custom 13">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What made Early Islam so powerful?</a:t>
            </a:r>
          </a:p>
          <a:p>
            <a:pPr algn="ctr"/>
            <a:r>
              <a:rPr lang="en-GB" sz="2400" dirty="0"/>
              <a:t>Why did Baghdad become so significant?</a:t>
            </a:r>
          </a:p>
          <a:p>
            <a:pPr algn="ctr"/>
            <a:r>
              <a:rPr lang="en-GB" sz="2400" dirty="0"/>
              <a:t>Is Islam today the same as Early Islam?</a:t>
            </a:r>
          </a:p>
        </p:txBody>
      </p:sp>
    </p:spTree>
    <p:extLst>
      <p:ext uri="{BB962C8B-B14F-4D97-AF65-F5344CB8AC3E}">
        <p14:creationId xmlns:p14="http://schemas.microsoft.com/office/powerpoint/2010/main" val="2782551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Explanations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92562"/>
            <a:ext cx="10773032" cy="3180893"/>
          </a:xfrm>
        </p:spPr>
        <p:txBody>
          <a:bodyPr>
            <a:noAutofit/>
          </a:bodyPr>
          <a:lstStyle/>
          <a:p>
            <a:pPr marL="0" indent="0" algn="ctr">
              <a:buNone/>
            </a:pPr>
            <a:r>
              <a:rPr lang="en-GB" sz="5000" dirty="0"/>
              <a:t>Can you give an explanation to a question that has already been asked about Early Islam?</a:t>
            </a:r>
          </a:p>
          <a:p>
            <a:pPr marL="0" indent="0" algn="ctr">
              <a:buNone/>
            </a:pPr>
            <a:endParaRPr lang="en-GB" sz="2000" dirty="0"/>
          </a:p>
          <a:p>
            <a:pPr marL="0" indent="0" algn="ctr">
              <a:buNone/>
            </a:pPr>
            <a:r>
              <a:rPr lang="en-GB" sz="5000" dirty="0"/>
              <a:t>Can you answer a question that YOU have asked?</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Early Islam</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Early Islam</a:t>
            </a:r>
          </a:p>
          <a:p>
            <a:pPr algn="ctr"/>
            <a:r>
              <a:rPr lang="en-GB" sz="1200" dirty="0"/>
              <a:t>Historical Enquiry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4" name="Action Button: Custom 13">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Why did Baghdad become so significant?</a:t>
            </a:r>
          </a:p>
          <a:p>
            <a:pPr algn="ctr"/>
            <a:r>
              <a:rPr lang="en-GB" sz="2000" dirty="0"/>
              <a:t>Baghdad grew as a trading city and as a centre for scholars to come and learn. People from across the world came to Baghdad to see goods that could be traded and learn from the greatest minds the world had to offer.</a:t>
            </a:r>
          </a:p>
        </p:txBody>
      </p:sp>
    </p:spTree>
    <p:extLst>
      <p:ext uri="{BB962C8B-B14F-4D97-AF65-F5344CB8AC3E}">
        <p14:creationId xmlns:p14="http://schemas.microsoft.com/office/powerpoint/2010/main" val="5425278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Evidence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897337"/>
            <a:ext cx="10773032" cy="3180893"/>
          </a:xfrm>
        </p:spPr>
        <p:txBody>
          <a:bodyPr>
            <a:noAutofit/>
          </a:bodyPr>
          <a:lstStyle/>
          <a:p>
            <a:pPr marL="0" indent="0" algn="ctr">
              <a:buNone/>
            </a:pPr>
            <a:r>
              <a:rPr lang="en-GB" sz="4500" dirty="0"/>
              <a:t>Can you give any evidence to either support or oppose a question or statement about </a:t>
            </a:r>
            <a:r>
              <a:rPr lang="en-GB" sz="4800" dirty="0"/>
              <a:t>Early Islam</a:t>
            </a:r>
            <a:r>
              <a:rPr lang="en-GB" sz="4500" dirty="0"/>
              <a:t>?</a:t>
            </a:r>
          </a:p>
          <a:p>
            <a:pPr marL="0" indent="0" algn="ctr">
              <a:buNone/>
            </a:pPr>
            <a:endParaRPr lang="en-GB" sz="2000" dirty="0"/>
          </a:p>
          <a:p>
            <a:pPr marL="0" indent="0" algn="ctr">
              <a:buNone/>
            </a:pPr>
            <a:r>
              <a:rPr lang="en-GB" sz="4500" dirty="0"/>
              <a:t>Is providing evidence important when conducting an enquiry in history?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Early Islam</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Early Islam</a:t>
            </a:r>
          </a:p>
          <a:p>
            <a:pPr algn="ctr"/>
            <a:r>
              <a:rPr lang="en-GB" sz="1200" dirty="0"/>
              <a:t>Historical Enquiry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4" name="Action Button: Custom 13">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Early Islam had no effect on today.</a:t>
            </a:r>
          </a:p>
          <a:p>
            <a:pPr algn="ctr"/>
            <a:r>
              <a:rPr lang="en-GB" sz="2400" dirty="0"/>
              <a:t>There are lots of inventions that came from Early Islam such as the pinhole camera, flying machines and even coffee! </a:t>
            </a:r>
          </a:p>
        </p:txBody>
      </p:sp>
    </p:spTree>
    <p:extLst>
      <p:ext uri="{BB962C8B-B14F-4D97-AF65-F5344CB8AC3E}">
        <p14:creationId xmlns:p14="http://schemas.microsoft.com/office/powerpoint/2010/main" val="18115534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383177" y="2116412"/>
            <a:ext cx="11425645" cy="3180893"/>
          </a:xfrm>
        </p:spPr>
        <p:txBody>
          <a:bodyPr>
            <a:noAutofit/>
          </a:bodyPr>
          <a:lstStyle/>
          <a:p>
            <a:pPr marL="0" indent="0" algn="ctr">
              <a:buNone/>
            </a:pPr>
            <a:r>
              <a:rPr lang="en-GB" sz="4000" dirty="0"/>
              <a:t>Is it important that we ask questions about Early Islam and try to find answers or should we just leave it all in the past?</a:t>
            </a:r>
          </a:p>
          <a:p>
            <a:pPr marL="0" indent="0" algn="ctr">
              <a:buNone/>
            </a:pPr>
            <a:endParaRPr lang="en-GB" sz="4000" dirty="0"/>
          </a:p>
          <a:p>
            <a:pPr marL="0" indent="0" algn="ctr">
              <a:buNone/>
            </a:pPr>
            <a:r>
              <a:rPr lang="en-GB" sz="4000" dirty="0"/>
              <a:t>What would our understanding of them be like WITHOUT asking questions?</a:t>
            </a:r>
          </a:p>
        </p:txBody>
      </p:sp>
      <p:sp>
        <p:nvSpPr>
          <p:cNvPr id="8" name="Title 1"/>
          <p:cNvSpPr txBox="1">
            <a:spLocks/>
          </p:cNvSpPr>
          <p:nvPr/>
        </p:nvSpPr>
        <p:spPr>
          <a:xfrm>
            <a:off x="699187" y="353384"/>
            <a:ext cx="10793627" cy="1325563"/>
          </a:xfrm>
          <a:prstGeom prst="rect">
            <a:avLst/>
          </a:prstGeom>
          <a:solidFill>
            <a:srgbClr val="00B05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Importance</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Early Islam</a:t>
            </a:r>
          </a:p>
          <a:p>
            <a:pPr algn="ctr"/>
            <a:r>
              <a:rPr lang="en-GB" sz="1200" dirty="0"/>
              <a:t>Historical Enquiry question</a:t>
            </a:r>
          </a:p>
        </p:txBody>
      </p:sp>
      <p:sp>
        <p:nvSpPr>
          <p:cNvPr id="14" name="Action Button: Custom 13">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5" name="Action Button: Custom 14">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Given how many mathematical, scientific and technological developments came from Early Islam, it is really important that we keep asking questions about it so that we can have a clearer understanding about how Early Islam impacted on Europe and the world</a:t>
            </a:r>
            <a:r>
              <a:rPr lang="en-GB" sz="2400" dirty="0"/>
              <a:t>.</a:t>
            </a:r>
          </a:p>
        </p:txBody>
      </p:sp>
    </p:spTree>
    <p:extLst>
      <p:ext uri="{BB962C8B-B14F-4D97-AF65-F5344CB8AC3E}">
        <p14:creationId xmlns:p14="http://schemas.microsoft.com/office/powerpoint/2010/main" val="30284526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6" grpId="0" animBg="1"/>
      <p:bldP spid="16" grpId="1" animBg="1"/>
    </p:bld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Specific</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83037"/>
            <a:ext cx="10773032" cy="3180893"/>
          </a:xfrm>
        </p:spPr>
        <p:txBody>
          <a:bodyPr>
            <a:noAutofit/>
          </a:bodyPr>
          <a:lstStyle/>
          <a:p>
            <a:pPr marL="0" indent="0" algn="ctr">
              <a:buNone/>
            </a:pPr>
            <a:r>
              <a:rPr lang="en-GB" sz="5000" dirty="0"/>
              <a:t>Can you give some examples of some vocabulary that is SPECIFIC to Early Islam?</a:t>
            </a:r>
          </a:p>
          <a:p>
            <a:pPr marL="0" indent="0" algn="ctr">
              <a:buNone/>
            </a:pPr>
            <a:endParaRPr lang="en-GB" sz="5000" dirty="0"/>
          </a:p>
          <a:p>
            <a:pPr marL="0" indent="0" algn="ctr">
              <a:buNone/>
            </a:pPr>
            <a:r>
              <a:rPr lang="en-GB" sz="5000" dirty="0"/>
              <a:t>Is there a reason that it is specific to them?</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Early Islam</a:t>
            </a:r>
          </a:p>
          <a:p>
            <a:pPr algn="ctr"/>
            <a:r>
              <a:rPr lang="en-GB" sz="1200" dirty="0"/>
              <a:t>Vocabulary and Communication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2" name="Action Button: Custom 11">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Caliph</a:t>
            </a:r>
          </a:p>
          <a:p>
            <a:pPr algn="ctr"/>
            <a:r>
              <a:rPr lang="en-GB" sz="2400" dirty="0"/>
              <a:t>Calligraphy</a:t>
            </a:r>
          </a:p>
          <a:p>
            <a:pPr algn="ctr"/>
            <a:r>
              <a:rPr lang="en-GB" sz="2400" dirty="0"/>
              <a:t>House of Wisdom</a:t>
            </a:r>
          </a:p>
        </p:txBody>
      </p:sp>
    </p:spTree>
    <p:extLst>
      <p:ext uri="{BB962C8B-B14F-4D97-AF65-F5344CB8AC3E}">
        <p14:creationId xmlns:p14="http://schemas.microsoft.com/office/powerpoint/2010/main" val="20093361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General</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963195"/>
            <a:ext cx="10773032" cy="3180893"/>
          </a:xfrm>
        </p:spPr>
        <p:txBody>
          <a:bodyPr>
            <a:noAutofit/>
          </a:bodyPr>
          <a:lstStyle/>
          <a:p>
            <a:pPr marL="0" indent="0" algn="ctr">
              <a:buNone/>
            </a:pPr>
            <a:r>
              <a:rPr lang="en-GB" sz="4000" dirty="0"/>
              <a:t>Can you give some examples of some vocabulary from Early Islam that can be found in other periods of history or civilisations?</a:t>
            </a:r>
          </a:p>
          <a:p>
            <a:pPr marL="0" indent="0" algn="ctr">
              <a:buNone/>
            </a:pPr>
            <a:endParaRPr lang="en-GB" sz="4000" dirty="0"/>
          </a:p>
          <a:p>
            <a:pPr marL="0" indent="0" algn="ctr">
              <a:buNone/>
            </a:pPr>
            <a:r>
              <a:rPr lang="en-GB" sz="4000" dirty="0"/>
              <a:t>Why might they be found in other periods of history or other civilisations?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Early Islam</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Early Islam</a:t>
            </a:r>
          </a:p>
          <a:p>
            <a:pPr algn="ctr"/>
            <a:r>
              <a:rPr lang="en-GB" sz="1200" dirty="0"/>
              <a:t>Vocabulary and Communication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4" name="Action Button: Custom 13">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400" dirty="0"/>
              <a:t>Trade</a:t>
            </a:r>
          </a:p>
          <a:p>
            <a:pPr algn="ctr"/>
            <a:r>
              <a:rPr lang="en-GB" sz="2400" dirty="0"/>
              <a:t>Empire</a:t>
            </a:r>
          </a:p>
          <a:p>
            <a:pPr algn="ctr"/>
            <a:r>
              <a:rPr lang="en-GB" sz="2400" dirty="0"/>
              <a:t>Technology</a:t>
            </a:r>
          </a:p>
          <a:p>
            <a:pPr algn="ctr"/>
            <a:r>
              <a:rPr lang="en-GB" sz="2400" dirty="0"/>
              <a:t>Conflict</a:t>
            </a:r>
          </a:p>
        </p:txBody>
      </p:sp>
    </p:spTree>
    <p:extLst>
      <p:ext uri="{BB962C8B-B14F-4D97-AF65-F5344CB8AC3E}">
        <p14:creationId xmlns:p14="http://schemas.microsoft.com/office/powerpoint/2010/main" val="20513669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5" grpId="0" animBg="1"/>
      <p:bldP spid="1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Definition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9" name="Content Placeholder 2"/>
          <p:cNvSpPr>
            <a:spLocks noGrp="1"/>
          </p:cNvSpPr>
          <p:nvPr>
            <p:ph idx="1"/>
          </p:nvPr>
        </p:nvSpPr>
        <p:spPr>
          <a:xfrm>
            <a:off x="719782" y="1963195"/>
            <a:ext cx="10773032" cy="3180893"/>
          </a:xfrm>
        </p:spPr>
        <p:txBody>
          <a:bodyPr>
            <a:noAutofit/>
          </a:bodyPr>
          <a:lstStyle/>
          <a:p>
            <a:pPr marL="0" indent="0" algn="ctr">
              <a:buNone/>
            </a:pPr>
            <a:r>
              <a:rPr lang="en-GB" sz="4000" dirty="0"/>
              <a:t>Can you remember a word or phrase linked to the Stone, Bronze or Iron Ages in Britain and give its definition?</a:t>
            </a:r>
          </a:p>
          <a:p>
            <a:pPr marL="0" indent="0" algn="ctr">
              <a:buNone/>
            </a:pPr>
            <a:endParaRPr lang="en-GB" sz="4000" dirty="0"/>
          </a:p>
          <a:p>
            <a:pPr marL="0" indent="0" algn="ctr">
              <a:buNone/>
            </a:pPr>
            <a:r>
              <a:rPr lang="en-GB" sz="4000" dirty="0"/>
              <a:t>Is it specific to these periods or does it appear in another period or civilisation?</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Stone Age to Iron Age 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Stone Age to Iron Age Vocabulary and Communication question</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3000" dirty="0"/>
              <a:t>Can you remember what ‘hunter-gatherer’ or ‘nomadic’ means?</a:t>
            </a:r>
          </a:p>
        </p:txBody>
      </p:sp>
    </p:spTree>
    <p:extLst>
      <p:ext uri="{BB962C8B-B14F-4D97-AF65-F5344CB8AC3E}">
        <p14:creationId xmlns:p14="http://schemas.microsoft.com/office/powerpoint/2010/main" val="9905379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Definition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867945"/>
            <a:ext cx="10773032" cy="3180893"/>
          </a:xfrm>
        </p:spPr>
        <p:txBody>
          <a:bodyPr>
            <a:noAutofit/>
          </a:bodyPr>
          <a:lstStyle/>
          <a:p>
            <a:pPr marL="0" indent="0" algn="ctr">
              <a:buNone/>
            </a:pPr>
            <a:r>
              <a:rPr lang="en-GB" sz="4500" dirty="0"/>
              <a:t>Can you remember a word or phrase linked to </a:t>
            </a:r>
            <a:r>
              <a:rPr lang="en-GB" sz="4800" dirty="0"/>
              <a:t>Early Islam </a:t>
            </a:r>
            <a:r>
              <a:rPr lang="en-GB" sz="4500" dirty="0"/>
              <a:t>and give its definition?</a:t>
            </a:r>
          </a:p>
          <a:p>
            <a:pPr marL="0" indent="0" algn="ctr">
              <a:buNone/>
            </a:pPr>
            <a:endParaRPr lang="en-GB" sz="4500" dirty="0"/>
          </a:p>
          <a:p>
            <a:pPr marL="0" indent="0" algn="ctr">
              <a:buNone/>
            </a:pPr>
            <a:r>
              <a:rPr lang="en-GB" sz="4500" dirty="0"/>
              <a:t>Is it specific to these periods or does it appear in another period or civilisation?</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Early Islam</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Early Islam</a:t>
            </a:r>
          </a:p>
          <a:p>
            <a:pPr algn="ctr"/>
            <a:r>
              <a:rPr lang="en-GB" sz="1200" dirty="0"/>
              <a:t>Vocabulary and Communication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4" name="Action Button: Custom 13">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House of Wisdom</a:t>
            </a:r>
          </a:p>
          <a:p>
            <a:pPr algn="ctr"/>
            <a:r>
              <a:rPr lang="en-GB" sz="2200" dirty="0"/>
              <a:t>A huge building that contained the largest number of books in the world, along with scientists and scholars who worked hard to learn more about maths, science and technology.</a:t>
            </a:r>
          </a:p>
        </p:txBody>
      </p:sp>
    </p:spTree>
    <p:extLst>
      <p:ext uri="{BB962C8B-B14F-4D97-AF65-F5344CB8AC3E}">
        <p14:creationId xmlns:p14="http://schemas.microsoft.com/office/powerpoint/2010/main" val="470600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5" grpId="0" animBg="1"/>
      <p:bldP spid="15" grpId="1" animBg="1"/>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B050"/>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Skill/Concept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678947"/>
            <a:ext cx="10773032" cy="3180893"/>
          </a:xfrm>
        </p:spPr>
        <p:txBody>
          <a:bodyPr>
            <a:noAutofit/>
          </a:bodyPr>
          <a:lstStyle/>
          <a:p>
            <a:pPr marL="0" indent="0" algn="ctr">
              <a:buNone/>
            </a:pPr>
            <a:r>
              <a:rPr lang="en-GB" sz="5000" dirty="0"/>
              <a:t>Can you remember a different skill or concept in history and explain what it means?</a:t>
            </a:r>
          </a:p>
          <a:p>
            <a:pPr marL="0" indent="0" algn="ctr">
              <a:buNone/>
            </a:pPr>
            <a:endParaRPr lang="en-GB" sz="5000" dirty="0"/>
          </a:p>
          <a:p>
            <a:pPr marL="0" indent="0" algn="ctr">
              <a:buNone/>
            </a:pPr>
            <a:r>
              <a:rPr lang="en-GB" sz="5000" dirty="0"/>
              <a:t>Can you give an example of it from Early Islam?</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Early Islam</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Early Islam</a:t>
            </a:r>
          </a:p>
          <a:p>
            <a:pPr algn="ctr"/>
            <a:r>
              <a:rPr lang="en-GB" sz="1300" dirty="0"/>
              <a:t>menu</a:t>
            </a:r>
          </a:p>
        </p:txBody>
      </p:sp>
      <p:sp>
        <p:nvSpPr>
          <p:cNvPr id="13" name="Action Button: Custom 12">
            <a:hlinkClick r:id="" action="ppaction://macro?name=RandomizerIslam"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Early Islam</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Significance and interpretation</a:t>
            </a:r>
          </a:p>
          <a:p>
            <a:pPr algn="ctr"/>
            <a:r>
              <a:rPr lang="en-GB" sz="2400" dirty="0"/>
              <a:t>The interpretation that Early Islam was very significant to European growth is largely because of the advances that were made in science, medicine, art, technology and maths.</a:t>
            </a:r>
          </a:p>
        </p:txBody>
      </p:sp>
    </p:spTree>
    <p:extLst>
      <p:ext uri="{BB962C8B-B14F-4D97-AF65-F5344CB8AC3E}">
        <p14:creationId xmlns:p14="http://schemas.microsoft.com/office/powerpoint/2010/main" val="38038647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1280" y="53947"/>
            <a:ext cx="10515600" cy="1325563"/>
          </a:xfrm>
          <a:solidFill>
            <a:srgbClr val="1F4E79"/>
          </a:solidFill>
          <a:ln>
            <a:solidFill>
              <a:srgbClr val="A6A6A6"/>
            </a:solidFill>
          </a:ln>
        </p:spPr>
        <p:txBody>
          <a:bodyPr/>
          <a:lstStyle/>
          <a:p>
            <a:pPr algn="ctr"/>
            <a:r>
              <a:rPr lang="en-GB" dirty="0">
                <a:solidFill>
                  <a:schemeClr val="bg1"/>
                </a:solidFill>
              </a:rPr>
              <a:t>General</a:t>
            </a:r>
          </a:p>
        </p:txBody>
      </p:sp>
      <p:sp>
        <p:nvSpPr>
          <p:cNvPr id="3" name="Title 1">
            <a:hlinkClick r:id="" action="ppaction://macro?name=GenChron"/>
          </p:cNvPr>
          <p:cNvSpPr txBox="1">
            <a:spLocks/>
          </p:cNvSpPr>
          <p:nvPr/>
        </p:nvSpPr>
        <p:spPr>
          <a:xfrm>
            <a:off x="4599801" y="1507751"/>
            <a:ext cx="2992395" cy="659870"/>
          </a:xfrm>
          <a:prstGeom prst="rect">
            <a:avLst/>
          </a:prstGeom>
          <a:solidFill>
            <a:srgbClr val="1F4E79"/>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Chronology</a:t>
            </a:r>
          </a:p>
          <a:p>
            <a:pPr algn="ctr"/>
            <a:r>
              <a:rPr lang="en-GB" sz="1400" dirty="0">
                <a:solidFill>
                  <a:schemeClr val="bg1"/>
                </a:solidFill>
              </a:rPr>
              <a:t>(Click here for a random question)</a:t>
            </a:r>
          </a:p>
        </p:txBody>
      </p:sp>
      <p:sp>
        <p:nvSpPr>
          <p:cNvPr id="14" name="Title 1">
            <a:hlinkClick r:id="" action="ppaction://macro?name=GenCon"/>
          </p:cNvPr>
          <p:cNvSpPr txBox="1">
            <a:spLocks/>
          </p:cNvSpPr>
          <p:nvPr/>
        </p:nvSpPr>
        <p:spPr>
          <a:xfrm>
            <a:off x="838200" y="1507751"/>
            <a:ext cx="2992395" cy="659870"/>
          </a:xfrm>
          <a:prstGeom prst="rect">
            <a:avLst/>
          </a:prstGeom>
          <a:solidFill>
            <a:srgbClr val="1F4E79"/>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Constructing the Past</a:t>
            </a:r>
          </a:p>
          <a:p>
            <a:pPr algn="ctr"/>
            <a:r>
              <a:rPr lang="en-GB" sz="1300" dirty="0">
                <a:solidFill>
                  <a:schemeClr val="bg1"/>
                </a:solidFill>
              </a:rPr>
              <a:t>(Click here for a random question)</a:t>
            </a:r>
          </a:p>
        </p:txBody>
      </p:sp>
      <p:sp>
        <p:nvSpPr>
          <p:cNvPr id="15" name="Title 1">
            <a:hlinkClick r:id="" action="ppaction://macro?name=GenContinuity"/>
          </p:cNvPr>
          <p:cNvSpPr txBox="1">
            <a:spLocks/>
          </p:cNvSpPr>
          <p:nvPr/>
        </p:nvSpPr>
        <p:spPr>
          <a:xfrm>
            <a:off x="8361405" y="1507751"/>
            <a:ext cx="2992395" cy="659870"/>
          </a:xfrm>
          <a:prstGeom prst="rect">
            <a:avLst/>
          </a:prstGeom>
          <a:solidFill>
            <a:srgbClr val="1F4E79"/>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Continuity and Change</a:t>
            </a:r>
          </a:p>
          <a:p>
            <a:pPr algn="ctr"/>
            <a:r>
              <a:rPr lang="en-GB" sz="1400" dirty="0">
                <a:solidFill>
                  <a:schemeClr val="bg1"/>
                </a:solidFill>
              </a:rPr>
              <a:t>(Click here for a random question)</a:t>
            </a:r>
          </a:p>
        </p:txBody>
      </p:sp>
      <p:sp>
        <p:nvSpPr>
          <p:cNvPr id="28" name="Title 1">
            <a:hlinkClick r:id="" action="ppaction://macro?name=GenCause"/>
          </p:cNvPr>
          <p:cNvSpPr txBox="1">
            <a:spLocks/>
          </p:cNvSpPr>
          <p:nvPr/>
        </p:nvSpPr>
        <p:spPr>
          <a:xfrm>
            <a:off x="838200" y="3048762"/>
            <a:ext cx="2992395" cy="659870"/>
          </a:xfrm>
          <a:prstGeom prst="rect">
            <a:avLst/>
          </a:prstGeom>
          <a:solidFill>
            <a:srgbClr val="1F4E79"/>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Cause and Effect</a:t>
            </a:r>
          </a:p>
          <a:p>
            <a:pPr algn="ctr"/>
            <a:r>
              <a:rPr lang="en-GB" sz="1400" dirty="0">
                <a:solidFill>
                  <a:schemeClr val="bg1"/>
                </a:solidFill>
              </a:rPr>
              <a:t>(Click here for a random question)</a:t>
            </a:r>
          </a:p>
        </p:txBody>
      </p:sp>
      <p:sp>
        <p:nvSpPr>
          <p:cNvPr id="29" name="Title 1">
            <a:hlinkClick r:id="" action="ppaction://macro?name=GenSig"/>
          </p:cNvPr>
          <p:cNvSpPr txBox="1">
            <a:spLocks/>
          </p:cNvSpPr>
          <p:nvPr/>
        </p:nvSpPr>
        <p:spPr>
          <a:xfrm>
            <a:off x="4599801" y="3048762"/>
            <a:ext cx="2992395" cy="659870"/>
          </a:xfrm>
          <a:prstGeom prst="rect">
            <a:avLst/>
          </a:prstGeom>
          <a:solidFill>
            <a:srgbClr val="1F4E79"/>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Significance and Interpretation</a:t>
            </a:r>
          </a:p>
          <a:p>
            <a:pPr algn="ctr"/>
            <a:r>
              <a:rPr lang="en-GB" sz="1400" dirty="0">
                <a:solidFill>
                  <a:schemeClr val="bg1"/>
                </a:solidFill>
              </a:rPr>
              <a:t>(Click here for a random question)</a:t>
            </a:r>
            <a:endParaRPr lang="en-GB" sz="2000" dirty="0">
              <a:solidFill>
                <a:schemeClr val="bg1"/>
              </a:solidFill>
            </a:endParaRPr>
          </a:p>
        </p:txBody>
      </p:sp>
      <p:sp>
        <p:nvSpPr>
          <p:cNvPr id="30" name="Title 1">
            <a:hlinkClick r:id="" action="ppaction://macro?name=GenSources"/>
          </p:cNvPr>
          <p:cNvSpPr txBox="1">
            <a:spLocks/>
          </p:cNvSpPr>
          <p:nvPr/>
        </p:nvSpPr>
        <p:spPr>
          <a:xfrm>
            <a:off x="8361405" y="3048762"/>
            <a:ext cx="2992395" cy="659870"/>
          </a:xfrm>
          <a:prstGeom prst="rect">
            <a:avLst/>
          </a:prstGeom>
          <a:solidFill>
            <a:srgbClr val="1F4E79"/>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Sources as Evidence</a:t>
            </a:r>
          </a:p>
          <a:p>
            <a:pPr algn="ctr"/>
            <a:r>
              <a:rPr lang="en-GB" sz="1400" dirty="0">
                <a:solidFill>
                  <a:schemeClr val="bg1"/>
                </a:solidFill>
              </a:rPr>
              <a:t>(Click here for a random question)</a:t>
            </a:r>
            <a:endParaRPr lang="en-GB" sz="2000" dirty="0">
              <a:solidFill>
                <a:schemeClr val="bg1"/>
              </a:solidFill>
            </a:endParaRPr>
          </a:p>
        </p:txBody>
      </p:sp>
      <p:sp>
        <p:nvSpPr>
          <p:cNvPr id="31" name="Title 1">
            <a:hlinkClick r:id="" action="ppaction://macro?name=GenEnquiry"/>
          </p:cNvPr>
          <p:cNvSpPr txBox="1">
            <a:spLocks/>
          </p:cNvSpPr>
          <p:nvPr/>
        </p:nvSpPr>
        <p:spPr>
          <a:xfrm>
            <a:off x="838200" y="4589773"/>
            <a:ext cx="2992395" cy="659870"/>
          </a:xfrm>
          <a:prstGeom prst="rect">
            <a:avLst/>
          </a:prstGeom>
          <a:solidFill>
            <a:srgbClr val="1F4E79"/>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Historical Enquiry</a:t>
            </a:r>
          </a:p>
          <a:p>
            <a:pPr algn="ctr"/>
            <a:r>
              <a:rPr lang="en-GB" sz="1400" dirty="0">
                <a:solidFill>
                  <a:schemeClr val="bg1"/>
                </a:solidFill>
              </a:rPr>
              <a:t>(Click here for a random question)</a:t>
            </a:r>
          </a:p>
        </p:txBody>
      </p:sp>
      <p:sp>
        <p:nvSpPr>
          <p:cNvPr id="32" name="Title 1">
            <a:hlinkClick r:id="" action="ppaction://macro?name=GenVocab"/>
          </p:cNvPr>
          <p:cNvSpPr txBox="1">
            <a:spLocks/>
          </p:cNvSpPr>
          <p:nvPr/>
        </p:nvSpPr>
        <p:spPr>
          <a:xfrm>
            <a:off x="4599801" y="4589773"/>
            <a:ext cx="2992395" cy="659870"/>
          </a:xfrm>
          <a:prstGeom prst="rect">
            <a:avLst/>
          </a:prstGeom>
          <a:solidFill>
            <a:srgbClr val="1F4E79"/>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Vocabulary and Communication</a:t>
            </a:r>
          </a:p>
          <a:p>
            <a:pPr algn="ctr"/>
            <a:r>
              <a:rPr lang="en-GB" sz="1400" dirty="0">
                <a:solidFill>
                  <a:schemeClr val="bg1"/>
                </a:solidFill>
              </a:rPr>
              <a:t>(Click here for a random question)</a:t>
            </a:r>
          </a:p>
        </p:txBody>
      </p:sp>
      <p:sp>
        <p:nvSpPr>
          <p:cNvPr id="40" name="Action Button: Custom 3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41" name="Action Button: Custom 40">
            <a:hlinkClick r:id="" action="ppaction://macro?name=RandomizerGeneral" highlightClick="1"/>
          </p:cNvPr>
          <p:cNvSpPr/>
          <p:nvPr/>
        </p:nvSpPr>
        <p:spPr>
          <a:xfrm>
            <a:off x="4599800" y="6198130"/>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skill linked to General</a:t>
            </a:r>
          </a:p>
        </p:txBody>
      </p:sp>
      <p:sp>
        <p:nvSpPr>
          <p:cNvPr id="18" name="Title 1">
            <a:hlinkClick r:id="rId2" action="ppaction://hlinksldjump"/>
          </p:cNvPr>
          <p:cNvSpPr txBox="1">
            <a:spLocks/>
          </p:cNvSpPr>
          <p:nvPr/>
        </p:nvSpPr>
        <p:spPr>
          <a:xfrm>
            <a:off x="837516" y="2204976"/>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Similarities</a:t>
            </a:r>
          </a:p>
        </p:txBody>
      </p:sp>
      <p:sp>
        <p:nvSpPr>
          <p:cNvPr id="19" name="Title 1">
            <a:hlinkClick r:id="rId3" action="ppaction://hlinksldjump"/>
          </p:cNvPr>
          <p:cNvSpPr txBox="1">
            <a:spLocks/>
          </p:cNvSpPr>
          <p:nvPr/>
        </p:nvSpPr>
        <p:spPr>
          <a:xfrm>
            <a:off x="2378441" y="2204976"/>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Differences</a:t>
            </a:r>
          </a:p>
        </p:txBody>
      </p:sp>
      <p:sp>
        <p:nvSpPr>
          <p:cNvPr id="20" name="Title 1">
            <a:hlinkClick r:id="rId4" action="ppaction://hlinksldjump"/>
          </p:cNvPr>
          <p:cNvSpPr txBox="1">
            <a:spLocks/>
          </p:cNvSpPr>
          <p:nvPr/>
        </p:nvSpPr>
        <p:spPr>
          <a:xfrm>
            <a:off x="837516" y="2611718"/>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Contact</a:t>
            </a:r>
          </a:p>
        </p:txBody>
      </p:sp>
      <p:sp>
        <p:nvSpPr>
          <p:cNvPr id="21" name="Title 1">
            <a:hlinkClick r:id="rId5" action="ppaction://hlinksldjump"/>
          </p:cNvPr>
          <p:cNvSpPr txBox="1">
            <a:spLocks/>
          </p:cNvSpPr>
          <p:nvPr/>
        </p:nvSpPr>
        <p:spPr>
          <a:xfrm>
            <a:off x="2378441" y="2606915"/>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Historians</a:t>
            </a:r>
          </a:p>
        </p:txBody>
      </p:sp>
      <p:sp>
        <p:nvSpPr>
          <p:cNvPr id="22" name="Title 1">
            <a:hlinkClick r:id="rId6" action="ppaction://hlinksldjump"/>
          </p:cNvPr>
          <p:cNvSpPr txBox="1">
            <a:spLocks/>
          </p:cNvSpPr>
          <p:nvPr/>
        </p:nvSpPr>
        <p:spPr>
          <a:xfrm>
            <a:off x="837516" y="3751769"/>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Causes</a:t>
            </a:r>
          </a:p>
        </p:txBody>
      </p:sp>
      <p:sp>
        <p:nvSpPr>
          <p:cNvPr id="23" name="Title 1">
            <a:hlinkClick r:id="rId7" action="ppaction://hlinksldjump"/>
          </p:cNvPr>
          <p:cNvSpPr txBox="1">
            <a:spLocks/>
          </p:cNvSpPr>
          <p:nvPr/>
        </p:nvSpPr>
        <p:spPr>
          <a:xfrm>
            <a:off x="2378441" y="3751769"/>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Effects</a:t>
            </a:r>
          </a:p>
        </p:txBody>
      </p:sp>
      <p:sp>
        <p:nvSpPr>
          <p:cNvPr id="24" name="Title 1">
            <a:hlinkClick r:id="rId8" action="ppaction://hlinksldjump"/>
          </p:cNvPr>
          <p:cNvSpPr txBox="1">
            <a:spLocks/>
          </p:cNvSpPr>
          <p:nvPr/>
        </p:nvSpPr>
        <p:spPr>
          <a:xfrm>
            <a:off x="837516" y="4158511"/>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25" name="Title 1">
            <a:hlinkClick r:id="rId9" action="ppaction://hlinksldjump"/>
          </p:cNvPr>
          <p:cNvSpPr txBox="1">
            <a:spLocks/>
          </p:cNvSpPr>
          <p:nvPr/>
        </p:nvSpPr>
        <p:spPr>
          <a:xfrm>
            <a:off x="2378441" y="4153708"/>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26" name="Title 1">
            <a:hlinkClick r:id="rId10" action="ppaction://hlinksldjump"/>
          </p:cNvPr>
          <p:cNvSpPr txBox="1">
            <a:spLocks/>
          </p:cNvSpPr>
          <p:nvPr/>
        </p:nvSpPr>
        <p:spPr>
          <a:xfrm>
            <a:off x="4599801" y="2204976"/>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Before</a:t>
            </a:r>
          </a:p>
        </p:txBody>
      </p:sp>
      <p:sp>
        <p:nvSpPr>
          <p:cNvPr id="27" name="Title 1">
            <a:hlinkClick r:id="rId11" action="ppaction://hlinksldjump"/>
          </p:cNvPr>
          <p:cNvSpPr txBox="1">
            <a:spLocks/>
          </p:cNvSpPr>
          <p:nvPr/>
        </p:nvSpPr>
        <p:spPr>
          <a:xfrm>
            <a:off x="6140042" y="2204976"/>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After</a:t>
            </a:r>
          </a:p>
        </p:txBody>
      </p:sp>
      <p:sp>
        <p:nvSpPr>
          <p:cNvPr id="38" name="Title 1">
            <a:hlinkClick r:id="rId12" action="ppaction://hlinksldjump"/>
          </p:cNvPr>
          <p:cNvSpPr txBox="1">
            <a:spLocks/>
          </p:cNvSpPr>
          <p:nvPr/>
        </p:nvSpPr>
        <p:spPr>
          <a:xfrm>
            <a:off x="4599801" y="2611718"/>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Concurrent</a:t>
            </a:r>
          </a:p>
        </p:txBody>
      </p:sp>
      <p:sp>
        <p:nvSpPr>
          <p:cNvPr id="39" name="Title 1">
            <a:hlinkClick r:id="rId13" action="ppaction://hlinksldjump"/>
          </p:cNvPr>
          <p:cNvSpPr txBox="1">
            <a:spLocks/>
          </p:cNvSpPr>
          <p:nvPr/>
        </p:nvSpPr>
        <p:spPr>
          <a:xfrm>
            <a:off x="6140042" y="2606915"/>
            <a:ext cx="1452154" cy="364584"/>
          </a:xfrm>
          <a:prstGeom prst="rect">
            <a:avLst/>
          </a:prstGeom>
          <a:solidFill>
            <a:srgbClr val="174AB1"/>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Dates/Orders</a:t>
            </a:r>
          </a:p>
        </p:txBody>
      </p:sp>
      <p:sp>
        <p:nvSpPr>
          <p:cNvPr id="42" name="Title 1">
            <a:hlinkClick r:id="rId14" action="ppaction://hlinksldjump"/>
          </p:cNvPr>
          <p:cNvSpPr txBox="1">
            <a:spLocks/>
          </p:cNvSpPr>
          <p:nvPr/>
        </p:nvSpPr>
        <p:spPr>
          <a:xfrm>
            <a:off x="8361405" y="2207970"/>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Continuities</a:t>
            </a:r>
          </a:p>
        </p:txBody>
      </p:sp>
      <p:sp>
        <p:nvSpPr>
          <p:cNvPr id="43" name="Title 1">
            <a:hlinkClick r:id="rId15" action="ppaction://hlinksldjump"/>
          </p:cNvPr>
          <p:cNvSpPr txBox="1">
            <a:spLocks/>
          </p:cNvSpPr>
          <p:nvPr/>
        </p:nvSpPr>
        <p:spPr>
          <a:xfrm>
            <a:off x="9901646" y="2207970"/>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Changes</a:t>
            </a:r>
          </a:p>
        </p:txBody>
      </p:sp>
      <p:sp>
        <p:nvSpPr>
          <p:cNvPr id="44" name="Title 1">
            <a:hlinkClick r:id="rId16" action="ppaction://hlinksldjump"/>
          </p:cNvPr>
          <p:cNvSpPr txBox="1">
            <a:spLocks/>
          </p:cNvSpPr>
          <p:nvPr/>
        </p:nvSpPr>
        <p:spPr>
          <a:xfrm>
            <a:off x="8361405" y="2614712"/>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45" name="Title 1">
            <a:hlinkClick r:id="rId17" action="ppaction://hlinksldjump"/>
          </p:cNvPr>
          <p:cNvSpPr txBox="1">
            <a:spLocks/>
          </p:cNvSpPr>
          <p:nvPr/>
        </p:nvSpPr>
        <p:spPr>
          <a:xfrm>
            <a:off x="9901646" y="2609909"/>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46" name="Title 1">
            <a:hlinkClick r:id="rId18" action="ppaction://hlinksldjump"/>
          </p:cNvPr>
          <p:cNvSpPr txBox="1">
            <a:spLocks/>
          </p:cNvSpPr>
          <p:nvPr/>
        </p:nvSpPr>
        <p:spPr>
          <a:xfrm>
            <a:off x="4599801" y="3751769"/>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Events</a:t>
            </a:r>
          </a:p>
        </p:txBody>
      </p:sp>
      <p:sp>
        <p:nvSpPr>
          <p:cNvPr id="47" name="Title 1">
            <a:hlinkClick r:id="rId19" action="ppaction://hlinksldjump"/>
          </p:cNvPr>
          <p:cNvSpPr txBox="1">
            <a:spLocks/>
          </p:cNvSpPr>
          <p:nvPr/>
        </p:nvSpPr>
        <p:spPr>
          <a:xfrm>
            <a:off x="6140042" y="3751769"/>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People</a:t>
            </a:r>
          </a:p>
        </p:txBody>
      </p:sp>
      <p:sp>
        <p:nvSpPr>
          <p:cNvPr id="48" name="Title 1">
            <a:hlinkClick r:id="rId20" action="ppaction://hlinksldjump"/>
          </p:cNvPr>
          <p:cNvSpPr txBox="1">
            <a:spLocks/>
          </p:cNvSpPr>
          <p:nvPr/>
        </p:nvSpPr>
        <p:spPr>
          <a:xfrm>
            <a:off x="4599801" y="4158511"/>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Challenges</a:t>
            </a:r>
          </a:p>
        </p:txBody>
      </p:sp>
      <p:sp>
        <p:nvSpPr>
          <p:cNvPr id="49" name="Title 1">
            <a:hlinkClick r:id="rId21" action="ppaction://hlinksldjump"/>
          </p:cNvPr>
          <p:cNvSpPr txBox="1">
            <a:spLocks/>
          </p:cNvSpPr>
          <p:nvPr/>
        </p:nvSpPr>
        <p:spPr>
          <a:xfrm>
            <a:off x="6140042" y="4153708"/>
            <a:ext cx="1452154" cy="364584"/>
          </a:xfrm>
          <a:prstGeom prst="rect">
            <a:avLst/>
          </a:prstGeom>
          <a:solidFill>
            <a:srgbClr val="174AB1"/>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Interpretation</a:t>
            </a:r>
          </a:p>
        </p:txBody>
      </p:sp>
      <p:sp>
        <p:nvSpPr>
          <p:cNvPr id="50" name="Title 1">
            <a:hlinkClick r:id="rId22" action="ppaction://hlinksldjump"/>
          </p:cNvPr>
          <p:cNvSpPr txBox="1">
            <a:spLocks/>
          </p:cNvSpPr>
          <p:nvPr/>
        </p:nvSpPr>
        <p:spPr>
          <a:xfrm>
            <a:off x="8361405" y="3751769"/>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Types</a:t>
            </a:r>
          </a:p>
        </p:txBody>
      </p:sp>
      <p:sp>
        <p:nvSpPr>
          <p:cNvPr id="51" name="Title 1">
            <a:hlinkClick r:id="rId23" action="ppaction://hlinksldjump"/>
          </p:cNvPr>
          <p:cNvSpPr txBox="1">
            <a:spLocks/>
          </p:cNvSpPr>
          <p:nvPr/>
        </p:nvSpPr>
        <p:spPr>
          <a:xfrm>
            <a:off x="9901646" y="3751769"/>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Amount</a:t>
            </a:r>
          </a:p>
        </p:txBody>
      </p:sp>
      <p:sp>
        <p:nvSpPr>
          <p:cNvPr id="52" name="Title 1">
            <a:hlinkClick r:id="rId24" action="ppaction://hlinksldjump"/>
          </p:cNvPr>
          <p:cNvSpPr txBox="1">
            <a:spLocks/>
          </p:cNvSpPr>
          <p:nvPr/>
        </p:nvSpPr>
        <p:spPr>
          <a:xfrm>
            <a:off x="8361405" y="4158511"/>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Usefulness</a:t>
            </a:r>
          </a:p>
        </p:txBody>
      </p:sp>
      <p:sp>
        <p:nvSpPr>
          <p:cNvPr id="53" name="Title 1">
            <a:hlinkClick r:id="rId25" action="ppaction://hlinksldjump"/>
          </p:cNvPr>
          <p:cNvSpPr txBox="1">
            <a:spLocks/>
          </p:cNvSpPr>
          <p:nvPr/>
        </p:nvSpPr>
        <p:spPr>
          <a:xfrm>
            <a:off x="9901646" y="4153708"/>
            <a:ext cx="1452154" cy="364584"/>
          </a:xfrm>
          <a:prstGeom prst="rect">
            <a:avLst/>
          </a:prstGeom>
          <a:solidFill>
            <a:srgbClr val="174AB1"/>
          </a:solidFill>
          <a:ln>
            <a:solidFill>
              <a:srgbClr val="A6A6A6"/>
            </a:solid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Primary/Secondary</a:t>
            </a:r>
          </a:p>
        </p:txBody>
      </p:sp>
      <p:sp>
        <p:nvSpPr>
          <p:cNvPr id="54" name="Title 1">
            <a:hlinkClick r:id="rId26" action="ppaction://hlinksldjump"/>
          </p:cNvPr>
          <p:cNvSpPr txBox="1">
            <a:spLocks/>
          </p:cNvSpPr>
          <p:nvPr/>
        </p:nvSpPr>
        <p:spPr>
          <a:xfrm>
            <a:off x="837516" y="5332363"/>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Questions</a:t>
            </a:r>
          </a:p>
        </p:txBody>
      </p:sp>
      <p:sp>
        <p:nvSpPr>
          <p:cNvPr id="55" name="Title 1">
            <a:hlinkClick r:id="rId27" action="ppaction://hlinksldjump"/>
          </p:cNvPr>
          <p:cNvSpPr txBox="1">
            <a:spLocks/>
          </p:cNvSpPr>
          <p:nvPr/>
        </p:nvSpPr>
        <p:spPr>
          <a:xfrm>
            <a:off x="2378441" y="5332363"/>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Explanation</a:t>
            </a:r>
          </a:p>
        </p:txBody>
      </p:sp>
      <p:sp>
        <p:nvSpPr>
          <p:cNvPr id="56" name="Title 1">
            <a:hlinkClick r:id="rId28" action="ppaction://hlinksldjump"/>
          </p:cNvPr>
          <p:cNvSpPr txBox="1">
            <a:spLocks/>
          </p:cNvSpPr>
          <p:nvPr/>
        </p:nvSpPr>
        <p:spPr>
          <a:xfrm>
            <a:off x="837516" y="5739105"/>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Evidence</a:t>
            </a:r>
          </a:p>
        </p:txBody>
      </p:sp>
      <p:sp>
        <p:nvSpPr>
          <p:cNvPr id="57" name="Title 1">
            <a:hlinkClick r:id="rId29" action="ppaction://hlinksldjump"/>
          </p:cNvPr>
          <p:cNvSpPr txBox="1">
            <a:spLocks/>
          </p:cNvSpPr>
          <p:nvPr/>
        </p:nvSpPr>
        <p:spPr>
          <a:xfrm>
            <a:off x="2378441" y="5734302"/>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Importance</a:t>
            </a:r>
          </a:p>
        </p:txBody>
      </p:sp>
      <p:sp>
        <p:nvSpPr>
          <p:cNvPr id="58" name="Title 1">
            <a:hlinkClick r:id="rId30" action="ppaction://hlinksldjump"/>
          </p:cNvPr>
          <p:cNvSpPr txBox="1">
            <a:spLocks/>
          </p:cNvSpPr>
          <p:nvPr/>
        </p:nvSpPr>
        <p:spPr>
          <a:xfrm>
            <a:off x="4599801" y="5291315"/>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Specific</a:t>
            </a:r>
          </a:p>
        </p:txBody>
      </p:sp>
      <p:sp>
        <p:nvSpPr>
          <p:cNvPr id="59" name="Title 1">
            <a:hlinkClick r:id="rId31" action="ppaction://hlinksldjump"/>
          </p:cNvPr>
          <p:cNvSpPr txBox="1">
            <a:spLocks/>
          </p:cNvSpPr>
          <p:nvPr/>
        </p:nvSpPr>
        <p:spPr>
          <a:xfrm>
            <a:off x="6140042" y="5291315"/>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General</a:t>
            </a:r>
          </a:p>
        </p:txBody>
      </p:sp>
      <p:sp>
        <p:nvSpPr>
          <p:cNvPr id="60" name="Title 1">
            <a:hlinkClick r:id="rId32" action="ppaction://hlinksldjump"/>
          </p:cNvPr>
          <p:cNvSpPr txBox="1">
            <a:spLocks/>
          </p:cNvSpPr>
          <p:nvPr/>
        </p:nvSpPr>
        <p:spPr>
          <a:xfrm>
            <a:off x="4599801" y="5698057"/>
            <a:ext cx="1452154" cy="364584"/>
          </a:xfrm>
          <a:prstGeom prst="rect">
            <a:avLst/>
          </a:prstGeom>
          <a:solidFill>
            <a:srgbClr val="174AB1"/>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Definition</a:t>
            </a:r>
          </a:p>
        </p:txBody>
      </p:sp>
      <p:sp>
        <p:nvSpPr>
          <p:cNvPr id="61" name="Title 1">
            <a:hlinkClick r:id="rId33" action="ppaction://hlinksldjump"/>
          </p:cNvPr>
          <p:cNvSpPr txBox="1">
            <a:spLocks/>
          </p:cNvSpPr>
          <p:nvPr/>
        </p:nvSpPr>
        <p:spPr>
          <a:xfrm>
            <a:off x="6140042" y="5693254"/>
            <a:ext cx="1452154" cy="364584"/>
          </a:xfrm>
          <a:prstGeom prst="rect">
            <a:avLst/>
          </a:prstGeom>
          <a:solidFill>
            <a:srgbClr val="174AB1"/>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Skill/Concept</a:t>
            </a:r>
          </a:p>
        </p:txBody>
      </p:sp>
      <p:pic>
        <p:nvPicPr>
          <p:cNvPr id="64" name="Picture 63">
            <a:hlinkClick r:id="rId34"/>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8582887" y="4589773"/>
            <a:ext cx="2549429" cy="1612459"/>
          </a:xfrm>
          <a:prstGeom prst="rect">
            <a:avLst/>
          </a:prstGeom>
        </p:spPr>
      </p:pic>
    </p:spTree>
    <p:extLst>
      <p:ext uri="{BB962C8B-B14F-4D97-AF65-F5344CB8AC3E}">
        <p14:creationId xmlns:p14="http://schemas.microsoft.com/office/powerpoint/2010/main" val="4109766216"/>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Similarities</a:t>
            </a:r>
          </a:p>
        </p:txBody>
      </p:sp>
      <p:sp>
        <p:nvSpPr>
          <p:cNvPr id="3" name="Content Placeholder 2"/>
          <p:cNvSpPr>
            <a:spLocks noGrp="1"/>
          </p:cNvSpPr>
          <p:nvPr>
            <p:ph idx="1"/>
          </p:nvPr>
        </p:nvSpPr>
        <p:spPr>
          <a:xfrm>
            <a:off x="838200" y="2379668"/>
            <a:ext cx="10515600" cy="2889017"/>
          </a:xfrm>
        </p:spPr>
        <p:txBody>
          <a:bodyPr>
            <a:noAutofit/>
          </a:bodyPr>
          <a:lstStyle/>
          <a:p>
            <a:pPr marL="0" indent="0" algn="ctr">
              <a:buNone/>
            </a:pPr>
            <a:r>
              <a:rPr lang="en-GB" sz="5000" dirty="0"/>
              <a:t>Can you think of 3 ways that your current study was similar to another period of history or civilisation that you have studied? </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6" name="Action Button: Custom 15">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General</a:t>
            </a:r>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2" name="Action Button: Custom 11">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Tree>
    <p:extLst>
      <p:ext uri="{BB962C8B-B14F-4D97-AF65-F5344CB8AC3E}">
        <p14:creationId xmlns:p14="http://schemas.microsoft.com/office/powerpoint/2010/main" val="528119222"/>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Differences</a:t>
            </a:r>
          </a:p>
        </p:txBody>
      </p:sp>
      <p:sp>
        <p:nvSpPr>
          <p:cNvPr id="3" name="Content Placeholder 2"/>
          <p:cNvSpPr>
            <a:spLocks noGrp="1"/>
          </p:cNvSpPr>
          <p:nvPr>
            <p:ph idx="1"/>
          </p:nvPr>
        </p:nvSpPr>
        <p:spPr>
          <a:xfrm>
            <a:off x="838200" y="2379668"/>
            <a:ext cx="10515600" cy="2889017"/>
          </a:xfrm>
        </p:spPr>
        <p:txBody>
          <a:bodyPr>
            <a:noAutofit/>
          </a:bodyPr>
          <a:lstStyle/>
          <a:p>
            <a:pPr marL="0" indent="0" algn="ctr">
              <a:buNone/>
            </a:pPr>
            <a:r>
              <a:rPr lang="en-GB" sz="5000" dirty="0"/>
              <a:t>Can you think of 3 ways that your current study was different to another period of history or civilisation that you have studied? </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General</a:t>
            </a:r>
          </a:p>
          <a:p>
            <a:pPr algn="ctr"/>
            <a:r>
              <a:rPr lang="en-GB" sz="1300" dirty="0"/>
              <a:t>Constructing the Past question</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General</a:t>
            </a:r>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2" name="Action Button: Custom 11">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1553894648"/>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Contact</a:t>
            </a:r>
          </a:p>
        </p:txBody>
      </p:sp>
      <p:sp>
        <p:nvSpPr>
          <p:cNvPr id="3" name="Content Placeholder 2"/>
          <p:cNvSpPr>
            <a:spLocks noGrp="1"/>
          </p:cNvSpPr>
          <p:nvPr>
            <p:ph idx="1"/>
          </p:nvPr>
        </p:nvSpPr>
        <p:spPr>
          <a:xfrm>
            <a:off x="838200" y="2283874"/>
            <a:ext cx="10515600" cy="2889017"/>
          </a:xfrm>
        </p:spPr>
        <p:txBody>
          <a:bodyPr>
            <a:noAutofit/>
          </a:bodyPr>
          <a:lstStyle/>
          <a:p>
            <a:pPr marL="0" indent="0" algn="ctr">
              <a:buNone/>
            </a:pPr>
            <a:r>
              <a:rPr lang="en-GB" sz="5000" dirty="0"/>
              <a:t>Can you think of another civilisation that your current study may have had contact with and in what kind of way?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General</a:t>
            </a:r>
          </a:p>
          <a:p>
            <a:pPr algn="ctr"/>
            <a:r>
              <a:rPr lang="en-GB" sz="1300" dirty="0"/>
              <a:t>Constructing the Past question</a:t>
            </a:r>
          </a:p>
        </p:txBody>
      </p:sp>
      <p:sp>
        <p:nvSpPr>
          <p:cNvPr id="15" name="Action Button: Custom 14">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General</a:t>
            </a:r>
          </a:p>
          <a:p>
            <a:pPr algn="ctr"/>
            <a:r>
              <a:rPr lang="en-GB" sz="1300" dirty="0"/>
              <a:t>Constructing the Past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4" name="Action Button: Custom 13">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2799662901"/>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Historians</a:t>
            </a:r>
          </a:p>
        </p:txBody>
      </p:sp>
      <p:sp>
        <p:nvSpPr>
          <p:cNvPr id="3" name="Content Placeholder 2"/>
          <p:cNvSpPr>
            <a:spLocks noGrp="1"/>
          </p:cNvSpPr>
          <p:nvPr>
            <p:ph idx="1"/>
          </p:nvPr>
        </p:nvSpPr>
        <p:spPr>
          <a:xfrm>
            <a:off x="838200" y="2283874"/>
            <a:ext cx="10515600" cy="3725040"/>
          </a:xfrm>
        </p:spPr>
        <p:txBody>
          <a:bodyPr>
            <a:noAutofit/>
          </a:bodyPr>
          <a:lstStyle/>
          <a:p>
            <a:pPr marL="0" indent="0" algn="ctr">
              <a:buNone/>
            </a:pPr>
            <a:r>
              <a:rPr lang="en-GB" sz="5000" dirty="0"/>
              <a:t>How do you think that historians have created an understanding of your current study?</a:t>
            </a:r>
          </a:p>
          <a:p>
            <a:pPr marL="0" indent="0" algn="ctr">
              <a:buNone/>
            </a:pPr>
            <a:r>
              <a:rPr lang="en-GB" sz="5000" dirty="0"/>
              <a:t>What have they found and what do they know?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4" name="Action Button: Custom 13">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General</a:t>
            </a:r>
          </a:p>
          <a:p>
            <a:pPr algn="ctr"/>
            <a:r>
              <a:rPr lang="en-GB" sz="1300" dirty="0"/>
              <a:t>Constructing the Past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1" name="Action Button: Custom 10">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2977833041"/>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Before</a:t>
            </a:r>
          </a:p>
        </p:txBody>
      </p:sp>
      <p:sp>
        <p:nvSpPr>
          <p:cNvPr id="3" name="Content Placeholder 2"/>
          <p:cNvSpPr>
            <a:spLocks noGrp="1"/>
          </p:cNvSpPr>
          <p:nvPr>
            <p:ph idx="1"/>
          </p:nvPr>
        </p:nvSpPr>
        <p:spPr>
          <a:xfrm>
            <a:off x="838200" y="1678947"/>
            <a:ext cx="10515600" cy="3725040"/>
          </a:xfrm>
        </p:spPr>
        <p:txBody>
          <a:bodyPr>
            <a:noAutofit/>
          </a:bodyPr>
          <a:lstStyle/>
          <a:p>
            <a:pPr marL="0" indent="0" algn="ctr">
              <a:buNone/>
            </a:pPr>
            <a:r>
              <a:rPr lang="en-GB" sz="5000" dirty="0"/>
              <a:t>Can you identify a period of history or a civilisation that existed BEFORE your current study?</a:t>
            </a:r>
          </a:p>
          <a:p>
            <a:pPr marL="0" indent="0" algn="ctr">
              <a:buNone/>
            </a:pPr>
            <a:endParaRPr lang="en-GB" sz="5000" dirty="0"/>
          </a:p>
          <a:p>
            <a:pPr marL="0" indent="0" algn="ctr">
              <a:buNone/>
            </a:pPr>
            <a:r>
              <a:rPr lang="en-GB" sz="5000" dirty="0"/>
              <a:t>Do you think there are more before or after the your current study?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General</a:t>
            </a:r>
          </a:p>
          <a:p>
            <a:pPr algn="ctr"/>
            <a:r>
              <a:rPr lang="en-GB" sz="1300" dirty="0"/>
              <a:t>Chronology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9" name="Action Button: Custom 8">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62839345"/>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no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After</a:t>
            </a:r>
          </a:p>
        </p:txBody>
      </p:sp>
      <p:sp>
        <p:nvSpPr>
          <p:cNvPr id="3" name="Content Placeholder 2"/>
          <p:cNvSpPr>
            <a:spLocks noGrp="1"/>
          </p:cNvSpPr>
          <p:nvPr>
            <p:ph idx="1"/>
          </p:nvPr>
        </p:nvSpPr>
        <p:spPr>
          <a:xfrm>
            <a:off x="838200" y="1778208"/>
            <a:ext cx="10515600" cy="3725040"/>
          </a:xfrm>
        </p:spPr>
        <p:txBody>
          <a:bodyPr>
            <a:noAutofit/>
          </a:bodyPr>
          <a:lstStyle/>
          <a:p>
            <a:pPr marL="0" indent="0" algn="ctr">
              <a:buNone/>
            </a:pPr>
            <a:r>
              <a:rPr lang="en-GB" sz="5000" dirty="0"/>
              <a:t>Can you identify some periods of history or civilisations that came your current study?</a:t>
            </a:r>
          </a:p>
          <a:p>
            <a:pPr marL="0" indent="0" algn="ctr">
              <a:buNone/>
            </a:pPr>
            <a:endParaRPr lang="en-GB" sz="2000" dirty="0"/>
          </a:p>
          <a:p>
            <a:pPr marL="0" indent="0" algn="ctr">
              <a:buNone/>
            </a:pPr>
            <a:r>
              <a:rPr lang="en-GB" sz="5000" dirty="0"/>
              <a:t>Do you think they knew about your current study and in what way?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General</a:t>
            </a:r>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General</a:t>
            </a:r>
          </a:p>
          <a:p>
            <a:pPr algn="ctr"/>
            <a:r>
              <a:rPr lang="en-GB" sz="1300" dirty="0"/>
              <a:t>Chronology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1" name="Action Button: Custom 10">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1846671553"/>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Concurrent</a:t>
            </a:r>
          </a:p>
        </p:txBody>
      </p:sp>
      <p:sp>
        <p:nvSpPr>
          <p:cNvPr id="3" name="Content Placeholder 2"/>
          <p:cNvSpPr>
            <a:spLocks noGrp="1"/>
          </p:cNvSpPr>
          <p:nvPr>
            <p:ph idx="1"/>
          </p:nvPr>
        </p:nvSpPr>
        <p:spPr>
          <a:xfrm>
            <a:off x="0" y="2023926"/>
            <a:ext cx="12192000" cy="3510643"/>
          </a:xfrm>
        </p:spPr>
        <p:txBody>
          <a:bodyPr>
            <a:noAutofit/>
          </a:bodyPr>
          <a:lstStyle/>
          <a:p>
            <a:pPr marL="0" indent="0" algn="ctr">
              <a:buNone/>
            </a:pPr>
            <a:r>
              <a:rPr lang="en-GB" sz="5000" dirty="0"/>
              <a:t>Can you identify some other civilisations that lived AT THE SAME TIME as your current study?</a:t>
            </a:r>
          </a:p>
          <a:p>
            <a:pPr marL="0" indent="0" algn="ctr">
              <a:buNone/>
            </a:pPr>
            <a:endParaRPr lang="en-GB" sz="2000" dirty="0"/>
          </a:p>
          <a:p>
            <a:pPr marL="0" indent="0" algn="ctr">
              <a:buNone/>
            </a:pPr>
            <a:r>
              <a:rPr lang="en-GB" sz="5000" dirty="0"/>
              <a:t>Does that mean that they knew about each other?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General</a:t>
            </a:r>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General</a:t>
            </a:r>
          </a:p>
          <a:p>
            <a:pPr algn="ctr"/>
            <a:r>
              <a:rPr lang="en-GB" sz="1300" dirty="0"/>
              <a:t>Chronology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3" name="Action Button: Custom 12">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1625605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Skill/Concept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9" name="Content Placeholder 2"/>
          <p:cNvSpPr>
            <a:spLocks noGrp="1"/>
          </p:cNvSpPr>
          <p:nvPr>
            <p:ph idx="1"/>
          </p:nvPr>
        </p:nvSpPr>
        <p:spPr>
          <a:xfrm>
            <a:off x="719782" y="1963195"/>
            <a:ext cx="10773032" cy="3180893"/>
          </a:xfrm>
        </p:spPr>
        <p:txBody>
          <a:bodyPr>
            <a:noAutofit/>
          </a:bodyPr>
          <a:lstStyle/>
          <a:p>
            <a:pPr marL="0" indent="0" algn="ctr">
              <a:buNone/>
            </a:pPr>
            <a:r>
              <a:rPr lang="en-GB" sz="4000" dirty="0"/>
              <a:t>Can you remember a different skill or concept in history and explain what it means?</a:t>
            </a:r>
          </a:p>
          <a:p>
            <a:pPr marL="0" indent="0" algn="ctr">
              <a:buNone/>
            </a:pPr>
            <a:endParaRPr lang="en-GB" sz="4000" dirty="0"/>
          </a:p>
          <a:p>
            <a:pPr marL="0" indent="0" algn="ctr">
              <a:buNone/>
            </a:pPr>
            <a:r>
              <a:rPr lang="en-GB" sz="4000" dirty="0"/>
              <a:t>Can you give an example of it from the Stone, Bronze or Iron Ages in Britain?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Stone Age to Iron Age Vocabulary and Communication question</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3000" dirty="0"/>
              <a:t>Cause and effect:</a:t>
            </a:r>
          </a:p>
          <a:p>
            <a:pPr algn="ctr"/>
            <a:r>
              <a:rPr lang="en-GB" sz="3000" dirty="0"/>
              <a:t>The discovery of iron in Britain brought about the Iron Age in Britain.</a:t>
            </a:r>
          </a:p>
        </p:txBody>
      </p:sp>
    </p:spTree>
    <p:extLst>
      <p:ext uri="{BB962C8B-B14F-4D97-AF65-F5344CB8AC3E}">
        <p14:creationId xmlns:p14="http://schemas.microsoft.com/office/powerpoint/2010/main" val="4640378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Dates/Orders</a:t>
            </a:r>
          </a:p>
        </p:txBody>
      </p:sp>
      <p:sp>
        <p:nvSpPr>
          <p:cNvPr id="3" name="Content Placeholder 2"/>
          <p:cNvSpPr>
            <a:spLocks noGrp="1"/>
          </p:cNvSpPr>
          <p:nvPr>
            <p:ph idx="1"/>
          </p:nvPr>
        </p:nvSpPr>
        <p:spPr>
          <a:xfrm>
            <a:off x="0" y="1785257"/>
            <a:ext cx="12192000" cy="4223657"/>
          </a:xfrm>
        </p:spPr>
        <p:txBody>
          <a:bodyPr>
            <a:noAutofit/>
          </a:bodyPr>
          <a:lstStyle/>
          <a:p>
            <a:pPr marL="0" indent="0" algn="ctr">
              <a:buNone/>
            </a:pPr>
            <a:r>
              <a:rPr lang="en-GB" sz="5000" dirty="0"/>
              <a:t>Can you remember some dates linked to your current study?</a:t>
            </a:r>
          </a:p>
          <a:p>
            <a:pPr marL="0" indent="0" algn="ctr">
              <a:buNone/>
            </a:pPr>
            <a:endParaRPr lang="en-GB" sz="5000" dirty="0"/>
          </a:p>
          <a:p>
            <a:pPr marL="0" indent="0" algn="ctr">
              <a:buNone/>
            </a:pPr>
            <a:r>
              <a:rPr lang="en-GB" sz="5000" dirty="0"/>
              <a:t>Which dates do you think are significant to their history?</a:t>
            </a:r>
          </a:p>
          <a:p>
            <a:pPr marL="0" indent="0" algn="ctr">
              <a:buNone/>
            </a:pPr>
            <a:endParaRPr lang="en-GB" sz="5000" dirty="0"/>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General</a:t>
            </a:r>
          </a:p>
          <a:p>
            <a:pPr algn="ctr"/>
            <a:r>
              <a:rPr lang="en-GB" sz="1300" dirty="0"/>
              <a:t>Chronology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2" name="Action Button: Custom 11">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1269433205"/>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Continuities</a:t>
            </a:r>
          </a:p>
        </p:txBody>
      </p:sp>
      <p:sp>
        <p:nvSpPr>
          <p:cNvPr id="3" name="Content Placeholder 2"/>
          <p:cNvSpPr>
            <a:spLocks noGrp="1"/>
          </p:cNvSpPr>
          <p:nvPr>
            <p:ph idx="1"/>
          </p:nvPr>
        </p:nvSpPr>
        <p:spPr>
          <a:xfrm>
            <a:off x="704850" y="1906159"/>
            <a:ext cx="10787964" cy="4071801"/>
          </a:xfrm>
        </p:spPr>
        <p:txBody>
          <a:bodyPr>
            <a:noAutofit/>
          </a:bodyPr>
          <a:lstStyle/>
          <a:p>
            <a:pPr marL="0" indent="0" algn="ctr">
              <a:buNone/>
            </a:pPr>
            <a:r>
              <a:rPr lang="en-GB" sz="5000" dirty="0"/>
              <a:t>Can you identify some things that stayed the same during the time of your current study?</a:t>
            </a:r>
          </a:p>
          <a:p>
            <a:pPr marL="0" indent="0" algn="ctr">
              <a:buNone/>
            </a:pPr>
            <a:endParaRPr lang="en-GB" sz="2000" dirty="0"/>
          </a:p>
          <a:p>
            <a:pPr marL="0" indent="0" algn="ctr">
              <a:buNone/>
            </a:pPr>
            <a:r>
              <a:rPr lang="en-GB" sz="5000" dirty="0"/>
              <a:t>Why do you think that they stayed the same? Are they the same now?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General</a:t>
            </a:r>
          </a:p>
          <a:p>
            <a:pPr algn="ctr"/>
            <a:r>
              <a:rPr lang="en-GB" sz="1200" dirty="0"/>
              <a:t>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2" name="Action Button: Custom 11">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2454123767"/>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Changes</a:t>
            </a:r>
          </a:p>
        </p:txBody>
      </p:sp>
      <p:sp>
        <p:nvSpPr>
          <p:cNvPr id="3" name="Content Placeholder 2"/>
          <p:cNvSpPr>
            <a:spLocks noGrp="1"/>
          </p:cNvSpPr>
          <p:nvPr>
            <p:ph idx="1"/>
          </p:nvPr>
        </p:nvSpPr>
        <p:spPr>
          <a:xfrm>
            <a:off x="699186" y="1767840"/>
            <a:ext cx="10793627" cy="2386149"/>
          </a:xfrm>
        </p:spPr>
        <p:txBody>
          <a:bodyPr>
            <a:noAutofit/>
          </a:bodyPr>
          <a:lstStyle/>
          <a:p>
            <a:pPr marL="0" indent="0" algn="ctr">
              <a:buNone/>
            </a:pPr>
            <a:r>
              <a:rPr lang="en-GB" sz="5000" dirty="0"/>
              <a:t>Can you identify any changes that happened during the time of your current study?</a:t>
            </a:r>
          </a:p>
          <a:p>
            <a:pPr marL="0" indent="0" algn="ctr">
              <a:buNone/>
            </a:pPr>
            <a:endParaRPr lang="en-GB" sz="2000" dirty="0"/>
          </a:p>
          <a:p>
            <a:pPr marL="0" indent="0" algn="ctr">
              <a:buNone/>
            </a:pPr>
            <a:r>
              <a:rPr lang="en-GB" sz="5000" dirty="0"/>
              <a:t>Do you think that people were happy with these changes?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General</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General</a:t>
            </a:r>
          </a:p>
          <a:p>
            <a:pPr algn="ctr"/>
            <a:r>
              <a:rPr lang="en-GB" sz="1200" dirty="0"/>
              <a:t>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3" name="Action Button: Custom 12">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1774348048"/>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Positive</a:t>
            </a:r>
          </a:p>
        </p:txBody>
      </p:sp>
      <p:sp>
        <p:nvSpPr>
          <p:cNvPr id="3"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a continuity or a change during the time of </a:t>
            </a:r>
            <a:r>
              <a:rPr lang="en-GB" sz="4800" dirty="0"/>
              <a:t>your current study </a:t>
            </a:r>
            <a:r>
              <a:rPr lang="en-GB" sz="4500" dirty="0"/>
              <a:t>that you think was positive and say why you think it was positive?</a:t>
            </a:r>
          </a:p>
          <a:p>
            <a:pPr marL="0" indent="0" algn="ctr">
              <a:buNone/>
            </a:pPr>
            <a:endParaRPr lang="en-GB" sz="1000" dirty="0"/>
          </a:p>
          <a:p>
            <a:pPr marL="0" indent="0" algn="ctr">
              <a:buNone/>
            </a:pPr>
            <a:r>
              <a:rPr lang="en-GB" sz="4500" dirty="0"/>
              <a:t>Do you think that THEY knew that it was positive or was it later?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General</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General</a:t>
            </a:r>
          </a:p>
          <a:p>
            <a:pPr algn="ctr"/>
            <a:r>
              <a:rPr lang="en-GB" sz="1200" dirty="0"/>
              <a:t>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3" name="Action Button: Custom 12">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1549233369"/>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a continuity or a change during the time of </a:t>
            </a:r>
            <a:r>
              <a:rPr lang="en-GB" sz="4800" dirty="0"/>
              <a:t>your current study </a:t>
            </a:r>
            <a:r>
              <a:rPr lang="en-GB" sz="4500" dirty="0"/>
              <a:t>that you think was negative and say why you think it was negative?</a:t>
            </a:r>
          </a:p>
          <a:p>
            <a:pPr marL="0" indent="0" algn="ctr">
              <a:buNone/>
            </a:pPr>
            <a:endParaRPr lang="en-GB" sz="1000" dirty="0"/>
          </a:p>
          <a:p>
            <a:pPr marL="0" indent="0" algn="ctr">
              <a:buNone/>
            </a:pPr>
            <a:r>
              <a:rPr lang="en-GB" sz="4500" dirty="0"/>
              <a:t>Do you think that THEY knew that it was negative or was it only known later?</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General</a:t>
            </a:r>
          </a:p>
          <a:p>
            <a:pPr algn="ctr"/>
            <a:r>
              <a:rPr lang="en-GB" sz="1200" dirty="0"/>
              <a:t>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3" name="Action Button: Custom 12">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254545922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Causes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some causes that brought about change to </a:t>
            </a:r>
            <a:r>
              <a:rPr lang="en-GB" sz="4800" dirty="0"/>
              <a:t>your current study?</a:t>
            </a:r>
            <a:endParaRPr lang="en-GB" sz="4500" dirty="0"/>
          </a:p>
          <a:p>
            <a:pPr marL="0" indent="0" algn="ctr">
              <a:buNone/>
            </a:pPr>
            <a:endParaRPr lang="en-GB" sz="4500" dirty="0"/>
          </a:p>
          <a:p>
            <a:pPr marL="0" indent="0" algn="ctr">
              <a:buNone/>
            </a:pPr>
            <a:r>
              <a:rPr lang="en-GB" sz="4500" dirty="0"/>
              <a:t>Do you think these causes were more important than the effects that they brought?</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General</a:t>
            </a:r>
          </a:p>
          <a:p>
            <a:pPr algn="ctr"/>
            <a:r>
              <a:rPr lang="en-GB" sz="1200" dirty="0"/>
              <a:t>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3" name="Action Button: Custom 12">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3449374523"/>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Effects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8" cy="4136570"/>
          </a:xfrm>
        </p:spPr>
        <p:txBody>
          <a:bodyPr>
            <a:noAutofit/>
          </a:bodyPr>
          <a:lstStyle/>
          <a:p>
            <a:pPr marL="0" indent="0" algn="ctr">
              <a:buNone/>
            </a:pPr>
            <a:r>
              <a:rPr lang="en-GB" sz="4000" dirty="0"/>
              <a:t>Can you identify some effects that occurred during the time of your current study?</a:t>
            </a:r>
          </a:p>
          <a:p>
            <a:pPr marL="0" indent="0" algn="ctr">
              <a:buNone/>
            </a:pPr>
            <a:endParaRPr lang="en-GB" sz="4000" dirty="0"/>
          </a:p>
          <a:p>
            <a:pPr marL="0" indent="0" algn="ctr">
              <a:buNone/>
            </a:pPr>
            <a:r>
              <a:rPr lang="en-GB" sz="4000" dirty="0"/>
              <a:t>Can you identify the causes of them?</a:t>
            </a:r>
          </a:p>
          <a:p>
            <a:pPr marL="0" indent="0" algn="ctr">
              <a:buNone/>
            </a:pPr>
            <a:endParaRPr lang="en-GB" sz="4000" dirty="0"/>
          </a:p>
          <a:p>
            <a:pPr marL="0" indent="0" algn="ctr">
              <a:buNone/>
            </a:pPr>
            <a:r>
              <a:rPr lang="en-GB" sz="4000" dirty="0"/>
              <a:t>Did these effects last longer than your current study perhaps intended them to?</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General</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General</a:t>
            </a:r>
          </a:p>
          <a:p>
            <a:pPr algn="ctr"/>
            <a:r>
              <a:rPr lang="en-GB" sz="1200" dirty="0"/>
              <a:t>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3" name="Action Button: Custom 12">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665240385"/>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Positive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272579"/>
            <a:ext cx="10793628" cy="3154310"/>
          </a:xfrm>
        </p:spPr>
        <p:txBody>
          <a:bodyPr>
            <a:noAutofit/>
          </a:bodyPr>
          <a:lstStyle/>
          <a:p>
            <a:pPr marL="0" indent="0" algn="ctr">
              <a:buNone/>
            </a:pPr>
            <a:r>
              <a:rPr lang="en-GB" sz="4000" dirty="0"/>
              <a:t>Can you think of any causes or effects that had a positive impact on your current study?</a:t>
            </a:r>
          </a:p>
          <a:p>
            <a:pPr marL="0" indent="0" algn="ctr">
              <a:buNone/>
            </a:pPr>
            <a:endParaRPr lang="en-GB" sz="4000" dirty="0"/>
          </a:p>
          <a:p>
            <a:pPr marL="0" indent="0" algn="ctr">
              <a:buNone/>
            </a:pPr>
            <a:r>
              <a:rPr lang="en-GB" sz="4000" dirty="0"/>
              <a:t>Do you think that history would have developed in the same way without these causes and effects?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General</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General</a:t>
            </a:r>
          </a:p>
          <a:p>
            <a:pPr algn="ctr"/>
            <a:r>
              <a:rPr lang="en-GB" sz="1200" dirty="0"/>
              <a:t>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3" name="Action Button: Custom 12">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3388901070"/>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351613"/>
            <a:ext cx="10793628" cy="3180893"/>
          </a:xfrm>
        </p:spPr>
        <p:txBody>
          <a:bodyPr>
            <a:noAutofit/>
          </a:bodyPr>
          <a:lstStyle/>
          <a:p>
            <a:pPr marL="0" indent="0" algn="ctr">
              <a:buNone/>
            </a:pPr>
            <a:r>
              <a:rPr lang="en-GB" sz="4000" dirty="0"/>
              <a:t>Can you think of any causes or effects that had a negative impact on your current study?</a:t>
            </a:r>
          </a:p>
          <a:p>
            <a:pPr marL="0" indent="0" algn="ctr">
              <a:buNone/>
            </a:pPr>
            <a:endParaRPr lang="en-GB" sz="4000" dirty="0"/>
          </a:p>
          <a:p>
            <a:pPr marL="0" indent="0" algn="ctr">
              <a:buNone/>
            </a:pPr>
            <a:r>
              <a:rPr lang="en-GB" sz="4000" dirty="0"/>
              <a:t>Do you think that history would have developed in the same way without these causes and effects?</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General</a:t>
            </a:r>
          </a:p>
          <a:p>
            <a:pPr algn="ctr"/>
            <a:r>
              <a:rPr lang="en-GB" sz="1200" dirty="0"/>
              <a:t>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3" name="Action Button: Custom 12">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2623757987"/>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Event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93628" cy="3180893"/>
          </a:xfrm>
        </p:spPr>
        <p:txBody>
          <a:bodyPr>
            <a:noAutofit/>
          </a:bodyPr>
          <a:lstStyle/>
          <a:p>
            <a:pPr marL="0" indent="0" algn="ctr">
              <a:buNone/>
            </a:pPr>
            <a:r>
              <a:rPr lang="en-GB" sz="4000" dirty="0"/>
              <a:t>Can you think of a significant event during the time of your current study and say why it was so significant?</a:t>
            </a:r>
          </a:p>
          <a:p>
            <a:pPr marL="0" indent="0" algn="ctr">
              <a:buNone/>
            </a:pPr>
            <a:endParaRPr lang="en-GB" sz="4000" dirty="0"/>
          </a:p>
          <a:p>
            <a:pPr marL="0" indent="0" algn="ctr">
              <a:buNone/>
            </a:pPr>
            <a:r>
              <a:rPr lang="en-GB" sz="4000" dirty="0"/>
              <a:t>Do you think that it was more significant for people back then or for us now?</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General</a:t>
            </a:r>
          </a:p>
          <a:p>
            <a:pPr algn="ctr"/>
            <a:r>
              <a:rPr lang="en-GB" sz="1200" dirty="0"/>
              <a:t>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3" name="Action Button: Custom 12">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2256516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1280" y="53947"/>
            <a:ext cx="10515600" cy="1325563"/>
          </a:xfrm>
          <a:solidFill>
            <a:srgbClr val="FF0000"/>
          </a:solidFill>
          <a:ln>
            <a:solidFill>
              <a:srgbClr val="A6A6A6"/>
            </a:solidFill>
          </a:ln>
        </p:spPr>
        <p:txBody>
          <a:bodyPr/>
          <a:lstStyle/>
          <a:p>
            <a:pPr algn="ctr"/>
            <a:r>
              <a:rPr lang="en-GB" dirty="0">
                <a:solidFill>
                  <a:schemeClr val="bg1"/>
                </a:solidFill>
              </a:rPr>
              <a:t>Ancient Romans</a:t>
            </a:r>
          </a:p>
        </p:txBody>
      </p:sp>
      <p:sp>
        <p:nvSpPr>
          <p:cNvPr id="3" name="Title 1">
            <a:hlinkClick r:id="" action="ppaction://macro?name=RomanChron"/>
          </p:cNvPr>
          <p:cNvSpPr txBox="1">
            <a:spLocks/>
          </p:cNvSpPr>
          <p:nvPr/>
        </p:nvSpPr>
        <p:spPr>
          <a:xfrm>
            <a:off x="4599801" y="1507751"/>
            <a:ext cx="2992395" cy="659870"/>
          </a:xfrm>
          <a:prstGeom prst="rect">
            <a:avLst/>
          </a:prstGeom>
          <a:solidFill>
            <a:srgbClr val="FF000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Chronology</a:t>
            </a:r>
          </a:p>
          <a:p>
            <a:pPr algn="ctr"/>
            <a:r>
              <a:rPr lang="en-GB" sz="1400" dirty="0">
                <a:solidFill>
                  <a:schemeClr val="bg1"/>
                </a:solidFill>
              </a:rPr>
              <a:t>(Click here for a random question)</a:t>
            </a:r>
          </a:p>
        </p:txBody>
      </p:sp>
      <p:sp>
        <p:nvSpPr>
          <p:cNvPr id="14" name="Title 1">
            <a:hlinkClick r:id="" action="ppaction://macro?name=RomanCon"/>
          </p:cNvPr>
          <p:cNvSpPr txBox="1">
            <a:spLocks/>
          </p:cNvSpPr>
          <p:nvPr/>
        </p:nvSpPr>
        <p:spPr>
          <a:xfrm>
            <a:off x="838200" y="1507751"/>
            <a:ext cx="2992395" cy="659870"/>
          </a:xfrm>
          <a:prstGeom prst="rect">
            <a:avLst/>
          </a:prstGeom>
          <a:solidFill>
            <a:srgbClr val="FF000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Constructing the Past</a:t>
            </a:r>
          </a:p>
          <a:p>
            <a:pPr algn="ctr"/>
            <a:r>
              <a:rPr lang="en-GB" sz="1300" dirty="0">
                <a:solidFill>
                  <a:schemeClr val="bg1"/>
                </a:solidFill>
              </a:rPr>
              <a:t>(Click here for a random question)</a:t>
            </a:r>
          </a:p>
        </p:txBody>
      </p:sp>
      <p:sp>
        <p:nvSpPr>
          <p:cNvPr id="15" name="Title 1">
            <a:hlinkClick r:id="" action="ppaction://macro?name=RomanContinuity"/>
          </p:cNvPr>
          <p:cNvSpPr txBox="1">
            <a:spLocks/>
          </p:cNvSpPr>
          <p:nvPr/>
        </p:nvSpPr>
        <p:spPr>
          <a:xfrm>
            <a:off x="8361405" y="1507751"/>
            <a:ext cx="2992395" cy="659870"/>
          </a:xfrm>
          <a:prstGeom prst="rect">
            <a:avLst/>
          </a:prstGeom>
          <a:solidFill>
            <a:srgbClr val="FF000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Continuity and Change</a:t>
            </a:r>
          </a:p>
          <a:p>
            <a:pPr algn="ctr"/>
            <a:r>
              <a:rPr lang="en-GB" sz="1400" dirty="0">
                <a:solidFill>
                  <a:schemeClr val="bg1"/>
                </a:solidFill>
              </a:rPr>
              <a:t>(Click here for a random question)</a:t>
            </a:r>
          </a:p>
        </p:txBody>
      </p:sp>
      <p:sp>
        <p:nvSpPr>
          <p:cNvPr id="28" name="Title 1">
            <a:hlinkClick r:id="" action="ppaction://macro?name=RomanCause"/>
          </p:cNvPr>
          <p:cNvSpPr txBox="1">
            <a:spLocks/>
          </p:cNvSpPr>
          <p:nvPr/>
        </p:nvSpPr>
        <p:spPr>
          <a:xfrm>
            <a:off x="838200" y="3048762"/>
            <a:ext cx="2992395" cy="659870"/>
          </a:xfrm>
          <a:prstGeom prst="rect">
            <a:avLst/>
          </a:prstGeom>
          <a:solidFill>
            <a:srgbClr val="FF000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Cause and Effect</a:t>
            </a:r>
          </a:p>
          <a:p>
            <a:pPr algn="ctr"/>
            <a:r>
              <a:rPr lang="en-GB" sz="1400" dirty="0">
                <a:solidFill>
                  <a:schemeClr val="bg1"/>
                </a:solidFill>
              </a:rPr>
              <a:t>(Click here for a random question)</a:t>
            </a:r>
          </a:p>
        </p:txBody>
      </p:sp>
      <p:sp>
        <p:nvSpPr>
          <p:cNvPr id="29" name="Title 1">
            <a:hlinkClick r:id="" action="ppaction://macro?name=RomanSig"/>
          </p:cNvPr>
          <p:cNvSpPr txBox="1">
            <a:spLocks/>
          </p:cNvSpPr>
          <p:nvPr/>
        </p:nvSpPr>
        <p:spPr>
          <a:xfrm>
            <a:off x="4599801" y="3048762"/>
            <a:ext cx="2992395" cy="659870"/>
          </a:xfrm>
          <a:prstGeom prst="rect">
            <a:avLst/>
          </a:prstGeom>
          <a:solidFill>
            <a:srgbClr val="FF0000"/>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Significance and Interpretation</a:t>
            </a:r>
          </a:p>
          <a:p>
            <a:pPr algn="ctr"/>
            <a:r>
              <a:rPr lang="en-GB" sz="1400" dirty="0">
                <a:solidFill>
                  <a:schemeClr val="bg1"/>
                </a:solidFill>
              </a:rPr>
              <a:t>(Click here for a random question)</a:t>
            </a:r>
            <a:endParaRPr lang="en-GB" sz="2000" dirty="0">
              <a:solidFill>
                <a:schemeClr val="bg1"/>
              </a:solidFill>
            </a:endParaRPr>
          </a:p>
        </p:txBody>
      </p:sp>
      <p:sp>
        <p:nvSpPr>
          <p:cNvPr id="30" name="Title 1">
            <a:hlinkClick r:id="" action="ppaction://macro?name=RomanSources"/>
          </p:cNvPr>
          <p:cNvSpPr txBox="1">
            <a:spLocks/>
          </p:cNvSpPr>
          <p:nvPr/>
        </p:nvSpPr>
        <p:spPr>
          <a:xfrm>
            <a:off x="8361405" y="3048762"/>
            <a:ext cx="2992395" cy="659870"/>
          </a:xfrm>
          <a:prstGeom prst="rect">
            <a:avLst/>
          </a:prstGeom>
          <a:solidFill>
            <a:srgbClr val="FF000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Sources as Evidence</a:t>
            </a:r>
          </a:p>
          <a:p>
            <a:pPr algn="ctr"/>
            <a:r>
              <a:rPr lang="en-GB" sz="1400" dirty="0">
                <a:solidFill>
                  <a:schemeClr val="bg1"/>
                </a:solidFill>
              </a:rPr>
              <a:t>(Click here for a random question)</a:t>
            </a:r>
            <a:endParaRPr lang="en-GB" sz="2000" dirty="0">
              <a:solidFill>
                <a:schemeClr val="bg1"/>
              </a:solidFill>
            </a:endParaRPr>
          </a:p>
        </p:txBody>
      </p:sp>
      <p:sp>
        <p:nvSpPr>
          <p:cNvPr id="31" name="Title 1">
            <a:hlinkClick r:id="" action="ppaction://macro?name=RomansEnquiry"/>
          </p:cNvPr>
          <p:cNvSpPr txBox="1">
            <a:spLocks/>
          </p:cNvSpPr>
          <p:nvPr/>
        </p:nvSpPr>
        <p:spPr>
          <a:xfrm>
            <a:off x="838200" y="4589773"/>
            <a:ext cx="2992395" cy="659870"/>
          </a:xfrm>
          <a:prstGeom prst="rect">
            <a:avLst/>
          </a:prstGeom>
          <a:solidFill>
            <a:srgbClr val="FF000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Historical Enquiry</a:t>
            </a:r>
          </a:p>
          <a:p>
            <a:pPr algn="ctr"/>
            <a:r>
              <a:rPr lang="en-GB" sz="1400" dirty="0">
                <a:solidFill>
                  <a:schemeClr val="bg1"/>
                </a:solidFill>
              </a:rPr>
              <a:t>(Click here for a random question)</a:t>
            </a:r>
          </a:p>
        </p:txBody>
      </p:sp>
      <p:sp>
        <p:nvSpPr>
          <p:cNvPr id="32" name="Title 1">
            <a:hlinkClick r:id="" action="ppaction://macro?name=RomansVocab"/>
          </p:cNvPr>
          <p:cNvSpPr txBox="1">
            <a:spLocks/>
          </p:cNvSpPr>
          <p:nvPr/>
        </p:nvSpPr>
        <p:spPr>
          <a:xfrm>
            <a:off x="4599801" y="4589773"/>
            <a:ext cx="2992395" cy="659870"/>
          </a:xfrm>
          <a:prstGeom prst="rect">
            <a:avLst/>
          </a:prstGeom>
          <a:solidFill>
            <a:srgbClr val="FF0000"/>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Vocabulary and Communication</a:t>
            </a:r>
          </a:p>
          <a:p>
            <a:pPr algn="ctr"/>
            <a:r>
              <a:rPr lang="en-GB" sz="1400" dirty="0">
                <a:solidFill>
                  <a:schemeClr val="bg1"/>
                </a:solidFill>
              </a:rPr>
              <a:t>(Click here for a random question)</a:t>
            </a:r>
          </a:p>
        </p:txBody>
      </p:sp>
      <p:sp>
        <p:nvSpPr>
          <p:cNvPr id="40" name="Action Button: Custom 3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41" name="Action Button: Custom 40">
            <a:hlinkClick r:id="" action="ppaction://macro?name=RandomizerRomans" highlightClick="1"/>
          </p:cNvPr>
          <p:cNvSpPr/>
          <p:nvPr/>
        </p:nvSpPr>
        <p:spPr>
          <a:xfrm>
            <a:off x="4599800" y="6198130"/>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skill linked to the Ancient Romans</a:t>
            </a:r>
          </a:p>
        </p:txBody>
      </p:sp>
      <p:sp>
        <p:nvSpPr>
          <p:cNvPr id="18" name="Title 1">
            <a:hlinkClick r:id="rId2" action="ppaction://hlinksldjump"/>
          </p:cNvPr>
          <p:cNvSpPr txBox="1">
            <a:spLocks/>
          </p:cNvSpPr>
          <p:nvPr/>
        </p:nvSpPr>
        <p:spPr>
          <a:xfrm>
            <a:off x="837516" y="2204976"/>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Similarities</a:t>
            </a:r>
          </a:p>
        </p:txBody>
      </p:sp>
      <p:sp>
        <p:nvSpPr>
          <p:cNvPr id="19" name="Title 1">
            <a:hlinkClick r:id="rId3" action="ppaction://hlinksldjump"/>
          </p:cNvPr>
          <p:cNvSpPr txBox="1">
            <a:spLocks/>
          </p:cNvSpPr>
          <p:nvPr/>
        </p:nvSpPr>
        <p:spPr>
          <a:xfrm>
            <a:off x="2378441" y="2204976"/>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Differences</a:t>
            </a:r>
          </a:p>
        </p:txBody>
      </p:sp>
      <p:sp>
        <p:nvSpPr>
          <p:cNvPr id="20" name="Title 1">
            <a:hlinkClick r:id="rId4" action="ppaction://hlinksldjump"/>
          </p:cNvPr>
          <p:cNvSpPr txBox="1">
            <a:spLocks/>
          </p:cNvSpPr>
          <p:nvPr/>
        </p:nvSpPr>
        <p:spPr>
          <a:xfrm>
            <a:off x="837516" y="2611718"/>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Contact</a:t>
            </a:r>
          </a:p>
        </p:txBody>
      </p:sp>
      <p:sp>
        <p:nvSpPr>
          <p:cNvPr id="21" name="Title 1">
            <a:hlinkClick r:id="rId5" action="ppaction://hlinksldjump"/>
          </p:cNvPr>
          <p:cNvSpPr txBox="1">
            <a:spLocks/>
          </p:cNvSpPr>
          <p:nvPr/>
        </p:nvSpPr>
        <p:spPr>
          <a:xfrm>
            <a:off x="2378441" y="2606915"/>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Historians</a:t>
            </a:r>
          </a:p>
        </p:txBody>
      </p:sp>
      <p:sp>
        <p:nvSpPr>
          <p:cNvPr id="22" name="Title 1">
            <a:hlinkClick r:id="rId6" action="ppaction://hlinksldjump"/>
          </p:cNvPr>
          <p:cNvSpPr txBox="1">
            <a:spLocks/>
          </p:cNvSpPr>
          <p:nvPr/>
        </p:nvSpPr>
        <p:spPr>
          <a:xfrm>
            <a:off x="837516" y="3751769"/>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Causes</a:t>
            </a:r>
          </a:p>
        </p:txBody>
      </p:sp>
      <p:sp>
        <p:nvSpPr>
          <p:cNvPr id="23" name="Title 1">
            <a:hlinkClick r:id="rId7" action="ppaction://hlinksldjump"/>
          </p:cNvPr>
          <p:cNvSpPr txBox="1">
            <a:spLocks/>
          </p:cNvSpPr>
          <p:nvPr/>
        </p:nvSpPr>
        <p:spPr>
          <a:xfrm>
            <a:off x="2378441" y="3751769"/>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Effects</a:t>
            </a:r>
          </a:p>
        </p:txBody>
      </p:sp>
      <p:sp>
        <p:nvSpPr>
          <p:cNvPr id="24" name="Title 1">
            <a:hlinkClick r:id="rId8" action="ppaction://hlinksldjump"/>
          </p:cNvPr>
          <p:cNvSpPr txBox="1">
            <a:spLocks/>
          </p:cNvSpPr>
          <p:nvPr/>
        </p:nvSpPr>
        <p:spPr>
          <a:xfrm>
            <a:off x="837516" y="4158511"/>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25" name="Title 1">
            <a:hlinkClick r:id="rId9" action="ppaction://hlinksldjump"/>
          </p:cNvPr>
          <p:cNvSpPr txBox="1">
            <a:spLocks/>
          </p:cNvSpPr>
          <p:nvPr/>
        </p:nvSpPr>
        <p:spPr>
          <a:xfrm>
            <a:off x="2378441" y="4153708"/>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26" name="Title 1">
            <a:hlinkClick r:id="rId10" action="ppaction://hlinksldjump"/>
          </p:cNvPr>
          <p:cNvSpPr txBox="1">
            <a:spLocks/>
          </p:cNvSpPr>
          <p:nvPr/>
        </p:nvSpPr>
        <p:spPr>
          <a:xfrm>
            <a:off x="4599801" y="2204976"/>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Before</a:t>
            </a:r>
          </a:p>
        </p:txBody>
      </p:sp>
      <p:sp>
        <p:nvSpPr>
          <p:cNvPr id="27" name="Title 1">
            <a:hlinkClick r:id="rId11" action="ppaction://hlinksldjump"/>
          </p:cNvPr>
          <p:cNvSpPr txBox="1">
            <a:spLocks/>
          </p:cNvSpPr>
          <p:nvPr/>
        </p:nvSpPr>
        <p:spPr>
          <a:xfrm>
            <a:off x="6140042" y="2204976"/>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After</a:t>
            </a:r>
          </a:p>
        </p:txBody>
      </p:sp>
      <p:sp>
        <p:nvSpPr>
          <p:cNvPr id="38" name="Title 1">
            <a:hlinkClick r:id="rId12" action="ppaction://hlinksldjump"/>
          </p:cNvPr>
          <p:cNvSpPr txBox="1">
            <a:spLocks/>
          </p:cNvSpPr>
          <p:nvPr/>
        </p:nvSpPr>
        <p:spPr>
          <a:xfrm>
            <a:off x="4599801" y="2611718"/>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Concurrent</a:t>
            </a:r>
          </a:p>
        </p:txBody>
      </p:sp>
      <p:sp>
        <p:nvSpPr>
          <p:cNvPr id="39" name="Title 1">
            <a:hlinkClick r:id="rId13" action="ppaction://hlinksldjump"/>
          </p:cNvPr>
          <p:cNvSpPr txBox="1">
            <a:spLocks/>
          </p:cNvSpPr>
          <p:nvPr/>
        </p:nvSpPr>
        <p:spPr>
          <a:xfrm>
            <a:off x="6140042" y="2606915"/>
            <a:ext cx="1452154" cy="364584"/>
          </a:xfrm>
          <a:prstGeom prst="rect">
            <a:avLst/>
          </a:prstGeom>
          <a:solidFill>
            <a:srgbClr val="C00000"/>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Dates/Orders</a:t>
            </a:r>
          </a:p>
        </p:txBody>
      </p:sp>
      <p:sp>
        <p:nvSpPr>
          <p:cNvPr id="42" name="Title 1">
            <a:hlinkClick r:id="rId14" action="ppaction://hlinksldjump"/>
          </p:cNvPr>
          <p:cNvSpPr txBox="1">
            <a:spLocks/>
          </p:cNvSpPr>
          <p:nvPr/>
        </p:nvSpPr>
        <p:spPr>
          <a:xfrm>
            <a:off x="8361405" y="2207970"/>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Continuities</a:t>
            </a:r>
          </a:p>
        </p:txBody>
      </p:sp>
      <p:sp>
        <p:nvSpPr>
          <p:cNvPr id="43" name="Title 1">
            <a:hlinkClick r:id="rId15" action="ppaction://hlinksldjump"/>
          </p:cNvPr>
          <p:cNvSpPr txBox="1">
            <a:spLocks/>
          </p:cNvSpPr>
          <p:nvPr/>
        </p:nvSpPr>
        <p:spPr>
          <a:xfrm>
            <a:off x="9901646" y="2207970"/>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Changes</a:t>
            </a:r>
          </a:p>
        </p:txBody>
      </p:sp>
      <p:sp>
        <p:nvSpPr>
          <p:cNvPr id="44" name="Title 1">
            <a:hlinkClick r:id="rId16" action="ppaction://hlinksldjump"/>
          </p:cNvPr>
          <p:cNvSpPr txBox="1">
            <a:spLocks/>
          </p:cNvSpPr>
          <p:nvPr/>
        </p:nvSpPr>
        <p:spPr>
          <a:xfrm>
            <a:off x="8361405" y="2614712"/>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45" name="Title 1">
            <a:hlinkClick r:id="rId9" action="ppaction://hlinksldjump"/>
          </p:cNvPr>
          <p:cNvSpPr txBox="1">
            <a:spLocks/>
          </p:cNvSpPr>
          <p:nvPr/>
        </p:nvSpPr>
        <p:spPr>
          <a:xfrm>
            <a:off x="9901646" y="2609909"/>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46" name="Title 1">
            <a:hlinkClick r:id="rId17" action="ppaction://hlinksldjump"/>
          </p:cNvPr>
          <p:cNvSpPr txBox="1">
            <a:spLocks/>
          </p:cNvSpPr>
          <p:nvPr/>
        </p:nvSpPr>
        <p:spPr>
          <a:xfrm>
            <a:off x="4599801" y="3751769"/>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Events</a:t>
            </a:r>
          </a:p>
        </p:txBody>
      </p:sp>
      <p:sp>
        <p:nvSpPr>
          <p:cNvPr id="47" name="Title 1">
            <a:hlinkClick r:id="rId18" action="ppaction://hlinksldjump"/>
          </p:cNvPr>
          <p:cNvSpPr txBox="1">
            <a:spLocks/>
          </p:cNvSpPr>
          <p:nvPr/>
        </p:nvSpPr>
        <p:spPr>
          <a:xfrm>
            <a:off x="6140042" y="3751769"/>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People</a:t>
            </a:r>
          </a:p>
        </p:txBody>
      </p:sp>
      <p:sp>
        <p:nvSpPr>
          <p:cNvPr id="48" name="Title 1">
            <a:hlinkClick r:id="rId19" action="ppaction://hlinksldjump"/>
          </p:cNvPr>
          <p:cNvSpPr txBox="1">
            <a:spLocks/>
          </p:cNvSpPr>
          <p:nvPr/>
        </p:nvSpPr>
        <p:spPr>
          <a:xfrm>
            <a:off x="4599801" y="4158511"/>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Challenges</a:t>
            </a:r>
          </a:p>
        </p:txBody>
      </p:sp>
      <p:sp>
        <p:nvSpPr>
          <p:cNvPr id="49" name="Title 1">
            <a:hlinkClick r:id="rId20" action="ppaction://hlinksldjump"/>
          </p:cNvPr>
          <p:cNvSpPr txBox="1">
            <a:spLocks/>
          </p:cNvSpPr>
          <p:nvPr/>
        </p:nvSpPr>
        <p:spPr>
          <a:xfrm>
            <a:off x="6140042" y="4153708"/>
            <a:ext cx="1452154" cy="364584"/>
          </a:xfrm>
          <a:prstGeom prst="rect">
            <a:avLst/>
          </a:prstGeom>
          <a:solidFill>
            <a:srgbClr val="C00000"/>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Interpretation</a:t>
            </a:r>
          </a:p>
        </p:txBody>
      </p:sp>
      <p:sp>
        <p:nvSpPr>
          <p:cNvPr id="50" name="Title 1">
            <a:hlinkClick r:id="rId21" action="ppaction://hlinksldjump"/>
          </p:cNvPr>
          <p:cNvSpPr txBox="1">
            <a:spLocks/>
          </p:cNvSpPr>
          <p:nvPr/>
        </p:nvSpPr>
        <p:spPr>
          <a:xfrm>
            <a:off x="8361405" y="3751769"/>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Types</a:t>
            </a:r>
          </a:p>
        </p:txBody>
      </p:sp>
      <p:sp>
        <p:nvSpPr>
          <p:cNvPr id="51" name="Title 1">
            <a:hlinkClick r:id="rId22" action="ppaction://hlinksldjump"/>
          </p:cNvPr>
          <p:cNvSpPr txBox="1">
            <a:spLocks/>
          </p:cNvSpPr>
          <p:nvPr/>
        </p:nvSpPr>
        <p:spPr>
          <a:xfrm>
            <a:off x="9901646" y="3751769"/>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Amount</a:t>
            </a:r>
          </a:p>
        </p:txBody>
      </p:sp>
      <p:sp>
        <p:nvSpPr>
          <p:cNvPr id="52" name="Title 1">
            <a:hlinkClick r:id="rId23" action="ppaction://hlinksldjump"/>
          </p:cNvPr>
          <p:cNvSpPr txBox="1">
            <a:spLocks/>
          </p:cNvSpPr>
          <p:nvPr/>
        </p:nvSpPr>
        <p:spPr>
          <a:xfrm>
            <a:off x="8361405" y="4158511"/>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Usefulness</a:t>
            </a:r>
          </a:p>
        </p:txBody>
      </p:sp>
      <p:sp>
        <p:nvSpPr>
          <p:cNvPr id="53" name="Title 1">
            <a:hlinkClick r:id="rId24" action="ppaction://hlinksldjump"/>
          </p:cNvPr>
          <p:cNvSpPr txBox="1">
            <a:spLocks/>
          </p:cNvSpPr>
          <p:nvPr/>
        </p:nvSpPr>
        <p:spPr>
          <a:xfrm>
            <a:off x="9901646" y="4153708"/>
            <a:ext cx="1452154" cy="364584"/>
          </a:xfrm>
          <a:prstGeom prst="rect">
            <a:avLst/>
          </a:prstGeom>
          <a:solidFill>
            <a:srgbClr val="C00000"/>
          </a:solidFill>
          <a:ln>
            <a:solidFill>
              <a:srgbClr val="A6A6A6"/>
            </a:solid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Primary/Secondary</a:t>
            </a:r>
          </a:p>
        </p:txBody>
      </p:sp>
      <p:sp>
        <p:nvSpPr>
          <p:cNvPr id="54" name="Title 1">
            <a:hlinkClick r:id="rId25" action="ppaction://hlinksldjump"/>
          </p:cNvPr>
          <p:cNvSpPr txBox="1">
            <a:spLocks/>
          </p:cNvSpPr>
          <p:nvPr/>
        </p:nvSpPr>
        <p:spPr>
          <a:xfrm>
            <a:off x="837516" y="5332363"/>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Questions</a:t>
            </a:r>
          </a:p>
        </p:txBody>
      </p:sp>
      <p:sp>
        <p:nvSpPr>
          <p:cNvPr id="55" name="Title 1">
            <a:hlinkClick r:id="rId26" action="ppaction://hlinksldjump"/>
          </p:cNvPr>
          <p:cNvSpPr txBox="1">
            <a:spLocks/>
          </p:cNvSpPr>
          <p:nvPr/>
        </p:nvSpPr>
        <p:spPr>
          <a:xfrm>
            <a:off x="2378441" y="5332363"/>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Explanation</a:t>
            </a:r>
          </a:p>
        </p:txBody>
      </p:sp>
      <p:sp>
        <p:nvSpPr>
          <p:cNvPr id="56" name="Title 1">
            <a:hlinkClick r:id="rId27" action="ppaction://hlinksldjump"/>
          </p:cNvPr>
          <p:cNvSpPr txBox="1">
            <a:spLocks/>
          </p:cNvSpPr>
          <p:nvPr/>
        </p:nvSpPr>
        <p:spPr>
          <a:xfrm>
            <a:off x="837516" y="5739105"/>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Evidence</a:t>
            </a:r>
          </a:p>
        </p:txBody>
      </p:sp>
      <p:sp>
        <p:nvSpPr>
          <p:cNvPr id="57" name="Title 1">
            <a:hlinkClick r:id="rId28" action="ppaction://hlinksldjump"/>
          </p:cNvPr>
          <p:cNvSpPr txBox="1">
            <a:spLocks/>
          </p:cNvSpPr>
          <p:nvPr/>
        </p:nvSpPr>
        <p:spPr>
          <a:xfrm>
            <a:off x="2378441" y="5734302"/>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Importance</a:t>
            </a:r>
          </a:p>
        </p:txBody>
      </p:sp>
      <p:sp>
        <p:nvSpPr>
          <p:cNvPr id="58" name="Title 1">
            <a:hlinkClick r:id="rId29" action="ppaction://hlinksldjump"/>
          </p:cNvPr>
          <p:cNvSpPr txBox="1">
            <a:spLocks/>
          </p:cNvSpPr>
          <p:nvPr/>
        </p:nvSpPr>
        <p:spPr>
          <a:xfrm>
            <a:off x="4599801" y="5291315"/>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Specific</a:t>
            </a:r>
          </a:p>
        </p:txBody>
      </p:sp>
      <p:sp>
        <p:nvSpPr>
          <p:cNvPr id="59" name="Title 1">
            <a:hlinkClick r:id="rId30" action="ppaction://hlinksldjump"/>
          </p:cNvPr>
          <p:cNvSpPr txBox="1">
            <a:spLocks/>
          </p:cNvSpPr>
          <p:nvPr/>
        </p:nvSpPr>
        <p:spPr>
          <a:xfrm>
            <a:off x="6140042" y="5291315"/>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General</a:t>
            </a:r>
          </a:p>
        </p:txBody>
      </p:sp>
      <p:sp>
        <p:nvSpPr>
          <p:cNvPr id="60" name="Title 1">
            <a:hlinkClick r:id="rId31" action="ppaction://hlinksldjump"/>
          </p:cNvPr>
          <p:cNvSpPr txBox="1">
            <a:spLocks/>
          </p:cNvSpPr>
          <p:nvPr/>
        </p:nvSpPr>
        <p:spPr>
          <a:xfrm>
            <a:off x="4599801" y="5698057"/>
            <a:ext cx="1452154" cy="364584"/>
          </a:xfrm>
          <a:prstGeom prst="rect">
            <a:avLst/>
          </a:prstGeom>
          <a:solidFill>
            <a:srgbClr val="C000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Definition</a:t>
            </a:r>
          </a:p>
        </p:txBody>
      </p:sp>
      <p:sp>
        <p:nvSpPr>
          <p:cNvPr id="61" name="Title 1">
            <a:hlinkClick r:id="rId32" action="ppaction://hlinksldjump"/>
          </p:cNvPr>
          <p:cNvSpPr txBox="1">
            <a:spLocks/>
          </p:cNvSpPr>
          <p:nvPr/>
        </p:nvSpPr>
        <p:spPr>
          <a:xfrm>
            <a:off x="6140042" y="5693254"/>
            <a:ext cx="1452154" cy="364584"/>
          </a:xfrm>
          <a:prstGeom prst="rect">
            <a:avLst/>
          </a:prstGeom>
          <a:solidFill>
            <a:srgbClr val="C00000"/>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Skill/Concept</a:t>
            </a:r>
          </a:p>
        </p:txBody>
      </p:sp>
      <p:pic>
        <p:nvPicPr>
          <p:cNvPr id="63" name="Picture 62">
            <a:hlinkClick r:id="rId33"/>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8582887" y="4589773"/>
            <a:ext cx="2549429" cy="1612459"/>
          </a:xfrm>
          <a:prstGeom prst="rect">
            <a:avLst/>
          </a:prstGeom>
        </p:spPr>
      </p:pic>
    </p:spTree>
    <p:extLst>
      <p:ext uri="{BB962C8B-B14F-4D97-AF65-F5344CB8AC3E}">
        <p14:creationId xmlns:p14="http://schemas.microsoft.com/office/powerpoint/2010/main" val="1566717112"/>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People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921900"/>
            <a:ext cx="10793628" cy="3180893"/>
          </a:xfrm>
        </p:spPr>
        <p:txBody>
          <a:bodyPr>
            <a:noAutofit/>
          </a:bodyPr>
          <a:lstStyle/>
          <a:p>
            <a:pPr marL="0" indent="0" algn="ctr">
              <a:buNone/>
            </a:pPr>
            <a:r>
              <a:rPr lang="en-GB" sz="4000" dirty="0"/>
              <a:t>Can you think of some significant people linked to your current study and say why there were so significant?</a:t>
            </a:r>
          </a:p>
          <a:p>
            <a:pPr marL="0" indent="0" algn="ctr">
              <a:buNone/>
            </a:pPr>
            <a:endParaRPr lang="en-GB" sz="2000" dirty="0"/>
          </a:p>
          <a:p>
            <a:pPr marL="0" indent="0" algn="ctr">
              <a:buNone/>
            </a:pPr>
            <a:r>
              <a:rPr lang="en-GB" sz="4000" dirty="0"/>
              <a:t>Were these people actually from your current study or did they belong to a different group or country?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General</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General</a:t>
            </a:r>
          </a:p>
          <a:p>
            <a:pPr algn="ctr"/>
            <a:r>
              <a:rPr lang="en-GB" sz="1200" dirty="0"/>
              <a:t>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3" name="Action Button: Custom 12">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1510473619"/>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Challenges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708596"/>
            <a:ext cx="12192000" cy="4466927"/>
          </a:xfrm>
        </p:spPr>
        <p:txBody>
          <a:bodyPr>
            <a:noAutofit/>
          </a:bodyPr>
          <a:lstStyle/>
          <a:p>
            <a:pPr marL="0" indent="0" algn="ctr">
              <a:buNone/>
            </a:pPr>
            <a:r>
              <a:rPr lang="en-GB" sz="4000" dirty="0"/>
              <a:t>What kinds of challenges do you think that your current study faced?</a:t>
            </a:r>
          </a:p>
          <a:p>
            <a:pPr algn="ctr"/>
            <a:endParaRPr lang="en-GB" sz="1000" dirty="0"/>
          </a:p>
          <a:p>
            <a:pPr marL="0" indent="0" algn="ctr">
              <a:buNone/>
            </a:pPr>
            <a:r>
              <a:rPr lang="en-GB" sz="4000" dirty="0"/>
              <a:t>Do you think that they faced greater challenges than other civilisations that you’ve studied?</a:t>
            </a:r>
          </a:p>
          <a:p>
            <a:pPr marL="0" indent="0" algn="ctr">
              <a:buNone/>
            </a:pPr>
            <a:endParaRPr lang="en-GB" sz="1000" dirty="0"/>
          </a:p>
          <a:p>
            <a:pPr marL="0" indent="0" algn="ctr">
              <a:buNone/>
            </a:pPr>
            <a:r>
              <a:rPr lang="en-GB" sz="4000" dirty="0"/>
              <a:t>Do you think that other people faced new challenges when they came into contact with your current study?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General</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General</a:t>
            </a:r>
          </a:p>
          <a:p>
            <a:pPr algn="ctr"/>
            <a:r>
              <a:rPr lang="en-GB" sz="1200" dirty="0"/>
              <a:t>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3" name="Action Button: Custom 12">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151270365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Interpretation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829098"/>
            <a:ext cx="12192000" cy="3180893"/>
          </a:xfrm>
        </p:spPr>
        <p:txBody>
          <a:bodyPr>
            <a:noAutofit/>
          </a:bodyPr>
          <a:lstStyle/>
          <a:p>
            <a:pPr marL="0" indent="0" algn="ctr">
              <a:buNone/>
            </a:pPr>
            <a:r>
              <a:rPr lang="en-GB" sz="4000" dirty="0"/>
              <a:t>Can you think of an interpretation that we have of your current study?</a:t>
            </a:r>
          </a:p>
          <a:p>
            <a:pPr marL="0" indent="0" algn="ctr">
              <a:buNone/>
            </a:pPr>
            <a:endParaRPr lang="en-GB" sz="2000" dirty="0"/>
          </a:p>
          <a:p>
            <a:pPr marL="0" indent="0" algn="ctr">
              <a:buNone/>
            </a:pPr>
            <a:r>
              <a:rPr lang="en-GB" sz="4000" dirty="0"/>
              <a:t>Is it a good interpretation or a bad one?</a:t>
            </a:r>
          </a:p>
          <a:p>
            <a:pPr marL="0" indent="0" algn="ctr">
              <a:buNone/>
            </a:pPr>
            <a:endParaRPr lang="en-GB" sz="2000" dirty="0"/>
          </a:p>
          <a:p>
            <a:pPr marL="0" indent="0" algn="ctr">
              <a:buNone/>
            </a:pPr>
            <a:r>
              <a:rPr lang="en-GB" sz="4000" dirty="0"/>
              <a:t>Why do you think we have this interpretation of them?</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General</a:t>
            </a:r>
          </a:p>
          <a:p>
            <a:pPr algn="ctr"/>
            <a:r>
              <a:rPr lang="en-GB" sz="1200" dirty="0"/>
              <a:t>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3" name="Action Button: Custom 12">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1101563139"/>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Types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1944962"/>
            <a:ext cx="10773032" cy="3180893"/>
          </a:xfrm>
        </p:spPr>
        <p:txBody>
          <a:bodyPr>
            <a:noAutofit/>
          </a:bodyPr>
          <a:lstStyle/>
          <a:p>
            <a:pPr marL="0" indent="0" algn="ctr">
              <a:buNone/>
            </a:pPr>
            <a:r>
              <a:rPr lang="en-GB" sz="4000" dirty="0"/>
              <a:t>What types of sources do we have about your current study?</a:t>
            </a:r>
          </a:p>
          <a:p>
            <a:pPr marL="0" indent="0" algn="ctr">
              <a:buNone/>
            </a:pPr>
            <a:r>
              <a:rPr lang="en-GB" sz="4000" dirty="0"/>
              <a:t> </a:t>
            </a:r>
          </a:p>
          <a:p>
            <a:pPr marL="0" indent="0" algn="ctr">
              <a:buNone/>
            </a:pPr>
            <a:r>
              <a:rPr lang="en-GB" sz="4000" dirty="0"/>
              <a:t>Do we have different types of sources for your current study compared to another period or civilisation that we have studied and why?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General</a:t>
            </a:r>
          </a:p>
          <a:p>
            <a:pPr algn="ctr"/>
            <a:r>
              <a:rPr lang="en-GB" sz="1200" dirty="0"/>
              <a:t>Sources as Evidence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1" name="Action Button: Custom 10">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1611367952"/>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Amount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935437"/>
            <a:ext cx="10773032" cy="3180893"/>
          </a:xfrm>
        </p:spPr>
        <p:txBody>
          <a:bodyPr>
            <a:noAutofit/>
          </a:bodyPr>
          <a:lstStyle/>
          <a:p>
            <a:pPr marL="0" indent="0" algn="ctr">
              <a:buNone/>
            </a:pPr>
            <a:r>
              <a:rPr lang="en-GB" sz="4500" dirty="0"/>
              <a:t>How much evidence do we have about </a:t>
            </a:r>
            <a:r>
              <a:rPr lang="en-GB" sz="4800" dirty="0"/>
              <a:t>your current study</a:t>
            </a:r>
            <a:r>
              <a:rPr lang="en-GB" sz="4500" dirty="0"/>
              <a:t>?</a:t>
            </a:r>
          </a:p>
          <a:p>
            <a:pPr marL="0" indent="0" algn="ctr">
              <a:buNone/>
            </a:pPr>
            <a:endParaRPr lang="en-GB" sz="2000" dirty="0"/>
          </a:p>
          <a:p>
            <a:pPr marL="0" indent="0" algn="ctr">
              <a:buNone/>
            </a:pPr>
            <a:r>
              <a:rPr lang="en-GB" sz="4500" dirty="0"/>
              <a:t>Do we have as much evidence as other periods or civilisations that you’ve studied and why might that be?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General</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General</a:t>
            </a:r>
          </a:p>
          <a:p>
            <a:pPr algn="ctr"/>
            <a:r>
              <a:rPr lang="en-GB" sz="1200" dirty="0"/>
              <a:t>Sources as Evidence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3" name="Action Button: Custom 12">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1928909300"/>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Usefulness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2259287"/>
            <a:ext cx="10773032" cy="3180893"/>
          </a:xfrm>
        </p:spPr>
        <p:txBody>
          <a:bodyPr>
            <a:noAutofit/>
          </a:bodyPr>
          <a:lstStyle/>
          <a:p>
            <a:pPr marL="0" indent="0" algn="ctr">
              <a:buNone/>
            </a:pPr>
            <a:r>
              <a:rPr lang="en-GB" sz="5000" dirty="0"/>
              <a:t>Can you name any evidence about your current study?</a:t>
            </a:r>
          </a:p>
          <a:p>
            <a:pPr marL="0" indent="0" algn="ctr">
              <a:buNone/>
            </a:pPr>
            <a:endParaRPr lang="en-GB" sz="5000" dirty="0"/>
          </a:p>
          <a:p>
            <a:pPr marL="0" indent="0" algn="ctr">
              <a:buNone/>
            </a:pPr>
            <a:r>
              <a:rPr lang="en-GB" sz="5000" dirty="0"/>
              <a:t>What makes it useful and in what kind of ways?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General</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General</a:t>
            </a:r>
          </a:p>
          <a:p>
            <a:pPr algn="ctr"/>
            <a:r>
              <a:rPr lang="en-GB" sz="1200" dirty="0"/>
              <a:t>Sources as Evidence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3" name="Action Button: Custom 12">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3008394075"/>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Primary/Secondary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897337"/>
            <a:ext cx="10773032" cy="3180893"/>
          </a:xfrm>
        </p:spPr>
        <p:txBody>
          <a:bodyPr>
            <a:noAutofit/>
          </a:bodyPr>
          <a:lstStyle/>
          <a:p>
            <a:pPr marL="0" indent="0" algn="ctr">
              <a:buNone/>
            </a:pPr>
            <a:r>
              <a:rPr lang="en-GB" sz="5000" dirty="0"/>
              <a:t>Can you identify any primary sources about your current study?</a:t>
            </a:r>
          </a:p>
          <a:p>
            <a:pPr marL="0" indent="0" algn="ctr">
              <a:buNone/>
            </a:pPr>
            <a:endParaRPr lang="en-GB" sz="5000" dirty="0"/>
          </a:p>
          <a:p>
            <a:pPr marL="0" indent="0" algn="ctr">
              <a:buNone/>
            </a:pPr>
            <a:r>
              <a:rPr lang="en-GB" sz="5000" dirty="0"/>
              <a:t>Which secondary sources have we used to find out about this period of history?</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General</a:t>
            </a:r>
          </a:p>
          <a:p>
            <a:pPr algn="ctr"/>
            <a:r>
              <a:rPr lang="en-GB" sz="1200" dirty="0"/>
              <a:t>Sources as Evidence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3" name="Action Button: Custom 12">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3590873697"/>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Questions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2049737"/>
            <a:ext cx="10773032" cy="3180893"/>
          </a:xfrm>
        </p:spPr>
        <p:txBody>
          <a:bodyPr>
            <a:noAutofit/>
          </a:bodyPr>
          <a:lstStyle/>
          <a:p>
            <a:pPr marL="0" indent="0" algn="ctr">
              <a:buNone/>
            </a:pPr>
            <a:r>
              <a:rPr lang="en-GB" sz="5000" dirty="0"/>
              <a:t>What kinds of questions would you like to ask about your current study?</a:t>
            </a:r>
          </a:p>
          <a:p>
            <a:pPr marL="0" indent="0" algn="ctr">
              <a:buNone/>
            </a:pPr>
            <a:endParaRPr lang="en-GB" sz="5000" dirty="0"/>
          </a:p>
          <a:p>
            <a:pPr marL="0" indent="0" algn="ctr">
              <a:buNone/>
            </a:pPr>
            <a:r>
              <a:rPr lang="en-GB" sz="5000" dirty="0"/>
              <a:t>Why might they be good questions to ask?</a:t>
            </a:r>
          </a:p>
        </p:txBody>
      </p:sp>
      <p:sp>
        <p:nvSpPr>
          <p:cNvPr id="8" name="Action Button: Custom 7">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General</a:t>
            </a:r>
          </a:p>
          <a:p>
            <a:pPr algn="ctr"/>
            <a:r>
              <a:rPr lang="en-GB" sz="1200" dirty="0"/>
              <a:t>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3" name="Action Button: Custom 12">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893411216"/>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Explanations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92562"/>
            <a:ext cx="10773032" cy="3180893"/>
          </a:xfrm>
        </p:spPr>
        <p:txBody>
          <a:bodyPr>
            <a:noAutofit/>
          </a:bodyPr>
          <a:lstStyle/>
          <a:p>
            <a:pPr marL="0" indent="0" algn="ctr">
              <a:buNone/>
            </a:pPr>
            <a:r>
              <a:rPr lang="en-GB" sz="5000" dirty="0"/>
              <a:t>Can you give an explanation to a question that has already been asked about your current study?</a:t>
            </a:r>
          </a:p>
          <a:p>
            <a:pPr marL="0" indent="0" algn="ctr">
              <a:buNone/>
            </a:pPr>
            <a:endParaRPr lang="en-GB" sz="2000" dirty="0"/>
          </a:p>
          <a:p>
            <a:pPr marL="0" indent="0" algn="ctr">
              <a:buNone/>
            </a:pPr>
            <a:r>
              <a:rPr lang="en-GB" sz="5000" dirty="0"/>
              <a:t>Can you answer a question that YOU have asked?</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General</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General</a:t>
            </a:r>
          </a:p>
          <a:p>
            <a:pPr algn="ctr"/>
            <a:r>
              <a:rPr lang="en-GB" sz="1200" dirty="0"/>
              <a:t>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3" name="Action Button: Custom 12">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1020139105"/>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Evidence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897337"/>
            <a:ext cx="10773032" cy="3180893"/>
          </a:xfrm>
        </p:spPr>
        <p:txBody>
          <a:bodyPr>
            <a:noAutofit/>
          </a:bodyPr>
          <a:lstStyle/>
          <a:p>
            <a:pPr marL="0" indent="0" algn="ctr">
              <a:buNone/>
            </a:pPr>
            <a:r>
              <a:rPr lang="en-GB" sz="4500" dirty="0"/>
              <a:t>Can you give any evidence to either support or oppose a question or statement about </a:t>
            </a:r>
            <a:r>
              <a:rPr lang="en-GB" sz="4800" dirty="0"/>
              <a:t>your current study</a:t>
            </a:r>
            <a:r>
              <a:rPr lang="en-GB" sz="4500" dirty="0"/>
              <a:t>?</a:t>
            </a:r>
          </a:p>
          <a:p>
            <a:pPr marL="0" indent="0" algn="ctr">
              <a:buNone/>
            </a:pPr>
            <a:endParaRPr lang="en-GB" sz="2000" dirty="0"/>
          </a:p>
          <a:p>
            <a:pPr marL="0" indent="0" algn="ctr">
              <a:buNone/>
            </a:pPr>
            <a:r>
              <a:rPr lang="en-GB" sz="4500" dirty="0"/>
              <a:t>Is providing evidence important when conducting an enquiry in history?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General</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General</a:t>
            </a:r>
          </a:p>
          <a:p>
            <a:pPr algn="ctr"/>
            <a:r>
              <a:rPr lang="en-GB" sz="1200" dirty="0"/>
              <a:t>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3" name="Action Button: Custom 12">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2092688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Similarities</a:t>
            </a:r>
          </a:p>
        </p:txBody>
      </p:sp>
      <p:sp>
        <p:nvSpPr>
          <p:cNvPr id="3" name="Content Placeholder 2"/>
          <p:cNvSpPr>
            <a:spLocks noGrp="1"/>
          </p:cNvSpPr>
          <p:nvPr>
            <p:ph idx="1"/>
          </p:nvPr>
        </p:nvSpPr>
        <p:spPr>
          <a:xfrm>
            <a:off x="838200" y="2379668"/>
            <a:ext cx="10515600" cy="2889017"/>
          </a:xfrm>
        </p:spPr>
        <p:txBody>
          <a:bodyPr>
            <a:noAutofit/>
          </a:bodyPr>
          <a:lstStyle/>
          <a:p>
            <a:pPr marL="0" indent="0" algn="ctr">
              <a:buNone/>
            </a:pPr>
            <a:r>
              <a:rPr lang="en-GB" sz="5000" dirty="0"/>
              <a:t>Can you think of 3 ways that the Ancient Romans were similar to another period of history that you have studied? </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6" name="Action Button: Custom 15">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Ancient Romans 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2" name="Action Button: Custom 11">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4" name="Action Button: Custom 13">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5" name="Action Button: Custom 14">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8" name="Rectangle 17"/>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The Romans created an empire, just like the Greeks. They believed in lots of different gods like the Greeks did. They had a written language like the Greeks.</a:t>
            </a:r>
          </a:p>
        </p:txBody>
      </p:sp>
    </p:spTree>
    <p:extLst>
      <p:ext uri="{BB962C8B-B14F-4D97-AF65-F5344CB8AC3E}">
        <p14:creationId xmlns:p14="http://schemas.microsoft.com/office/powerpoint/2010/main" val="34493872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8" grpId="0" animBg="1"/>
      <p:bldP spid="18" grpId="1" animBg="1"/>
    </p:bld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383177" y="2116412"/>
            <a:ext cx="11425645" cy="3180893"/>
          </a:xfrm>
        </p:spPr>
        <p:txBody>
          <a:bodyPr>
            <a:noAutofit/>
          </a:bodyPr>
          <a:lstStyle/>
          <a:p>
            <a:pPr marL="0" indent="0" algn="ctr">
              <a:buNone/>
            </a:pPr>
            <a:r>
              <a:rPr lang="en-GB" sz="4000" dirty="0"/>
              <a:t>Is it important that we ask questions about your current study and try to find answers or should we just leave it all in the past?</a:t>
            </a:r>
          </a:p>
          <a:p>
            <a:pPr marL="0" indent="0" algn="ctr">
              <a:buNone/>
            </a:pPr>
            <a:endParaRPr lang="en-GB" sz="4000" dirty="0"/>
          </a:p>
          <a:p>
            <a:pPr marL="0" indent="0" algn="ctr">
              <a:buNone/>
            </a:pPr>
            <a:r>
              <a:rPr lang="en-GB" sz="4000" dirty="0"/>
              <a:t>What would our understanding of them be like WITHOUT asking questions?</a:t>
            </a:r>
          </a:p>
        </p:txBody>
      </p:sp>
      <p:sp>
        <p:nvSpPr>
          <p:cNvPr id="8" name="Title 1"/>
          <p:cNvSpPr txBox="1">
            <a:spLocks/>
          </p:cNvSpPr>
          <p:nvPr/>
        </p:nvSpPr>
        <p:spPr>
          <a:xfrm>
            <a:off x="699187" y="353384"/>
            <a:ext cx="10793627" cy="1325563"/>
          </a:xfrm>
          <a:prstGeom prst="rect">
            <a:avLst/>
          </a:prstGeom>
          <a:solidFill>
            <a:srgbClr val="1F4E79"/>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Importance</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General</a:t>
            </a:r>
          </a:p>
          <a:p>
            <a:pPr algn="ctr"/>
            <a:r>
              <a:rPr lang="en-GB" sz="1200" dirty="0"/>
              <a:t>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3" name="Action Button: Custom 12">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2546117590"/>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Specific</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83037"/>
            <a:ext cx="10773032" cy="3180893"/>
          </a:xfrm>
        </p:spPr>
        <p:txBody>
          <a:bodyPr>
            <a:noAutofit/>
          </a:bodyPr>
          <a:lstStyle/>
          <a:p>
            <a:pPr marL="0" indent="0" algn="ctr">
              <a:buNone/>
            </a:pPr>
            <a:r>
              <a:rPr lang="en-GB" sz="5000" dirty="0"/>
              <a:t>Can you give some examples of some vocabulary that is SPECIFIC to your current study?</a:t>
            </a:r>
          </a:p>
          <a:p>
            <a:pPr marL="0" indent="0" algn="ctr">
              <a:buNone/>
            </a:pPr>
            <a:endParaRPr lang="en-GB" sz="5000" dirty="0"/>
          </a:p>
          <a:p>
            <a:pPr marL="0" indent="0" algn="ctr">
              <a:buNone/>
            </a:pPr>
            <a:r>
              <a:rPr lang="en-GB" sz="5000" dirty="0"/>
              <a:t>Is there a reason that it is specific to them?</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General</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3" name="Action Button: Custom 12">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3396436384"/>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General</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963195"/>
            <a:ext cx="10773032" cy="3180893"/>
          </a:xfrm>
        </p:spPr>
        <p:txBody>
          <a:bodyPr>
            <a:noAutofit/>
          </a:bodyPr>
          <a:lstStyle/>
          <a:p>
            <a:pPr marL="0" indent="0" algn="ctr">
              <a:buNone/>
            </a:pPr>
            <a:r>
              <a:rPr lang="en-GB" sz="4000" dirty="0"/>
              <a:t>Can you give some examples of some vocabulary from your current study that can be found in other periods of history or civilisations?</a:t>
            </a:r>
          </a:p>
          <a:p>
            <a:pPr marL="0" indent="0" algn="ctr">
              <a:buNone/>
            </a:pPr>
            <a:endParaRPr lang="en-GB" sz="4000" dirty="0"/>
          </a:p>
          <a:p>
            <a:pPr marL="0" indent="0" algn="ctr">
              <a:buNone/>
            </a:pPr>
            <a:r>
              <a:rPr lang="en-GB" sz="4000" dirty="0"/>
              <a:t>Why might they be found in other periods of history or other civilisations?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General</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General</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2" name="Action Button: Custom 11">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1353532410"/>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Definition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867945"/>
            <a:ext cx="10773032" cy="3180893"/>
          </a:xfrm>
        </p:spPr>
        <p:txBody>
          <a:bodyPr>
            <a:noAutofit/>
          </a:bodyPr>
          <a:lstStyle/>
          <a:p>
            <a:pPr marL="0" indent="0" algn="ctr">
              <a:buNone/>
            </a:pPr>
            <a:r>
              <a:rPr lang="en-GB" sz="4500" dirty="0"/>
              <a:t>Can you remember a word or phrase linked to </a:t>
            </a:r>
            <a:r>
              <a:rPr lang="en-GB" sz="4800" dirty="0"/>
              <a:t>your current study </a:t>
            </a:r>
            <a:r>
              <a:rPr lang="en-GB" sz="4500" dirty="0"/>
              <a:t>and give its definition?</a:t>
            </a:r>
          </a:p>
          <a:p>
            <a:pPr marL="0" indent="0" algn="ctr">
              <a:buNone/>
            </a:pPr>
            <a:endParaRPr lang="en-GB" sz="4500" dirty="0"/>
          </a:p>
          <a:p>
            <a:pPr marL="0" indent="0" algn="ctr">
              <a:buNone/>
            </a:pPr>
            <a:r>
              <a:rPr lang="en-GB" sz="4500" dirty="0"/>
              <a:t>Is it specific to these periods or does it appear in another period or civilisation?</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General</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General</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2" name="Action Button: Custom 11">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2166089155"/>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1F4E79"/>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Skill/Concept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678947"/>
            <a:ext cx="10773032" cy="3180893"/>
          </a:xfrm>
        </p:spPr>
        <p:txBody>
          <a:bodyPr>
            <a:noAutofit/>
          </a:bodyPr>
          <a:lstStyle/>
          <a:p>
            <a:pPr marL="0" indent="0" algn="ctr">
              <a:buNone/>
            </a:pPr>
            <a:r>
              <a:rPr lang="en-GB" sz="5000" dirty="0"/>
              <a:t>Can you remember a different skill or concept in history and explain what it means?</a:t>
            </a:r>
          </a:p>
          <a:p>
            <a:pPr marL="0" indent="0" algn="ctr">
              <a:buNone/>
            </a:pPr>
            <a:endParaRPr lang="en-GB" sz="2000" dirty="0"/>
          </a:p>
          <a:p>
            <a:pPr marL="0" indent="0" algn="ctr">
              <a:buNone/>
            </a:pPr>
            <a:r>
              <a:rPr lang="en-GB" sz="5000" dirty="0"/>
              <a:t>Can you give an example of it from your current study?</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General</a:t>
            </a:r>
          </a:p>
          <a:p>
            <a:pPr algn="ctr"/>
            <a:r>
              <a:rPr lang="en-GB" sz="1200" dirty="0"/>
              <a:t>Vocabulary and Communication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General</a:t>
            </a:r>
          </a:p>
          <a:p>
            <a:pPr algn="ctr"/>
            <a:r>
              <a:rPr lang="en-GB" sz="1300" dirty="0"/>
              <a:t>menu</a:t>
            </a:r>
          </a:p>
        </p:txBody>
      </p:sp>
      <p:sp>
        <p:nvSpPr>
          <p:cNvPr id="14" name="Action Button: Custom 13">
            <a:hlinkClick r:id="" action="ppaction://macro?name=RandomizerGeneral"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General</a:t>
            </a:r>
          </a:p>
          <a:p>
            <a:pPr algn="ctr"/>
            <a:r>
              <a:rPr lang="en-GB" dirty="0"/>
              <a:t> skill</a:t>
            </a:r>
          </a:p>
        </p:txBody>
      </p:sp>
    </p:spTree>
    <p:extLst>
      <p:ext uri="{BB962C8B-B14F-4D97-AF65-F5344CB8AC3E}">
        <p14:creationId xmlns:p14="http://schemas.microsoft.com/office/powerpoint/2010/main" val="796633358"/>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1280" y="53947"/>
            <a:ext cx="10515600" cy="1325563"/>
          </a:xfrm>
          <a:solidFill>
            <a:srgbClr val="0070C0"/>
          </a:solidFill>
          <a:ln>
            <a:solidFill>
              <a:srgbClr val="A6A6A6"/>
            </a:solidFill>
          </a:ln>
        </p:spPr>
        <p:txBody>
          <a:bodyPr/>
          <a:lstStyle/>
          <a:p>
            <a:pPr algn="ctr"/>
            <a:r>
              <a:rPr lang="en-GB" dirty="0">
                <a:solidFill>
                  <a:schemeClr val="bg1"/>
                </a:solidFill>
              </a:rPr>
              <a:t>KS1</a:t>
            </a:r>
          </a:p>
        </p:txBody>
      </p:sp>
      <p:sp>
        <p:nvSpPr>
          <p:cNvPr id="3" name="Title 1">
            <a:hlinkClick r:id="rId2" action="ppaction://hlinksldjump"/>
          </p:cNvPr>
          <p:cNvSpPr txBox="1">
            <a:spLocks/>
          </p:cNvSpPr>
          <p:nvPr/>
        </p:nvSpPr>
        <p:spPr>
          <a:xfrm>
            <a:off x="4582882" y="2636038"/>
            <a:ext cx="2992395" cy="659870"/>
          </a:xfrm>
          <a:prstGeom prst="rect">
            <a:avLst/>
          </a:prstGeom>
          <a:solidFill>
            <a:srgbClr val="8FAADC"/>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Places</a:t>
            </a:r>
            <a:endParaRPr lang="en-GB" sz="1400" dirty="0">
              <a:solidFill>
                <a:schemeClr val="bg1"/>
              </a:solidFill>
            </a:endParaRPr>
          </a:p>
        </p:txBody>
      </p:sp>
      <p:sp>
        <p:nvSpPr>
          <p:cNvPr id="14" name="Title 1">
            <a:hlinkClick r:id="rId3" action="ppaction://hlinksldjump"/>
          </p:cNvPr>
          <p:cNvSpPr txBox="1">
            <a:spLocks/>
          </p:cNvSpPr>
          <p:nvPr/>
        </p:nvSpPr>
        <p:spPr>
          <a:xfrm>
            <a:off x="821279" y="2636038"/>
            <a:ext cx="2992395" cy="659870"/>
          </a:xfrm>
          <a:prstGeom prst="rect">
            <a:avLst/>
          </a:prstGeom>
          <a:solidFill>
            <a:srgbClr val="0070C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People</a:t>
            </a:r>
            <a:endParaRPr lang="en-GB" sz="1300" dirty="0">
              <a:solidFill>
                <a:schemeClr val="bg1"/>
              </a:solidFill>
            </a:endParaRPr>
          </a:p>
        </p:txBody>
      </p:sp>
      <p:sp>
        <p:nvSpPr>
          <p:cNvPr id="15" name="Title 1">
            <a:hlinkClick r:id="rId4" action="ppaction://hlinksldjump"/>
          </p:cNvPr>
          <p:cNvSpPr txBox="1">
            <a:spLocks/>
          </p:cNvSpPr>
          <p:nvPr/>
        </p:nvSpPr>
        <p:spPr>
          <a:xfrm>
            <a:off x="8344485" y="2636038"/>
            <a:ext cx="2992395" cy="659870"/>
          </a:xfrm>
          <a:prstGeom prst="rect">
            <a:avLst/>
          </a:prstGeom>
          <a:solidFill>
            <a:srgbClr val="92D05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Events</a:t>
            </a:r>
            <a:endParaRPr lang="en-GB" sz="1400" dirty="0">
              <a:solidFill>
                <a:schemeClr val="bg1"/>
              </a:solidFill>
            </a:endParaRPr>
          </a:p>
        </p:txBody>
      </p:sp>
      <p:sp>
        <p:nvSpPr>
          <p:cNvPr id="28" name="Title 1">
            <a:hlinkClick r:id="rId5" action="ppaction://hlinksldjump"/>
          </p:cNvPr>
          <p:cNvSpPr txBox="1">
            <a:spLocks/>
          </p:cNvSpPr>
          <p:nvPr/>
        </p:nvSpPr>
        <p:spPr>
          <a:xfrm>
            <a:off x="2705100" y="3764324"/>
            <a:ext cx="2992395" cy="659870"/>
          </a:xfrm>
          <a:prstGeom prst="rect">
            <a:avLst/>
          </a:prstGeom>
          <a:solidFill>
            <a:srgbClr val="7F600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Locality</a:t>
            </a:r>
            <a:endParaRPr lang="en-GB" sz="1400" dirty="0">
              <a:solidFill>
                <a:schemeClr val="bg1"/>
              </a:solidFill>
            </a:endParaRPr>
          </a:p>
        </p:txBody>
      </p:sp>
      <p:sp>
        <p:nvSpPr>
          <p:cNvPr id="29" name="Title 1">
            <a:hlinkClick r:id="rId6" action="ppaction://hlinksldjump"/>
          </p:cNvPr>
          <p:cNvSpPr txBox="1">
            <a:spLocks/>
          </p:cNvSpPr>
          <p:nvPr/>
        </p:nvSpPr>
        <p:spPr>
          <a:xfrm>
            <a:off x="6476226" y="3764324"/>
            <a:ext cx="2992395" cy="659870"/>
          </a:xfrm>
          <a:prstGeom prst="rect">
            <a:avLst/>
          </a:prstGeom>
          <a:solidFill>
            <a:srgbClr val="8497B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Changes within living memory</a:t>
            </a:r>
            <a:endParaRPr lang="en-GB" sz="2000" dirty="0">
              <a:solidFill>
                <a:schemeClr val="bg1"/>
              </a:solidFill>
            </a:endParaRPr>
          </a:p>
        </p:txBody>
      </p:sp>
      <p:sp>
        <p:nvSpPr>
          <p:cNvPr id="40" name="Action Button: Custom 3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41" name="Action Button: Custom 40">
            <a:hlinkClick r:id="" action="ppaction://macro?name=RandomizerGeneral" highlightClick="1"/>
          </p:cNvPr>
          <p:cNvSpPr/>
          <p:nvPr/>
        </p:nvSpPr>
        <p:spPr>
          <a:xfrm>
            <a:off x="4599800" y="6198130"/>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skill linked to KS1</a:t>
            </a:r>
          </a:p>
        </p:txBody>
      </p:sp>
      <p:pic>
        <p:nvPicPr>
          <p:cNvPr id="67" name="Picture 6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82887" y="4589773"/>
            <a:ext cx="2549429" cy="1612459"/>
          </a:xfrm>
          <a:prstGeom prst="rect">
            <a:avLst/>
          </a:prstGeom>
        </p:spPr>
      </p:pic>
    </p:spTree>
    <p:extLst>
      <p:ext uri="{BB962C8B-B14F-4D97-AF65-F5344CB8AC3E}">
        <p14:creationId xmlns:p14="http://schemas.microsoft.com/office/powerpoint/2010/main" val="3690954681"/>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1280" y="53947"/>
            <a:ext cx="10515600" cy="1325563"/>
          </a:xfrm>
          <a:solidFill>
            <a:srgbClr val="0070C0"/>
          </a:solidFill>
          <a:ln>
            <a:solidFill>
              <a:srgbClr val="A6A6A6"/>
            </a:solidFill>
          </a:ln>
        </p:spPr>
        <p:txBody>
          <a:bodyPr/>
          <a:lstStyle/>
          <a:p>
            <a:pPr algn="ctr"/>
            <a:r>
              <a:rPr lang="en-GB" dirty="0">
                <a:solidFill>
                  <a:schemeClr val="bg1"/>
                </a:solidFill>
              </a:rPr>
              <a:t>KS1 - People</a:t>
            </a:r>
          </a:p>
        </p:txBody>
      </p:sp>
      <p:sp>
        <p:nvSpPr>
          <p:cNvPr id="3" name="Title 1">
            <a:hlinkClick r:id="" action="ppaction://macro?name=KS1PeopleChron"/>
          </p:cNvPr>
          <p:cNvSpPr txBox="1">
            <a:spLocks/>
          </p:cNvSpPr>
          <p:nvPr/>
        </p:nvSpPr>
        <p:spPr>
          <a:xfrm>
            <a:off x="4599801" y="1507751"/>
            <a:ext cx="2992395" cy="659870"/>
          </a:xfrm>
          <a:prstGeom prst="rect">
            <a:avLst/>
          </a:prstGeom>
          <a:solidFill>
            <a:srgbClr val="0070C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Chronology</a:t>
            </a:r>
          </a:p>
          <a:p>
            <a:pPr algn="ctr"/>
            <a:r>
              <a:rPr lang="en-GB" sz="1400" dirty="0">
                <a:solidFill>
                  <a:schemeClr val="bg1"/>
                </a:solidFill>
              </a:rPr>
              <a:t>(Click here for a random question)</a:t>
            </a:r>
          </a:p>
        </p:txBody>
      </p:sp>
      <p:sp>
        <p:nvSpPr>
          <p:cNvPr id="14" name="Title 1">
            <a:hlinkClick r:id="" action="ppaction://macro?name=KS1PeopleCon"/>
          </p:cNvPr>
          <p:cNvSpPr txBox="1">
            <a:spLocks/>
          </p:cNvSpPr>
          <p:nvPr/>
        </p:nvSpPr>
        <p:spPr>
          <a:xfrm>
            <a:off x="838200" y="1507751"/>
            <a:ext cx="2992395" cy="659870"/>
          </a:xfrm>
          <a:prstGeom prst="rect">
            <a:avLst/>
          </a:prstGeom>
          <a:solidFill>
            <a:srgbClr val="0070C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Constructing the Past</a:t>
            </a:r>
          </a:p>
          <a:p>
            <a:pPr algn="ctr"/>
            <a:r>
              <a:rPr lang="en-GB" sz="1300" dirty="0">
                <a:solidFill>
                  <a:schemeClr val="bg1"/>
                </a:solidFill>
              </a:rPr>
              <a:t>(Click here for a random question)</a:t>
            </a:r>
          </a:p>
        </p:txBody>
      </p:sp>
      <p:sp>
        <p:nvSpPr>
          <p:cNvPr id="15" name="Title 1">
            <a:hlinkClick r:id="" action="ppaction://macro?name=KS1PeopleContinuity"/>
          </p:cNvPr>
          <p:cNvSpPr txBox="1">
            <a:spLocks/>
          </p:cNvSpPr>
          <p:nvPr/>
        </p:nvSpPr>
        <p:spPr>
          <a:xfrm>
            <a:off x="8361405" y="1507751"/>
            <a:ext cx="2992395" cy="659870"/>
          </a:xfrm>
          <a:prstGeom prst="rect">
            <a:avLst/>
          </a:prstGeom>
          <a:solidFill>
            <a:srgbClr val="0070C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Continuity and Change</a:t>
            </a:r>
          </a:p>
          <a:p>
            <a:pPr algn="ctr"/>
            <a:r>
              <a:rPr lang="en-GB" sz="1400" dirty="0">
                <a:solidFill>
                  <a:schemeClr val="bg1"/>
                </a:solidFill>
              </a:rPr>
              <a:t>(Click here for a random question)</a:t>
            </a:r>
          </a:p>
        </p:txBody>
      </p:sp>
      <p:sp>
        <p:nvSpPr>
          <p:cNvPr id="28" name="Title 1">
            <a:hlinkClick r:id="" action="ppaction://macro?name=KS1PeopleCause"/>
          </p:cNvPr>
          <p:cNvSpPr txBox="1">
            <a:spLocks/>
          </p:cNvSpPr>
          <p:nvPr/>
        </p:nvSpPr>
        <p:spPr>
          <a:xfrm>
            <a:off x="838200" y="3048762"/>
            <a:ext cx="2992395" cy="659870"/>
          </a:xfrm>
          <a:prstGeom prst="rect">
            <a:avLst/>
          </a:prstGeom>
          <a:solidFill>
            <a:srgbClr val="0070C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Cause and Effect</a:t>
            </a:r>
          </a:p>
          <a:p>
            <a:pPr algn="ctr"/>
            <a:r>
              <a:rPr lang="en-GB" sz="1400" dirty="0">
                <a:solidFill>
                  <a:schemeClr val="bg1"/>
                </a:solidFill>
              </a:rPr>
              <a:t>(Click here for a random question)</a:t>
            </a:r>
          </a:p>
        </p:txBody>
      </p:sp>
      <p:sp>
        <p:nvSpPr>
          <p:cNvPr id="29" name="Title 1">
            <a:hlinkClick r:id="" action="ppaction://macro?name=KS1PeopleSig"/>
          </p:cNvPr>
          <p:cNvSpPr txBox="1">
            <a:spLocks/>
          </p:cNvSpPr>
          <p:nvPr/>
        </p:nvSpPr>
        <p:spPr>
          <a:xfrm>
            <a:off x="4599801" y="3048762"/>
            <a:ext cx="2992395" cy="659870"/>
          </a:xfrm>
          <a:prstGeom prst="rect">
            <a:avLst/>
          </a:prstGeom>
          <a:solidFill>
            <a:srgbClr val="0070C0"/>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Significance and Interpretation</a:t>
            </a:r>
          </a:p>
          <a:p>
            <a:pPr algn="ctr"/>
            <a:r>
              <a:rPr lang="en-GB" sz="1400" dirty="0">
                <a:solidFill>
                  <a:schemeClr val="bg1"/>
                </a:solidFill>
              </a:rPr>
              <a:t>(Click here for a random question)</a:t>
            </a:r>
            <a:endParaRPr lang="en-GB" sz="2000" dirty="0">
              <a:solidFill>
                <a:schemeClr val="bg1"/>
              </a:solidFill>
            </a:endParaRPr>
          </a:p>
        </p:txBody>
      </p:sp>
      <p:sp>
        <p:nvSpPr>
          <p:cNvPr id="30" name="Title 1">
            <a:hlinkClick r:id="" action="ppaction://macro?name=KS1PeopleSources"/>
          </p:cNvPr>
          <p:cNvSpPr txBox="1">
            <a:spLocks/>
          </p:cNvSpPr>
          <p:nvPr/>
        </p:nvSpPr>
        <p:spPr>
          <a:xfrm>
            <a:off x="8361405" y="3048762"/>
            <a:ext cx="2992395" cy="659870"/>
          </a:xfrm>
          <a:prstGeom prst="rect">
            <a:avLst/>
          </a:prstGeom>
          <a:solidFill>
            <a:srgbClr val="0070C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Sources as Evidence</a:t>
            </a:r>
          </a:p>
          <a:p>
            <a:pPr algn="ctr"/>
            <a:r>
              <a:rPr lang="en-GB" sz="1400" dirty="0">
                <a:solidFill>
                  <a:schemeClr val="bg1"/>
                </a:solidFill>
              </a:rPr>
              <a:t>(Click here for a random question)</a:t>
            </a:r>
            <a:endParaRPr lang="en-GB" sz="2000" dirty="0">
              <a:solidFill>
                <a:schemeClr val="bg1"/>
              </a:solidFill>
            </a:endParaRPr>
          </a:p>
        </p:txBody>
      </p:sp>
      <p:sp>
        <p:nvSpPr>
          <p:cNvPr id="31" name="Title 1">
            <a:hlinkClick r:id="" action="ppaction://macro?name=KS1PeopleEnquiry"/>
          </p:cNvPr>
          <p:cNvSpPr txBox="1">
            <a:spLocks/>
          </p:cNvSpPr>
          <p:nvPr/>
        </p:nvSpPr>
        <p:spPr>
          <a:xfrm>
            <a:off x="838200" y="4589773"/>
            <a:ext cx="2992395" cy="659870"/>
          </a:xfrm>
          <a:prstGeom prst="rect">
            <a:avLst/>
          </a:prstGeom>
          <a:solidFill>
            <a:srgbClr val="0070C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Historical Enquiry</a:t>
            </a:r>
          </a:p>
          <a:p>
            <a:pPr algn="ctr"/>
            <a:r>
              <a:rPr lang="en-GB" sz="1400" dirty="0">
                <a:solidFill>
                  <a:schemeClr val="bg1"/>
                </a:solidFill>
              </a:rPr>
              <a:t>(Click here for a random question)</a:t>
            </a:r>
          </a:p>
        </p:txBody>
      </p:sp>
      <p:sp>
        <p:nvSpPr>
          <p:cNvPr id="32" name="Title 1">
            <a:hlinkClick r:id="" action="ppaction://macro?name=KS1PeopleVocab"/>
          </p:cNvPr>
          <p:cNvSpPr txBox="1">
            <a:spLocks/>
          </p:cNvSpPr>
          <p:nvPr/>
        </p:nvSpPr>
        <p:spPr>
          <a:xfrm>
            <a:off x="4599801" y="4589773"/>
            <a:ext cx="2992395" cy="659870"/>
          </a:xfrm>
          <a:prstGeom prst="rect">
            <a:avLst/>
          </a:prstGeom>
          <a:solidFill>
            <a:srgbClr val="0070C0"/>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Vocabulary and Communication</a:t>
            </a:r>
          </a:p>
          <a:p>
            <a:pPr algn="ctr"/>
            <a:r>
              <a:rPr lang="en-GB" sz="1400" dirty="0">
                <a:solidFill>
                  <a:schemeClr val="bg1"/>
                </a:solidFill>
              </a:rPr>
              <a:t>(Click here for a random question)</a:t>
            </a:r>
          </a:p>
        </p:txBody>
      </p:sp>
      <p:sp>
        <p:nvSpPr>
          <p:cNvPr id="40" name="Action Button: Custom 3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41" name="Action Button: Custom 40">
            <a:hlinkClick r:id="" action="ppaction://macro?name=RandomizerKS1People" highlightClick="1"/>
          </p:cNvPr>
          <p:cNvSpPr/>
          <p:nvPr/>
        </p:nvSpPr>
        <p:spPr>
          <a:xfrm>
            <a:off x="4599800" y="6198130"/>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skill linked to KS1 People</a:t>
            </a:r>
          </a:p>
        </p:txBody>
      </p:sp>
      <p:sp>
        <p:nvSpPr>
          <p:cNvPr id="18" name="Title 1">
            <a:hlinkClick r:id="rId2" action="ppaction://hlinksldjump"/>
          </p:cNvPr>
          <p:cNvSpPr txBox="1">
            <a:spLocks/>
          </p:cNvSpPr>
          <p:nvPr/>
        </p:nvSpPr>
        <p:spPr>
          <a:xfrm>
            <a:off x="837516" y="2204976"/>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Similarities</a:t>
            </a:r>
          </a:p>
        </p:txBody>
      </p:sp>
      <p:sp>
        <p:nvSpPr>
          <p:cNvPr id="19" name="Title 1">
            <a:hlinkClick r:id="rId3" action="ppaction://hlinksldjump"/>
          </p:cNvPr>
          <p:cNvSpPr txBox="1">
            <a:spLocks/>
          </p:cNvSpPr>
          <p:nvPr/>
        </p:nvSpPr>
        <p:spPr>
          <a:xfrm>
            <a:off x="2378441" y="2204976"/>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Differences</a:t>
            </a:r>
          </a:p>
        </p:txBody>
      </p:sp>
      <p:sp>
        <p:nvSpPr>
          <p:cNvPr id="20" name="Title 1">
            <a:hlinkClick r:id="rId4" action="ppaction://hlinksldjump"/>
          </p:cNvPr>
          <p:cNvSpPr txBox="1">
            <a:spLocks/>
          </p:cNvSpPr>
          <p:nvPr/>
        </p:nvSpPr>
        <p:spPr>
          <a:xfrm>
            <a:off x="837516" y="2611718"/>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Contact</a:t>
            </a:r>
          </a:p>
        </p:txBody>
      </p:sp>
      <p:sp>
        <p:nvSpPr>
          <p:cNvPr id="21" name="Title 1">
            <a:hlinkClick r:id="rId5" action="ppaction://hlinksldjump"/>
          </p:cNvPr>
          <p:cNvSpPr txBox="1">
            <a:spLocks/>
          </p:cNvSpPr>
          <p:nvPr/>
        </p:nvSpPr>
        <p:spPr>
          <a:xfrm>
            <a:off x="2378441" y="2606915"/>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Historians</a:t>
            </a:r>
          </a:p>
        </p:txBody>
      </p:sp>
      <p:sp>
        <p:nvSpPr>
          <p:cNvPr id="22" name="Title 1">
            <a:hlinkClick r:id="rId6" action="ppaction://hlinksldjump"/>
          </p:cNvPr>
          <p:cNvSpPr txBox="1">
            <a:spLocks/>
          </p:cNvSpPr>
          <p:nvPr/>
        </p:nvSpPr>
        <p:spPr>
          <a:xfrm>
            <a:off x="837516" y="3751769"/>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Causes</a:t>
            </a:r>
          </a:p>
        </p:txBody>
      </p:sp>
      <p:sp>
        <p:nvSpPr>
          <p:cNvPr id="23" name="Title 1">
            <a:hlinkClick r:id="rId7" action="ppaction://hlinksldjump"/>
          </p:cNvPr>
          <p:cNvSpPr txBox="1">
            <a:spLocks/>
          </p:cNvSpPr>
          <p:nvPr/>
        </p:nvSpPr>
        <p:spPr>
          <a:xfrm>
            <a:off x="2378441" y="3751769"/>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Effects</a:t>
            </a:r>
          </a:p>
        </p:txBody>
      </p:sp>
      <p:sp>
        <p:nvSpPr>
          <p:cNvPr id="24" name="Title 1">
            <a:hlinkClick r:id="rId8" action="ppaction://hlinksldjump"/>
          </p:cNvPr>
          <p:cNvSpPr txBox="1">
            <a:spLocks/>
          </p:cNvSpPr>
          <p:nvPr/>
        </p:nvSpPr>
        <p:spPr>
          <a:xfrm>
            <a:off x="837516" y="4158511"/>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25" name="Title 1">
            <a:hlinkClick r:id="rId9" action="ppaction://hlinksldjump"/>
          </p:cNvPr>
          <p:cNvSpPr txBox="1">
            <a:spLocks/>
          </p:cNvSpPr>
          <p:nvPr/>
        </p:nvSpPr>
        <p:spPr>
          <a:xfrm>
            <a:off x="2378441" y="4153708"/>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26" name="Title 1">
            <a:hlinkClick r:id="rId10" action="ppaction://hlinksldjump"/>
          </p:cNvPr>
          <p:cNvSpPr txBox="1">
            <a:spLocks/>
          </p:cNvSpPr>
          <p:nvPr/>
        </p:nvSpPr>
        <p:spPr>
          <a:xfrm>
            <a:off x="4599801" y="2204976"/>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Before</a:t>
            </a:r>
          </a:p>
        </p:txBody>
      </p:sp>
      <p:sp>
        <p:nvSpPr>
          <p:cNvPr id="27" name="Title 1">
            <a:hlinkClick r:id="rId11" action="ppaction://hlinksldjump"/>
          </p:cNvPr>
          <p:cNvSpPr txBox="1">
            <a:spLocks/>
          </p:cNvSpPr>
          <p:nvPr/>
        </p:nvSpPr>
        <p:spPr>
          <a:xfrm>
            <a:off x="6140042" y="2204976"/>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After</a:t>
            </a:r>
          </a:p>
        </p:txBody>
      </p:sp>
      <p:sp>
        <p:nvSpPr>
          <p:cNvPr id="38" name="Title 1">
            <a:hlinkClick r:id="rId12" action="ppaction://hlinksldjump"/>
          </p:cNvPr>
          <p:cNvSpPr txBox="1">
            <a:spLocks/>
          </p:cNvSpPr>
          <p:nvPr/>
        </p:nvSpPr>
        <p:spPr>
          <a:xfrm>
            <a:off x="4599801" y="2611718"/>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Concurrent</a:t>
            </a:r>
          </a:p>
        </p:txBody>
      </p:sp>
      <p:sp>
        <p:nvSpPr>
          <p:cNvPr id="42" name="Title 1">
            <a:hlinkClick r:id="rId13" action="ppaction://hlinksldjump"/>
          </p:cNvPr>
          <p:cNvSpPr txBox="1">
            <a:spLocks/>
          </p:cNvSpPr>
          <p:nvPr/>
        </p:nvSpPr>
        <p:spPr>
          <a:xfrm>
            <a:off x="8361405" y="2207970"/>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Continuities</a:t>
            </a:r>
          </a:p>
        </p:txBody>
      </p:sp>
      <p:sp>
        <p:nvSpPr>
          <p:cNvPr id="43" name="Title 1">
            <a:hlinkClick r:id="rId14" action="ppaction://hlinksldjump"/>
          </p:cNvPr>
          <p:cNvSpPr txBox="1">
            <a:spLocks/>
          </p:cNvSpPr>
          <p:nvPr/>
        </p:nvSpPr>
        <p:spPr>
          <a:xfrm>
            <a:off x="9901646" y="2207970"/>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Changes</a:t>
            </a:r>
          </a:p>
        </p:txBody>
      </p:sp>
      <p:sp>
        <p:nvSpPr>
          <p:cNvPr id="44" name="Title 1">
            <a:hlinkClick r:id="rId15" action="ppaction://hlinksldjump"/>
          </p:cNvPr>
          <p:cNvSpPr txBox="1">
            <a:spLocks/>
          </p:cNvSpPr>
          <p:nvPr/>
        </p:nvSpPr>
        <p:spPr>
          <a:xfrm>
            <a:off x="8361405" y="2614712"/>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45" name="Title 1">
            <a:hlinkClick r:id="rId16" action="ppaction://hlinksldjump"/>
          </p:cNvPr>
          <p:cNvSpPr txBox="1">
            <a:spLocks/>
          </p:cNvSpPr>
          <p:nvPr/>
        </p:nvSpPr>
        <p:spPr>
          <a:xfrm>
            <a:off x="9901646" y="2609909"/>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46" name="Title 1">
            <a:hlinkClick r:id="rId17" action="ppaction://hlinksldjump"/>
          </p:cNvPr>
          <p:cNvSpPr txBox="1">
            <a:spLocks/>
          </p:cNvSpPr>
          <p:nvPr/>
        </p:nvSpPr>
        <p:spPr>
          <a:xfrm>
            <a:off x="4599801" y="3751769"/>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Events</a:t>
            </a:r>
          </a:p>
        </p:txBody>
      </p:sp>
      <p:sp>
        <p:nvSpPr>
          <p:cNvPr id="47" name="Title 1">
            <a:hlinkClick r:id="rId18" action="ppaction://hlinksldjump"/>
          </p:cNvPr>
          <p:cNvSpPr txBox="1">
            <a:spLocks/>
          </p:cNvSpPr>
          <p:nvPr/>
        </p:nvSpPr>
        <p:spPr>
          <a:xfrm>
            <a:off x="6140042" y="3751769"/>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Studying</a:t>
            </a:r>
          </a:p>
        </p:txBody>
      </p:sp>
      <p:sp>
        <p:nvSpPr>
          <p:cNvPr id="48" name="Title 1">
            <a:hlinkClick r:id="rId19" action="ppaction://hlinksldjump"/>
          </p:cNvPr>
          <p:cNvSpPr txBox="1">
            <a:spLocks/>
          </p:cNvSpPr>
          <p:nvPr/>
        </p:nvSpPr>
        <p:spPr>
          <a:xfrm>
            <a:off x="4599801" y="4158511"/>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Challenges</a:t>
            </a:r>
          </a:p>
        </p:txBody>
      </p:sp>
      <p:sp>
        <p:nvSpPr>
          <p:cNvPr id="49" name="Title 1">
            <a:hlinkClick r:id="rId20" action="ppaction://hlinksldjump"/>
          </p:cNvPr>
          <p:cNvSpPr txBox="1">
            <a:spLocks/>
          </p:cNvSpPr>
          <p:nvPr/>
        </p:nvSpPr>
        <p:spPr>
          <a:xfrm>
            <a:off x="6140042" y="4153708"/>
            <a:ext cx="1452154" cy="364584"/>
          </a:xfrm>
          <a:prstGeom prst="rect">
            <a:avLst/>
          </a:prstGeom>
          <a:solidFill>
            <a:srgbClr val="3771E5"/>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Interpretation</a:t>
            </a:r>
          </a:p>
        </p:txBody>
      </p:sp>
      <p:sp>
        <p:nvSpPr>
          <p:cNvPr id="50" name="Title 1">
            <a:hlinkClick r:id="rId21" action="ppaction://hlinksldjump"/>
          </p:cNvPr>
          <p:cNvSpPr txBox="1">
            <a:spLocks/>
          </p:cNvSpPr>
          <p:nvPr/>
        </p:nvSpPr>
        <p:spPr>
          <a:xfrm>
            <a:off x="8361405" y="3751769"/>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Types</a:t>
            </a:r>
          </a:p>
        </p:txBody>
      </p:sp>
      <p:sp>
        <p:nvSpPr>
          <p:cNvPr id="51" name="Title 1">
            <a:hlinkClick r:id="rId22" action="ppaction://hlinksldjump"/>
          </p:cNvPr>
          <p:cNvSpPr txBox="1">
            <a:spLocks/>
          </p:cNvSpPr>
          <p:nvPr/>
        </p:nvSpPr>
        <p:spPr>
          <a:xfrm>
            <a:off x="9901646" y="3751769"/>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Amount</a:t>
            </a:r>
          </a:p>
        </p:txBody>
      </p:sp>
      <p:sp>
        <p:nvSpPr>
          <p:cNvPr id="52" name="Title 1">
            <a:hlinkClick r:id="rId23" action="ppaction://hlinksldjump"/>
          </p:cNvPr>
          <p:cNvSpPr txBox="1">
            <a:spLocks/>
          </p:cNvSpPr>
          <p:nvPr/>
        </p:nvSpPr>
        <p:spPr>
          <a:xfrm>
            <a:off x="8361405" y="4158511"/>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Usefulness</a:t>
            </a:r>
          </a:p>
        </p:txBody>
      </p:sp>
      <p:sp>
        <p:nvSpPr>
          <p:cNvPr id="53" name="Title 1">
            <a:hlinkClick r:id="rId24" action="ppaction://hlinksldjump"/>
          </p:cNvPr>
          <p:cNvSpPr txBox="1">
            <a:spLocks/>
          </p:cNvSpPr>
          <p:nvPr/>
        </p:nvSpPr>
        <p:spPr>
          <a:xfrm>
            <a:off x="9901646" y="4153708"/>
            <a:ext cx="1452154" cy="364584"/>
          </a:xfrm>
          <a:prstGeom prst="rect">
            <a:avLst/>
          </a:prstGeom>
          <a:solidFill>
            <a:srgbClr val="3771E5"/>
          </a:solidFill>
          <a:ln>
            <a:solidFill>
              <a:srgbClr val="A6A6A6"/>
            </a:solid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Primary/Secondary</a:t>
            </a:r>
          </a:p>
        </p:txBody>
      </p:sp>
      <p:sp>
        <p:nvSpPr>
          <p:cNvPr id="54" name="Title 1">
            <a:hlinkClick r:id="rId25" action="ppaction://hlinksldjump"/>
          </p:cNvPr>
          <p:cNvSpPr txBox="1">
            <a:spLocks/>
          </p:cNvSpPr>
          <p:nvPr/>
        </p:nvSpPr>
        <p:spPr>
          <a:xfrm>
            <a:off x="837516" y="5332363"/>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Questions</a:t>
            </a:r>
          </a:p>
        </p:txBody>
      </p:sp>
      <p:sp>
        <p:nvSpPr>
          <p:cNvPr id="55" name="Title 1">
            <a:hlinkClick r:id="rId26" action="ppaction://hlinksldjump"/>
          </p:cNvPr>
          <p:cNvSpPr txBox="1">
            <a:spLocks/>
          </p:cNvSpPr>
          <p:nvPr/>
        </p:nvSpPr>
        <p:spPr>
          <a:xfrm>
            <a:off x="2378441" y="5332363"/>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Explanation</a:t>
            </a:r>
          </a:p>
        </p:txBody>
      </p:sp>
      <p:sp>
        <p:nvSpPr>
          <p:cNvPr id="56" name="Title 1">
            <a:hlinkClick r:id="rId27" action="ppaction://hlinksldjump"/>
          </p:cNvPr>
          <p:cNvSpPr txBox="1">
            <a:spLocks/>
          </p:cNvSpPr>
          <p:nvPr/>
        </p:nvSpPr>
        <p:spPr>
          <a:xfrm>
            <a:off x="837516" y="5739105"/>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Evidence</a:t>
            </a:r>
          </a:p>
        </p:txBody>
      </p:sp>
      <p:sp>
        <p:nvSpPr>
          <p:cNvPr id="57" name="Title 1">
            <a:hlinkClick r:id="rId28" action="ppaction://hlinksldjump"/>
          </p:cNvPr>
          <p:cNvSpPr txBox="1">
            <a:spLocks/>
          </p:cNvSpPr>
          <p:nvPr/>
        </p:nvSpPr>
        <p:spPr>
          <a:xfrm>
            <a:off x="2378441" y="5734302"/>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Importance</a:t>
            </a:r>
          </a:p>
        </p:txBody>
      </p:sp>
      <p:sp>
        <p:nvSpPr>
          <p:cNvPr id="58" name="Title 1">
            <a:hlinkClick r:id="rId29" action="ppaction://hlinksldjump"/>
          </p:cNvPr>
          <p:cNvSpPr txBox="1">
            <a:spLocks/>
          </p:cNvSpPr>
          <p:nvPr/>
        </p:nvSpPr>
        <p:spPr>
          <a:xfrm>
            <a:off x="4599801" y="5291315"/>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Specific</a:t>
            </a:r>
          </a:p>
        </p:txBody>
      </p:sp>
      <p:sp>
        <p:nvSpPr>
          <p:cNvPr id="59" name="Title 1">
            <a:hlinkClick r:id="rId30" action="ppaction://hlinksldjump"/>
          </p:cNvPr>
          <p:cNvSpPr txBox="1">
            <a:spLocks/>
          </p:cNvSpPr>
          <p:nvPr/>
        </p:nvSpPr>
        <p:spPr>
          <a:xfrm>
            <a:off x="6140042" y="5291315"/>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General</a:t>
            </a:r>
          </a:p>
        </p:txBody>
      </p:sp>
      <p:sp>
        <p:nvSpPr>
          <p:cNvPr id="60" name="Title 1">
            <a:hlinkClick r:id="rId31" action="ppaction://hlinksldjump"/>
          </p:cNvPr>
          <p:cNvSpPr txBox="1">
            <a:spLocks/>
          </p:cNvSpPr>
          <p:nvPr/>
        </p:nvSpPr>
        <p:spPr>
          <a:xfrm>
            <a:off x="4599801" y="5698057"/>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Definition</a:t>
            </a:r>
          </a:p>
        </p:txBody>
      </p:sp>
      <p:sp>
        <p:nvSpPr>
          <p:cNvPr id="61" name="Title 1">
            <a:hlinkClick r:id="rId32" action="ppaction://hlinksldjump"/>
          </p:cNvPr>
          <p:cNvSpPr txBox="1">
            <a:spLocks/>
          </p:cNvSpPr>
          <p:nvPr/>
        </p:nvSpPr>
        <p:spPr>
          <a:xfrm>
            <a:off x="6140042" y="5693254"/>
            <a:ext cx="1452154" cy="364584"/>
          </a:xfrm>
          <a:prstGeom prst="rect">
            <a:avLst/>
          </a:prstGeom>
          <a:solidFill>
            <a:srgbClr val="3771E5"/>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Presenting</a:t>
            </a:r>
          </a:p>
        </p:txBody>
      </p:sp>
      <p:sp>
        <p:nvSpPr>
          <p:cNvPr id="39" name="Title 1">
            <a:hlinkClick r:id="rId33" action="ppaction://hlinksldjump"/>
          </p:cNvPr>
          <p:cNvSpPr txBox="1">
            <a:spLocks/>
          </p:cNvSpPr>
          <p:nvPr/>
        </p:nvSpPr>
        <p:spPr>
          <a:xfrm>
            <a:off x="6140042" y="2606915"/>
            <a:ext cx="1452154" cy="364584"/>
          </a:xfrm>
          <a:prstGeom prst="rect">
            <a:avLst/>
          </a:prstGeom>
          <a:solidFill>
            <a:srgbClr val="3771E5"/>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Dates/Orders</a:t>
            </a:r>
          </a:p>
        </p:txBody>
      </p:sp>
      <p:sp>
        <p:nvSpPr>
          <p:cNvPr id="62" name="Action Button: Custom 61">
            <a:hlinkClick r:id="rId34" action="ppaction://hlinksldjump" highlightClick="1"/>
          </p:cNvPr>
          <p:cNvSpPr/>
          <p:nvPr/>
        </p:nvSpPr>
        <p:spPr>
          <a:xfrm>
            <a:off x="1047750" y="6380205"/>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KS1 Menu</a:t>
            </a:r>
          </a:p>
        </p:txBody>
      </p:sp>
      <p:pic>
        <p:nvPicPr>
          <p:cNvPr id="63" name="Picture 62">
            <a:hlinkClick r:id="rId35"/>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582887" y="4589773"/>
            <a:ext cx="2549429" cy="1612459"/>
          </a:xfrm>
          <a:prstGeom prst="rect">
            <a:avLst/>
          </a:prstGeom>
        </p:spPr>
      </p:pic>
    </p:spTree>
    <p:extLst>
      <p:ext uri="{BB962C8B-B14F-4D97-AF65-F5344CB8AC3E}">
        <p14:creationId xmlns:p14="http://schemas.microsoft.com/office/powerpoint/2010/main" val="2013603169"/>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Similarities</a:t>
            </a:r>
          </a:p>
        </p:txBody>
      </p:sp>
      <p:sp>
        <p:nvSpPr>
          <p:cNvPr id="3" name="Content Placeholder 2"/>
          <p:cNvSpPr>
            <a:spLocks noGrp="1"/>
          </p:cNvSpPr>
          <p:nvPr>
            <p:ph idx="1"/>
          </p:nvPr>
        </p:nvSpPr>
        <p:spPr>
          <a:xfrm>
            <a:off x="838200" y="1884368"/>
            <a:ext cx="10515600" cy="2889017"/>
          </a:xfrm>
        </p:spPr>
        <p:txBody>
          <a:bodyPr>
            <a:noAutofit/>
          </a:bodyPr>
          <a:lstStyle/>
          <a:p>
            <a:pPr marL="0" indent="0" algn="ctr">
              <a:buNone/>
            </a:pPr>
            <a:r>
              <a:rPr lang="en-GB" sz="5000" dirty="0"/>
              <a:t>How are the person/people you are studying similar to each other or to other people?</a:t>
            </a:r>
          </a:p>
          <a:p>
            <a:pPr marL="0" indent="0" algn="ctr">
              <a:buNone/>
            </a:pPr>
            <a:endParaRPr lang="en-GB" sz="5000" dirty="0"/>
          </a:p>
          <a:p>
            <a:pPr marL="0" indent="0" algn="ctr">
              <a:buNone/>
            </a:pPr>
            <a:r>
              <a:rPr lang="en-GB" sz="5000" dirty="0"/>
              <a:t>Is there a reason that they are similar?</a:t>
            </a:r>
          </a:p>
          <a:p>
            <a:pPr marL="0" indent="0" algn="ctr">
              <a:buNone/>
            </a:pPr>
            <a:endParaRPr lang="en-GB" sz="5000" dirty="0"/>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6" name="Action Button: Custom 15">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People</a:t>
            </a:r>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2" name="Action Button: Custom 11">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Neil Armstrong and Christopher Columbus were both explorers. They both went to explore new places to learn more.</a:t>
            </a:r>
          </a:p>
        </p:txBody>
      </p:sp>
    </p:spTree>
    <p:extLst>
      <p:ext uri="{BB962C8B-B14F-4D97-AF65-F5344CB8AC3E}">
        <p14:creationId xmlns:p14="http://schemas.microsoft.com/office/powerpoint/2010/main" val="18581991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3" grpId="0" animBg="1"/>
      <p:bldP spid="13" grpId="1" animBg="1"/>
    </p:bld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Differences</a:t>
            </a:r>
          </a:p>
        </p:txBody>
      </p:sp>
      <p:sp>
        <p:nvSpPr>
          <p:cNvPr id="3" name="Content Placeholder 2"/>
          <p:cNvSpPr>
            <a:spLocks noGrp="1"/>
          </p:cNvSpPr>
          <p:nvPr>
            <p:ph idx="1"/>
          </p:nvPr>
        </p:nvSpPr>
        <p:spPr>
          <a:xfrm>
            <a:off x="699187" y="2151068"/>
            <a:ext cx="10793627" cy="2889017"/>
          </a:xfrm>
        </p:spPr>
        <p:txBody>
          <a:bodyPr>
            <a:noAutofit/>
          </a:bodyPr>
          <a:lstStyle/>
          <a:p>
            <a:pPr marL="0" indent="0" algn="ctr">
              <a:buNone/>
            </a:pPr>
            <a:r>
              <a:rPr lang="en-GB" sz="5000" dirty="0"/>
              <a:t>How are the person/people you are studying different to each other or to other people?</a:t>
            </a:r>
          </a:p>
          <a:p>
            <a:pPr marL="0" indent="0" algn="ctr">
              <a:buNone/>
            </a:pPr>
            <a:endParaRPr lang="en-GB" sz="5000" dirty="0"/>
          </a:p>
          <a:p>
            <a:pPr marL="0" indent="0" algn="ctr">
              <a:buNone/>
            </a:pPr>
            <a:r>
              <a:rPr lang="en-GB" sz="5000" dirty="0"/>
              <a:t>Is there a reason that they are different?</a:t>
            </a:r>
          </a:p>
          <a:p>
            <a:pPr marL="0" indent="0" algn="ctr">
              <a:buNone/>
            </a:pPr>
            <a:endParaRPr lang="en-GB" sz="5000" dirty="0"/>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People</a:t>
            </a:r>
          </a:p>
          <a:p>
            <a:pPr algn="ctr"/>
            <a:r>
              <a:rPr lang="en-GB" sz="1300" dirty="0"/>
              <a:t>Constructing the Past question</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People</a:t>
            </a:r>
          </a:p>
          <a:p>
            <a:pPr algn="ctr"/>
            <a:r>
              <a:rPr lang="en-GB" sz="1300" dirty="0"/>
              <a:t>Constructing the Past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4" name="Action Button: Custom 13">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Florence Nightingale and Mary </a:t>
            </a:r>
            <a:r>
              <a:rPr lang="en-GB" sz="2400" dirty="0" err="1"/>
              <a:t>Seacole</a:t>
            </a:r>
            <a:r>
              <a:rPr lang="en-GB" sz="2400" dirty="0"/>
              <a:t> were both nurses but they originally came from different places. </a:t>
            </a:r>
          </a:p>
        </p:txBody>
      </p:sp>
    </p:spTree>
    <p:extLst>
      <p:ext uri="{BB962C8B-B14F-4D97-AF65-F5344CB8AC3E}">
        <p14:creationId xmlns:p14="http://schemas.microsoft.com/office/powerpoint/2010/main" val="811963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5" grpId="0" animBg="1"/>
      <p:bldP spid="15" grpId="1" animBg="1"/>
    </p:bld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Contact</a:t>
            </a:r>
          </a:p>
        </p:txBody>
      </p:sp>
      <p:sp>
        <p:nvSpPr>
          <p:cNvPr id="3" name="Content Placeholder 2"/>
          <p:cNvSpPr>
            <a:spLocks noGrp="1"/>
          </p:cNvSpPr>
          <p:nvPr>
            <p:ph idx="1"/>
          </p:nvPr>
        </p:nvSpPr>
        <p:spPr>
          <a:xfrm>
            <a:off x="838200" y="2169574"/>
            <a:ext cx="10515600" cy="2889017"/>
          </a:xfrm>
        </p:spPr>
        <p:txBody>
          <a:bodyPr>
            <a:noAutofit/>
          </a:bodyPr>
          <a:lstStyle/>
          <a:p>
            <a:pPr marL="0" indent="0" algn="ctr">
              <a:buNone/>
            </a:pPr>
            <a:r>
              <a:rPr lang="en-GB" sz="4000" dirty="0"/>
              <a:t>What kinds of people might the person you are studying have met?</a:t>
            </a:r>
          </a:p>
          <a:p>
            <a:pPr marL="0" indent="0" algn="ctr">
              <a:buNone/>
            </a:pPr>
            <a:endParaRPr lang="en-GB" sz="4000" dirty="0"/>
          </a:p>
          <a:p>
            <a:pPr marL="0" indent="0" algn="ctr">
              <a:buNone/>
            </a:pPr>
            <a:r>
              <a:rPr lang="en-GB" sz="4000" dirty="0"/>
              <a:t>If you are comparing them with someone else, might they have met each other? Might one of them have heard about the other?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People</a:t>
            </a:r>
          </a:p>
          <a:p>
            <a:pPr algn="ctr"/>
            <a:r>
              <a:rPr lang="en-GB" sz="1300" dirty="0"/>
              <a:t>Constructing the Past question</a:t>
            </a:r>
          </a:p>
        </p:txBody>
      </p:sp>
      <p:sp>
        <p:nvSpPr>
          <p:cNvPr id="15" name="Action Button: Custom 14">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People</a:t>
            </a:r>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2" name="Action Button: Custom 11">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Florence Nightingale and Mary </a:t>
            </a:r>
            <a:r>
              <a:rPr lang="en-GB" sz="2400" dirty="0" err="1"/>
              <a:t>Seacole</a:t>
            </a:r>
            <a:r>
              <a:rPr lang="en-GB" sz="2400" dirty="0"/>
              <a:t> might have known about each other as they lived at the same time and both went to the Crimean War as nurses.</a:t>
            </a:r>
          </a:p>
        </p:txBody>
      </p:sp>
    </p:spTree>
    <p:extLst>
      <p:ext uri="{BB962C8B-B14F-4D97-AF65-F5344CB8AC3E}">
        <p14:creationId xmlns:p14="http://schemas.microsoft.com/office/powerpoint/2010/main" val="14111365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6" grpId="0" animBg="1"/>
      <p:bldP spid="16"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Differences</a:t>
            </a:r>
          </a:p>
        </p:txBody>
      </p:sp>
      <p:sp>
        <p:nvSpPr>
          <p:cNvPr id="3" name="Content Placeholder 2"/>
          <p:cNvSpPr>
            <a:spLocks noGrp="1"/>
          </p:cNvSpPr>
          <p:nvPr>
            <p:ph idx="1"/>
          </p:nvPr>
        </p:nvSpPr>
        <p:spPr>
          <a:xfrm>
            <a:off x="838200" y="2379668"/>
            <a:ext cx="10515600" cy="2889017"/>
          </a:xfrm>
        </p:spPr>
        <p:txBody>
          <a:bodyPr>
            <a:noAutofit/>
          </a:bodyPr>
          <a:lstStyle/>
          <a:p>
            <a:pPr marL="0" indent="0" algn="ctr">
              <a:buNone/>
            </a:pPr>
            <a:r>
              <a:rPr lang="en-GB" sz="5000" dirty="0"/>
              <a:t>Can you think of 3 ways that the Ancient Romans were different to another period of history that you have studied? </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Ancient Romans Constructing the Past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Ancient Romans 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2" name="Action Button: Custom 11">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7" name="Action Button: Custom 16">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8" name="Action Button: Custom 17">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9" name="Rectangle 18"/>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The Romans spoke Latin whereas the Egyptians didn’t. They had an emperor rather than a pharaoh. They had gladiators unlike the Egyptians.</a:t>
            </a:r>
          </a:p>
        </p:txBody>
      </p:sp>
    </p:spTree>
    <p:extLst>
      <p:ext uri="{BB962C8B-B14F-4D97-AF65-F5344CB8AC3E}">
        <p14:creationId xmlns:p14="http://schemas.microsoft.com/office/powerpoint/2010/main" val="358264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9" grpId="0" animBg="1"/>
      <p:bldP spid="19" grpId="1" animBg="1"/>
    </p:bld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Historians</a:t>
            </a:r>
          </a:p>
        </p:txBody>
      </p:sp>
      <p:sp>
        <p:nvSpPr>
          <p:cNvPr id="3" name="Content Placeholder 2"/>
          <p:cNvSpPr>
            <a:spLocks noGrp="1"/>
          </p:cNvSpPr>
          <p:nvPr>
            <p:ph idx="1"/>
          </p:nvPr>
        </p:nvSpPr>
        <p:spPr>
          <a:xfrm>
            <a:off x="838200" y="2283874"/>
            <a:ext cx="10515600" cy="3725040"/>
          </a:xfrm>
        </p:spPr>
        <p:txBody>
          <a:bodyPr>
            <a:noAutofit/>
          </a:bodyPr>
          <a:lstStyle/>
          <a:p>
            <a:pPr marL="0" indent="0" algn="ctr">
              <a:buNone/>
            </a:pPr>
            <a:r>
              <a:rPr lang="en-GB" sz="5000" dirty="0"/>
              <a:t>What do you think historians have found out about this person/people?</a:t>
            </a:r>
          </a:p>
          <a:p>
            <a:pPr marL="0" indent="0" algn="ctr">
              <a:buNone/>
            </a:pPr>
            <a:endParaRPr lang="en-GB" sz="5000" dirty="0"/>
          </a:p>
          <a:p>
            <a:pPr marL="0" indent="0" algn="ctr">
              <a:buNone/>
            </a:pPr>
            <a:r>
              <a:rPr lang="en-GB" sz="5000" dirty="0"/>
              <a:t>What kinds of things might they find?</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4" name="Action Button: Custom 13">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People</a:t>
            </a:r>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2" name="Action Button: Custom 11">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Historians might have found out about Neil Armstrong through interviews, videos, diaries and letters as he was still alive when recording videos was easy and possible.</a:t>
            </a:r>
          </a:p>
        </p:txBody>
      </p:sp>
    </p:spTree>
    <p:extLst>
      <p:ext uri="{BB962C8B-B14F-4D97-AF65-F5344CB8AC3E}">
        <p14:creationId xmlns:p14="http://schemas.microsoft.com/office/powerpoint/2010/main" val="29941823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3" grpId="0" animBg="1"/>
      <p:bldP spid="13" grpId="1" animBg="1"/>
    </p:bld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Before</a:t>
            </a:r>
          </a:p>
        </p:txBody>
      </p:sp>
      <p:sp>
        <p:nvSpPr>
          <p:cNvPr id="3" name="Content Placeholder 2"/>
          <p:cNvSpPr>
            <a:spLocks noGrp="1"/>
          </p:cNvSpPr>
          <p:nvPr>
            <p:ph idx="1"/>
          </p:nvPr>
        </p:nvSpPr>
        <p:spPr>
          <a:xfrm>
            <a:off x="838200" y="1678947"/>
            <a:ext cx="10515600" cy="3725040"/>
          </a:xfrm>
        </p:spPr>
        <p:txBody>
          <a:bodyPr>
            <a:noAutofit/>
          </a:bodyPr>
          <a:lstStyle/>
          <a:p>
            <a:pPr marL="0" indent="0" algn="ctr">
              <a:buNone/>
            </a:pPr>
            <a:r>
              <a:rPr lang="en-GB" sz="5000" dirty="0"/>
              <a:t>Have you looked at any other people who have lived BEFORE the person/people you are currently studying?</a:t>
            </a:r>
          </a:p>
          <a:p>
            <a:pPr marL="0" indent="0" algn="ctr">
              <a:buNone/>
            </a:pPr>
            <a:r>
              <a:rPr lang="en-GB" sz="5000" dirty="0"/>
              <a:t>Was it a long time or a short time before?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People</a:t>
            </a:r>
          </a:p>
          <a:p>
            <a:pPr algn="ctr"/>
            <a:r>
              <a:rPr lang="en-GB" sz="1300" dirty="0"/>
              <a:t>Chronology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2" name="Action Button: Custom 11">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9" name="Action Button: Custom 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Christopher Columbus lived a long time before Neil Armstrong. Columbus’ understanding of the world was very different to Neil Armstrong’s.</a:t>
            </a:r>
          </a:p>
        </p:txBody>
      </p:sp>
    </p:spTree>
    <p:extLst>
      <p:ext uri="{BB962C8B-B14F-4D97-AF65-F5344CB8AC3E}">
        <p14:creationId xmlns:p14="http://schemas.microsoft.com/office/powerpoint/2010/main" val="39629051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3" grpId="0" animBg="1"/>
      <p:bldP spid="13" grpId="1" animBg="1"/>
    </p:bld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no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After</a:t>
            </a:r>
          </a:p>
        </p:txBody>
      </p:sp>
      <p:sp>
        <p:nvSpPr>
          <p:cNvPr id="3" name="Content Placeholder 2"/>
          <p:cNvSpPr>
            <a:spLocks noGrp="1"/>
          </p:cNvSpPr>
          <p:nvPr>
            <p:ph idx="1"/>
          </p:nvPr>
        </p:nvSpPr>
        <p:spPr>
          <a:xfrm>
            <a:off x="838200" y="1987214"/>
            <a:ext cx="10515600" cy="3725040"/>
          </a:xfrm>
        </p:spPr>
        <p:txBody>
          <a:bodyPr>
            <a:noAutofit/>
          </a:bodyPr>
          <a:lstStyle/>
          <a:p>
            <a:pPr marL="0" indent="0" algn="ctr">
              <a:buNone/>
            </a:pPr>
            <a:r>
              <a:rPr lang="en-GB" sz="5000" dirty="0"/>
              <a:t>Have you looked at any other people who have lived AFTER the person/people you are currently studying?</a:t>
            </a:r>
          </a:p>
          <a:p>
            <a:pPr marL="0" indent="0" algn="ctr">
              <a:buNone/>
            </a:pPr>
            <a:r>
              <a:rPr lang="en-GB" sz="5000" dirty="0"/>
              <a:t>Was it a long time or a short time after?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People</a:t>
            </a:r>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People</a:t>
            </a:r>
          </a:p>
          <a:p>
            <a:pPr algn="ctr"/>
            <a:r>
              <a:rPr lang="en-GB" sz="1300" dirty="0"/>
              <a:t>Chronology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3" name="Action Button: Custom 12">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Queen Victoria lived a long time after Queen Elizabeth I. They were both queens but Elizabeth wouldn’t have known about Victoria.</a:t>
            </a:r>
          </a:p>
        </p:txBody>
      </p:sp>
    </p:spTree>
    <p:extLst>
      <p:ext uri="{BB962C8B-B14F-4D97-AF65-F5344CB8AC3E}">
        <p14:creationId xmlns:p14="http://schemas.microsoft.com/office/powerpoint/2010/main" val="33244701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4" grpId="0" animBg="1"/>
      <p:bldP spid="14" grpId="1" animBg="1"/>
    </p:bld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Concurrent</a:t>
            </a:r>
          </a:p>
        </p:txBody>
      </p:sp>
      <p:sp>
        <p:nvSpPr>
          <p:cNvPr id="3" name="Content Placeholder 2"/>
          <p:cNvSpPr>
            <a:spLocks noGrp="1"/>
          </p:cNvSpPr>
          <p:nvPr>
            <p:ph idx="1"/>
          </p:nvPr>
        </p:nvSpPr>
        <p:spPr>
          <a:xfrm>
            <a:off x="0" y="2094412"/>
            <a:ext cx="12192000" cy="3510643"/>
          </a:xfrm>
        </p:spPr>
        <p:txBody>
          <a:bodyPr>
            <a:noAutofit/>
          </a:bodyPr>
          <a:lstStyle/>
          <a:p>
            <a:pPr marL="0" indent="0" algn="ctr">
              <a:buNone/>
            </a:pPr>
            <a:r>
              <a:rPr lang="en-GB" sz="5000" dirty="0"/>
              <a:t>Can you think of anyone who lived at the same time as the person/people you are studying?</a:t>
            </a:r>
          </a:p>
          <a:p>
            <a:pPr marL="0" indent="0" algn="ctr">
              <a:buNone/>
            </a:pPr>
            <a:endParaRPr lang="en-GB" sz="2000" dirty="0"/>
          </a:p>
          <a:p>
            <a:pPr marL="0" indent="0" algn="ctr">
              <a:buNone/>
            </a:pPr>
            <a:r>
              <a:rPr lang="en-GB" sz="5000" dirty="0"/>
              <a:t>Does that mean that they knew about each other?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People</a:t>
            </a:r>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People</a:t>
            </a:r>
          </a:p>
          <a:p>
            <a:pPr algn="ctr"/>
            <a:r>
              <a:rPr lang="en-GB" sz="1300" dirty="0"/>
              <a:t>Chronology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2" name="Action Button: Custom 11">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Florence Nightingale and Mary </a:t>
            </a:r>
            <a:r>
              <a:rPr lang="en-GB" sz="2400" dirty="0" err="1"/>
              <a:t>Seacole</a:t>
            </a:r>
            <a:r>
              <a:rPr lang="en-GB" sz="2400" dirty="0"/>
              <a:t> were lived at the same time as each other and may have known about each other because they were both in the Crimean War as nurses.</a:t>
            </a:r>
          </a:p>
        </p:txBody>
      </p:sp>
    </p:spTree>
    <p:extLst>
      <p:ext uri="{BB962C8B-B14F-4D97-AF65-F5344CB8AC3E}">
        <p14:creationId xmlns:p14="http://schemas.microsoft.com/office/powerpoint/2010/main" val="41867995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Dates/Orders</a:t>
            </a:r>
          </a:p>
        </p:txBody>
      </p:sp>
      <p:sp>
        <p:nvSpPr>
          <p:cNvPr id="3" name="Content Placeholder 2"/>
          <p:cNvSpPr>
            <a:spLocks noGrp="1"/>
          </p:cNvSpPr>
          <p:nvPr>
            <p:ph idx="1"/>
          </p:nvPr>
        </p:nvSpPr>
        <p:spPr>
          <a:xfrm>
            <a:off x="0" y="1785257"/>
            <a:ext cx="12192000" cy="4223657"/>
          </a:xfrm>
        </p:spPr>
        <p:txBody>
          <a:bodyPr>
            <a:noAutofit/>
          </a:bodyPr>
          <a:lstStyle/>
          <a:p>
            <a:pPr marL="0" indent="0" algn="ctr">
              <a:buNone/>
            </a:pPr>
            <a:r>
              <a:rPr lang="en-GB" sz="5000" dirty="0"/>
              <a:t>Can you remember any important dates linked to the person/people you are studying?</a:t>
            </a:r>
          </a:p>
          <a:p>
            <a:pPr marL="0" indent="0" algn="ctr">
              <a:buNone/>
            </a:pPr>
            <a:endParaRPr lang="en-GB" sz="5000" dirty="0"/>
          </a:p>
          <a:p>
            <a:pPr marL="0" indent="0" algn="ctr">
              <a:buNone/>
            </a:pPr>
            <a:r>
              <a:rPr lang="en-GB" sz="5000" dirty="0"/>
              <a:t>Why might it be important to remember some dates about them?</a:t>
            </a:r>
          </a:p>
          <a:p>
            <a:pPr marL="0" indent="0" algn="ctr">
              <a:buNone/>
            </a:pPr>
            <a:endParaRPr lang="en-GB" sz="5000" dirty="0"/>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People</a:t>
            </a:r>
          </a:p>
          <a:p>
            <a:pPr algn="ctr"/>
            <a:r>
              <a:rPr lang="en-GB" sz="1300" dirty="0"/>
              <a:t>Chronology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9" name="Action Button: Custom 8">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Emily Davison died in 1913 after being hit by a horse at the Epsom Derby. This became national news that made women’s rights an important matter in Britain. </a:t>
            </a:r>
          </a:p>
        </p:txBody>
      </p:sp>
    </p:spTree>
    <p:extLst>
      <p:ext uri="{BB962C8B-B14F-4D97-AF65-F5344CB8AC3E}">
        <p14:creationId xmlns:p14="http://schemas.microsoft.com/office/powerpoint/2010/main" val="2490901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Continuities</a:t>
            </a:r>
          </a:p>
        </p:txBody>
      </p:sp>
      <p:sp>
        <p:nvSpPr>
          <p:cNvPr id="3" name="Content Placeholder 2"/>
          <p:cNvSpPr>
            <a:spLocks noGrp="1"/>
          </p:cNvSpPr>
          <p:nvPr>
            <p:ph idx="1"/>
          </p:nvPr>
        </p:nvSpPr>
        <p:spPr>
          <a:xfrm>
            <a:off x="704850" y="1678947"/>
            <a:ext cx="10787964" cy="4071801"/>
          </a:xfrm>
        </p:spPr>
        <p:txBody>
          <a:bodyPr>
            <a:noAutofit/>
          </a:bodyPr>
          <a:lstStyle/>
          <a:p>
            <a:pPr marL="0" indent="0" algn="ctr">
              <a:buNone/>
            </a:pPr>
            <a:r>
              <a:rPr lang="en-GB" sz="5000" dirty="0"/>
              <a:t>Did the person/people you are studying keep anything the same in their lives or in the world?</a:t>
            </a:r>
          </a:p>
          <a:p>
            <a:pPr marL="0" indent="0" algn="ctr">
              <a:buNone/>
            </a:pPr>
            <a:endParaRPr lang="en-GB" sz="2000" dirty="0"/>
          </a:p>
          <a:p>
            <a:pPr marL="0" indent="0" algn="ctr">
              <a:buNone/>
            </a:pPr>
            <a:r>
              <a:rPr lang="en-GB" sz="5000" dirty="0"/>
              <a:t>Did they help to keep things the same AFTER they had lived?</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People</a:t>
            </a:r>
          </a:p>
          <a:p>
            <a:pPr algn="ctr"/>
            <a:r>
              <a:rPr lang="en-GB" sz="1200" dirty="0"/>
              <a:t>Continuity and Change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9" name="Action Button: Custom 8">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err="1"/>
              <a:t>Emmeline</a:t>
            </a:r>
            <a:r>
              <a:rPr lang="en-GB" sz="2400" dirty="0"/>
              <a:t> Pankhurst continued to push for women’s rights even though lots of people tried to make her stop.</a:t>
            </a:r>
          </a:p>
        </p:txBody>
      </p:sp>
    </p:spTree>
    <p:extLst>
      <p:ext uri="{BB962C8B-B14F-4D97-AF65-F5344CB8AC3E}">
        <p14:creationId xmlns:p14="http://schemas.microsoft.com/office/powerpoint/2010/main" val="41630999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Changes</a:t>
            </a:r>
          </a:p>
        </p:txBody>
      </p:sp>
      <p:sp>
        <p:nvSpPr>
          <p:cNvPr id="3" name="Content Placeholder 2"/>
          <p:cNvSpPr>
            <a:spLocks noGrp="1"/>
          </p:cNvSpPr>
          <p:nvPr>
            <p:ph idx="1"/>
          </p:nvPr>
        </p:nvSpPr>
        <p:spPr>
          <a:xfrm>
            <a:off x="699186" y="1767840"/>
            <a:ext cx="10793627" cy="2386149"/>
          </a:xfrm>
        </p:spPr>
        <p:txBody>
          <a:bodyPr>
            <a:noAutofit/>
          </a:bodyPr>
          <a:lstStyle/>
          <a:p>
            <a:pPr marL="0" indent="0" algn="ctr">
              <a:buNone/>
            </a:pPr>
            <a:r>
              <a:rPr lang="en-GB" sz="5000" dirty="0"/>
              <a:t>Did the person/people you are studying change anything in their lives or in the world?</a:t>
            </a:r>
          </a:p>
          <a:p>
            <a:pPr marL="0" indent="0" algn="ctr">
              <a:buNone/>
            </a:pPr>
            <a:endParaRPr lang="en-GB" sz="2000" dirty="0"/>
          </a:p>
          <a:p>
            <a:pPr marL="0" indent="0" algn="ctr">
              <a:buNone/>
            </a:pPr>
            <a:r>
              <a:rPr lang="en-GB" sz="5000" dirty="0"/>
              <a:t>Did they help to change things AFTER they had lived?</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People</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People</a:t>
            </a:r>
          </a:p>
          <a:p>
            <a:pPr algn="ctr"/>
            <a:r>
              <a:rPr lang="en-GB" sz="1200" dirty="0"/>
              <a:t>Continuity and Change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2" name="Action Button: Custom 11">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Tim Berners-Lee helped to change the world by inventing the internet, allowing us to contact each other and find out more about the world.</a:t>
            </a:r>
          </a:p>
        </p:txBody>
      </p:sp>
    </p:spTree>
    <p:extLst>
      <p:ext uri="{BB962C8B-B14F-4D97-AF65-F5344CB8AC3E}">
        <p14:creationId xmlns:p14="http://schemas.microsoft.com/office/powerpoint/2010/main" val="10845977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Positive</a:t>
            </a:r>
          </a:p>
        </p:txBody>
      </p:sp>
      <p:sp>
        <p:nvSpPr>
          <p:cNvPr id="3"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think of something important that the person/people you are studying did that was good?</a:t>
            </a:r>
          </a:p>
          <a:p>
            <a:pPr marL="0" indent="0" algn="ctr">
              <a:buNone/>
            </a:pPr>
            <a:endParaRPr lang="en-GB" sz="2000" dirty="0"/>
          </a:p>
          <a:p>
            <a:pPr marL="0" indent="0" algn="ctr">
              <a:buNone/>
            </a:pPr>
            <a:r>
              <a:rPr lang="en-GB" sz="4500" dirty="0"/>
              <a:t>Do you think that THEY knew that it was a good thing that they were doing or did they not find out?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People</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People</a:t>
            </a:r>
          </a:p>
          <a:p>
            <a:pPr algn="ctr"/>
            <a:r>
              <a:rPr lang="en-GB" sz="1200" dirty="0"/>
              <a:t>Continuity and Change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2" name="Action Button: Custom 11">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Rosa Parks helped change people’s attitudes towards black people in America and around the world. She became an icon of resistance against racism.</a:t>
            </a:r>
          </a:p>
        </p:txBody>
      </p:sp>
    </p:spTree>
    <p:extLst>
      <p:ext uri="{BB962C8B-B14F-4D97-AF65-F5344CB8AC3E}">
        <p14:creationId xmlns:p14="http://schemas.microsoft.com/office/powerpoint/2010/main" val="23337038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think of something important that the person/people you are studying did that wasn’t?</a:t>
            </a:r>
          </a:p>
          <a:p>
            <a:pPr marL="0" indent="0" algn="ctr">
              <a:buNone/>
            </a:pPr>
            <a:endParaRPr lang="en-GB" sz="2000" dirty="0"/>
          </a:p>
          <a:p>
            <a:pPr marL="0" indent="0" algn="ctr">
              <a:buNone/>
            </a:pPr>
            <a:r>
              <a:rPr lang="en-GB" sz="4500" dirty="0"/>
              <a:t>Do you think that THEY knew that it wasn’t a good thing that they were doing or did they not find out?</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People</a:t>
            </a:r>
          </a:p>
          <a:p>
            <a:pPr algn="ctr"/>
            <a:r>
              <a:rPr lang="en-GB" sz="1200" dirty="0"/>
              <a:t>Continuity and Change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4" name="Action Button: Custom 13">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Christopher Columbus found new lands, but the people who lived there had their lands taken over and many of them became slaves or were mistreated.</a:t>
            </a:r>
          </a:p>
        </p:txBody>
      </p:sp>
    </p:spTree>
    <p:extLst>
      <p:ext uri="{BB962C8B-B14F-4D97-AF65-F5344CB8AC3E}">
        <p14:creationId xmlns:p14="http://schemas.microsoft.com/office/powerpoint/2010/main" val="40692280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Causes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1678947"/>
            <a:ext cx="10793628" cy="4136570"/>
          </a:xfrm>
        </p:spPr>
        <p:txBody>
          <a:bodyPr>
            <a:noAutofit/>
          </a:bodyPr>
          <a:lstStyle/>
          <a:p>
            <a:pPr marL="0" indent="0" algn="ctr">
              <a:buNone/>
            </a:pPr>
            <a:r>
              <a:rPr lang="en-GB" sz="4500" dirty="0"/>
              <a:t>Can you think of anything that made the person/people you are studying to go and do what they did?</a:t>
            </a:r>
          </a:p>
          <a:p>
            <a:pPr marL="0" indent="0" algn="ctr">
              <a:buNone/>
            </a:pPr>
            <a:endParaRPr lang="en-GB" sz="4500" dirty="0"/>
          </a:p>
          <a:p>
            <a:pPr marL="0" indent="0" algn="ctr">
              <a:buNone/>
            </a:pPr>
            <a:r>
              <a:rPr lang="en-GB" sz="4500" dirty="0"/>
              <a:t>Do you think it should have been done sooner?</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People</a:t>
            </a:r>
          </a:p>
          <a:p>
            <a:pPr algn="ctr"/>
            <a:r>
              <a:rPr lang="en-GB" sz="1200" dirty="0"/>
              <a:t>Cause and Effect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2" name="Action Button: Custom 11">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Amelia Earhart wanted to prove that women could fly planes just like men. She flew from America to Ireland in 1932 to prove that she could do it!</a:t>
            </a:r>
          </a:p>
        </p:txBody>
      </p:sp>
    </p:spTree>
    <p:extLst>
      <p:ext uri="{BB962C8B-B14F-4D97-AF65-F5344CB8AC3E}">
        <p14:creationId xmlns:p14="http://schemas.microsoft.com/office/powerpoint/2010/main" val="14292019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Contact</a:t>
            </a:r>
          </a:p>
        </p:txBody>
      </p:sp>
      <p:sp>
        <p:nvSpPr>
          <p:cNvPr id="3" name="Content Placeholder 2"/>
          <p:cNvSpPr>
            <a:spLocks noGrp="1"/>
          </p:cNvSpPr>
          <p:nvPr>
            <p:ph idx="1"/>
          </p:nvPr>
        </p:nvSpPr>
        <p:spPr>
          <a:xfrm>
            <a:off x="838200" y="2283874"/>
            <a:ext cx="10515600" cy="2889017"/>
          </a:xfrm>
        </p:spPr>
        <p:txBody>
          <a:bodyPr>
            <a:noAutofit/>
          </a:bodyPr>
          <a:lstStyle/>
          <a:p>
            <a:pPr marL="0" indent="0" algn="ctr">
              <a:buNone/>
            </a:pPr>
            <a:r>
              <a:rPr lang="en-GB" sz="5000" dirty="0"/>
              <a:t>Can you think of another civilisation that the Ancient Romans may have had contact with and in what kind of way?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Ancient Romans Constructing the Past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Ancient Romans 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2" name="Action Button: Custom 11">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4" name="Action Button: Custom 13">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5" name="Action Button: Custom 14">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The Romans could have traded with the Greeks, Egyptians and Britain. They could also have invaded all of these places with their armies.</a:t>
            </a:r>
          </a:p>
        </p:txBody>
      </p:sp>
    </p:spTree>
    <p:extLst>
      <p:ext uri="{BB962C8B-B14F-4D97-AF65-F5344CB8AC3E}">
        <p14:creationId xmlns:p14="http://schemas.microsoft.com/office/powerpoint/2010/main" val="1708370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6" grpId="0" animBg="1"/>
      <p:bldP spid="16" grpId="1" animBg="1"/>
    </p:bld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Effects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8" cy="4136570"/>
          </a:xfrm>
        </p:spPr>
        <p:txBody>
          <a:bodyPr>
            <a:noAutofit/>
          </a:bodyPr>
          <a:lstStyle/>
          <a:p>
            <a:pPr marL="0" indent="0" algn="ctr">
              <a:buNone/>
            </a:pPr>
            <a:r>
              <a:rPr lang="en-GB" sz="4000" dirty="0"/>
              <a:t>Can you think of anything that happened AFTER the person/people you are studying did what they did?</a:t>
            </a:r>
          </a:p>
          <a:p>
            <a:pPr marL="0" indent="0" algn="ctr">
              <a:buNone/>
            </a:pPr>
            <a:endParaRPr lang="en-GB" sz="1000" dirty="0"/>
          </a:p>
          <a:p>
            <a:pPr marL="0" indent="0" algn="ctr">
              <a:buNone/>
            </a:pPr>
            <a:r>
              <a:rPr lang="en-GB" sz="4000" dirty="0"/>
              <a:t>Can you remember what made them do it?</a:t>
            </a:r>
          </a:p>
          <a:p>
            <a:pPr marL="0" indent="0" algn="ctr">
              <a:buNone/>
            </a:pPr>
            <a:endParaRPr lang="en-GB" sz="1000" dirty="0"/>
          </a:p>
          <a:p>
            <a:pPr marL="0" indent="0" algn="ctr">
              <a:buNone/>
            </a:pPr>
            <a:r>
              <a:rPr lang="en-GB" sz="4000" dirty="0"/>
              <a:t>Did their achievements last for a long time? Do we still think about them today?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People</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People</a:t>
            </a:r>
          </a:p>
          <a:p>
            <a:pPr algn="ctr"/>
            <a:r>
              <a:rPr lang="en-GB" sz="1200" dirty="0"/>
              <a:t>Cause and Effect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4" name="Action Button: Custom 13">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William Caxton is thought to have been the first person to have brought the printing press to Britain. This meant that more people could read because it made printing books a lot easier so there were more of them.</a:t>
            </a:r>
          </a:p>
        </p:txBody>
      </p:sp>
    </p:spTree>
    <p:extLst>
      <p:ext uri="{BB962C8B-B14F-4D97-AF65-F5344CB8AC3E}">
        <p14:creationId xmlns:p14="http://schemas.microsoft.com/office/powerpoint/2010/main" val="31332127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Positive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272579"/>
            <a:ext cx="10793628" cy="3154310"/>
          </a:xfrm>
        </p:spPr>
        <p:txBody>
          <a:bodyPr>
            <a:noAutofit/>
          </a:bodyPr>
          <a:lstStyle/>
          <a:p>
            <a:pPr marL="0" indent="0" algn="ctr">
              <a:buNone/>
            </a:pPr>
            <a:r>
              <a:rPr lang="en-GB" sz="4000" dirty="0"/>
              <a:t>Can you think of anything good that came from the what the person/people you are studying did?</a:t>
            </a:r>
          </a:p>
          <a:p>
            <a:pPr marL="0" indent="0" algn="ctr">
              <a:buNone/>
            </a:pPr>
            <a:endParaRPr lang="en-GB" sz="4000" dirty="0"/>
          </a:p>
          <a:p>
            <a:pPr marL="0" indent="0" algn="ctr">
              <a:buNone/>
            </a:pPr>
            <a:r>
              <a:rPr lang="en-GB" sz="4000" dirty="0"/>
              <a:t>Do you think that we would be living in the same world today if they hadn’t done something good?</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People</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People</a:t>
            </a:r>
          </a:p>
          <a:p>
            <a:pPr algn="ctr"/>
            <a:r>
              <a:rPr lang="en-GB" sz="1200" dirty="0"/>
              <a:t>Cause and Effect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4" name="Action Button: Custom 13">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Marie Curie’s discoveries and Nobel Prizes showed the world that women could be scientists and encouraged lots of other girls and women around the world to take up science and education too.</a:t>
            </a:r>
          </a:p>
        </p:txBody>
      </p:sp>
    </p:spTree>
    <p:extLst>
      <p:ext uri="{BB962C8B-B14F-4D97-AF65-F5344CB8AC3E}">
        <p14:creationId xmlns:p14="http://schemas.microsoft.com/office/powerpoint/2010/main" val="2491908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351613"/>
            <a:ext cx="10793628" cy="3180893"/>
          </a:xfrm>
        </p:spPr>
        <p:txBody>
          <a:bodyPr>
            <a:noAutofit/>
          </a:bodyPr>
          <a:lstStyle/>
          <a:p>
            <a:pPr marL="0" indent="0" algn="ctr">
              <a:buNone/>
            </a:pPr>
            <a:r>
              <a:rPr lang="en-GB" sz="4000" dirty="0"/>
              <a:t>Can you think of anything bad that came from the what the person/people you are studying did?</a:t>
            </a:r>
          </a:p>
          <a:p>
            <a:pPr marL="0" indent="0" algn="ctr">
              <a:buNone/>
            </a:pPr>
            <a:endParaRPr lang="en-GB" sz="4000" dirty="0"/>
          </a:p>
          <a:p>
            <a:pPr marL="0" indent="0" algn="ctr">
              <a:buNone/>
            </a:pPr>
            <a:r>
              <a:rPr lang="en-GB" sz="4000" dirty="0"/>
              <a:t>Do you think that we would be living in the same world today if they hadn’t done something bad?</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People</a:t>
            </a:r>
          </a:p>
          <a:p>
            <a:pPr algn="ctr"/>
            <a:r>
              <a:rPr lang="en-GB" sz="1200" dirty="0"/>
              <a:t>Cause and Effect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2" name="Action Button: Custom 11">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Whilst Tim Berners-Lee’s internet is a fantastic tool, lots of people can become addicted to it and rely on it too much. Most devices are now connected to the internet meaning that we can’t always get away from it.</a:t>
            </a:r>
          </a:p>
        </p:txBody>
      </p:sp>
    </p:spTree>
    <p:extLst>
      <p:ext uri="{BB962C8B-B14F-4D97-AF65-F5344CB8AC3E}">
        <p14:creationId xmlns:p14="http://schemas.microsoft.com/office/powerpoint/2010/main" val="22307559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Event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93628" cy="3180893"/>
          </a:xfrm>
        </p:spPr>
        <p:txBody>
          <a:bodyPr>
            <a:noAutofit/>
          </a:bodyPr>
          <a:lstStyle/>
          <a:p>
            <a:pPr marL="0" indent="0" algn="ctr">
              <a:buNone/>
            </a:pPr>
            <a:r>
              <a:rPr lang="en-GB" sz="4000" dirty="0"/>
              <a:t>Can you think of an event that happened during the person/people you are studying’s life?</a:t>
            </a:r>
          </a:p>
          <a:p>
            <a:pPr marL="0" indent="0" algn="ctr">
              <a:buNone/>
            </a:pPr>
            <a:endParaRPr lang="en-GB" sz="4000" dirty="0"/>
          </a:p>
          <a:p>
            <a:pPr marL="0" indent="0" algn="ctr">
              <a:buNone/>
            </a:pPr>
            <a:r>
              <a:rPr lang="en-GB" sz="4000" dirty="0"/>
              <a:t>How important was it to them? Was it a good thing or a bad thing?</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People</a:t>
            </a:r>
          </a:p>
          <a:p>
            <a:pPr algn="ctr"/>
            <a:r>
              <a:rPr lang="en-GB" sz="1200" dirty="0"/>
              <a:t>Significance and Interpretation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2" name="Action Button: Custom 11">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Alexander Fleming came up with the idea of penicillin after he left his lab for a while and noticed some of his dishes had mould in them. He knew that mould or something within it stopped people from becoming ill. Without this, he might not have developed penicillin.</a:t>
            </a:r>
          </a:p>
        </p:txBody>
      </p:sp>
    </p:spTree>
    <p:extLst>
      <p:ext uri="{BB962C8B-B14F-4D97-AF65-F5344CB8AC3E}">
        <p14:creationId xmlns:p14="http://schemas.microsoft.com/office/powerpoint/2010/main" val="271744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Studying</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113488"/>
            <a:ext cx="10793628" cy="3180893"/>
          </a:xfrm>
        </p:spPr>
        <p:txBody>
          <a:bodyPr>
            <a:noAutofit/>
          </a:bodyPr>
          <a:lstStyle/>
          <a:p>
            <a:pPr marL="0" indent="0" algn="ctr">
              <a:buNone/>
            </a:pPr>
            <a:r>
              <a:rPr lang="en-GB" sz="4000" dirty="0"/>
              <a:t>Do you think that we should be learning about this person/people?</a:t>
            </a:r>
          </a:p>
          <a:p>
            <a:pPr marL="0" indent="0" algn="ctr">
              <a:buNone/>
            </a:pPr>
            <a:endParaRPr lang="en-GB" sz="4000" dirty="0"/>
          </a:p>
          <a:p>
            <a:pPr marL="0" indent="0" algn="ctr">
              <a:buNone/>
            </a:pPr>
            <a:r>
              <a:rPr lang="en-GB" sz="4000" dirty="0"/>
              <a:t>What makes them important? Are they just important for us or for other people around the country or even the world?</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People</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People</a:t>
            </a:r>
          </a:p>
          <a:p>
            <a:pPr algn="ctr"/>
            <a:r>
              <a:rPr lang="en-GB" sz="1200" dirty="0"/>
              <a:t>Significance and Interpretation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4" name="Action Button: Custom 13">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000" dirty="0"/>
              <a:t>It is important to study someone like Captain Cook because his journeys around the world helped people to understand the world better. His accurate maps and collections of plants and animals from other countries helped people in Europe to see what existed in other parts of the world.</a:t>
            </a:r>
          </a:p>
        </p:txBody>
      </p:sp>
    </p:spTree>
    <p:extLst>
      <p:ext uri="{BB962C8B-B14F-4D97-AF65-F5344CB8AC3E}">
        <p14:creationId xmlns:p14="http://schemas.microsoft.com/office/powerpoint/2010/main" val="35050724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Challenges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708596"/>
            <a:ext cx="12192000" cy="4466927"/>
          </a:xfrm>
        </p:spPr>
        <p:txBody>
          <a:bodyPr>
            <a:noAutofit/>
          </a:bodyPr>
          <a:lstStyle/>
          <a:p>
            <a:pPr marL="0" indent="0" algn="ctr">
              <a:buNone/>
            </a:pPr>
            <a:r>
              <a:rPr lang="en-GB" sz="4000" dirty="0"/>
              <a:t>What kinds of problems do you think the person/people you are studying came up against?</a:t>
            </a:r>
          </a:p>
          <a:p>
            <a:pPr marL="0" indent="0" algn="ctr">
              <a:buNone/>
            </a:pPr>
            <a:endParaRPr lang="en-GB" sz="4000" dirty="0"/>
          </a:p>
          <a:p>
            <a:pPr marL="0" indent="0" algn="ctr">
              <a:buNone/>
            </a:pPr>
            <a:r>
              <a:rPr lang="en-GB" sz="4000" dirty="0"/>
              <a:t>Did they manage to beat these challenges?</a:t>
            </a:r>
          </a:p>
          <a:p>
            <a:pPr marL="0" indent="0" algn="ctr">
              <a:buNone/>
            </a:pPr>
            <a:endParaRPr lang="en-GB" sz="4000" dirty="0"/>
          </a:p>
          <a:p>
            <a:pPr marL="0" indent="0" algn="ctr">
              <a:buNone/>
            </a:pPr>
            <a:r>
              <a:rPr lang="en-GB" sz="4000" dirty="0"/>
              <a:t>Do we still have those challenges today?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People</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People</a:t>
            </a:r>
          </a:p>
          <a:p>
            <a:pPr algn="ctr"/>
            <a:r>
              <a:rPr lang="en-GB" sz="1200" dirty="0"/>
              <a:t>Significance and Interpretation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4" name="Action Button: Custom 13">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Neil Armstrong and his crew faced huge challenges when flying into space as no one had ever landed on the moon before, so they didn’t know if things would work and how dangerous it might actually be on the moon.</a:t>
            </a:r>
          </a:p>
        </p:txBody>
      </p:sp>
    </p:spTree>
    <p:extLst>
      <p:ext uri="{BB962C8B-B14F-4D97-AF65-F5344CB8AC3E}">
        <p14:creationId xmlns:p14="http://schemas.microsoft.com/office/powerpoint/2010/main" val="7374576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Interpretation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829098"/>
            <a:ext cx="12192000" cy="3180893"/>
          </a:xfrm>
        </p:spPr>
        <p:txBody>
          <a:bodyPr>
            <a:noAutofit/>
          </a:bodyPr>
          <a:lstStyle/>
          <a:p>
            <a:pPr marL="0" indent="0" algn="ctr">
              <a:buNone/>
            </a:pPr>
            <a:r>
              <a:rPr lang="en-GB" sz="4000" dirty="0"/>
              <a:t>When someone mentions the person/people you are studying’s names, what do you think of?</a:t>
            </a:r>
          </a:p>
          <a:p>
            <a:pPr marL="0" indent="0" algn="ctr">
              <a:buNone/>
            </a:pPr>
            <a:endParaRPr lang="en-GB" sz="4000" dirty="0"/>
          </a:p>
          <a:p>
            <a:pPr marL="0" indent="0" algn="ctr">
              <a:buNone/>
            </a:pPr>
            <a:r>
              <a:rPr lang="en-GB" sz="4000" dirty="0"/>
              <a:t>Do you know why you think of that?</a:t>
            </a:r>
          </a:p>
          <a:p>
            <a:pPr marL="0" indent="0" algn="ctr">
              <a:buNone/>
            </a:pPr>
            <a:endParaRPr lang="en-GB" sz="4000" dirty="0"/>
          </a:p>
          <a:p>
            <a:pPr marL="0" indent="0" algn="ctr">
              <a:buNone/>
            </a:pPr>
            <a:r>
              <a:rPr lang="en-GB" sz="4000" dirty="0"/>
              <a:t>Is that ALL that they were important for?</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People</a:t>
            </a:r>
          </a:p>
          <a:p>
            <a:pPr algn="ctr"/>
            <a:r>
              <a:rPr lang="en-GB" sz="1200" dirty="0"/>
              <a:t>Significance and Interpretation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2" name="Action Button: Custom 11">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When people think of Amelia Earhart, they think of planes and flying. This is because she was the first woman to fly from America to Ireland. </a:t>
            </a:r>
          </a:p>
        </p:txBody>
      </p:sp>
    </p:spTree>
    <p:extLst>
      <p:ext uri="{BB962C8B-B14F-4D97-AF65-F5344CB8AC3E}">
        <p14:creationId xmlns:p14="http://schemas.microsoft.com/office/powerpoint/2010/main" val="1537563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Types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1944962"/>
            <a:ext cx="10773032" cy="3180893"/>
          </a:xfrm>
        </p:spPr>
        <p:txBody>
          <a:bodyPr>
            <a:noAutofit/>
          </a:bodyPr>
          <a:lstStyle/>
          <a:p>
            <a:pPr marL="0" indent="0" algn="ctr">
              <a:buNone/>
            </a:pPr>
            <a:r>
              <a:rPr lang="en-GB" sz="4000" dirty="0"/>
              <a:t>What kinds of evidence might we find about the person/people we are studying?</a:t>
            </a:r>
          </a:p>
          <a:p>
            <a:pPr marL="0" indent="0" algn="ctr">
              <a:buNone/>
            </a:pPr>
            <a:endParaRPr lang="en-GB" sz="4000" dirty="0"/>
          </a:p>
          <a:p>
            <a:pPr marL="0" indent="0" algn="ctr">
              <a:buNone/>
            </a:pPr>
            <a:r>
              <a:rPr lang="en-GB" sz="4000" dirty="0"/>
              <a:t>Did they have computers, phones or tablets in their time?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People</a:t>
            </a:r>
          </a:p>
          <a:p>
            <a:pPr algn="ctr"/>
            <a:r>
              <a:rPr lang="en-GB" sz="1200" dirty="0"/>
              <a:t>Sources as Evidence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3" name="Action Button: Custom 12">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We don’t have videos or photographs about Christopher Columbus but we do have pictures and diaries. However, we have lots of videos, photos, interviews and written pieces about Neil Armstrong because technology was more advanced when he was alive.</a:t>
            </a:r>
          </a:p>
        </p:txBody>
      </p:sp>
    </p:spTree>
    <p:extLst>
      <p:ext uri="{BB962C8B-B14F-4D97-AF65-F5344CB8AC3E}">
        <p14:creationId xmlns:p14="http://schemas.microsoft.com/office/powerpoint/2010/main" val="35085892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4" grpId="0" animBg="1"/>
      <p:bldP spid="14" grpId="1" animBg="1"/>
    </p:bld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Amount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73032" cy="3180893"/>
          </a:xfrm>
        </p:spPr>
        <p:txBody>
          <a:bodyPr>
            <a:noAutofit/>
          </a:bodyPr>
          <a:lstStyle/>
          <a:p>
            <a:pPr marL="0" indent="0" algn="ctr">
              <a:buNone/>
            </a:pPr>
            <a:r>
              <a:rPr lang="en-GB" sz="4500" dirty="0"/>
              <a:t>Do you think there is lots of evidence about the person/people we are studying?</a:t>
            </a:r>
          </a:p>
          <a:p>
            <a:pPr marL="0" indent="0" algn="ctr">
              <a:buNone/>
            </a:pPr>
            <a:endParaRPr lang="en-GB" sz="4500" dirty="0"/>
          </a:p>
          <a:p>
            <a:pPr marL="0" indent="0" algn="ctr">
              <a:buNone/>
            </a:pPr>
            <a:r>
              <a:rPr lang="en-GB" sz="4500" dirty="0"/>
              <a:t>Why might there be lots or not very much?</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People</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People</a:t>
            </a:r>
          </a:p>
          <a:p>
            <a:pPr algn="ctr"/>
            <a:r>
              <a:rPr lang="en-GB" sz="1200" dirty="0"/>
              <a:t>Sources as Evidence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4" name="Action Button: Custom 13">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There is more evidence about Tim Berners-Lee than William Caxton because he is alive in the time of the internet (as he created it) so we have interviews, videos and photos of him.</a:t>
            </a:r>
          </a:p>
        </p:txBody>
      </p:sp>
    </p:spTree>
    <p:extLst>
      <p:ext uri="{BB962C8B-B14F-4D97-AF65-F5344CB8AC3E}">
        <p14:creationId xmlns:p14="http://schemas.microsoft.com/office/powerpoint/2010/main" val="19282731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Usefulness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983062"/>
            <a:ext cx="10773032" cy="3180893"/>
          </a:xfrm>
        </p:spPr>
        <p:txBody>
          <a:bodyPr>
            <a:noAutofit/>
          </a:bodyPr>
          <a:lstStyle/>
          <a:p>
            <a:pPr marL="0" indent="0" algn="ctr">
              <a:buNone/>
            </a:pPr>
            <a:r>
              <a:rPr lang="en-GB" sz="5000" dirty="0"/>
              <a:t>Do you think we can trust someone’s diary or letters that they’ve written?</a:t>
            </a:r>
          </a:p>
          <a:p>
            <a:pPr marL="0" indent="0" algn="ctr">
              <a:buNone/>
            </a:pPr>
            <a:endParaRPr lang="en-GB" sz="5000" dirty="0"/>
          </a:p>
          <a:p>
            <a:pPr marL="0" indent="0" algn="ctr">
              <a:buNone/>
            </a:pPr>
            <a:r>
              <a:rPr lang="en-GB" sz="5000" dirty="0"/>
              <a:t>What would make us either believe or NOT believe something we read or see? </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People</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People</a:t>
            </a:r>
          </a:p>
          <a:p>
            <a:pPr algn="ctr"/>
            <a:r>
              <a:rPr lang="en-GB" sz="1200" dirty="0"/>
              <a:t>Sources as Evidence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4" name="Action Button: Custom 13">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We have to be careful with trusting what people write because we don’t always know WHY they’ve written something or if they were forced to write it.</a:t>
            </a:r>
          </a:p>
        </p:txBody>
      </p:sp>
    </p:spTree>
    <p:extLst>
      <p:ext uri="{BB962C8B-B14F-4D97-AF65-F5344CB8AC3E}">
        <p14:creationId xmlns:p14="http://schemas.microsoft.com/office/powerpoint/2010/main" val="40829725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Historians</a:t>
            </a:r>
          </a:p>
        </p:txBody>
      </p:sp>
      <p:sp>
        <p:nvSpPr>
          <p:cNvPr id="3" name="Content Placeholder 2"/>
          <p:cNvSpPr>
            <a:spLocks noGrp="1"/>
          </p:cNvSpPr>
          <p:nvPr>
            <p:ph idx="1"/>
          </p:nvPr>
        </p:nvSpPr>
        <p:spPr>
          <a:xfrm>
            <a:off x="838200" y="2283874"/>
            <a:ext cx="10515600" cy="3725040"/>
          </a:xfrm>
        </p:spPr>
        <p:txBody>
          <a:bodyPr>
            <a:noAutofit/>
          </a:bodyPr>
          <a:lstStyle/>
          <a:p>
            <a:pPr marL="0" indent="0" algn="ctr">
              <a:buNone/>
            </a:pPr>
            <a:r>
              <a:rPr lang="en-GB" sz="5000" dirty="0"/>
              <a:t>How do you think that historians have created an understanding of the Ancient Romans?</a:t>
            </a:r>
          </a:p>
          <a:p>
            <a:pPr marL="0" indent="0" algn="ctr">
              <a:buNone/>
            </a:pPr>
            <a:r>
              <a:rPr lang="en-GB" sz="5000" dirty="0"/>
              <a:t>What have they found and what do they know?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Ancient Romans Constructing the Past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9" name="Action Button: Custom 8">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Historians have found Roman remains all over the world such as buildings, graves and weapons. This shows that they travelled to other places.</a:t>
            </a:r>
          </a:p>
        </p:txBody>
      </p:sp>
    </p:spTree>
    <p:extLst>
      <p:ext uri="{BB962C8B-B14F-4D97-AF65-F5344CB8AC3E}">
        <p14:creationId xmlns:p14="http://schemas.microsoft.com/office/powerpoint/2010/main" val="3499028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Primary/Secondary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897337"/>
            <a:ext cx="10773032" cy="3180893"/>
          </a:xfrm>
        </p:spPr>
        <p:txBody>
          <a:bodyPr>
            <a:noAutofit/>
          </a:bodyPr>
          <a:lstStyle/>
          <a:p>
            <a:pPr marL="0" indent="0" algn="ctr">
              <a:buNone/>
            </a:pPr>
            <a:r>
              <a:rPr lang="en-GB" sz="5000" dirty="0"/>
              <a:t>Do you know the difference between a primary and a secondary source?</a:t>
            </a:r>
          </a:p>
          <a:p>
            <a:pPr marL="0" indent="0" algn="ctr">
              <a:buNone/>
            </a:pPr>
            <a:endParaRPr lang="en-GB" sz="5000" dirty="0"/>
          </a:p>
          <a:p>
            <a:pPr marL="0" indent="0" algn="ctr">
              <a:buNone/>
            </a:pPr>
            <a:r>
              <a:rPr lang="en-GB" sz="5000" dirty="0"/>
              <a:t>Can you give an example of a primary or a secondary source?</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People</a:t>
            </a:r>
          </a:p>
          <a:p>
            <a:pPr algn="ctr"/>
            <a:r>
              <a:rPr lang="en-GB" sz="1200" dirty="0"/>
              <a:t>Sources as Evidence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2" name="Action Button: Custom 11">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A primary source might be a video of Neil Armstrong and Buzz </a:t>
            </a:r>
            <a:r>
              <a:rPr lang="en-GB" sz="2200" dirty="0" err="1"/>
              <a:t>Aldrin</a:t>
            </a:r>
            <a:r>
              <a:rPr lang="en-GB" sz="2200" dirty="0"/>
              <a:t> landing on the moon because the video was taken when they did it. A secondary source would be a book written about them in the past few years, AFTER they went to the moon.</a:t>
            </a:r>
          </a:p>
        </p:txBody>
      </p:sp>
    </p:spTree>
    <p:extLst>
      <p:ext uri="{BB962C8B-B14F-4D97-AF65-F5344CB8AC3E}">
        <p14:creationId xmlns:p14="http://schemas.microsoft.com/office/powerpoint/2010/main" val="21067336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Questions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144987"/>
            <a:ext cx="10773032" cy="3180893"/>
          </a:xfrm>
        </p:spPr>
        <p:txBody>
          <a:bodyPr>
            <a:noAutofit/>
          </a:bodyPr>
          <a:lstStyle/>
          <a:p>
            <a:pPr marL="0" indent="0" algn="ctr">
              <a:buNone/>
            </a:pPr>
            <a:r>
              <a:rPr lang="en-GB" sz="4500" dirty="0"/>
              <a:t>What kinds of questions would you like to ask about the person/people you are studying?</a:t>
            </a:r>
          </a:p>
          <a:p>
            <a:pPr marL="0" indent="0" algn="ctr">
              <a:buNone/>
            </a:pPr>
            <a:endParaRPr lang="en-GB" sz="4500" dirty="0"/>
          </a:p>
          <a:p>
            <a:pPr marL="0" indent="0" algn="ctr">
              <a:buNone/>
            </a:pPr>
            <a:r>
              <a:rPr lang="en-GB" sz="4500" dirty="0"/>
              <a:t> Do you think other people might want to ask the same question or a different one?</a:t>
            </a:r>
          </a:p>
        </p:txBody>
      </p:sp>
      <p:sp>
        <p:nvSpPr>
          <p:cNvPr id="8" name="Action Button: Custom 7">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People</a:t>
            </a:r>
          </a:p>
          <a:p>
            <a:pPr algn="ctr"/>
            <a:r>
              <a:rPr lang="en-GB" sz="1200" dirty="0"/>
              <a:t>Historical Enquiry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4" name="Action Button: Custom 13">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Why did they invent what they did?</a:t>
            </a:r>
          </a:p>
          <a:p>
            <a:pPr algn="ctr"/>
            <a:r>
              <a:rPr lang="en-GB" sz="2400" dirty="0"/>
              <a:t>What made it difficult to be that person?</a:t>
            </a:r>
          </a:p>
          <a:p>
            <a:pPr algn="ctr"/>
            <a:r>
              <a:rPr lang="en-GB" sz="2400" dirty="0"/>
              <a:t>Was it harder to live back then or now?</a:t>
            </a:r>
          </a:p>
          <a:p>
            <a:pPr algn="ctr"/>
            <a:r>
              <a:rPr lang="en-GB" sz="2400" dirty="0"/>
              <a:t>Why was this person so important?</a:t>
            </a:r>
          </a:p>
        </p:txBody>
      </p:sp>
    </p:spTree>
    <p:extLst>
      <p:ext uri="{BB962C8B-B14F-4D97-AF65-F5344CB8AC3E}">
        <p14:creationId xmlns:p14="http://schemas.microsoft.com/office/powerpoint/2010/main" val="30198243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Explanations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92562"/>
            <a:ext cx="10773032" cy="3180893"/>
          </a:xfrm>
        </p:spPr>
        <p:txBody>
          <a:bodyPr>
            <a:noAutofit/>
          </a:bodyPr>
          <a:lstStyle/>
          <a:p>
            <a:pPr marL="0" indent="0" algn="ctr">
              <a:buNone/>
            </a:pPr>
            <a:r>
              <a:rPr lang="en-GB" sz="5000" dirty="0"/>
              <a:t>Can you explain something important about the person/people you are studying to someone else?</a:t>
            </a:r>
          </a:p>
          <a:p>
            <a:pPr marL="0" indent="0" algn="ctr">
              <a:buNone/>
            </a:pPr>
            <a:endParaRPr lang="en-GB" sz="1000" dirty="0"/>
          </a:p>
          <a:p>
            <a:pPr marL="0" indent="0" algn="ctr">
              <a:buNone/>
            </a:pPr>
            <a:r>
              <a:rPr lang="en-GB" sz="5000" dirty="0"/>
              <a:t>What kinds of information can you give them and where did you learn it?</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People</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People</a:t>
            </a:r>
          </a:p>
          <a:p>
            <a:pPr algn="ctr"/>
            <a:r>
              <a:rPr lang="en-GB" sz="1200" dirty="0"/>
              <a:t>Historical Enquiry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4" name="Action Button: Custom 13">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b="1" dirty="0"/>
              <a:t>Why was the Stockton-Darlington railway so important?</a:t>
            </a:r>
          </a:p>
          <a:p>
            <a:pPr algn="ctr"/>
            <a:r>
              <a:rPr lang="en-GB" sz="2200" dirty="0"/>
              <a:t>This was important because it was the first real public railway. More railways were added after that which meant that people could go further places in a shorter time.</a:t>
            </a:r>
          </a:p>
        </p:txBody>
      </p:sp>
    </p:spTree>
    <p:extLst>
      <p:ext uri="{BB962C8B-B14F-4D97-AF65-F5344CB8AC3E}">
        <p14:creationId xmlns:p14="http://schemas.microsoft.com/office/powerpoint/2010/main" val="39562630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Evidence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897337"/>
            <a:ext cx="10773032" cy="3180893"/>
          </a:xfrm>
        </p:spPr>
        <p:txBody>
          <a:bodyPr>
            <a:noAutofit/>
          </a:bodyPr>
          <a:lstStyle/>
          <a:p>
            <a:pPr marL="0" indent="0" algn="ctr">
              <a:buNone/>
            </a:pPr>
            <a:r>
              <a:rPr lang="en-GB" sz="5000" dirty="0"/>
              <a:t>What kinds of evidence do we have about the person/people you are studying?</a:t>
            </a:r>
          </a:p>
          <a:p>
            <a:pPr marL="0" indent="0" algn="ctr">
              <a:buNone/>
            </a:pPr>
            <a:endParaRPr lang="en-GB" sz="4000" dirty="0"/>
          </a:p>
          <a:p>
            <a:pPr marL="0" indent="0" algn="ctr">
              <a:buNone/>
            </a:pPr>
            <a:r>
              <a:rPr lang="en-GB" sz="5000" dirty="0"/>
              <a:t>Do you know if it is primary or secondary?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People</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People</a:t>
            </a:r>
          </a:p>
          <a:p>
            <a:pPr algn="ctr"/>
            <a:r>
              <a:rPr lang="en-GB" sz="1200" dirty="0"/>
              <a:t>Historical Enquiry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4" name="Action Button: Custom 13">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We might use a newspaper article to tell us more about </a:t>
            </a:r>
            <a:r>
              <a:rPr lang="en-GB" sz="2400" dirty="0" err="1"/>
              <a:t>Emmeline</a:t>
            </a:r>
            <a:r>
              <a:rPr lang="en-GB" sz="2400" dirty="0"/>
              <a:t> Pankhurst or Emily Davison. These could have been written at the time or after they lived.</a:t>
            </a:r>
          </a:p>
        </p:txBody>
      </p:sp>
    </p:spTree>
    <p:extLst>
      <p:ext uri="{BB962C8B-B14F-4D97-AF65-F5344CB8AC3E}">
        <p14:creationId xmlns:p14="http://schemas.microsoft.com/office/powerpoint/2010/main" val="24791436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383177" y="2116412"/>
            <a:ext cx="11425645" cy="3180893"/>
          </a:xfrm>
        </p:spPr>
        <p:txBody>
          <a:bodyPr>
            <a:noAutofit/>
          </a:bodyPr>
          <a:lstStyle/>
          <a:p>
            <a:pPr marL="0" indent="0" algn="ctr">
              <a:buNone/>
            </a:pPr>
            <a:r>
              <a:rPr lang="en-GB" sz="5000" dirty="0"/>
              <a:t>Should we ask questions about the person/people we are studying?</a:t>
            </a:r>
          </a:p>
          <a:p>
            <a:pPr marL="0" indent="0" algn="ctr">
              <a:buNone/>
            </a:pPr>
            <a:endParaRPr lang="en-GB" sz="5000" dirty="0"/>
          </a:p>
          <a:p>
            <a:pPr marL="0" indent="0" algn="ctr">
              <a:buNone/>
            </a:pPr>
            <a:r>
              <a:rPr lang="en-GB" sz="5000" dirty="0"/>
              <a:t>What happens if we ask questions?</a:t>
            </a:r>
          </a:p>
        </p:txBody>
      </p:sp>
      <p:sp>
        <p:nvSpPr>
          <p:cNvPr id="8" name="Title 1"/>
          <p:cNvSpPr txBox="1">
            <a:spLocks/>
          </p:cNvSpPr>
          <p:nvPr/>
        </p:nvSpPr>
        <p:spPr>
          <a:xfrm>
            <a:off x="699187" y="353384"/>
            <a:ext cx="10793627" cy="1325563"/>
          </a:xfrm>
          <a:prstGeom prst="rect">
            <a:avLst/>
          </a:prstGeom>
          <a:solidFill>
            <a:srgbClr val="0070C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Importance</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People</a:t>
            </a:r>
          </a:p>
          <a:p>
            <a:pPr algn="ctr"/>
            <a:r>
              <a:rPr lang="en-GB" sz="1200" dirty="0"/>
              <a:t>Historical Enquiry question</a:t>
            </a:r>
          </a:p>
        </p:txBody>
      </p:sp>
      <p:sp>
        <p:nvSpPr>
          <p:cNvPr id="14" name="Action Button: Custom 13">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5" name="Action Button: Custom 14">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We should always ask questions so that we find out more about them. If we didn’t find out more, we wouldn’t know as much about them and how they helped us today.</a:t>
            </a:r>
          </a:p>
        </p:txBody>
      </p:sp>
    </p:spTree>
    <p:extLst>
      <p:ext uri="{BB962C8B-B14F-4D97-AF65-F5344CB8AC3E}">
        <p14:creationId xmlns:p14="http://schemas.microsoft.com/office/powerpoint/2010/main" val="31624399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6" grpId="0" animBg="1"/>
      <p:bldP spid="16" grpId="1" animBg="1"/>
    </p:bld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Specific</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83037"/>
            <a:ext cx="10773032" cy="3180893"/>
          </a:xfrm>
        </p:spPr>
        <p:txBody>
          <a:bodyPr>
            <a:noAutofit/>
          </a:bodyPr>
          <a:lstStyle/>
          <a:p>
            <a:pPr marL="0" indent="0" algn="ctr">
              <a:buNone/>
            </a:pPr>
            <a:r>
              <a:rPr lang="en-GB" sz="5000" dirty="0"/>
              <a:t>Can you think of any words that you’ve learnt that are to do with the person/people we are studying?</a:t>
            </a:r>
          </a:p>
          <a:p>
            <a:pPr marL="0" indent="0" algn="ctr">
              <a:buNone/>
            </a:pPr>
            <a:endParaRPr lang="en-GB" sz="5000" dirty="0"/>
          </a:p>
          <a:p>
            <a:pPr marL="0" indent="0" algn="ctr">
              <a:buNone/>
            </a:pPr>
            <a:r>
              <a:rPr lang="en-GB" sz="5000" dirty="0"/>
              <a:t>Do you think it is an important word?</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People</a:t>
            </a:r>
          </a:p>
          <a:p>
            <a:pPr algn="ctr"/>
            <a:r>
              <a:rPr lang="en-GB" sz="1200" dirty="0"/>
              <a:t>Vocabulary and Communication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2" name="Action Button: Custom 11">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Florence Nightingale</a:t>
            </a:r>
          </a:p>
          <a:p>
            <a:pPr algn="ctr"/>
            <a:r>
              <a:rPr lang="en-GB" sz="2400" dirty="0"/>
              <a:t>Nurse</a:t>
            </a:r>
          </a:p>
          <a:p>
            <a:pPr algn="ctr"/>
            <a:r>
              <a:rPr lang="en-GB" sz="2400" dirty="0"/>
              <a:t>Medicine</a:t>
            </a:r>
          </a:p>
          <a:p>
            <a:pPr algn="ctr"/>
            <a:r>
              <a:rPr lang="en-GB" sz="2400" dirty="0"/>
              <a:t>Crimean War</a:t>
            </a:r>
          </a:p>
          <a:p>
            <a:pPr algn="ctr"/>
            <a:r>
              <a:rPr lang="en-GB" sz="2400" dirty="0"/>
              <a:t>Hospital</a:t>
            </a:r>
          </a:p>
        </p:txBody>
      </p:sp>
    </p:spTree>
    <p:extLst>
      <p:ext uri="{BB962C8B-B14F-4D97-AF65-F5344CB8AC3E}">
        <p14:creationId xmlns:p14="http://schemas.microsoft.com/office/powerpoint/2010/main" val="1976394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General</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797732"/>
            <a:ext cx="10773032" cy="3180893"/>
          </a:xfrm>
        </p:spPr>
        <p:txBody>
          <a:bodyPr>
            <a:noAutofit/>
          </a:bodyPr>
          <a:lstStyle/>
          <a:p>
            <a:pPr marL="0" indent="0" algn="ctr">
              <a:buNone/>
            </a:pPr>
            <a:r>
              <a:rPr lang="en-GB" sz="5000" dirty="0"/>
              <a:t>Can you think of any words that you’ve heard us talk about that we’ve talked about before?</a:t>
            </a:r>
          </a:p>
          <a:p>
            <a:pPr marL="0" indent="0" algn="ctr">
              <a:buNone/>
            </a:pPr>
            <a:endParaRPr lang="en-GB" sz="4000" dirty="0"/>
          </a:p>
          <a:p>
            <a:pPr marL="0" indent="0" algn="ctr">
              <a:buNone/>
            </a:pPr>
            <a:r>
              <a:rPr lang="en-GB" sz="5000" dirty="0"/>
              <a:t>Why do you think we are talking about it again?</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People</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People</a:t>
            </a:r>
          </a:p>
          <a:p>
            <a:pPr algn="ctr"/>
            <a:r>
              <a:rPr lang="en-GB" sz="1200" dirty="0"/>
              <a:t>Vocabulary and Communication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4" name="Action Button: Custom 13">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Significant</a:t>
            </a:r>
          </a:p>
          <a:p>
            <a:pPr algn="ctr"/>
            <a:r>
              <a:rPr lang="en-GB" sz="2400" dirty="0"/>
              <a:t>Invention</a:t>
            </a:r>
          </a:p>
          <a:p>
            <a:pPr algn="ctr"/>
            <a:r>
              <a:rPr lang="en-GB" sz="2400" dirty="0"/>
              <a:t>Achievement</a:t>
            </a:r>
          </a:p>
          <a:p>
            <a:pPr algn="ctr"/>
            <a:r>
              <a:rPr lang="en-GB" sz="2400" dirty="0"/>
              <a:t>Impact</a:t>
            </a:r>
          </a:p>
        </p:txBody>
      </p:sp>
    </p:spTree>
    <p:extLst>
      <p:ext uri="{BB962C8B-B14F-4D97-AF65-F5344CB8AC3E}">
        <p14:creationId xmlns:p14="http://schemas.microsoft.com/office/powerpoint/2010/main" val="1086224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5" grpId="0" animBg="1"/>
      <p:bldP spid="15" grpId="1" animBg="1"/>
    </p:bld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Definition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867945"/>
            <a:ext cx="10773032" cy="3180893"/>
          </a:xfrm>
        </p:spPr>
        <p:txBody>
          <a:bodyPr>
            <a:noAutofit/>
          </a:bodyPr>
          <a:lstStyle/>
          <a:p>
            <a:pPr marL="0" indent="0" algn="ctr">
              <a:buNone/>
            </a:pPr>
            <a:r>
              <a:rPr lang="en-GB" sz="5000" dirty="0"/>
              <a:t>Can you think of a word that we’ve learnt to with the person/people we’re studying and tell us what it means?</a:t>
            </a:r>
          </a:p>
          <a:p>
            <a:pPr marL="0" indent="0" algn="ctr">
              <a:buNone/>
            </a:pPr>
            <a:endParaRPr lang="en-GB" sz="1000" dirty="0"/>
          </a:p>
          <a:p>
            <a:pPr marL="0" indent="0" algn="ctr">
              <a:buNone/>
            </a:pPr>
            <a:r>
              <a:rPr lang="en-GB" sz="5000" dirty="0"/>
              <a:t>Should we remember what words mean?</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People</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People</a:t>
            </a:r>
          </a:p>
          <a:p>
            <a:pPr algn="ctr"/>
            <a:r>
              <a:rPr lang="en-GB" sz="1200" dirty="0"/>
              <a:t>Vocabulary and Communication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4" name="Action Button: Custom 13">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Significant</a:t>
            </a:r>
          </a:p>
          <a:p>
            <a:pPr algn="ctr"/>
            <a:r>
              <a:rPr lang="en-GB" sz="2400" dirty="0"/>
              <a:t>Edith Cavell was significant because she was a nurse helped lots of soldiers, some of them on different sides, escape from being hurt in World War One.</a:t>
            </a:r>
          </a:p>
        </p:txBody>
      </p:sp>
    </p:spTree>
    <p:extLst>
      <p:ext uri="{BB962C8B-B14F-4D97-AF65-F5344CB8AC3E}">
        <p14:creationId xmlns:p14="http://schemas.microsoft.com/office/powerpoint/2010/main" val="3676035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5" grpId="0" animBg="1"/>
      <p:bldP spid="15" grpId="1" animBg="1"/>
    </p:bld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0070C0"/>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Presenting</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678947"/>
            <a:ext cx="10773032" cy="3180893"/>
          </a:xfrm>
        </p:spPr>
        <p:txBody>
          <a:bodyPr>
            <a:noAutofit/>
          </a:bodyPr>
          <a:lstStyle/>
          <a:p>
            <a:pPr marL="0" indent="0" algn="ctr">
              <a:buNone/>
            </a:pPr>
            <a:r>
              <a:rPr lang="en-GB" sz="5000" dirty="0"/>
              <a:t>What kinds of ways can we show that we understand about the person/people that we are studying?</a:t>
            </a:r>
          </a:p>
          <a:p>
            <a:pPr marL="0" indent="0" algn="ctr">
              <a:buNone/>
            </a:pPr>
            <a:endParaRPr lang="en-GB" sz="1000" dirty="0"/>
          </a:p>
          <a:p>
            <a:pPr marL="0" indent="0" algn="ctr">
              <a:buNone/>
            </a:pPr>
            <a:r>
              <a:rPr lang="en-GB" sz="5000" dirty="0"/>
              <a:t>Does everything have to be written down?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People</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People</a:t>
            </a:r>
          </a:p>
          <a:p>
            <a:pPr algn="ctr"/>
            <a:r>
              <a:rPr lang="en-GB" sz="1300" dirty="0"/>
              <a:t>menu</a:t>
            </a:r>
          </a:p>
        </p:txBody>
      </p:sp>
      <p:sp>
        <p:nvSpPr>
          <p:cNvPr id="13" name="Action Button: Custom 12">
            <a:hlinkClick r:id="" action="ppaction://macro?name=RandomizerKS1Peopl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People</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Filming a report</a:t>
            </a:r>
          </a:p>
          <a:p>
            <a:pPr algn="ctr"/>
            <a:r>
              <a:rPr lang="en-GB" sz="2400" dirty="0"/>
              <a:t>Writing around some pictures</a:t>
            </a:r>
          </a:p>
          <a:p>
            <a:pPr algn="ctr"/>
            <a:r>
              <a:rPr lang="en-GB" sz="2400" dirty="0"/>
              <a:t>Drawing a poster with information</a:t>
            </a:r>
          </a:p>
          <a:p>
            <a:pPr algn="ctr"/>
            <a:r>
              <a:rPr lang="en-GB" sz="2400" dirty="0"/>
              <a:t>Writing a report about them</a:t>
            </a:r>
          </a:p>
        </p:txBody>
      </p:sp>
    </p:spTree>
    <p:extLst>
      <p:ext uri="{BB962C8B-B14F-4D97-AF65-F5344CB8AC3E}">
        <p14:creationId xmlns:p14="http://schemas.microsoft.com/office/powerpoint/2010/main" val="42488057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1280" y="53947"/>
            <a:ext cx="10515600" cy="1325563"/>
          </a:xfrm>
          <a:solidFill>
            <a:schemeClr val="accent5">
              <a:lumMod val="60000"/>
              <a:lumOff val="40000"/>
            </a:schemeClr>
          </a:solidFill>
          <a:ln>
            <a:solidFill>
              <a:srgbClr val="A6A6A6"/>
            </a:solidFill>
          </a:ln>
        </p:spPr>
        <p:txBody>
          <a:bodyPr/>
          <a:lstStyle/>
          <a:p>
            <a:pPr algn="ctr"/>
            <a:r>
              <a:rPr lang="en-GB" dirty="0">
                <a:solidFill>
                  <a:schemeClr val="bg1"/>
                </a:solidFill>
              </a:rPr>
              <a:t>KS1 - Places</a:t>
            </a:r>
          </a:p>
        </p:txBody>
      </p:sp>
      <p:sp>
        <p:nvSpPr>
          <p:cNvPr id="3" name="Title 1">
            <a:hlinkClick r:id="" action="ppaction://macro?name=KS1PlacesChron"/>
          </p:cNvPr>
          <p:cNvSpPr txBox="1">
            <a:spLocks/>
          </p:cNvSpPr>
          <p:nvPr/>
        </p:nvSpPr>
        <p:spPr>
          <a:xfrm>
            <a:off x="4599801" y="1507751"/>
            <a:ext cx="2992395" cy="659870"/>
          </a:xfrm>
          <a:prstGeom prst="rect">
            <a:avLst/>
          </a:prstGeom>
          <a:solidFill>
            <a:schemeClr val="accent5">
              <a:lumMod val="60000"/>
              <a:lumOff val="40000"/>
            </a:schemeClr>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Chronology</a:t>
            </a:r>
          </a:p>
          <a:p>
            <a:pPr algn="ctr"/>
            <a:r>
              <a:rPr lang="en-GB" sz="1400" dirty="0">
                <a:solidFill>
                  <a:schemeClr val="bg1"/>
                </a:solidFill>
              </a:rPr>
              <a:t>(Click here for a random question)</a:t>
            </a:r>
          </a:p>
        </p:txBody>
      </p:sp>
      <p:sp>
        <p:nvSpPr>
          <p:cNvPr id="14" name="Title 1">
            <a:hlinkClick r:id="" action="ppaction://macro?name=KS1PlacesCon"/>
          </p:cNvPr>
          <p:cNvSpPr txBox="1">
            <a:spLocks/>
          </p:cNvSpPr>
          <p:nvPr/>
        </p:nvSpPr>
        <p:spPr>
          <a:xfrm>
            <a:off x="838200" y="1507751"/>
            <a:ext cx="2992395" cy="659870"/>
          </a:xfrm>
          <a:prstGeom prst="rect">
            <a:avLst/>
          </a:prstGeom>
          <a:solidFill>
            <a:schemeClr val="accent5">
              <a:lumMod val="60000"/>
              <a:lumOff val="40000"/>
            </a:schemeClr>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Constructing the Past</a:t>
            </a:r>
          </a:p>
          <a:p>
            <a:pPr algn="ctr"/>
            <a:r>
              <a:rPr lang="en-GB" sz="1300" dirty="0">
                <a:solidFill>
                  <a:schemeClr val="bg1"/>
                </a:solidFill>
              </a:rPr>
              <a:t>(Click here for a random question)</a:t>
            </a:r>
          </a:p>
        </p:txBody>
      </p:sp>
      <p:sp>
        <p:nvSpPr>
          <p:cNvPr id="15" name="Title 1">
            <a:hlinkClick r:id="" action="ppaction://macro?name=KS1PlacesContinuity"/>
          </p:cNvPr>
          <p:cNvSpPr txBox="1">
            <a:spLocks/>
          </p:cNvSpPr>
          <p:nvPr/>
        </p:nvSpPr>
        <p:spPr>
          <a:xfrm>
            <a:off x="8361405" y="1507751"/>
            <a:ext cx="2992395" cy="659870"/>
          </a:xfrm>
          <a:prstGeom prst="rect">
            <a:avLst/>
          </a:prstGeom>
          <a:solidFill>
            <a:schemeClr val="accent5">
              <a:lumMod val="60000"/>
              <a:lumOff val="40000"/>
            </a:schemeClr>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Continuity and Change</a:t>
            </a:r>
          </a:p>
          <a:p>
            <a:pPr algn="ctr"/>
            <a:r>
              <a:rPr lang="en-GB" sz="1400" dirty="0">
                <a:solidFill>
                  <a:schemeClr val="bg1"/>
                </a:solidFill>
              </a:rPr>
              <a:t>(Click here for a random question)</a:t>
            </a:r>
          </a:p>
        </p:txBody>
      </p:sp>
      <p:sp>
        <p:nvSpPr>
          <p:cNvPr id="28" name="Title 1">
            <a:hlinkClick r:id="" action="ppaction://macro?name=KS1PlacesCause"/>
          </p:cNvPr>
          <p:cNvSpPr txBox="1">
            <a:spLocks/>
          </p:cNvSpPr>
          <p:nvPr/>
        </p:nvSpPr>
        <p:spPr>
          <a:xfrm>
            <a:off x="838200" y="3048762"/>
            <a:ext cx="2992395" cy="659870"/>
          </a:xfrm>
          <a:prstGeom prst="rect">
            <a:avLst/>
          </a:prstGeom>
          <a:solidFill>
            <a:schemeClr val="accent5">
              <a:lumMod val="60000"/>
              <a:lumOff val="40000"/>
            </a:schemeClr>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Cause and Effect</a:t>
            </a:r>
          </a:p>
          <a:p>
            <a:pPr algn="ctr"/>
            <a:r>
              <a:rPr lang="en-GB" sz="1400" dirty="0">
                <a:solidFill>
                  <a:schemeClr val="bg1"/>
                </a:solidFill>
              </a:rPr>
              <a:t>(Click here for a random question)</a:t>
            </a:r>
          </a:p>
        </p:txBody>
      </p:sp>
      <p:sp>
        <p:nvSpPr>
          <p:cNvPr id="29" name="Title 1">
            <a:hlinkClick r:id="" action="ppaction://macro?name=KS1PlacesSig"/>
          </p:cNvPr>
          <p:cNvSpPr txBox="1">
            <a:spLocks/>
          </p:cNvSpPr>
          <p:nvPr/>
        </p:nvSpPr>
        <p:spPr>
          <a:xfrm>
            <a:off x="4599801" y="3048762"/>
            <a:ext cx="2992395" cy="659870"/>
          </a:xfrm>
          <a:prstGeom prst="rect">
            <a:avLst/>
          </a:prstGeom>
          <a:solidFill>
            <a:schemeClr val="accent5">
              <a:lumMod val="60000"/>
              <a:lumOff val="40000"/>
            </a:schemeClr>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Significance and Interpretation</a:t>
            </a:r>
          </a:p>
          <a:p>
            <a:pPr algn="ctr"/>
            <a:r>
              <a:rPr lang="en-GB" sz="1400" dirty="0">
                <a:solidFill>
                  <a:schemeClr val="bg1"/>
                </a:solidFill>
              </a:rPr>
              <a:t>(Click here for a random question)</a:t>
            </a:r>
            <a:endParaRPr lang="en-GB" sz="2000" dirty="0">
              <a:solidFill>
                <a:schemeClr val="bg1"/>
              </a:solidFill>
            </a:endParaRPr>
          </a:p>
        </p:txBody>
      </p:sp>
      <p:sp>
        <p:nvSpPr>
          <p:cNvPr id="30" name="Title 1">
            <a:hlinkClick r:id="" action="ppaction://macro?name=KS1PlacesSources"/>
          </p:cNvPr>
          <p:cNvSpPr txBox="1">
            <a:spLocks/>
          </p:cNvSpPr>
          <p:nvPr/>
        </p:nvSpPr>
        <p:spPr>
          <a:xfrm>
            <a:off x="8361405" y="3048762"/>
            <a:ext cx="2992395" cy="659870"/>
          </a:xfrm>
          <a:prstGeom prst="rect">
            <a:avLst/>
          </a:prstGeom>
          <a:solidFill>
            <a:schemeClr val="accent5">
              <a:lumMod val="60000"/>
              <a:lumOff val="40000"/>
            </a:schemeClr>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Sources as Evidence</a:t>
            </a:r>
          </a:p>
          <a:p>
            <a:pPr algn="ctr"/>
            <a:r>
              <a:rPr lang="en-GB" sz="1400" dirty="0">
                <a:solidFill>
                  <a:schemeClr val="bg1"/>
                </a:solidFill>
              </a:rPr>
              <a:t>(Click here for a random question)</a:t>
            </a:r>
            <a:endParaRPr lang="en-GB" sz="2000" dirty="0">
              <a:solidFill>
                <a:schemeClr val="bg1"/>
              </a:solidFill>
            </a:endParaRPr>
          </a:p>
        </p:txBody>
      </p:sp>
      <p:sp>
        <p:nvSpPr>
          <p:cNvPr id="31" name="Title 1">
            <a:hlinkClick r:id="" action="ppaction://macro?name=KS1PlacesEnquiry"/>
          </p:cNvPr>
          <p:cNvSpPr txBox="1">
            <a:spLocks/>
          </p:cNvSpPr>
          <p:nvPr/>
        </p:nvSpPr>
        <p:spPr>
          <a:xfrm>
            <a:off x="838200" y="4589773"/>
            <a:ext cx="2992395" cy="659870"/>
          </a:xfrm>
          <a:prstGeom prst="rect">
            <a:avLst/>
          </a:prstGeom>
          <a:solidFill>
            <a:schemeClr val="accent5">
              <a:lumMod val="60000"/>
              <a:lumOff val="40000"/>
            </a:schemeClr>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Historical Enquiry</a:t>
            </a:r>
          </a:p>
          <a:p>
            <a:pPr algn="ctr"/>
            <a:r>
              <a:rPr lang="en-GB" sz="1400" dirty="0">
                <a:solidFill>
                  <a:schemeClr val="bg1"/>
                </a:solidFill>
              </a:rPr>
              <a:t>(Click here for a random question)</a:t>
            </a:r>
          </a:p>
        </p:txBody>
      </p:sp>
      <p:sp>
        <p:nvSpPr>
          <p:cNvPr id="32" name="Title 1">
            <a:hlinkClick r:id="" action="ppaction://macro?name=KS1PlacesVocab"/>
          </p:cNvPr>
          <p:cNvSpPr txBox="1">
            <a:spLocks/>
          </p:cNvSpPr>
          <p:nvPr/>
        </p:nvSpPr>
        <p:spPr>
          <a:xfrm>
            <a:off x="4599801" y="4589773"/>
            <a:ext cx="2992395" cy="659870"/>
          </a:xfrm>
          <a:prstGeom prst="rect">
            <a:avLst/>
          </a:prstGeom>
          <a:solidFill>
            <a:schemeClr val="accent5">
              <a:lumMod val="60000"/>
              <a:lumOff val="40000"/>
            </a:schemeClr>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Vocabulary and Communication</a:t>
            </a:r>
          </a:p>
          <a:p>
            <a:pPr algn="ctr"/>
            <a:r>
              <a:rPr lang="en-GB" sz="1400" dirty="0">
                <a:solidFill>
                  <a:schemeClr val="bg1"/>
                </a:solidFill>
              </a:rPr>
              <a:t>(Click here for a random question)</a:t>
            </a:r>
          </a:p>
        </p:txBody>
      </p:sp>
      <p:sp>
        <p:nvSpPr>
          <p:cNvPr id="40" name="Action Button: Custom 3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41" name="Action Button: Custom 40">
            <a:hlinkClick r:id="" action="ppaction://macro?name=RandomizerKS1Places" highlightClick="1"/>
          </p:cNvPr>
          <p:cNvSpPr/>
          <p:nvPr/>
        </p:nvSpPr>
        <p:spPr>
          <a:xfrm>
            <a:off x="4599800" y="6198130"/>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skill linked to KS1 Places</a:t>
            </a:r>
          </a:p>
        </p:txBody>
      </p:sp>
      <p:sp>
        <p:nvSpPr>
          <p:cNvPr id="18" name="Title 1">
            <a:hlinkClick r:id="rId2" action="ppaction://hlinksldjump"/>
          </p:cNvPr>
          <p:cNvSpPr txBox="1">
            <a:spLocks/>
          </p:cNvSpPr>
          <p:nvPr/>
        </p:nvSpPr>
        <p:spPr>
          <a:xfrm>
            <a:off x="837516" y="2204976"/>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Similarities</a:t>
            </a:r>
          </a:p>
        </p:txBody>
      </p:sp>
      <p:sp>
        <p:nvSpPr>
          <p:cNvPr id="19" name="Title 1">
            <a:hlinkClick r:id="rId3" action="ppaction://hlinksldjump"/>
          </p:cNvPr>
          <p:cNvSpPr txBox="1">
            <a:spLocks/>
          </p:cNvSpPr>
          <p:nvPr/>
        </p:nvSpPr>
        <p:spPr>
          <a:xfrm>
            <a:off x="2378441" y="2204976"/>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Differences</a:t>
            </a:r>
          </a:p>
        </p:txBody>
      </p:sp>
      <p:sp>
        <p:nvSpPr>
          <p:cNvPr id="20" name="Title 1">
            <a:hlinkClick r:id="rId4" action="ppaction://hlinksldjump"/>
          </p:cNvPr>
          <p:cNvSpPr txBox="1">
            <a:spLocks/>
          </p:cNvSpPr>
          <p:nvPr/>
        </p:nvSpPr>
        <p:spPr>
          <a:xfrm>
            <a:off x="837516" y="2611718"/>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Contact</a:t>
            </a:r>
          </a:p>
        </p:txBody>
      </p:sp>
      <p:sp>
        <p:nvSpPr>
          <p:cNvPr id="21" name="Title 1">
            <a:hlinkClick r:id="rId5" action="ppaction://hlinksldjump"/>
          </p:cNvPr>
          <p:cNvSpPr txBox="1">
            <a:spLocks/>
          </p:cNvSpPr>
          <p:nvPr/>
        </p:nvSpPr>
        <p:spPr>
          <a:xfrm>
            <a:off x="2378441" y="2606915"/>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Historians</a:t>
            </a:r>
          </a:p>
        </p:txBody>
      </p:sp>
      <p:sp>
        <p:nvSpPr>
          <p:cNvPr id="22" name="Title 1">
            <a:hlinkClick r:id="rId6" action="ppaction://hlinksldjump"/>
          </p:cNvPr>
          <p:cNvSpPr txBox="1">
            <a:spLocks/>
          </p:cNvSpPr>
          <p:nvPr/>
        </p:nvSpPr>
        <p:spPr>
          <a:xfrm>
            <a:off x="837516" y="3751769"/>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Causes</a:t>
            </a:r>
          </a:p>
        </p:txBody>
      </p:sp>
      <p:sp>
        <p:nvSpPr>
          <p:cNvPr id="23" name="Title 1">
            <a:hlinkClick r:id="rId7" action="ppaction://hlinksldjump"/>
          </p:cNvPr>
          <p:cNvSpPr txBox="1">
            <a:spLocks/>
          </p:cNvSpPr>
          <p:nvPr/>
        </p:nvSpPr>
        <p:spPr>
          <a:xfrm>
            <a:off x="2378441" y="3751769"/>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Effects</a:t>
            </a:r>
          </a:p>
        </p:txBody>
      </p:sp>
      <p:sp>
        <p:nvSpPr>
          <p:cNvPr id="24" name="Title 1">
            <a:hlinkClick r:id="rId8" action="ppaction://hlinksldjump"/>
          </p:cNvPr>
          <p:cNvSpPr txBox="1">
            <a:spLocks/>
          </p:cNvSpPr>
          <p:nvPr/>
        </p:nvSpPr>
        <p:spPr>
          <a:xfrm>
            <a:off x="837516" y="4158511"/>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25" name="Title 1">
            <a:hlinkClick r:id="rId9" action="ppaction://hlinksldjump"/>
          </p:cNvPr>
          <p:cNvSpPr txBox="1">
            <a:spLocks/>
          </p:cNvSpPr>
          <p:nvPr/>
        </p:nvSpPr>
        <p:spPr>
          <a:xfrm>
            <a:off x="2378441" y="4153708"/>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26" name="Title 1">
            <a:hlinkClick r:id="rId10" action="ppaction://hlinksldjump"/>
          </p:cNvPr>
          <p:cNvSpPr txBox="1">
            <a:spLocks/>
          </p:cNvSpPr>
          <p:nvPr/>
        </p:nvSpPr>
        <p:spPr>
          <a:xfrm>
            <a:off x="4599801" y="2204976"/>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Before</a:t>
            </a:r>
          </a:p>
        </p:txBody>
      </p:sp>
      <p:sp>
        <p:nvSpPr>
          <p:cNvPr id="27" name="Title 1">
            <a:hlinkClick r:id="rId11" action="ppaction://hlinksldjump"/>
          </p:cNvPr>
          <p:cNvSpPr txBox="1">
            <a:spLocks/>
          </p:cNvSpPr>
          <p:nvPr/>
        </p:nvSpPr>
        <p:spPr>
          <a:xfrm>
            <a:off x="6140042" y="2204976"/>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After</a:t>
            </a:r>
          </a:p>
        </p:txBody>
      </p:sp>
      <p:sp>
        <p:nvSpPr>
          <p:cNvPr id="38" name="Title 1">
            <a:hlinkClick r:id="rId12" action="ppaction://hlinksldjump"/>
          </p:cNvPr>
          <p:cNvSpPr txBox="1">
            <a:spLocks/>
          </p:cNvSpPr>
          <p:nvPr/>
        </p:nvSpPr>
        <p:spPr>
          <a:xfrm>
            <a:off x="4599801" y="2611718"/>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Concurrent</a:t>
            </a:r>
          </a:p>
        </p:txBody>
      </p:sp>
      <p:sp>
        <p:nvSpPr>
          <p:cNvPr id="42" name="Title 1">
            <a:hlinkClick r:id="rId13" action="ppaction://hlinksldjump"/>
          </p:cNvPr>
          <p:cNvSpPr txBox="1">
            <a:spLocks/>
          </p:cNvSpPr>
          <p:nvPr/>
        </p:nvSpPr>
        <p:spPr>
          <a:xfrm>
            <a:off x="8361405" y="2207970"/>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Continuities</a:t>
            </a:r>
          </a:p>
        </p:txBody>
      </p:sp>
      <p:sp>
        <p:nvSpPr>
          <p:cNvPr id="43" name="Title 1">
            <a:hlinkClick r:id="rId14" action="ppaction://hlinksldjump"/>
          </p:cNvPr>
          <p:cNvSpPr txBox="1">
            <a:spLocks/>
          </p:cNvSpPr>
          <p:nvPr/>
        </p:nvSpPr>
        <p:spPr>
          <a:xfrm>
            <a:off x="9901646" y="2207970"/>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Changes</a:t>
            </a:r>
          </a:p>
        </p:txBody>
      </p:sp>
      <p:sp>
        <p:nvSpPr>
          <p:cNvPr id="44" name="Title 1">
            <a:hlinkClick r:id="rId15" action="ppaction://hlinksldjump"/>
          </p:cNvPr>
          <p:cNvSpPr txBox="1">
            <a:spLocks/>
          </p:cNvSpPr>
          <p:nvPr/>
        </p:nvSpPr>
        <p:spPr>
          <a:xfrm>
            <a:off x="8361405" y="2614712"/>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45" name="Title 1">
            <a:hlinkClick r:id="rId16" action="ppaction://hlinksldjump"/>
          </p:cNvPr>
          <p:cNvSpPr txBox="1">
            <a:spLocks/>
          </p:cNvSpPr>
          <p:nvPr/>
        </p:nvSpPr>
        <p:spPr>
          <a:xfrm>
            <a:off x="9901646" y="2609909"/>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46" name="Title 1">
            <a:hlinkClick r:id="rId17" action="ppaction://hlinksldjump"/>
          </p:cNvPr>
          <p:cNvSpPr txBox="1">
            <a:spLocks/>
          </p:cNvSpPr>
          <p:nvPr/>
        </p:nvSpPr>
        <p:spPr>
          <a:xfrm>
            <a:off x="4599801" y="3751769"/>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Events</a:t>
            </a:r>
          </a:p>
        </p:txBody>
      </p:sp>
      <p:sp>
        <p:nvSpPr>
          <p:cNvPr id="47" name="Title 1">
            <a:hlinkClick r:id="rId18" action="ppaction://hlinksldjump"/>
          </p:cNvPr>
          <p:cNvSpPr txBox="1">
            <a:spLocks/>
          </p:cNvSpPr>
          <p:nvPr/>
        </p:nvSpPr>
        <p:spPr>
          <a:xfrm>
            <a:off x="6140042" y="3751769"/>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Studying</a:t>
            </a:r>
          </a:p>
        </p:txBody>
      </p:sp>
      <p:sp>
        <p:nvSpPr>
          <p:cNvPr id="48" name="Title 1">
            <a:hlinkClick r:id="rId19" action="ppaction://hlinksldjump"/>
          </p:cNvPr>
          <p:cNvSpPr txBox="1">
            <a:spLocks/>
          </p:cNvSpPr>
          <p:nvPr/>
        </p:nvSpPr>
        <p:spPr>
          <a:xfrm>
            <a:off x="4599801" y="4158511"/>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Challenges</a:t>
            </a:r>
          </a:p>
        </p:txBody>
      </p:sp>
      <p:sp>
        <p:nvSpPr>
          <p:cNvPr id="49" name="Title 1">
            <a:hlinkClick r:id="rId20" action="ppaction://hlinksldjump"/>
          </p:cNvPr>
          <p:cNvSpPr txBox="1">
            <a:spLocks/>
          </p:cNvSpPr>
          <p:nvPr/>
        </p:nvSpPr>
        <p:spPr>
          <a:xfrm>
            <a:off x="6140042" y="4153708"/>
            <a:ext cx="1452154" cy="364584"/>
          </a:xfrm>
          <a:prstGeom prst="rect">
            <a:avLst/>
          </a:prstGeom>
          <a:solidFill>
            <a:srgbClr val="6793EB"/>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Interpretation</a:t>
            </a:r>
          </a:p>
        </p:txBody>
      </p:sp>
      <p:sp>
        <p:nvSpPr>
          <p:cNvPr id="50" name="Title 1">
            <a:hlinkClick r:id="rId21" action="ppaction://hlinksldjump"/>
          </p:cNvPr>
          <p:cNvSpPr txBox="1">
            <a:spLocks/>
          </p:cNvSpPr>
          <p:nvPr/>
        </p:nvSpPr>
        <p:spPr>
          <a:xfrm>
            <a:off x="8361405" y="3751769"/>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Types</a:t>
            </a:r>
          </a:p>
        </p:txBody>
      </p:sp>
      <p:sp>
        <p:nvSpPr>
          <p:cNvPr id="51" name="Title 1">
            <a:hlinkClick r:id="rId22" action="ppaction://hlinksldjump"/>
          </p:cNvPr>
          <p:cNvSpPr txBox="1">
            <a:spLocks/>
          </p:cNvSpPr>
          <p:nvPr/>
        </p:nvSpPr>
        <p:spPr>
          <a:xfrm>
            <a:off x="9901646" y="3751769"/>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Amount</a:t>
            </a:r>
          </a:p>
        </p:txBody>
      </p:sp>
      <p:sp>
        <p:nvSpPr>
          <p:cNvPr id="52" name="Title 1">
            <a:hlinkClick r:id="rId23" action="ppaction://hlinksldjump"/>
          </p:cNvPr>
          <p:cNvSpPr txBox="1">
            <a:spLocks/>
          </p:cNvSpPr>
          <p:nvPr/>
        </p:nvSpPr>
        <p:spPr>
          <a:xfrm>
            <a:off x="8361405" y="4158511"/>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Usefulness</a:t>
            </a:r>
          </a:p>
        </p:txBody>
      </p:sp>
      <p:sp>
        <p:nvSpPr>
          <p:cNvPr id="53" name="Title 1">
            <a:hlinkClick r:id="rId24" action="ppaction://hlinksldjump"/>
          </p:cNvPr>
          <p:cNvSpPr txBox="1">
            <a:spLocks/>
          </p:cNvSpPr>
          <p:nvPr/>
        </p:nvSpPr>
        <p:spPr>
          <a:xfrm>
            <a:off x="9901646" y="4153708"/>
            <a:ext cx="1452154" cy="364584"/>
          </a:xfrm>
          <a:prstGeom prst="rect">
            <a:avLst/>
          </a:prstGeom>
          <a:solidFill>
            <a:srgbClr val="6793EB"/>
          </a:solidFill>
          <a:ln>
            <a:solidFill>
              <a:srgbClr val="A6A6A6"/>
            </a:solid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Primary/Secondary</a:t>
            </a:r>
          </a:p>
        </p:txBody>
      </p:sp>
      <p:sp>
        <p:nvSpPr>
          <p:cNvPr id="54" name="Title 1">
            <a:hlinkClick r:id="rId25" action="ppaction://hlinksldjump"/>
          </p:cNvPr>
          <p:cNvSpPr txBox="1">
            <a:spLocks/>
          </p:cNvSpPr>
          <p:nvPr/>
        </p:nvSpPr>
        <p:spPr>
          <a:xfrm>
            <a:off x="837516" y="5332363"/>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Questions</a:t>
            </a:r>
          </a:p>
        </p:txBody>
      </p:sp>
      <p:sp>
        <p:nvSpPr>
          <p:cNvPr id="55" name="Title 1">
            <a:hlinkClick r:id="rId26" action="ppaction://hlinksldjump"/>
          </p:cNvPr>
          <p:cNvSpPr txBox="1">
            <a:spLocks/>
          </p:cNvSpPr>
          <p:nvPr/>
        </p:nvSpPr>
        <p:spPr>
          <a:xfrm>
            <a:off x="2378441" y="5332363"/>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Explanation</a:t>
            </a:r>
          </a:p>
        </p:txBody>
      </p:sp>
      <p:sp>
        <p:nvSpPr>
          <p:cNvPr id="56" name="Title 1">
            <a:hlinkClick r:id="rId27" action="ppaction://hlinksldjump"/>
          </p:cNvPr>
          <p:cNvSpPr txBox="1">
            <a:spLocks/>
          </p:cNvSpPr>
          <p:nvPr/>
        </p:nvSpPr>
        <p:spPr>
          <a:xfrm>
            <a:off x="837516" y="5739105"/>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Evidence</a:t>
            </a:r>
          </a:p>
        </p:txBody>
      </p:sp>
      <p:sp>
        <p:nvSpPr>
          <p:cNvPr id="57" name="Title 1">
            <a:hlinkClick r:id="rId28" action="ppaction://hlinksldjump"/>
          </p:cNvPr>
          <p:cNvSpPr txBox="1">
            <a:spLocks/>
          </p:cNvSpPr>
          <p:nvPr/>
        </p:nvSpPr>
        <p:spPr>
          <a:xfrm>
            <a:off x="2378441" y="5734302"/>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Importance</a:t>
            </a:r>
          </a:p>
        </p:txBody>
      </p:sp>
      <p:sp>
        <p:nvSpPr>
          <p:cNvPr id="58" name="Title 1">
            <a:hlinkClick r:id="rId29" action="ppaction://hlinksldjump"/>
          </p:cNvPr>
          <p:cNvSpPr txBox="1">
            <a:spLocks/>
          </p:cNvSpPr>
          <p:nvPr/>
        </p:nvSpPr>
        <p:spPr>
          <a:xfrm>
            <a:off x="4599801" y="5291315"/>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Specific</a:t>
            </a:r>
          </a:p>
        </p:txBody>
      </p:sp>
      <p:sp>
        <p:nvSpPr>
          <p:cNvPr id="59" name="Title 1">
            <a:hlinkClick r:id="rId30" action="ppaction://hlinksldjump"/>
          </p:cNvPr>
          <p:cNvSpPr txBox="1">
            <a:spLocks/>
          </p:cNvSpPr>
          <p:nvPr/>
        </p:nvSpPr>
        <p:spPr>
          <a:xfrm>
            <a:off x="6140042" y="5291315"/>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General</a:t>
            </a:r>
          </a:p>
        </p:txBody>
      </p:sp>
      <p:sp>
        <p:nvSpPr>
          <p:cNvPr id="60" name="Title 1">
            <a:hlinkClick r:id="rId31" action="ppaction://hlinksldjump"/>
          </p:cNvPr>
          <p:cNvSpPr txBox="1">
            <a:spLocks/>
          </p:cNvSpPr>
          <p:nvPr/>
        </p:nvSpPr>
        <p:spPr>
          <a:xfrm>
            <a:off x="4599801" y="5698057"/>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Definition</a:t>
            </a:r>
          </a:p>
        </p:txBody>
      </p:sp>
      <p:sp>
        <p:nvSpPr>
          <p:cNvPr id="61" name="Title 1">
            <a:hlinkClick r:id="rId32" action="ppaction://hlinksldjump"/>
          </p:cNvPr>
          <p:cNvSpPr txBox="1">
            <a:spLocks/>
          </p:cNvSpPr>
          <p:nvPr/>
        </p:nvSpPr>
        <p:spPr>
          <a:xfrm>
            <a:off x="6140042" y="5693254"/>
            <a:ext cx="1452154" cy="364584"/>
          </a:xfrm>
          <a:prstGeom prst="rect">
            <a:avLst/>
          </a:prstGeom>
          <a:solidFill>
            <a:srgbClr val="6793E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Presenting</a:t>
            </a:r>
          </a:p>
        </p:txBody>
      </p:sp>
      <p:sp>
        <p:nvSpPr>
          <p:cNvPr id="39" name="Title 1">
            <a:hlinkClick r:id="rId33" action="ppaction://hlinksldjump"/>
          </p:cNvPr>
          <p:cNvSpPr txBox="1">
            <a:spLocks/>
          </p:cNvSpPr>
          <p:nvPr/>
        </p:nvSpPr>
        <p:spPr>
          <a:xfrm>
            <a:off x="6140042" y="2606915"/>
            <a:ext cx="1452154" cy="364584"/>
          </a:xfrm>
          <a:prstGeom prst="rect">
            <a:avLst/>
          </a:prstGeom>
          <a:solidFill>
            <a:srgbClr val="6793EB"/>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Dates/Orders</a:t>
            </a:r>
          </a:p>
        </p:txBody>
      </p:sp>
      <p:sp>
        <p:nvSpPr>
          <p:cNvPr id="62" name="Action Button: Custom 61">
            <a:hlinkClick r:id="rId34" action="ppaction://hlinksldjump" highlightClick="1"/>
          </p:cNvPr>
          <p:cNvSpPr/>
          <p:nvPr/>
        </p:nvSpPr>
        <p:spPr>
          <a:xfrm>
            <a:off x="1047750" y="6380205"/>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KS1 Menu</a:t>
            </a:r>
          </a:p>
        </p:txBody>
      </p:sp>
      <p:pic>
        <p:nvPicPr>
          <p:cNvPr id="63" name="Picture 62">
            <a:hlinkClick r:id="rId35"/>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582887" y="4589773"/>
            <a:ext cx="2549429" cy="1612459"/>
          </a:xfrm>
          <a:prstGeom prst="rect">
            <a:avLst/>
          </a:prstGeom>
        </p:spPr>
      </p:pic>
    </p:spTree>
    <p:extLst>
      <p:ext uri="{BB962C8B-B14F-4D97-AF65-F5344CB8AC3E}">
        <p14:creationId xmlns:p14="http://schemas.microsoft.com/office/powerpoint/2010/main" val="553264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Differences</a:t>
            </a:r>
          </a:p>
        </p:txBody>
      </p:sp>
      <p:sp>
        <p:nvSpPr>
          <p:cNvPr id="3" name="Content Placeholder 2"/>
          <p:cNvSpPr>
            <a:spLocks noGrp="1"/>
          </p:cNvSpPr>
          <p:nvPr>
            <p:ph idx="1"/>
          </p:nvPr>
        </p:nvSpPr>
        <p:spPr>
          <a:xfrm>
            <a:off x="699187" y="2379668"/>
            <a:ext cx="10793627" cy="2889017"/>
          </a:xfrm>
        </p:spPr>
        <p:txBody>
          <a:bodyPr>
            <a:noAutofit/>
          </a:bodyPr>
          <a:lstStyle/>
          <a:p>
            <a:pPr marL="0" indent="0" algn="ctr">
              <a:buNone/>
            </a:pPr>
            <a:r>
              <a:rPr lang="en-GB" sz="5000" dirty="0"/>
              <a:t>Can you think of 3 ways that the Stone, Bronze or Iron Ages were different to each other </a:t>
            </a:r>
            <a:r>
              <a:rPr lang="en-GB" sz="5000" b="1" dirty="0"/>
              <a:t>OR</a:t>
            </a:r>
            <a:r>
              <a:rPr lang="en-GB" sz="5000" dirty="0"/>
              <a:t> to another period of history that you have studied? </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Stone Age to Iron Age Constructing the Past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Stone Age to Iron Age Constructing the Past question</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3000" dirty="0"/>
              <a:t>Farming became more popular in the Neolithic, housing became better in the Mesolithic and basic tools were used in the Palaeolithic.</a:t>
            </a:r>
          </a:p>
        </p:txBody>
      </p:sp>
    </p:spTree>
    <p:extLst>
      <p:ext uri="{BB962C8B-B14F-4D97-AF65-F5344CB8AC3E}">
        <p14:creationId xmlns:p14="http://schemas.microsoft.com/office/powerpoint/2010/main" val="17678507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Before</a:t>
            </a:r>
          </a:p>
        </p:txBody>
      </p:sp>
      <p:sp>
        <p:nvSpPr>
          <p:cNvPr id="3" name="Content Placeholder 2"/>
          <p:cNvSpPr>
            <a:spLocks noGrp="1"/>
          </p:cNvSpPr>
          <p:nvPr>
            <p:ph idx="1"/>
          </p:nvPr>
        </p:nvSpPr>
        <p:spPr>
          <a:xfrm>
            <a:off x="838200" y="1987214"/>
            <a:ext cx="10515600" cy="3725040"/>
          </a:xfrm>
        </p:spPr>
        <p:txBody>
          <a:bodyPr>
            <a:noAutofit/>
          </a:bodyPr>
          <a:lstStyle/>
          <a:p>
            <a:pPr marL="0" indent="0" algn="ctr">
              <a:buNone/>
            </a:pPr>
            <a:r>
              <a:rPr lang="en-GB" sz="5000" dirty="0"/>
              <a:t>Can you identify a period of history or a civilisation that existed BEFORE the Ancient Romans?</a:t>
            </a:r>
          </a:p>
          <a:p>
            <a:pPr marL="0" indent="0" algn="ctr">
              <a:buNone/>
            </a:pPr>
            <a:endParaRPr lang="en-GB" sz="2000" dirty="0"/>
          </a:p>
          <a:p>
            <a:pPr marL="0" indent="0" algn="ctr">
              <a:buNone/>
            </a:pPr>
            <a:r>
              <a:rPr lang="en-GB" sz="5000" dirty="0"/>
              <a:t>Were they still around when Rome was founded in 753BC?</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Ancient Romans Chronology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9" name="Action Button: Custom 8">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The Greeks existed a few hundred years before the Romans. The Egyptians and Sumerians existed thousands of years before the Romans.</a:t>
            </a:r>
          </a:p>
        </p:txBody>
      </p:sp>
    </p:spTree>
    <p:extLst>
      <p:ext uri="{BB962C8B-B14F-4D97-AF65-F5344CB8AC3E}">
        <p14:creationId xmlns:p14="http://schemas.microsoft.com/office/powerpoint/2010/main" val="35185833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Similarities</a:t>
            </a:r>
          </a:p>
        </p:txBody>
      </p:sp>
      <p:sp>
        <p:nvSpPr>
          <p:cNvPr id="3" name="Content Placeholder 2"/>
          <p:cNvSpPr>
            <a:spLocks noGrp="1"/>
          </p:cNvSpPr>
          <p:nvPr>
            <p:ph idx="1"/>
          </p:nvPr>
        </p:nvSpPr>
        <p:spPr>
          <a:xfrm>
            <a:off x="838200" y="1884368"/>
            <a:ext cx="10515600" cy="2889017"/>
          </a:xfrm>
        </p:spPr>
        <p:txBody>
          <a:bodyPr>
            <a:noAutofit/>
          </a:bodyPr>
          <a:lstStyle/>
          <a:p>
            <a:pPr marL="0" indent="0" algn="ctr">
              <a:buNone/>
            </a:pPr>
            <a:r>
              <a:rPr lang="en-GB" sz="5000" dirty="0"/>
              <a:t>How is the place you are studying similar to somewhere else either locally or far away?</a:t>
            </a:r>
          </a:p>
          <a:p>
            <a:pPr marL="0" indent="0" algn="ctr">
              <a:buNone/>
            </a:pPr>
            <a:endParaRPr lang="en-GB" sz="5000" dirty="0"/>
          </a:p>
          <a:p>
            <a:pPr marL="0" indent="0" algn="ctr">
              <a:buNone/>
            </a:pPr>
            <a:r>
              <a:rPr lang="en-GB" sz="5000" dirty="0"/>
              <a:t>Is there a reason that they are similar?</a:t>
            </a:r>
          </a:p>
          <a:p>
            <a:pPr marL="0" indent="0" algn="ctr">
              <a:buNone/>
            </a:pPr>
            <a:endParaRPr lang="en-GB" sz="5000" dirty="0"/>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2" name="Action Button: Custom 11">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Places</a:t>
            </a:r>
          </a:p>
          <a:p>
            <a:pPr algn="ctr"/>
            <a:r>
              <a:rPr lang="en-GB" sz="1300" dirty="0"/>
              <a:t>Constructing the Past question</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Places might be linked to each other through transport, significant buildings, populations, events, shapes or significant people.</a:t>
            </a:r>
          </a:p>
        </p:txBody>
      </p:sp>
    </p:spTree>
    <p:extLst>
      <p:ext uri="{BB962C8B-B14F-4D97-AF65-F5344CB8AC3E}">
        <p14:creationId xmlns:p14="http://schemas.microsoft.com/office/powerpoint/2010/main" val="19212299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Differences</a:t>
            </a:r>
          </a:p>
        </p:txBody>
      </p:sp>
      <p:sp>
        <p:nvSpPr>
          <p:cNvPr id="3" name="Content Placeholder 2"/>
          <p:cNvSpPr>
            <a:spLocks noGrp="1"/>
          </p:cNvSpPr>
          <p:nvPr>
            <p:ph idx="1"/>
          </p:nvPr>
        </p:nvSpPr>
        <p:spPr>
          <a:xfrm>
            <a:off x="699187" y="1959480"/>
            <a:ext cx="10793627" cy="2889017"/>
          </a:xfrm>
        </p:spPr>
        <p:txBody>
          <a:bodyPr>
            <a:noAutofit/>
          </a:bodyPr>
          <a:lstStyle/>
          <a:p>
            <a:pPr marL="0" indent="0" algn="ctr">
              <a:buNone/>
            </a:pPr>
            <a:r>
              <a:rPr lang="en-GB" sz="5000" dirty="0"/>
              <a:t>How is the place you are studying different to somewhere else either locally or far away?</a:t>
            </a:r>
          </a:p>
          <a:p>
            <a:pPr marL="0" indent="0" algn="ctr">
              <a:buNone/>
            </a:pPr>
            <a:endParaRPr lang="en-GB" sz="5000" dirty="0"/>
          </a:p>
          <a:p>
            <a:pPr marL="0" indent="0" algn="ctr">
              <a:buNone/>
            </a:pPr>
            <a:r>
              <a:rPr lang="en-GB" sz="5000" dirty="0"/>
              <a:t>Is there a reason that they are different?</a:t>
            </a:r>
          </a:p>
          <a:p>
            <a:pPr marL="0" indent="0" algn="ctr">
              <a:buNone/>
            </a:pPr>
            <a:endParaRPr lang="en-GB" sz="5000" dirty="0"/>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Places</a:t>
            </a:r>
          </a:p>
          <a:p>
            <a:pPr algn="ctr"/>
            <a:r>
              <a:rPr lang="en-GB" sz="1300" dirty="0"/>
              <a:t>Constructing the Past question</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Places</a:t>
            </a:r>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2" name="Action Button: Custom 11">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Places might be different from each other because of when they were created, how or who they were created by, physical or human features or why they were created.</a:t>
            </a:r>
          </a:p>
        </p:txBody>
      </p:sp>
    </p:spTree>
    <p:extLst>
      <p:ext uri="{BB962C8B-B14F-4D97-AF65-F5344CB8AC3E}">
        <p14:creationId xmlns:p14="http://schemas.microsoft.com/office/powerpoint/2010/main" val="520941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Contact</a:t>
            </a:r>
          </a:p>
        </p:txBody>
      </p:sp>
      <p:sp>
        <p:nvSpPr>
          <p:cNvPr id="3" name="Content Placeholder 2"/>
          <p:cNvSpPr>
            <a:spLocks noGrp="1"/>
          </p:cNvSpPr>
          <p:nvPr>
            <p:ph idx="1"/>
          </p:nvPr>
        </p:nvSpPr>
        <p:spPr>
          <a:xfrm>
            <a:off x="838200" y="2169574"/>
            <a:ext cx="10515600" cy="2889017"/>
          </a:xfrm>
        </p:spPr>
        <p:txBody>
          <a:bodyPr>
            <a:noAutofit/>
          </a:bodyPr>
          <a:lstStyle/>
          <a:p>
            <a:pPr marL="0" indent="0" algn="ctr">
              <a:buNone/>
            </a:pPr>
            <a:r>
              <a:rPr lang="en-GB" sz="4000" dirty="0"/>
              <a:t>Who was the place you are studying built by?</a:t>
            </a:r>
          </a:p>
          <a:p>
            <a:pPr marL="0" indent="0" algn="ctr">
              <a:buNone/>
            </a:pPr>
            <a:endParaRPr lang="en-GB" sz="2000" dirty="0"/>
          </a:p>
          <a:p>
            <a:pPr marL="0" indent="0" algn="ctr">
              <a:buNone/>
            </a:pPr>
            <a:r>
              <a:rPr lang="en-GB" sz="4000" dirty="0"/>
              <a:t>Were they local or did they come from somewhere else?</a:t>
            </a:r>
          </a:p>
          <a:p>
            <a:pPr marL="0" indent="0" algn="ctr">
              <a:buNone/>
            </a:pPr>
            <a:endParaRPr lang="en-GB" sz="2000" dirty="0"/>
          </a:p>
          <a:p>
            <a:pPr marL="0" indent="0" algn="ctr">
              <a:buNone/>
            </a:pPr>
            <a:r>
              <a:rPr lang="en-GB" sz="4000" dirty="0"/>
              <a:t>Did they have any connections with other places?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Places</a:t>
            </a:r>
          </a:p>
          <a:p>
            <a:pPr algn="ctr"/>
            <a:r>
              <a:rPr lang="en-GB" sz="1300" dirty="0"/>
              <a:t>Constructing the Past question</a:t>
            </a:r>
          </a:p>
        </p:txBody>
      </p:sp>
      <p:sp>
        <p:nvSpPr>
          <p:cNvPr id="15" name="Action Button: Custom 14">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Places</a:t>
            </a:r>
          </a:p>
          <a:p>
            <a:pPr algn="ctr"/>
            <a:r>
              <a:rPr lang="en-GB" sz="1300" dirty="0"/>
              <a:t>Constructing the Past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4" name="Action Button: Custom 13">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Places that have industrial or mining backgrounds often saw lots of people moving from place to place when there was work. Some people would stay and others, sometimes in groups, would go somewhere else if they heard about new work.</a:t>
            </a:r>
          </a:p>
        </p:txBody>
      </p:sp>
    </p:spTree>
    <p:extLst>
      <p:ext uri="{BB962C8B-B14F-4D97-AF65-F5344CB8AC3E}">
        <p14:creationId xmlns:p14="http://schemas.microsoft.com/office/powerpoint/2010/main" val="13183995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6" grpId="0" animBg="1"/>
      <p:bldP spid="16" grpId="1" animBg="1"/>
    </p:bld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Historians</a:t>
            </a:r>
          </a:p>
        </p:txBody>
      </p:sp>
      <p:sp>
        <p:nvSpPr>
          <p:cNvPr id="3" name="Content Placeholder 2"/>
          <p:cNvSpPr>
            <a:spLocks noGrp="1"/>
          </p:cNvSpPr>
          <p:nvPr>
            <p:ph idx="1"/>
          </p:nvPr>
        </p:nvSpPr>
        <p:spPr>
          <a:xfrm>
            <a:off x="838200" y="2079540"/>
            <a:ext cx="10515600" cy="3725040"/>
          </a:xfrm>
        </p:spPr>
        <p:txBody>
          <a:bodyPr>
            <a:noAutofit/>
          </a:bodyPr>
          <a:lstStyle/>
          <a:p>
            <a:pPr marL="0" indent="0" algn="ctr">
              <a:buNone/>
            </a:pPr>
            <a:r>
              <a:rPr lang="en-GB" sz="5000" dirty="0"/>
              <a:t>What do you think historians have found out about this place?</a:t>
            </a:r>
          </a:p>
          <a:p>
            <a:pPr marL="0" indent="0" algn="ctr">
              <a:buNone/>
            </a:pPr>
            <a:endParaRPr lang="en-GB" sz="2000" dirty="0"/>
          </a:p>
          <a:p>
            <a:pPr marL="0" indent="0" algn="ctr">
              <a:buNone/>
            </a:pPr>
            <a:r>
              <a:rPr lang="en-GB" sz="5000" dirty="0"/>
              <a:t>What kinds of things might they have found?</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4" name="Action Button: Custom 13">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Places</a:t>
            </a:r>
          </a:p>
          <a:p>
            <a:pPr algn="ctr"/>
            <a:r>
              <a:rPr lang="en-GB" sz="1300" dirty="0"/>
              <a:t>Constructing the Past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1" name="Action Button: Custom 10">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Historians might have found buildings, plans, engineers reports, decorations or furniture, photographs or drawings or materials used. These would be primary sources because they came from the actual place.</a:t>
            </a:r>
          </a:p>
        </p:txBody>
      </p:sp>
    </p:spTree>
    <p:extLst>
      <p:ext uri="{BB962C8B-B14F-4D97-AF65-F5344CB8AC3E}">
        <p14:creationId xmlns:p14="http://schemas.microsoft.com/office/powerpoint/2010/main" val="40116249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Before</a:t>
            </a:r>
          </a:p>
        </p:txBody>
      </p:sp>
      <p:sp>
        <p:nvSpPr>
          <p:cNvPr id="3" name="Content Placeholder 2"/>
          <p:cNvSpPr>
            <a:spLocks noGrp="1"/>
          </p:cNvSpPr>
          <p:nvPr>
            <p:ph idx="1"/>
          </p:nvPr>
        </p:nvSpPr>
        <p:spPr>
          <a:xfrm>
            <a:off x="838200" y="1678947"/>
            <a:ext cx="10515600" cy="3725040"/>
          </a:xfrm>
        </p:spPr>
        <p:txBody>
          <a:bodyPr>
            <a:noAutofit/>
          </a:bodyPr>
          <a:lstStyle/>
          <a:p>
            <a:pPr marL="0" indent="0" algn="ctr">
              <a:buNone/>
            </a:pPr>
            <a:r>
              <a:rPr lang="en-GB" sz="5000" dirty="0"/>
              <a:t>Have you looked at any other places that were built or existed BEFORE the place you are currently studying?</a:t>
            </a:r>
          </a:p>
          <a:p>
            <a:pPr marL="0" indent="0" algn="ctr">
              <a:buNone/>
            </a:pPr>
            <a:endParaRPr lang="en-GB" sz="2000" dirty="0"/>
          </a:p>
          <a:p>
            <a:pPr marL="0" indent="0" algn="ctr">
              <a:buNone/>
            </a:pPr>
            <a:r>
              <a:rPr lang="en-GB" sz="5000" dirty="0"/>
              <a:t>Was it a long time or a short time before?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Places</a:t>
            </a:r>
          </a:p>
          <a:p>
            <a:pPr algn="ctr"/>
            <a:r>
              <a:rPr lang="en-GB" sz="1300" dirty="0"/>
              <a:t>Chronology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9" name="Action Button: Custom 8">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London existed a long time before a lot of the boroughs around it. These were created to help spread people out and stop over-population of the city, whilst still keeping them close.</a:t>
            </a:r>
          </a:p>
        </p:txBody>
      </p:sp>
    </p:spTree>
    <p:extLst>
      <p:ext uri="{BB962C8B-B14F-4D97-AF65-F5344CB8AC3E}">
        <p14:creationId xmlns:p14="http://schemas.microsoft.com/office/powerpoint/2010/main" val="42014050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no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After</a:t>
            </a:r>
          </a:p>
        </p:txBody>
      </p:sp>
      <p:sp>
        <p:nvSpPr>
          <p:cNvPr id="3" name="Content Placeholder 2"/>
          <p:cNvSpPr>
            <a:spLocks noGrp="1"/>
          </p:cNvSpPr>
          <p:nvPr>
            <p:ph idx="1"/>
          </p:nvPr>
        </p:nvSpPr>
        <p:spPr>
          <a:xfrm>
            <a:off x="838200" y="1853864"/>
            <a:ext cx="10515600" cy="3725040"/>
          </a:xfrm>
        </p:spPr>
        <p:txBody>
          <a:bodyPr>
            <a:noAutofit/>
          </a:bodyPr>
          <a:lstStyle/>
          <a:p>
            <a:pPr marL="0" indent="0" algn="ctr">
              <a:buNone/>
            </a:pPr>
            <a:r>
              <a:rPr lang="en-GB" sz="5000" dirty="0"/>
              <a:t>Have you looked at any other places that were built or existed AFTER the place you are currently studying?</a:t>
            </a:r>
          </a:p>
          <a:p>
            <a:pPr marL="0" indent="0" algn="ctr">
              <a:buNone/>
            </a:pPr>
            <a:endParaRPr lang="en-GB" sz="5000" dirty="0"/>
          </a:p>
          <a:p>
            <a:pPr marL="0" indent="0" algn="ctr">
              <a:buNone/>
            </a:pPr>
            <a:r>
              <a:rPr lang="en-GB" sz="5000" dirty="0"/>
              <a:t>Was it a long time or a short time after?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Places</a:t>
            </a:r>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Places</a:t>
            </a:r>
          </a:p>
          <a:p>
            <a:pPr algn="ctr"/>
            <a:r>
              <a:rPr lang="en-GB" sz="1300" dirty="0"/>
              <a:t>Chronology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1" name="Action Button: Custom 10">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The Tower Bridge in London was built a long time AFTER the Tower of London. It was built to look similar to the Tower of London so that it didn’t look out of place. </a:t>
            </a:r>
          </a:p>
        </p:txBody>
      </p:sp>
    </p:spTree>
    <p:extLst>
      <p:ext uri="{BB962C8B-B14F-4D97-AF65-F5344CB8AC3E}">
        <p14:creationId xmlns:p14="http://schemas.microsoft.com/office/powerpoint/2010/main" val="34146825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Concurrent</a:t>
            </a:r>
          </a:p>
        </p:txBody>
      </p:sp>
      <p:sp>
        <p:nvSpPr>
          <p:cNvPr id="3" name="Content Placeholder 2"/>
          <p:cNvSpPr>
            <a:spLocks noGrp="1"/>
          </p:cNvSpPr>
          <p:nvPr>
            <p:ph idx="1"/>
          </p:nvPr>
        </p:nvSpPr>
        <p:spPr>
          <a:xfrm>
            <a:off x="0" y="1998618"/>
            <a:ext cx="12192000" cy="3510643"/>
          </a:xfrm>
        </p:spPr>
        <p:txBody>
          <a:bodyPr>
            <a:noAutofit/>
          </a:bodyPr>
          <a:lstStyle/>
          <a:p>
            <a:pPr marL="0" indent="0" algn="ctr">
              <a:buNone/>
            </a:pPr>
            <a:r>
              <a:rPr lang="en-GB" sz="5000" dirty="0"/>
              <a:t>Was the place you are studying the ONLY place around at that time? </a:t>
            </a:r>
          </a:p>
          <a:p>
            <a:pPr marL="0" indent="0" algn="ctr">
              <a:buNone/>
            </a:pPr>
            <a:endParaRPr lang="en-GB" sz="5000" dirty="0"/>
          </a:p>
          <a:p>
            <a:pPr marL="0" indent="0" algn="ctr">
              <a:buNone/>
            </a:pPr>
            <a:r>
              <a:rPr lang="en-GB" sz="5000" dirty="0"/>
              <a:t>Were people living in other parts of the country or the world at the same time?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Places</a:t>
            </a:r>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Places</a:t>
            </a:r>
          </a:p>
          <a:p>
            <a:pPr algn="ctr"/>
            <a:r>
              <a:rPr lang="en-GB" sz="1300" dirty="0"/>
              <a:t>Chronology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3" name="Action Button: Custom 12">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People have lived all over Britain throughout history, so there will have been people living somewhere else around the country at the same time.</a:t>
            </a:r>
          </a:p>
        </p:txBody>
      </p:sp>
    </p:spTree>
    <p:extLst>
      <p:ext uri="{BB962C8B-B14F-4D97-AF65-F5344CB8AC3E}">
        <p14:creationId xmlns:p14="http://schemas.microsoft.com/office/powerpoint/2010/main" val="31066977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81959"/>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Dates/Orders</a:t>
            </a:r>
          </a:p>
        </p:txBody>
      </p:sp>
      <p:sp>
        <p:nvSpPr>
          <p:cNvPr id="3" name="Content Placeholder 2"/>
          <p:cNvSpPr>
            <a:spLocks noGrp="1"/>
          </p:cNvSpPr>
          <p:nvPr>
            <p:ph idx="1"/>
          </p:nvPr>
        </p:nvSpPr>
        <p:spPr>
          <a:xfrm>
            <a:off x="0" y="1785257"/>
            <a:ext cx="12192000" cy="4223657"/>
          </a:xfrm>
        </p:spPr>
        <p:txBody>
          <a:bodyPr>
            <a:noAutofit/>
          </a:bodyPr>
          <a:lstStyle/>
          <a:p>
            <a:pPr marL="0" indent="0" algn="ctr">
              <a:buNone/>
            </a:pPr>
            <a:r>
              <a:rPr lang="en-GB" sz="5000" dirty="0"/>
              <a:t>Can you remember any dates linked to the place that you are studying?</a:t>
            </a:r>
          </a:p>
          <a:p>
            <a:pPr marL="0" indent="0" algn="ctr">
              <a:buNone/>
            </a:pPr>
            <a:endParaRPr lang="en-GB" sz="5000" dirty="0"/>
          </a:p>
          <a:p>
            <a:pPr marL="0" indent="0" algn="ctr">
              <a:buNone/>
            </a:pPr>
            <a:r>
              <a:rPr lang="en-GB" sz="5000" dirty="0"/>
              <a:t>Are there any really important dates that we should remember?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Places</a:t>
            </a:r>
          </a:p>
          <a:p>
            <a:pPr algn="ctr"/>
            <a:r>
              <a:rPr lang="en-GB" sz="1300" dirty="0"/>
              <a:t>Chronology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2" name="Action Button: Custom 11">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9" name="Action Button: Custom 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When was your place built?</a:t>
            </a:r>
          </a:p>
          <a:p>
            <a:pPr algn="ctr"/>
            <a:r>
              <a:rPr lang="en-GB" sz="2400" dirty="0"/>
              <a:t>Was it demolished and when?</a:t>
            </a:r>
          </a:p>
          <a:p>
            <a:pPr algn="ctr"/>
            <a:r>
              <a:rPr lang="en-GB" sz="2400" dirty="0"/>
              <a:t>When did an important event happen there?</a:t>
            </a:r>
          </a:p>
          <a:p>
            <a:pPr algn="ctr"/>
            <a:r>
              <a:rPr lang="en-GB" sz="2400" dirty="0"/>
              <a:t>Was it turned into something else and when?</a:t>
            </a:r>
          </a:p>
        </p:txBody>
      </p:sp>
    </p:spTree>
    <p:extLst>
      <p:ext uri="{BB962C8B-B14F-4D97-AF65-F5344CB8AC3E}">
        <p14:creationId xmlns:p14="http://schemas.microsoft.com/office/powerpoint/2010/main" val="9215590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3" grpId="0" animBg="1"/>
      <p:bldP spid="13" grpId="1" animBg="1"/>
    </p:bld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Continuities</a:t>
            </a:r>
          </a:p>
        </p:txBody>
      </p:sp>
      <p:sp>
        <p:nvSpPr>
          <p:cNvPr id="3" name="Content Placeholder 2"/>
          <p:cNvSpPr>
            <a:spLocks noGrp="1"/>
          </p:cNvSpPr>
          <p:nvPr>
            <p:ph idx="1"/>
          </p:nvPr>
        </p:nvSpPr>
        <p:spPr>
          <a:xfrm>
            <a:off x="704850" y="1957524"/>
            <a:ext cx="10787964" cy="4071801"/>
          </a:xfrm>
        </p:spPr>
        <p:txBody>
          <a:bodyPr>
            <a:noAutofit/>
          </a:bodyPr>
          <a:lstStyle/>
          <a:p>
            <a:pPr marL="0" indent="0" algn="ctr">
              <a:buNone/>
            </a:pPr>
            <a:r>
              <a:rPr lang="en-GB" sz="5000" dirty="0"/>
              <a:t>How has the place you are studying stayed the same?</a:t>
            </a:r>
          </a:p>
          <a:p>
            <a:pPr marL="0" indent="0" algn="ctr">
              <a:buNone/>
            </a:pPr>
            <a:endParaRPr lang="en-GB" sz="5000" dirty="0"/>
          </a:p>
          <a:p>
            <a:pPr marL="0" indent="0" algn="ctr">
              <a:buNone/>
            </a:pPr>
            <a:r>
              <a:rPr lang="en-GB" sz="5000" dirty="0"/>
              <a:t>Why do you think that it has stayed the same? </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Places</a:t>
            </a:r>
          </a:p>
          <a:p>
            <a:pPr algn="ctr"/>
            <a:r>
              <a:rPr lang="en-GB" sz="1200" dirty="0"/>
              <a:t>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2" name="Action Button: Custom 11">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9" name="Action Button: Custom 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Lots of schools that were built by the Victorians are still schools now, but they’ve been made more modern on the inside.</a:t>
            </a:r>
          </a:p>
        </p:txBody>
      </p:sp>
    </p:spTree>
    <p:extLst>
      <p:ext uri="{BB962C8B-B14F-4D97-AF65-F5344CB8AC3E}">
        <p14:creationId xmlns:p14="http://schemas.microsoft.com/office/powerpoint/2010/main" val="2413295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3" grpId="0" animBg="1"/>
      <p:bldP spid="13" grpId="1" animBg="1"/>
    </p:bld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Changes</a:t>
            </a:r>
          </a:p>
        </p:txBody>
      </p:sp>
      <p:sp>
        <p:nvSpPr>
          <p:cNvPr id="3" name="Content Placeholder 2"/>
          <p:cNvSpPr>
            <a:spLocks noGrp="1"/>
          </p:cNvSpPr>
          <p:nvPr>
            <p:ph idx="1"/>
          </p:nvPr>
        </p:nvSpPr>
        <p:spPr>
          <a:xfrm>
            <a:off x="699186" y="1767840"/>
            <a:ext cx="10793627" cy="2386149"/>
          </a:xfrm>
        </p:spPr>
        <p:txBody>
          <a:bodyPr>
            <a:noAutofit/>
          </a:bodyPr>
          <a:lstStyle/>
          <a:p>
            <a:pPr marL="0" indent="0" algn="ctr">
              <a:buNone/>
            </a:pPr>
            <a:r>
              <a:rPr lang="en-GB" sz="5000" dirty="0"/>
              <a:t>How has the place you are studying changed?</a:t>
            </a:r>
          </a:p>
          <a:p>
            <a:pPr marL="0" indent="0" algn="ctr">
              <a:buNone/>
            </a:pPr>
            <a:endParaRPr lang="en-GB" sz="5000" dirty="0"/>
          </a:p>
          <a:p>
            <a:pPr marL="0" indent="0" algn="ctr">
              <a:buNone/>
            </a:pPr>
            <a:r>
              <a:rPr lang="en-GB" sz="5000" dirty="0"/>
              <a:t>Why do you think that it has changed? </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Places</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Places</a:t>
            </a:r>
          </a:p>
          <a:p>
            <a:pPr algn="ctr"/>
            <a:r>
              <a:rPr lang="en-GB" sz="1200" dirty="0"/>
              <a:t>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3" name="Action Button: Custom 12">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Lots of large houses, halls and manors have been turned into museums or trips for families so that they can enjoy history and to make money too.</a:t>
            </a:r>
          </a:p>
        </p:txBody>
      </p:sp>
    </p:spTree>
    <p:extLst>
      <p:ext uri="{BB962C8B-B14F-4D97-AF65-F5344CB8AC3E}">
        <p14:creationId xmlns:p14="http://schemas.microsoft.com/office/powerpoint/2010/main" val="3619477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After</a:t>
            </a:r>
          </a:p>
        </p:txBody>
      </p:sp>
      <p:sp>
        <p:nvSpPr>
          <p:cNvPr id="3" name="Content Placeholder 2"/>
          <p:cNvSpPr>
            <a:spLocks noGrp="1"/>
          </p:cNvSpPr>
          <p:nvPr>
            <p:ph idx="1"/>
          </p:nvPr>
        </p:nvSpPr>
        <p:spPr>
          <a:xfrm>
            <a:off x="838200" y="1987214"/>
            <a:ext cx="10515600" cy="3725040"/>
          </a:xfrm>
        </p:spPr>
        <p:txBody>
          <a:bodyPr>
            <a:noAutofit/>
          </a:bodyPr>
          <a:lstStyle/>
          <a:p>
            <a:pPr marL="0" indent="0" algn="ctr">
              <a:buNone/>
            </a:pPr>
            <a:r>
              <a:rPr lang="en-GB" sz="5000" dirty="0"/>
              <a:t>Can you identify some periods of history that came AFTER the Ancient Romans?</a:t>
            </a:r>
          </a:p>
          <a:p>
            <a:pPr marL="0" indent="0" algn="ctr">
              <a:buNone/>
            </a:pPr>
            <a:endParaRPr lang="en-GB" sz="2000" dirty="0"/>
          </a:p>
          <a:p>
            <a:pPr marL="0" indent="0" algn="ctr">
              <a:buNone/>
            </a:pPr>
            <a:r>
              <a:rPr lang="en-GB" sz="5000" dirty="0"/>
              <a:t>Did the Ancient Romans survive longer than just Roman Britain?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Ancient Romans 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Ancient Romans Chronology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2" name="Action Button: Custom 11">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4" name="Action Button: Custom 13">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5" name="Action Button: Custom 14">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The Anglo-Saxons lived at the same time as the Romans but they invaded Britain AFTER the Romans left. Anglo-Saxon Britain lasted longer than Roman Britain.</a:t>
            </a:r>
          </a:p>
        </p:txBody>
      </p:sp>
    </p:spTree>
    <p:extLst>
      <p:ext uri="{BB962C8B-B14F-4D97-AF65-F5344CB8AC3E}">
        <p14:creationId xmlns:p14="http://schemas.microsoft.com/office/powerpoint/2010/main" val="22154278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6" grpId="0" animBg="1"/>
      <p:bldP spid="16" grpId="1" animBg="1"/>
    </p:bld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Positive</a:t>
            </a:r>
          </a:p>
        </p:txBody>
      </p:sp>
      <p:sp>
        <p:nvSpPr>
          <p:cNvPr id="3" name="Content Placeholder 2"/>
          <p:cNvSpPr>
            <a:spLocks noGrp="1"/>
          </p:cNvSpPr>
          <p:nvPr>
            <p:ph idx="1"/>
          </p:nvPr>
        </p:nvSpPr>
        <p:spPr>
          <a:xfrm>
            <a:off x="699187" y="1678947"/>
            <a:ext cx="10793628" cy="4136570"/>
          </a:xfrm>
        </p:spPr>
        <p:txBody>
          <a:bodyPr>
            <a:noAutofit/>
          </a:bodyPr>
          <a:lstStyle/>
          <a:p>
            <a:pPr marL="0" indent="0" algn="ctr">
              <a:buNone/>
            </a:pPr>
            <a:r>
              <a:rPr lang="en-GB" sz="4500" dirty="0"/>
              <a:t>Can you think of something good that has changed or stayed the same in the place that you are studying?</a:t>
            </a:r>
          </a:p>
          <a:p>
            <a:pPr marL="0" indent="0" algn="ctr">
              <a:buNone/>
            </a:pPr>
            <a:endParaRPr lang="en-GB" sz="4500" dirty="0"/>
          </a:p>
          <a:p>
            <a:pPr marL="0" indent="0" algn="ctr">
              <a:buNone/>
            </a:pPr>
            <a:r>
              <a:rPr lang="en-GB" sz="4500" dirty="0"/>
              <a:t>Was it good just for the people who lived there or for other people as well?</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Places</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Places</a:t>
            </a:r>
          </a:p>
          <a:p>
            <a:pPr algn="ctr"/>
            <a:r>
              <a:rPr lang="en-GB" sz="1200" dirty="0"/>
              <a:t>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3" name="Action Button: Custom 12">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Changing somewhere to make it useful again, like changing it into a museum, is a positive change so that it isn’t just lost and forgotten about.</a:t>
            </a:r>
          </a:p>
        </p:txBody>
      </p:sp>
    </p:spTree>
    <p:extLst>
      <p:ext uri="{BB962C8B-B14F-4D97-AF65-F5344CB8AC3E}">
        <p14:creationId xmlns:p14="http://schemas.microsoft.com/office/powerpoint/2010/main" val="19969655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1678947"/>
            <a:ext cx="10793628" cy="4136570"/>
          </a:xfrm>
        </p:spPr>
        <p:txBody>
          <a:bodyPr>
            <a:noAutofit/>
          </a:bodyPr>
          <a:lstStyle/>
          <a:p>
            <a:pPr marL="0" indent="0" algn="ctr">
              <a:buNone/>
            </a:pPr>
            <a:r>
              <a:rPr lang="en-GB" sz="4500" dirty="0"/>
              <a:t>Can you think of something bad that has changed or stayed the same in the place that you are studying?</a:t>
            </a:r>
          </a:p>
          <a:p>
            <a:pPr marL="0" indent="0" algn="ctr">
              <a:buNone/>
            </a:pPr>
            <a:endParaRPr lang="en-GB" sz="4500" dirty="0"/>
          </a:p>
          <a:p>
            <a:pPr marL="0" indent="0" algn="ctr">
              <a:buNone/>
            </a:pPr>
            <a:r>
              <a:rPr lang="en-GB" sz="4500" dirty="0"/>
              <a:t>Was it bad just for the people who lived there or for other people as well?</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Places</a:t>
            </a:r>
          </a:p>
          <a:p>
            <a:pPr algn="ctr"/>
            <a:r>
              <a:rPr lang="en-GB" sz="1200" dirty="0"/>
              <a:t>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3" name="Action Button: Custom 12">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Changing the outside of a building or demolishing it can mean that it doesn’t look the same and we lose important parts of the building’s history and the history of our area.</a:t>
            </a:r>
          </a:p>
        </p:txBody>
      </p:sp>
    </p:spTree>
    <p:extLst>
      <p:ext uri="{BB962C8B-B14F-4D97-AF65-F5344CB8AC3E}">
        <p14:creationId xmlns:p14="http://schemas.microsoft.com/office/powerpoint/2010/main" val="12459927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Causes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1678947"/>
            <a:ext cx="10793628" cy="4136570"/>
          </a:xfrm>
        </p:spPr>
        <p:txBody>
          <a:bodyPr>
            <a:noAutofit/>
          </a:bodyPr>
          <a:lstStyle/>
          <a:p>
            <a:pPr marL="0" indent="0" algn="ctr">
              <a:buNone/>
            </a:pPr>
            <a:r>
              <a:rPr lang="en-GB" sz="4500" dirty="0"/>
              <a:t>Can you think of anything that made the place you are studying change or stay the same?</a:t>
            </a:r>
          </a:p>
          <a:p>
            <a:pPr marL="0" indent="0" algn="ctr">
              <a:buNone/>
            </a:pPr>
            <a:endParaRPr lang="en-GB" sz="4500" dirty="0"/>
          </a:p>
          <a:p>
            <a:pPr marL="0" indent="0" algn="ctr">
              <a:buNone/>
            </a:pPr>
            <a:r>
              <a:rPr lang="en-GB" sz="4500" dirty="0"/>
              <a:t>Did anything significant happen? What made it happen?</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Places</a:t>
            </a:r>
          </a:p>
          <a:p>
            <a:pPr algn="ctr"/>
            <a:r>
              <a:rPr lang="en-GB" sz="1200" dirty="0"/>
              <a:t>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3" name="Action Button: Custom 12">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Did somebody new take over the building or place and change it?</a:t>
            </a:r>
          </a:p>
          <a:p>
            <a:pPr algn="ctr"/>
            <a:r>
              <a:rPr lang="en-GB" sz="2400" dirty="0"/>
              <a:t>Was it kept the same or made different because of a religious reason?</a:t>
            </a:r>
          </a:p>
        </p:txBody>
      </p:sp>
    </p:spTree>
    <p:extLst>
      <p:ext uri="{BB962C8B-B14F-4D97-AF65-F5344CB8AC3E}">
        <p14:creationId xmlns:p14="http://schemas.microsoft.com/office/powerpoint/2010/main" val="37273998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Effects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8" cy="4136570"/>
          </a:xfrm>
        </p:spPr>
        <p:txBody>
          <a:bodyPr>
            <a:noAutofit/>
          </a:bodyPr>
          <a:lstStyle/>
          <a:p>
            <a:pPr marL="0" indent="0" algn="ctr">
              <a:buNone/>
            </a:pPr>
            <a:r>
              <a:rPr lang="en-GB" sz="5000" dirty="0"/>
              <a:t>Can you think of anything that has happened in the place you are studying and whether it affected it or not?</a:t>
            </a:r>
          </a:p>
          <a:p>
            <a:pPr marL="0" indent="0" algn="ctr">
              <a:buNone/>
            </a:pPr>
            <a:endParaRPr lang="en-GB" sz="5000" dirty="0"/>
          </a:p>
          <a:p>
            <a:pPr marL="0" indent="0" algn="ctr">
              <a:buNone/>
            </a:pPr>
            <a:r>
              <a:rPr lang="en-GB" sz="5000" dirty="0"/>
              <a:t>If it did, has it still affected it?</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Places</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Places</a:t>
            </a:r>
          </a:p>
          <a:p>
            <a:pPr algn="ctr"/>
            <a:r>
              <a:rPr lang="en-GB" sz="1200" dirty="0"/>
              <a:t>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3" name="Action Button: Custom 12">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Do people still use this building or place?</a:t>
            </a:r>
          </a:p>
          <a:p>
            <a:pPr algn="ctr"/>
            <a:r>
              <a:rPr lang="en-GB" sz="2400" dirty="0"/>
              <a:t>Has it had an impact beyond or in your local area?</a:t>
            </a:r>
          </a:p>
        </p:txBody>
      </p:sp>
    </p:spTree>
    <p:extLst>
      <p:ext uri="{BB962C8B-B14F-4D97-AF65-F5344CB8AC3E}">
        <p14:creationId xmlns:p14="http://schemas.microsoft.com/office/powerpoint/2010/main" val="41752381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Positive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272579"/>
            <a:ext cx="10793628" cy="3154310"/>
          </a:xfrm>
        </p:spPr>
        <p:txBody>
          <a:bodyPr>
            <a:noAutofit/>
          </a:bodyPr>
          <a:lstStyle/>
          <a:p>
            <a:pPr marL="0" indent="0" algn="ctr">
              <a:buNone/>
            </a:pPr>
            <a:r>
              <a:rPr lang="en-GB" sz="4000" dirty="0"/>
              <a:t>Can you think of anything good that came from the place you are studying?</a:t>
            </a:r>
          </a:p>
          <a:p>
            <a:pPr marL="0" indent="0" algn="ctr">
              <a:buNone/>
            </a:pPr>
            <a:endParaRPr lang="en-GB" sz="4000" dirty="0"/>
          </a:p>
          <a:p>
            <a:pPr marL="0" indent="0" algn="ctr">
              <a:buNone/>
            </a:pPr>
            <a:r>
              <a:rPr lang="en-GB" sz="4000" dirty="0"/>
              <a:t>Do you think that the area would be the same if something good hadn’t have happened?</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Places</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Places</a:t>
            </a:r>
          </a:p>
          <a:p>
            <a:pPr algn="ctr"/>
            <a:r>
              <a:rPr lang="en-GB" sz="1200" dirty="0"/>
              <a:t>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3" name="Action Button: Custom 12">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Adding stronger materials can keep somewhere standing so that we don’t lose it. Making it into something useful again means that we can still visit it and learn about it.</a:t>
            </a:r>
          </a:p>
        </p:txBody>
      </p:sp>
    </p:spTree>
    <p:extLst>
      <p:ext uri="{BB962C8B-B14F-4D97-AF65-F5344CB8AC3E}">
        <p14:creationId xmlns:p14="http://schemas.microsoft.com/office/powerpoint/2010/main" val="31328148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351613"/>
            <a:ext cx="10793628" cy="3180893"/>
          </a:xfrm>
        </p:spPr>
        <p:txBody>
          <a:bodyPr>
            <a:noAutofit/>
          </a:bodyPr>
          <a:lstStyle/>
          <a:p>
            <a:pPr marL="0" indent="0" algn="ctr">
              <a:buNone/>
            </a:pPr>
            <a:r>
              <a:rPr lang="en-GB" sz="4000" dirty="0"/>
              <a:t>Can you think of anything that wasn’t good that came from the place you are studying?</a:t>
            </a:r>
          </a:p>
          <a:p>
            <a:pPr marL="0" indent="0" algn="ctr">
              <a:buNone/>
            </a:pPr>
            <a:endParaRPr lang="en-GB" sz="4000" dirty="0"/>
          </a:p>
          <a:p>
            <a:pPr marL="0" indent="0" algn="ctr">
              <a:buNone/>
            </a:pPr>
            <a:r>
              <a:rPr lang="en-GB" sz="4000" dirty="0"/>
              <a:t>Do you think that the area would be the same if this hadn’t have happened?</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Places</a:t>
            </a:r>
          </a:p>
          <a:p>
            <a:pPr algn="ctr"/>
            <a:r>
              <a:rPr lang="en-GB" sz="1200" dirty="0"/>
              <a:t>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3" name="Action Button: Custom 12">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Changing the use of somewhere can mean that we lose its history and people don’t know about it anymore.</a:t>
            </a:r>
          </a:p>
        </p:txBody>
      </p:sp>
    </p:spTree>
    <p:extLst>
      <p:ext uri="{BB962C8B-B14F-4D97-AF65-F5344CB8AC3E}">
        <p14:creationId xmlns:p14="http://schemas.microsoft.com/office/powerpoint/2010/main" val="24778279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Event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93628" cy="3180893"/>
          </a:xfrm>
        </p:spPr>
        <p:txBody>
          <a:bodyPr>
            <a:noAutofit/>
          </a:bodyPr>
          <a:lstStyle/>
          <a:p>
            <a:pPr marL="0" indent="0" algn="ctr">
              <a:buNone/>
            </a:pPr>
            <a:r>
              <a:rPr lang="en-GB" sz="4000" dirty="0"/>
              <a:t>Can you think of an important event that happened at the place that you’re studying?</a:t>
            </a:r>
          </a:p>
          <a:p>
            <a:pPr marL="0" indent="0" algn="ctr">
              <a:buNone/>
            </a:pPr>
            <a:endParaRPr lang="en-GB" sz="4000" dirty="0"/>
          </a:p>
          <a:p>
            <a:pPr marL="0" indent="0" algn="ctr">
              <a:buNone/>
            </a:pPr>
            <a:r>
              <a:rPr lang="en-GB" sz="4000" dirty="0"/>
              <a:t>How important was it to the area? Was it important in other places too?</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Places</a:t>
            </a:r>
          </a:p>
          <a:p>
            <a:pPr algn="ctr"/>
            <a:r>
              <a:rPr lang="en-GB" sz="1200" dirty="0"/>
              <a:t>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3" name="Action Button: Custom 12">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Did someone new take over?</a:t>
            </a:r>
          </a:p>
          <a:p>
            <a:pPr algn="ctr"/>
            <a:r>
              <a:rPr lang="en-GB" sz="2400" dirty="0"/>
              <a:t>Was there a development or a disaster there?</a:t>
            </a:r>
          </a:p>
          <a:p>
            <a:pPr algn="ctr"/>
            <a:r>
              <a:rPr lang="en-GB" sz="2400" dirty="0"/>
              <a:t>Did it change the place in some way?</a:t>
            </a:r>
          </a:p>
        </p:txBody>
      </p:sp>
    </p:spTree>
    <p:extLst>
      <p:ext uri="{BB962C8B-B14F-4D97-AF65-F5344CB8AC3E}">
        <p14:creationId xmlns:p14="http://schemas.microsoft.com/office/powerpoint/2010/main" val="3845681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Studying</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113488"/>
            <a:ext cx="10793628" cy="3180893"/>
          </a:xfrm>
        </p:spPr>
        <p:txBody>
          <a:bodyPr>
            <a:noAutofit/>
          </a:bodyPr>
          <a:lstStyle/>
          <a:p>
            <a:pPr marL="0" indent="0" algn="ctr">
              <a:buNone/>
            </a:pPr>
            <a:r>
              <a:rPr lang="en-GB" sz="4000" dirty="0"/>
              <a:t>Do you think that we should be learning about the place that we are studying?</a:t>
            </a:r>
          </a:p>
          <a:p>
            <a:pPr marL="0" indent="0" algn="ctr">
              <a:buNone/>
            </a:pPr>
            <a:endParaRPr lang="en-GB" sz="4000" dirty="0"/>
          </a:p>
          <a:p>
            <a:pPr marL="0" indent="0" algn="ctr">
              <a:buNone/>
            </a:pPr>
            <a:r>
              <a:rPr lang="en-GB" sz="4000" dirty="0"/>
              <a:t>What makes it important? Is it just important for us or for other people around the country or even the world?</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Places</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Places</a:t>
            </a:r>
          </a:p>
          <a:p>
            <a:pPr algn="ctr"/>
            <a:r>
              <a:rPr lang="en-GB" sz="1200" dirty="0"/>
              <a:t>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3" name="Action Button: Custom 12">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People should learn about different places, especially in their local area, so that they know about their own history and can be proud of it. </a:t>
            </a:r>
          </a:p>
        </p:txBody>
      </p:sp>
    </p:spTree>
    <p:extLst>
      <p:ext uri="{BB962C8B-B14F-4D97-AF65-F5344CB8AC3E}">
        <p14:creationId xmlns:p14="http://schemas.microsoft.com/office/powerpoint/2010/main" val="24329193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Challenges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2213421"/>
            <a:ext cx="12192000" cy="3253929"/>
          </a:xfrm>
        </p:spPr>
        <p:txBody>
          <a:bodyPr>
            <a:noAutofit/>
          </a:bodyPr>
          <a:lstStyle/>
          <a:p>
            <a:pPr marL="0" indent="0" algn="ctr">
              <a:buNone/>
            </a:pPr>
            <a:r>
              <a:rPr lang="en-GB" sz="4000" dirty="0"/>
              <a:t>What kinds of problems do you think that the place you are studying came up against? Were they natural challenges or man-made ones?</a:t>
            </a:r>
          </a:p>
          <a:p>
            <a:pPr marL="0" indent="0" algn="ctr">
              <a:buNone/>
            </a:pPr>
            <a:endParaRPr lang="en-GB" sz="4000" dirty="0"/>
          </a:p>
          <a:p>
            <a:pPr marL="0" indent="0" algn="ctr">
              <a:buNone/>
            </a:pPr>
            <a:r>
              <a:rPr lang="en-GB" sz="4000" dirty="0"/>
              <a:t>Are there still these challenges in this place today?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Places</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Places</a:t>
            </a:r>
          </a:p>
          <a:p>
            <a:pPr algn="ctr"/>
            <a:r>
              <a:rPr lang="en-GB" sz="1200" dirty="0"/>
              <a:t>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3" name="Action Button: Custom 12">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How easy was it to create this place?</a:t>
            </a:r>
          </a:p>
          <a:p>
            <a:pPr algn="ctr"/>
            <a:r>
              <a:rPr lang="en-GB" sz="2400" dirty="0"/>
              <a:t>Did people want to stop it or change it?</a:t>
            </a:r>
          </a:p>
          <a:p>
            <a:pPr algn="ctr"/>
            <a:r>
              <a:rPr lang="en-GB" sz="2400" dirty="0"/>
              <a:t>Was it affected by a disaster?</a:t>
            </a:r>
          </a:p>
        </p:txBody>
      </p:sp>
    </p:spTree>
    <p:extLst>
      <p:ext uri="{BB962C8B-B14F-4D97-AF65-F5344CB8AC3E}">
        <p14:creationId xmlns:p14="http://schemas.microsoft.com/office/powerpoint/2010/main" val="10996065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Interpretation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829098"/>
            <a:ext cx="12192000" cy="3180893"/>
          </a:xfrm>
        </p:spPr>
        <p:txBody>
          <a:bodyPr>
            <a:noAutofit/>
          </a:bodyPr>
          <a:lstStyle/>
          <a:p>
            <a:pPr marL="0" indent="0" algn="ctr">
              <a:buNone/>
            </a:pPr>
            <a:r>
              <a:rPr lang="en-GB" sz="4000" dirty="0"/>
              <a:t>When someone mentions the place you are studying, what do you think of?</a:t>
            </a:r>
          </a:p>
          <a:p>
            <a:pPr marL="0" indent="0" algn="ctr">
              <a:buNone/>
            </a:pPr>
            <a:endParaRPr lang="en-GB" sz="2000" dirty="0"/>
          </a:p>
          <a:p>
            <a:pPr marL="0" indent="0" algn="ctr">
              <a:buNone/>
            </a:pPr>
            <a:r>
              <a:rPr lang="en-GB" sz="4000" dirty="0"/>
              <a:t>Do you know why you think of that?</a:t>
            </a:r>
          </a:p>
          <a:p>
            <a:pPr marL="0" indent="0" algn="ctr">
              <a:buNone/>
            </a:pPr>
            <a:endParaRPr lang="en-GB" sz="2000" dirty="0"/>
          </a:p>
          <a:p>
            <a:pPr marL="0" indent="0" algn="ctr">
              <a:buNone/>
            </a:pPr>
            <a:r>
              <a:rPr lang="en-GB" sz="4000" dirty="0"/>
              <a:t>Is that ALL that it was important for?</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Places</a:t>
            </a:r>
          </a:p>
          <a:p>
            <a:pPr algn="ctr"/>
            <a:r>
              <a:rPr lang="en-GB" sz="1200" dirty="0"/>
              <a:t>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3" name="Action Button: Custom 12">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If the place is still there but has changed what it is used for, has our interpretation of it changed because of what it has become now? What do you think of what it was like originally?</a:t>
            </a:r>
          </a:p>
        </p:txBody>
      </p:sp>
    </p:spTree>
    <p:extLst>
      <p:ext uri="{BB962C8B-B14F-4D97-AF65-F5344CB8AC3E}">
        <p14:creationId xmlns:p14="http://schemas.microsoft.com/office/powerpoint/2010/main" val="13141090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Concurrent</a:t>
            </a:r>
          </a:p>
        </p:txBody>
      </p:sp>
      <p:sp>
        <p:nvSpPr>
          <p:cNvPr id="3" name="Content Placeholder 2"/>
          <p:cNvSpPr>
            <a:spLocks noGrp="1"/>
          </p:cNvSpPr>
          <p:nvPr>
            <p:ph idx="1"/>
          </p:nvPr>
        </p:nvSpPr>
        <p:spPr>
          <a:xfrm>
            <a:off x="0" y="1785257"/>
            <a:ext cx="12192000" cy="4223657"/>
          </a:xfrm>
        </p:spPr>
        <p:txBody>
          <a:bodyPr>
            <a:noAutofit/>
          </a:bodyPr>
          <a:lstStyle/>
          <a:p>
            <a:pPr marL="0" indent="0" algn="ctr">
              <a:buNone/>
            </a:pPr>
            <a:r>
              <a:rPr lang="en-GB" sz="5000" dirty="0"/>
              <a:t>Can you identify some other civilisations that lived AT THE SAME TIME as the Ancient Romans?</a:t>
            </a:r>
          </a:p>
          <a:p>
            <a:pPr marL="0" indent="0" algn="ctr">
              <a:buNone/>
            </a:pPr>
            <a:endParaRPr lang="en-GB" sz="2000" dirty="0"/>
          </a:p>
          <a:p>
            <a:pPr marL="0" indent="0" algn="ctr">
              <a:buNone/>
            </a:pPr>
            <a:r>
              <a:rPr lang="en-GB" sz="5000" dirty="0"/>
              <a:t>Does that mean that they knew about each other?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Ancient Romans 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Ancient Romans Chronology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2" name="Action Button: Custom 11">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4" name="Action Button: Custom 13">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5" name="Action Button: Custom 14">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The Egyptians started before the Romans but they existed at the same time. The Romans traded with the Egyptians so they knew about each other that way.</a:t>
            </a:r>
          </a:p>
        </p:txBody>
      </p:sp>
    </p:spTree>
    <p:extLst>
      <p:ext uri="{BB962C8B-B14F-4D97-AF65-F5344CB8AC3E}">
        <p14:creationId xmlns:p14="http://schemas.microsoft.com/office/powerpoint/2010/main" val="575303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6" grpId="0" animBg="1"/>
      <p:bldP spid="16" grpId="1" animBg="1"/>
    </p:bld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Types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1944962"/>
            <a:ext cx="10773032" cy="3180893"/>
          </a:xfrm>
        </p:spPr>
        <p:txBody>
          <a:bodyPr>
            <a:noAutofit/>
          </a:bodyPr>
          <a:lstStyle/>
          <a:p>
            <a:pPr marL="0" indent="0" algn="ctr">
              <a:buNone/>
            </a:pPr>
            <a:r>
              <a:rPr lang="en-GB" sz="4000" dirty="0"/>
              <a:t>What kinds of evidence might we find about the place that we are studying?</a:t>
            </a:r>
          </a:p>
          <a:p>
            <a:pPr marL="0" indent="0" algn="ctr">
              <a:buNone/>
            </a:pPr>
            <a:endParaRPr lang="en-GB" sz="4000" dirty="0"/>
          </a:p>
          <a:p>
            <a:pPr marL="0" indent="0" algn="ctr">
              <a:buNone/>
            </a:pPr>
            <a:r>
              <a:rPr lang="en-GB" sz="4000" dirty="0"/>
              <a:t>Are there pieces of evidence that we might find here compared to somewhere else?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Places</a:t>
            </a:r>
          </a:p>
          <a:p>
            <a:pPr algn="ctr"/>
            <a:r>
              <a:rPr lang="en-GB" sz="1200" dirty="0"/>
              <a:t>Sources as Evidence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1" name="Action Button: Custom 10">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There might be lots of different types of evidence such as materials, buildings, plans, photographs or drawings.</a:t>
            </a:r>
          </a:p>
        </p:txBody>
      </p:sp>
    </p:spTree>
    <p:extLst>
      <p:ext uri="{BB962C8B-B14F-4D97-AF65-F5344CB8AC3E}">
        <p14:creationId xmlns:p14="http://schemas.microsoft.com/office/powerpoint/2010/main" val="16037328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Amount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73032" cy="3180893"/>
          </a:xfrm>
        </p:spPr>
        <p:txBody>
          <a:bodyPr>
            <a:noAutofit/>
          </a:bodyPr>
          <a:lstStyle/>
          <a:p>
            <a:pPr marL="0" indent="0" algn="ctr">
              <a:buNone/>
            </a:pPr>
            <a:r>
              <a:rPr lang="en-GB" sz="4500" dirty="0"/>
              <a:t>Do you think there is lots of evidence about the place that we are studying?</a:t>
            </a:r>
          </a:p>
          <a:p>
            <a:pPr marL="0" indent="0" algn="ctr">
              <a:buNone/>
            </a:pPr>
            <a:endParaRPr lang="en-GB" sz="4500" dirty="0"/>
          </a:p>
          <a:p>
            <a:pPr marL="0" indent="0" algn="ctr">
              <a:buNone/>
            </a:pPr>
            <a:r>
              <a:rPr lang="en-GB" sz="4500" dirty="0"/>
              <a:t>Why might there be lots or not very much?</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Places</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Places</a:t>
            </a:r>
          </a:p>
          <a:p>
            <a:pPr algn="ctr"/>
            <a:r>
              <a:rPr lang="en-GB" sz="1200" dirty="0"/>
              <a:t>Sources as Evidence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3" name="Action Button: Custom 12">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The amount of evidence about somewhere might depend on how important it was, when it was built, whether it is still there and whether it has changed.</a:t>
            </a:r>
          </a:p>
        </p:txBody>
      </p:sp>
    </p:spTree>
    <p:extLst>
      <p:ext uri="{BB962C8B-B14F-4D97-AF65-F5344CB8AC3E}">
        <p14:creationId xmlns:p14="http://schemas.microsoft.com/office/powerpoint/2010/main" val="28165823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Usefulness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73512"/>
            <a:ext cx="10773032" cy="3180893"/>
          </a:xfrm>
        </p:spPr>
        <p:txBody>
          <a:bodyPr>
            <a:noAutofit/>
          </a:bodyPr>
          <a:lstStyle/>
          <a:p>
            <a:pPr marL="0" indent="0" algn="ctr">
              <a:buNone/>
            </a:pPr>
            <a:r>
              <a:rPr lang="en-GB" sz="5000" dirty="0"/>
              <a:t>How do you think that we know about the place that we are studying?</a:t>
            </a:r>
          </a:p>
          <a:p>
            <a:pPr marL="0" indent="0" algn="ctr">
              <a:buNone/>
            </a:pPr>
            <a:endParaRPr lang="en-GB" sz="2000" dirty="0"/>
          </a:p>
          <a:p>
            <a:pPr marL="0" indent="0" algn="ctr">
              <a:buNone/>
            </a:pPr>
            <a:r>
              <a:rPr lang="en-GB" sz="5000" dirty="0"/>
              <a:t>What would make us either believe or NOT believe something we read or see about it? </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Places</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Places</a:t>
            </a:r>
          </a:p>
          <a:p>
            <a:pPr algn="ctr"/>
            <a:r>
              <a:rPr lang="en-GB" sz="1200" dirty="0"/>
              <a:t>Sources as Evidence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3" name="Action Button: Custom 12">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16" name="Action Button: Custom 15">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7" name="Action Button: Custom 16">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8" name="Rectangle 17"/>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We might know about somewhere because we have found ruins of it or photos of what it looked like. We might be able to still see all of it or at least some of it today.</a:t>
            </a:r>
          </a:p>
        </p:txBody>
      </p:sp>
    </p:spTree>
    <p:extLst>
      <p:ext uri="{BB962C8B-B14F-4D97-AF65-F5344CB8AC3E}">
        <p14:creationId xmlns:p14="http://schemas.microsoft.com/office/powerpoint/2010/main" val="40410106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8" grpId="0" animBg="1"/>
      <p:bldP spid="18" grpId="1" animBg="1"/>
    </p:bld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Primary/Secondary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92562"/>
            <a:ext cx="10773032" cy="3180893"/>
          </a:xfrm>
        </p:spPr>
        <p:txBody>
          <a:bodyPr>
            <a:noAutofit/>
          </a:bodyPr>
          <a:lstStyle/>
          <a:p>
            <a:pPr marL="0" indent="0" algn="ctr">
              <a:buNone/>
            </a:pPr>
            <a:r>
              <a:rPr lang="en-GB" sz="5000" dirty="0"/>
              <a:t>Do you know the difference between a primary and a secondary source?</a:t>
            </a:r>
          </a:p>
          <a:p>
            <a:pPr marL="0" indent="0" algn="ctr">
              <a:buNone/>
            </a:pPr>
            <a:endParaRPr lang="en-GB" sz="2000" dirty="0"/>
          </a:p>
          <a:p>
            <a:pPr marL="0" indent="0" algn="ctr">
              <a:buNone/>
            </a:pPr>
            <a:r>
              <a:rPr lang="en-GB" sz="5000" dirty="0"/>
              <a:t>Can you give an example of a primary or a secondary source linked to the place that we are studying?</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Places</a:t>
            </a:r>
          </a:p>
          <a:p>
            <a:pPr algn="ctr"/>
            <a:r>
              <a:rPr lang="en-GB" sz="1200" dirty="0"/>
              <a:t>Sources as Evidence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3" name="Action Button: Custom 12">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Primary sources are things that come directly from that place such as furniture, materials, letters, diaries or newspapers. Secondary sources might be textbooks, websites or videos.</a:t>
            </a:r>
          </a:p>
        </p:txBody>
      </p:sp>
    </p:spTree>
    <p:extLst>
      <p:ext uri="{BB962C8B-B14F-4D97-AF65-F5344CB8AC3E}">
        <p14:creationId xmlns:p14="http://schemas.microsoft.com/office/powerpoint/2010/main" val="6778324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Questions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144987"/>
            <a:ext cx="10773032" cy="3180893"/>
          </a:xfrm>
        </p:spPr>
        <p:txBody>
          <a:bodyPr>
            <a:noAutofit/>
          </a:bodyPr>
          <a:lstStyle/>
          <a:p>
            <a:pPr marL="0" indent="0" algn="ctr">
              <a:buNone/>
            </a:pPr>
            <a:r>
              <a:rPr lang="en-GB" sz="4500" dirty="0"/>
              <a:t>What kinds of questions would you like to ask about the place that you are studying?</a:t>
            </a:r>
          </a:p>
          <a:p>
            <a:pPr marL="0" indent="0" algn="ctr">
              <a:buNone/>
            </a:pPr>
            <a:endParaRPr lang="en-GB" sz="4500" dirty="0"/>
          </a:p>
          <a:p>
            <a:pPr marL="0" indent="0" algn="ctr">
              <a:buNone/>
            </a:pPr>
            <a:r>
              <a:rPr lang="en-GB" sz="4500" dirty="0"/>
              <a:t> Do you think other people might want to ask the same question or a different one?</a:t>
            </a:r>
          </a:p>
        </p:txBody>
      </p:sp>
      <p:sp>
        <p:nvSpPr>
          <p:cNvPr id="8" name="Action Button: Custom 7">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Places</a:t>
            </a:r>
          </a:p>
          <a:p>
            <a:pPr algn="ctr"/>
            <a:r>
              <a:rPr lang="en-GB" sz="1200" dirty="0"/>
              <a:t>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3" name="Action Button: Custom 12">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Why is this place important?</a:t>
            </a:r>
          </a:p>
          <a:p>
            <a:pPr algn="ctr"/>
            <a:r>
              <a:rPr lang="en-GB" sz="2400" dirty="0"/>
              <a:t>What did this place do for our area?</a:t>
            </a:r>
          </a:p>
          <a:p>
            <a:pPr algn="ctr"/>
            <a:r>
              <a:rPr lang="en-GB" sz="2400" dirty="0"/>
              <a:t>Why did this place change?</a:t>
            </a:r>
          </a:p>
        </p:txBody>
      </p:sp>
    </p:spTree>
    <p:extLst>
      <p:ext uri="{BB962C8B-B14F-4D97-AF65-F5344CB8AC3E}">
        <p14:creationId xmlns:p14="http://schemas.microsoft.com/office/powerpoint/2010/main" val="19129944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Explanations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92562"/>
            <a:ext cx="10773032" cy="3180893"/>
          </a:xfrm>
        </p:spPr>
        <p:txBody>
          <a:bodyPr>
            <a:noAutofit/>
          </a:bodyPr>
          <a:lstStyle/>
          <a:p>
            <a:pPr marL="0" indent="0" algn="ctr">
              <a:buNone/>
            </a:pPr>
            <a:r>
              <a:rPr lang="en-GB" sz="5000" dirty="0"/>
              <a:t>Can you explain something important about the place that you are studying to someone else?</a:t>
            </a:r>
          </a:p>
          <a:p>
            <a:pPr marL="0" indent="0" algn="ctr">
              <a:buNone/>
            </a:pPr>
            <a:endParaRPr lang="en-GB" sz="2000" dirty="0"/>
          </a:p>
          <a:p>
            <a:pPr marL="0" indent="0" algn="ctr">
              <a:buNone/>
            </a:pPr>
            <a:r>
              <a:rPr lang="en-GB" sz="5000" dirty="0"/>
              <a:t>What kinds of information can you give them and where did you learn it?</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Places</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Places</a:t>
            </a:r>
          </a:p>
          <a:p>
            <a:pPr algn="ctr"/>
            <a:r>
              <a:rPr lang="en-GB" sz="1200" dirty="0"/>
              <a:t>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3" name="Action Button: Custom 12">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Make sure you give some evidence in your explanations. If you have seen a photo or read a book about something, tell them what you’ve seen.</a:t>
            </a:r>
          </a:p>
        </p:txBody>
      </p:sp>
    </p:spTree>
    <p:extLst>
      <p:ext uri="{BB962C8B-B14F-4D97-AF65-F5344CB8AC3E}">
        <p14:creationId xmlns:p14="http://schemas.microsoft.com/office/powerpoint/2010/main" val="13007120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Evidence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897337"/>
            <a:ext cx="10773032" cy="3180893"/>
          </a:xfrm>
        </p:spPr>
        <p:txBody>
          <a:bodyPr>
            <a:noAutofit/>
          </a:bodyPr>
          <a:lstStyle/>
          <a:p>
            <a:pPr marL="0" indent="0" algn="ctr">
              <a:buNone/>
            </a:pPr>
            <a:r>
              <a:rPr lang="en-GB" sz="5000" dirty="0"/>
              <a:t>What kinds of evidence do we have about the place that you are studying?</a:t>
            </a:r>
          </a:p>
          <a:p>
            <a:pPr marL="0" indent="0" algn="ctr">
              <a:buNone/>
            </a:pPr>
            <a:endParaRPr lang="en-GB" sz="5000" dirty="0"/>
          </a:p>
          <a:p>
            <a:pPr marL="0" indent="0" algn="ctr">
              <a:buNone/>
            </a:pPr>
            <a:r>
              <a:rPr lang="en-GB" sz="5000" dirty="0"/>
              <a:t>Do you know if it is primary or secondary?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Places</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Places</a:t>
            </a:r>
          </a:p>
          <a:p>
            <a:pPr algn="ctr"/>
            <a:r>
              <a:rPr lang="en-GB" sz="1200" dirty="0"/>
              <a:t>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3" name="Action Button: Custom 12">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You might have photographs of what the place originally looked like and how it has changed. Put the two side by side to see the similarities and differences.</a:t>
            </a:r>
          </a:p>
        </p:txBody>
      </p:sp>
    </p:spTree>
    <p:extLst>
      <p:ext uri="{BB962C8B-B14F-4D97-AF65-F5344CB8AC3E}">
        <p14:creationId xmlns:p14="http://schemas.microsoft.com/office/powerpoint/2010/main" val="13951338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383177" y="2116412"/>
            <a:ext cx="11425645" cy="3180893"/>
          </a:xfrm>
        </p:spPr>
        <p:txBody>
          <a:bodyPr>
            <a:noAutofit/>
          </a:bodyPr>
          <a:lstStyle/>
          <a:p>
            <a:pPr marL="0" indent="0" algn="ctr">
              <a:buNone/>
            </a:pPr>
            <a:r>
              <a:rPr lang="en-GB" sz="5000" dirty="0"/>
              <a:t>Should we ask questions about the place that we are studying?</a:t>
            </a:r>
          </a:p>
          <a:p>
            <a:pPr marL="0" indent="0" algn="ctr">
              <a:buNone/>
            </a:pPr>
            <a:endParaRPr lang="en-GB" sz="5000" dirty="0"/>
          </a:p>
          <a:p>
            <a:pPr marL="0" indent="0" algn="ctr">
              <a:buNone/>
            </a:pPr>
            <a:r>
              <a:rPr lang="en-GB" sz="5000" dirty="0"/>
              <a:t>What happens if we ask questions?</a:t>
            </a:r>
          </a:p>
        </p:txBody>
      </p:sp>
      <p:sp>
        <p:nvSpPr>
          <p:cNvPr id="8" name="Title 1"/>
          <p:cNvSpPr txBox="1">
            <a:spLocks/>
          </p:cNvSpPr>
          <p:nvPr/>
        </p:nvSpPr>
        <p:spPr>
          <a:xfrm>
            <a:off x="699187" y="353384"/>
            <a:ext cx="10793627" cy="1325563"/>
          </a:xfrm>
          <a:prstGeom prst="rect">
            <a:avLst/>
          </a:prstGeom>
          <a:solidFill>
            <a:schemeClr val="accent5">
              <a:lumMod val="60000"/>
              <a:lumOff val="40000"/>
            </a:schemeClr>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Importance</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Places</a:t>
            </a:r>
          </a:p>
          <a:p>
            <a:pPr algn="ctr"/>
            <a:r>
              <a:rPr lang="en-GB" sz="1200" dirty="0"/>
              <a:t>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3" name="Action Button: Custom 12">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14" name="Action Button: Custom 13">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5" name="Action Button: Custom 14">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It is really important to learn more about places in history so that we know why they were built, why they were important and why they might have changed.</a:t>
            </a:r>
          </a:p>
        </p:txBody>
      </p:sp>
    </p:spTree>
    <p:extLst>
      <p:ext uri="{BB962C8B-B14F-4D97-AF65-F5344CB8AC3E}">
        <p14:creationId xmlns:p14="http://schemas.microsoft.com/office/powerpoint/2010/main" val="36240180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6" grpId="0" animBg="1"/>
      <p:bldP spid="16" grpId="1" animBg="1"/>
    </p:bld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Specific</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83037"/>
            <a:ext cx="10773032" cy="3180893"/>
          </a:xfrm>
        </p:spPr>
        <p:txBody>
          <a:bodyPr>
            <a:noAutofit/>
          </a:bodyPr>
          <a:lstStyle/>
          <a:p>
            <a:pPr marL="0" indent="0" algn="ctr">
              <a:buNone/>
            </a:pPr>
            <a:r>
              <a:rPr lang="en-GB" sz="5000" dirty="0"/>
              <a:t>Can you think of any words that you’ve learnt that are to do with the place that we are studying?</a:t>
            </a:r>
          </a:p>
          <a:p>
            <a:pPr marL="0" indent="0" algn="ctr">
              <a:buNone/>
            </a:pPr>
            <a:endParaRPr lang="en-GB" sz="5000" dirty="0"/>
          </a:p>
          <a:p>
            <a:pPr marL="0" indent="0" algn="ctr">
              <a:buNone/>
            </a:pPr>
            <a:r>
              <a:rPr lang="en-GB" sz="5000" dirty="0"/>
              <a:t>Do you think it is an important word?</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Places</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3" name="Action Button: Custom 12">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Bletchley Park</a:t>
            </a:r>
          </a:p>
          <a:p>
            <a:pPr algn="ctr"/>
            <a:r>
              <a:rPr lang="en-GB" sz="2400" dirty="0"/>
              <a:t>Code-breaker</a:t>
            </a:r>
          </a:p>
          <a:p>
            <a:pPr algn="ctr"/>
            <a:r>
              <a:rPr lang="en-GB" sz="2400" dirty="0"/>
              <a:t>Manor</a:t>
            </a:r>
          </a:p>
          <a:p>
            <a:pPr algn="ctr"/>
            <a:r>
              <a:rPr lang="en-GB" sz="2400" dirty="0"/>
              <a:t>Estate</a:t>
            </a:r>
          </a:p>
        </p:txBody>
      </p:sp>
    </p:spTree>
    <p:extLst>
      <p:ext uri="{BB962C8B-B14F-4D97-AF65-F5344CB8AC3E}">
        <p14:creationId xmlns:p14="http://schemas.microsoft.com/office/powerpoint/2010/main" val="11114212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General</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791745"/>
            <a:ext cx="10773032" cy="3180893"/>
          </a:xfrm>
        </p:spPr>
        <p:txBody>
          <a:bodyPr>
            <a:noAutofit/>
          </a:bodyPr>
          <a:lstStyle/>
          <a:p>
            <a:pPr marL="0" indent="0" algn="ctr">
              <a:buNone/>
            </a:pPr>
            <a:r>
              <a:rPr lang="en-GB" sz="5000" dirty="0"/>
              <a:t>Can you think of any words that you’ve heard us talk about that we’ve talked about before?</a:t>
            </a:r>
          </a:p>
          <a:p>
            <a:pPr marL="0" indent="0" algn="ctr">
              <a:buNone/>
            </a:pPr>
            <a:endParaRPr lang="en-GB" sz="2000" dirty="0"/>
          </a:p>
          <a:p>
            <a:pPr marL="0" indent="0" algn="ctr">
              <a:buNone/>
            </a:pPr>
            <a:r>
              <a:rPr lang="en-GB" sz="5000" dirty="0"/>
              <a:t>Why do you think we are talking about it again?</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Places</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Places</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2" name="Action Button: Custom 11">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Transport</a:t>
            </a:r>
          </a:p>
          <a:p>
            <a:pPr algn="ctr"/>
            <a:r>
              <a:rPr lang="en-GB" sz="2400" dirty="0"/>
              <a:t>Buildings</a:t>
            </a:r>
          </a:p>
          <a:p>
            <a:pPr algn="ctr"/>
            <a:r>
              <a:rPr lang="en-GB" sz="2400" dirty="0"/>
              <a:t>Inventions</a:t>
            </a:r>
          </a:p>
          <a:p>
            <a:pPr algn="ctr"/>
            <a:r>
              <a:rPr lang="en-GB" sz="2400" dirty="0"/>
              <a:t>Religion</a:t>
            </a:r>
          </a:p>
        </p:txBody>
      </p:sp>
    </p:spTree>
    <p:extLst>
      <p:ext uri="{BB962C8B-B14F-4D97-AF65-F5344CB8AC3E}">
        <p14:creationId xmlns:p14="http://schemas.microsoft.com/office/powerpoint/2010/main" val="2138704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Dates/Orders</a:t>
            </a:r>
          </a:p>
        </p:txBody>
      </p:sp>
      <p:sp>
        <p:nvSpPr>
          <p:cNvPr id="3" name="Content Placeholder 2"/>
          <p:cNvSpPr>
            <a:spLocks noGrp="1"/>
          </p:cNvSpPr>
          <p:nvPr>
            <p:ph idx="1"/>
          </p:nvPr>
        </p:nvSpPr>
        <p:spPr>
          <a:xfrm>
            <a:off x="0" y="1785257"/>
            <a:ext cx="12192000" cy="4223657"/>
          </a:xfrm>
        </p:spPr>
        <p:txBody>
          <a:bodyPr>
            <a:noAutofit/>
          </a:bodyPr>
          <a:lstStyle/>
          <a:p>
            <a:pPr marL="0" indent="0" algn="ctr">
              <a:buNone/>
            </a:pPr>
            <a:r>
              <a:rPr lang="en-GB" sz="5000" dirty="0"/>
              <a:t>Can you remember some dates linked to the Ancient Romans?</a:t>
            </a:r>
          </a:p>
          <a:p>
            <a:pPr marL="0" indent="0" algn="ctr">
              <a:buNone/>
            </a:pPr>
            <a:endParaRPr lang="en-GB" sz="5000" dirty="0"/>
          </a:p>
          <a:p>
            <a:pPr marL="0" indent="0" algn="ctr">
              <a:buNone/>
            </a:pPr>
            <a:r>
              <a:rPr lang="en-GB" sz="5000" dirty="0"/>
              <a:t>Which dates do you think are significant to their history?</a:t>
            </a:r>
          </a:p>
          <a:p>
            <a:pPr marL="0" indent="0" algn="ctr">
              <a:buNone/>
            </a:pPr>
            <a:endParaRPr lang="en-GB" sz="5000" dirty="0"/>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Ancient Romans Chronology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9" name="Action Button: Custom 8">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753BC – Rome founded</a:t>
            </a:r>
          </a:p>
          <a:p>
            <a:pPr algn="ctr"/>
            <a:r>
              <a:rPr lang="en-GB" sz="2600" dirty="0"/>
              <a:t>AD43 – Romans invaded Britain successfully</a:t>
            </a:r>
          </a:p>
          <a:p>
            <a:pPr algn="ctr"/>
            <a:r>
              <a:rPr lang="en-GB" sz="2600" dirty="0"/>
              <a:t>AD410 – Romans leave Britain</a:t>
            </a:r>
          </a:p>
        </p:txBody>
      </p:sp>
    </p:spTree>
    <p:extLst>
      <p:ext uri="{BB962C8B-B14F-4D97-AF65-F5344CB8AC3E}">
        <p14:creationId xmlns:p14="http://schemas.microsoft.com/office/powerpoint/2010/main" val="30880690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Definition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867945"/>
            <a:ext cx="10773032" cy="3180893"/>
          </a:xfrm>
        </p:spPr>
        <p:txBody>
          <a:bodyPr>
            <a:noAutofit/>
          </a:bodyPr>
          <a:lstStyle/>
          <a:p>
            <a:pPr marL="0" indent="0" algn="ctr">
              <a:buNone/>
            </a:pPr>
            <a:r>
              <a:rPr lang="en-GB" sz="5000" dirty="0"/>
              <a:t>Can you think of a word that we’ve learnt linked with the place that we’re studying and tell us what it means?</a:t>
            </a:r>
          </a:p>
          <a:p>
            <a:pPr marL="0" indent="0" algn="ctr">
              <a:buNone/>
            </a:pPr>
            <a:endParaRPr lang="en-GB" sz="2000" dirty="0"/>
          </a:p>
          <a:p>
            <a:pPr marL="0" indent="0" algn="ctr">
              <a:buNone/>
            </a:pPr>
            <a:r>
              <a:rPr lang="en-GB" sz="5000" dirty="0"/>
              <a:t>Should we remember what words mean?</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Places</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Places</a:t>
            </a:r>
          </a:p>
          <a:p>
            <a:pPr algn="ctr"/>
            <a:r>
              <a:rPr lang="en-GB" sz="1200" dirty="0"/>
              <a:t>Vocabulary and Communication question</a:t>
            </a:r>
          </a:p>
        </p:txBody>
      </p:sp>
      <p:sp>
        <p:nvSpPr>
          <p:cNvPr id="15" name="Action Button: Custom 14">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6" name="Action Button: Custom 15">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Manor</a:t>
            </a:r>
          </a:p>
          <a:p>
            <a:pPr algn="ctr"/>
            <a:r>
              <a:rPr lang="en-GB" sz="2400" dirty="0"/>
              <a:t>A large house usually in the country with lots of land around it.</a:t>
            </a:r>
          </a:p>
        </p:txBody>
      </p:sp>
    </p:spTree>
    <p:extLst>
      <p:ext uri="{BB962C8B-B14F-4D97-AF65-F5344CB8AC3E}">
        <p14:creationId xmlns:p14="http://schemas.microsoft.com/office/powerpoint/2010/main" val="40130839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5">
              <a:lumMod val="60000"/>
              <a:lumOff val="40000"/>
            </a:schemeClr>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Presenting</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678947"/>
            <a:ext cx="10773032" cy="3180893"/>
          </a:xfrm>
        </p:spPr>
        <p:txBody>
          <a:bodyPr>
            <a:noAutofit/>
          </a:bodyPr>
          <a:lstStyle/>
          <a:p>
            <a:pPr marL="0" indent="0" algn="ctr">
              <a:buNone/>
            </a:pPr>
            <a:r>
              <a:rPr lang="en-GB" sz="5000" dirty="0"/>
              <a:t>What kinds of ways can we show what we know about the place that we’re studying?</a:t>
            </a:r>
          </a:p>
          <a:p>
            <a:pPr marL="0" indent="0" algn="ctr">
              <a:buNone/>
            </a:pPr>
            <a:endParaRPr lang="en-GB" sz="2000" dirty="0"/>
          </a:p>
          <a:p>
            <a:pPr marL="0" indent="0" algn="ctr">
              <a:buNone/>
            </a:pPr>
            <a:r>
              <a:rPr lang="en-GB" sz="5000" dirty="0"/>
              <a:t>Does everything have to be written down?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Places</a:t>
            </a:r>
          </a:p>
          <a:p>
            <a:pPr algn="ctr"/>
            <a:r>
              <a:rPr lang="en-GB" sz="1200" dirty="0"/>
              <a:t>Vocabulary and Communication question</a:t>
            </a:r>
          </a:p>
        </p:txBody>
      </p:sp>
      <p:sp>
        <p:nvSpPr>
          <p:cNvPr id="15" name="Action Button: Custom 14">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Places</a:t>
            </a:r>
          </a:p>
          <a:p>
            <a:pPr algn="ctr"/>
            <a:r>
              <a:rPr lang="en-GB" sz="1300" dirty="0"/>
              <a:t>menu</a:t>
            </a:r>
          </a:p>
        </p:txBody>
      </p:sp>
      <p:sp>
        <p:nvSpPr>
          <p:cNvPr id="16" name="Action Button: Custom 15">
            <a:hlinkClick r:id="" action="ppaction://macro?name=RandomizerKS1Plac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Places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We could use pictures, drawings or photographs to show how things have changed or stayed the same. We could record ourselves talking about this place or make a poster with pictures and writing.</a:t>
            </a:r>
          </a:p>
        </p:txBody>
      </p:sp>
    </p:spTree>
    <p:extLst>
      <p:ext uri="{BB962C8B-B14F-4D97-AF65-F5344CB8AC3E}">
        <p14:creationId xmlns:p14="http://schemas.microsoft.com/office/powerpoint/2010/main" val="4364971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1280" y="53947"/>
            <a:ext cx="10515600" cy="1325563"/>
          </a:xfrm>
          <a:solidFill>
            <a:srgbClr val="92D050"/>
          </a:solidFill>
          <a:ln>
            <a:solidFill>
              <a:srgbClr val="A6A6A6"/>
            </a:solidFill>
          </a:ln>
        </p:spPr>
        <p:txBody>
          <a:bodyPr/>
          <a:lstStyle/>
          <a:p>
            <a:pPr algn="ctr"/>
            <a:r>
              <a:rPr lang="en-GB" dirty="0">
                <a:solidFill>
                  <a:schemeClr val="bg1"/>
                </a:solidFill>
              </a:rPr>
              <a:t>KS1 - Events</a:t>
            </a:r>
          </a:p>
        </p:txBody>
      </p:sp>
      <p:sp>
        <p:nvSpPr>
          <p:cNvPr id="3" name="Title 1">
            <a:hlinkClick r:id="" action="ppaction://macro?name=KS1EventChron"/>
          </p:cNvPr>
          <p:cNvSpPr txBox="1">
            <a:spLocks/>
          </p:cNvSpPr>
          <p:nvPr/>
        </p:nvSpPr>
        <p:spPr>
          <a:xfrm>
            <a:off x="4599801" y="1507751"/>
            <a:ext cx="2992395" cy="659870"/>
          </a:xfrm>
          <a:prstGeom prst="rect">
            <a:avLst/>
          </a:prstGeom>
          <a:solidFill>
            <a:srgbClr val="92D05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Chronology</a:t>
            </a:r>
          </a:p>
          <a:p>
            <a:pPr algn="ctr"/>
            <a:r>
              <a:rPr lang="en-GB" sz="1400" dirty="0">
                <a:solidFill>
                  <a:schemeClr val="bg1"/>
                </a:solidFill>
              </a:rPr>
              <a:t>(Click here for a random question)</a:t>
            </a:r>
          </a:p>
        </p:txBody>
      </p:sp>
      <p:sp>
        <p:nvSpPr>
          <p:cNvPr id="14" name="Title 1">
            <a:hlinkClick r:id="" action="ppaction://macro?name=KS1EventCon"/>
          </p:cNvPr>
          <p:cNvSpPr txBox="1">
            <a:spLocks/>
          </p:cNvSpPr>
          <p:nvPr/>
        </p:nvSpPr>
        <p:spPr>
          <a:xfrm>
            <a:off x="838200" y="1507751"/>
            <a:ext cx="2992395" cy="659870"/>
          </a:xfrm>
          <a:prstGeom prst="rect">
            <a:avLst/>
          </a:prstGeom>
          <a:solidFill>
            <a:srgbClr val="92D05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Constructing the Past</a:t>
            </a:r>
          </a:p>
          <a:p>
            <a:pPr algn="ctr"/>
            <a:r>
              <a:rPr lang="en-GB" sz="1300" dirty="0">
                <a:solidFill>
                  <a:schemeClr val="bg1"/>
                </a:solidFill>
              </a:rPr>
              <a:t>(Click here for a random question)</a:t>
            </a:r>
          </a:p>
        </p:txBody>
      </p:sp>
      <p:sp>
        <p:nvSpPr>
          <p:cNvPr id="15" name="Title 1">
            <a:hlinkClick r:id="" action="ppaction://macro?name=KS1EventContinuity"/>
          </p:cNvPr>
          <p:cNvSpPr txBox="1">
            <a:spLocks/>
          </p:cNvSpPr>
          <p:nvPr/>
        </p:nvSpPr>
        <p:spPr>
          <a:xfrm>
            <a:off x="8361405" y="1507751"/>
            <a:ext cx="2992395" cy="659870"/>
          </a:xfrm>
          <a:prstGeom prst="rect">
            <a:avLst/>
          </a:prstGeom>
          <a:solidFill>
            <a:srgbClr val="92D05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Continuity and Change</a:t>
            </a:r>
          </a:p>
          <a:p>
            <a:pPr algn="ctr"/>
            <a:r>
              <a:rPr lang="en-GB" sz="1400" dirty="0">
                <a:solidFill>
                  <a:schemeClr val="bg1"/>
                </a:solidFill>
              </a:rPr>
              <a:t>(Click here for a random question)</a:t>
            </a:r>
          </a:p>
        </p:txBody>
      </p:sp>
      <p:sp>
        <p:nvSpPr>
          <p:cNvPr id="28" name="Title 1">
            <a:hlinkClick r:id="" action="ppaction://macro?name=KS1EventCause"/>
          </p:cNvPr>
          <p:cNvSpPr txBox="1">
            <a:spLocks/>
          </p:cNvSpPr>
          <p:nvPr/>
        </p:nvSpPr>
        <p:spPr>
          <a:xfrm>
            <a:off x="838200" y="3048762"/>
            <a:ext cx="2992395" cy="659870"/>
          </a:xfrm>
          <a:prstGeom prst="rect">
            <a:avLst/>
          </a:prstGeom>
          <a:solidFill>
            <a:srgbClr val="92D05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Cause and Effect</a:t>
            </a:r>
          </a:p>
          <a:p>
            <a:pPr algn="ctr"/>
            <a:r>
              <a:rPr lang="en-GB" sz="1400" dirty="0">
                <a:solidFill>
                  <a:schemeClr val="bg1"/>
                </a:solidFill>
              </a:rPr>
              <a:t>(Click here for a random question)</a:t>
            </a:r>
          </a:p>
        </p:txBody>
      </p:sp>
      <p:sp>
        <p:nvSpPr>
          <p:cNvPr id="29" name="Title 1">
            <a:hlinkClick r:id="" action="ppaction://macro?name=KS1EventSig"/>
          </p:cNvPr>
          <p:cNvSpPr txBox="1">
            <a:spLocks/>
          </p:cNvSpPr>
          <p:nvPr/>
        </p:nvSpPr>
        <p:spPr>
          <a:xfrm>
            <a:off x="4599801" y="3048762"/>
            <a:ext cx="2992395" cy="659870"/>
          </a:xfrm>
          <a:prstGeom prst="rect">
            <a:avLst/>
          </a:prstGeom>
          <a:solidFill>
            <a:srgbClr val="92D050"/>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Significance and Interpretation</a:t>
            </a:r>
          </a:p>
          <a:p>
            <a:pPr algn="ctr"/>
            <a:r>
              <a:rPr lang="en-GB" sz="1400" dirty="0">
                <a:solidFill>
                  <a:schemeClr val="bg1"/>
                </a:solidFill>
              </a:rPr>
              <a:t>(Click here for a random question)</a:t>
            </a:r>
            <a:endParaRPr lang="en-GB" sz="2000" dirty="0">
              <a:solidFill>
                <a:schemeClr val="bg1"/>
              </a:solidFill>
            </a:endParaRPr>
          </a:p>
        </p:txBody>
      </p:sp>
      <p:sp>
        <p:nvSpPr>
          <p:cNvPr id="30" name="Title 1">
            <a:hlinkClick r:id="" action="ppaction://macro?name=KS1EventSources"/>
          </p:cNvPr>
          <p:cNvSpPr txBox="1">
            <a:spLocks/>
          </p:cNvSpPr>
          <p:nvPr/>
        </p:nvSpPr>
        <p:spPr>
          <a:xfrm>
            <a:off x="8361405" y="3048762"/>
            <a:ext cx="2992395" cy="659870"/>
          </a:xfrm>
          <a:prstGeom prst="rect">
            <a:avLst/>
          </a:prstGeom>
          <a:solidFill>
            <a:srgbClr val="92D05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Sources as Evidence</a:t>
            </a:r>
          </a:p>
          <a:p>
            <a:pPr algn="ctr"/>
            <a:r>
              <a:rPr lang="en-GB" sz="1400" dirty="0">
                <a:solidFill>
                  <a:schemeClr val="bg1"/>
                </a:solidFill>
              </a:rPr>
              <a:t>(Click here for a random question)</a:t>
            </a:r>
            <a:endParaRPr lang="en-GB" sz="2000" dirty="0">
              <a:solidFill>
                <a:schemeClr val="bg1"/>
              </a:solidFill>
            </a:endParaRPr>
          </a:p>
        </p:txBody>
      </p:sp>
      <p:sp>
        <p:nvSpPr>
          <p:cNvPr id="31" name="Title 1">
            <a:hlinkClick r:id="" action="ppaction://macro?name=KS1EventEnquiry"/>
          </p:cNvPr>
          <p:cNvSpPr txBox="1">
            <a:spLocks/>
          </p:cNvSpPr>
          <p:nvPr/>
        </p:nvSpPr>
        <p:spPr>
          <a:xfrm>
            <a:off x="838200" y="4589773"/>
            <a:ext cx="2992395" cy="659870"/>
          </a:xfrm>
          <a:prstGeom prst="rect">
            <a:avLst/>
          </a:prstGeom>
          <a:solidFill>
            <a:srgbClr val="92D05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Historical Enquiry</a:t>
            </a:r>
          </a:p>
          <a:p>
            <a:pPr algn="ctr"/>
            <a:r>
              <a:rPr lang="en-GB" sz="1400" dirty="0">
                <a:solidFill>
                  <a:schemeClr val="bg1"/>
                </a:solidFill>
              </a:rPr>
              <a:t>(Click here for a random question)</a:t>
            </a:r>
          </a:p>
        </p:txBody>
      </p:sp>
      <p:sp>
        <p:nvSpPr>
          <p:cNvPr id="32" name="Title 1">
            <a:hlinkClick r:id="" action="ppaction://macro?name=KS1EventVocab"/>
          </p:cNvPr>
          <p:cNvSpPr txBox="1">
            <a:spLocks/>
          </p:cNvSpPr>
          <p:nvPr/>
        </p:nvSpPr>
        <p:spPr>
          <a:xfrm>
            <a:off x="4599801" y="4589773"/>
            <a:ext cx="2992395" cy="659870"/>
          </a:xfrm>
          <a:prstGeom prst="rect">
            <a:avLst/>
          </a:prstGeom>
          <a:solidFill>
            <a:srgbClr val="92D050"/>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Vocabulary and Communication</a:t>
            </a:r>
          </a:p>
          <a:p>
            <a:pPr algn="ctr"/>
            <a:r>
              <a:rPr lang="en-GB" sz="1400" dirty="0">
                <a:solidFill>
                  <a:schemeClr val="bg1"/>
                </a:solidFill>
              </a:rPr>
              <a:t>(Click here for a random question)</a:t>
            </a:r>
          </a:p>
        </p:txBody>
      </p:sp>
      <p:sp>
        <p:nvSpPr>
          <p:cNvPr id="40" name="Action Button: Custom 3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41" name="Action Button: Custom 40">
            <a:hlinkClick r:id="" action="ppaction://macro?name=RandomizerKS1Events" highlightClick="1"/>
          </p:cNvPr>
          <p:cNvSpPr/>
          <p:nvPr/>
        </p:nvSpPr>
        <p:spPr>
          <a:xfrm>
            <a:off x="4599800" y="6198130"/>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skill linked to KS1 Events</a:t>
            </a:r>
          </a:p>
        </p:txBody>
      </p:sp>
      <p:sp>
        <p:nvSpPr>
          <p:cNvPr id="18" name="Title 1">
            <a:hlinkClick r:id="rId2" action="ppaction://hlinksldjump"/>
          </p:cNvPr>
          <p:cNvSpPr txBox="1">
            <a:spLocks/>
          </p:cNvSpPr>
          <p:nvPr/>
        </p:nvSpPr>
        <p:spPr>
          <a:xfrm>
            <a:off x="837516" y="2204976"/>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Similarities</a:t>
            </a:r>
          </a:p>
        </p:txBody>
      </p:sp>
      <p:sp>
        <p:nvSpPr>
          <p:cNvPr id="19" name="Title 1">
            <a:hlinkClick r:id="rId3" action="ppaction://hlinksldjump"/>
          </p:cNvPr>
          <p:cNvSpPr txBox="1">
            <a:spLocks/>
          </p:cNvSpPr>
          <p:nvPr/>
        </p:nvSpPr>
        <p:spPr>
          <a:xfrm>
            <a:off x="2378441" y="2204976"/>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Differences</a:t>
            </a:r>
          </a:p>
        </p:txBody>
      </p:sp>
      <p:sp>
        <p:nvSpPr>
          <p:cNvPr id="20" name="Title 1">
            <a:hlinkClick r:id="rId4" action="ppaction://hlinksldjump"/>
          </p:cNvPr>
          <p:cNvSpPr txBox="1">
            <a:spLocks/>
          </p:cNvSpPr>
          <p:nvPr/>
        </p:nvSpPr>
        <p:spPr>
          <a:xfrm>
            <a:off x="837516" y="2611718"/>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Contact</a:t>
            </a:r>
          </a:p>
        </p:txBody>
      </p:sp>
      <p:sp>
        <p:nvSpPr>
          <p:cNvPr id="21" name="Title 1">
            <a:hlinkClick r:id="rId5" action="ppaction://hlinksldjump"/>
          </p:cNvPr>
          <p:cNvSpPr txBox="1">
            <a:spLocks/>
          </p:cNvSpPr>
          <p:nvPr/>
        </p:nvSpPr>
        <p:spPr>
          <a:xfrm>
            <a:off x="2378441" y="2606915"/>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Historians</a:t>
            </a:r>
          </a:p>
        </p:txBody>
      </p:sp>
      <p:sp>
        <p:nvSpPr>
          <p:cNvPr id="22" name="Title 1">
            <a:hlinkClick r:id="rId6" action="ppaction://hlinksldjump"/>
          </p:cNvPr>
          <p:cNvSpPr txBox="1">
            <a:spLocks/>
          </p:cNvSpPr>
          <p:nvPr/>
        </p:nvSpPr>
        <p:spPr>
          <a:xfrm>
            <a:off x="837516" y="3751769"/>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Causes</a:t>
            </a:r>
          </a:p>
        </p:txBody>
      </p:sp>
      <p:sp>
        <p:nvSpPr>
          <p:cNvPr id="23" name="Title 1">
            <a:hlinkClick r:id="rId7" action="ppaction://hlinksldjump"/>
          </p:cNvPr>
          <p:cNvSpPr txBox="1">
            <a:spLocks/>
          </p:cNvSpPr>
          <p:nvPr/>
        </p:nvSpPr>
        <p:spPr>
          <a:xfrm>
            <a:off x="2378441" y="3751769"/>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Effects</a:t>
            </a:r>
          </a:p>
        </p:txBody>
      </p:sp>
      <p:sp>
        <p:nvSpPr>
          <p:cNvPr id="24" name="Title 1">
            <a:hlinkClick r:id="rId8" action="ppaction://hlinksldjump"/>
          </p:cNvPr>
          <p:cNvSpPr txBox="1">
            <a:spLocks/>
          </p:cNvSpPr>
          <p:nvPr/>
        </p:nvSpPr>
        <p:spPr>
          <a:xfrm>
            <a:off x="837516" y="4158511"/>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25" name="Title 1">
            <a:hlinkClick r:id="rId9" action="ppaction://hlinksldjump"/>
          </p:cNvPr>
          <p:cNvSpPr txBox="1">
            <a:spLocks/>
          </p:cNvSpPr>
          <p:nvPr/>
        </p:nvSpPr>
        <p:spPr>
          <a:xfrm>
            <a:off x="2378441" y="4153708"/>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26" name="Title 1">
            <a:hlinkClick r:id="rId10" action="ppaction://hlinksldjump"/>
          </p:cNvPr>
          <p:cNvSpPr txBox="1">
            <a:spLocks/>
          </p:cNvSpPr>
          <p:nvPr/>
        </p:nvSpPr>
        <p:spPr>
          <a:xfrm>
            <a:off x="4599801" y="2204976"/>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Before</a:t>
            </a:r>
          </a:p>
        </p:txBody>
      </p:sp>
      <p:sp>
        <p:nvSpPr>
          <p:cNvPr id="27" name="Title 1">
            <a:hlinkClick r:id="rId11" action="ppaction://hlinksldjump"/>
          </p:cNvPr>
          <p:cNvSpPr txBox="1">
            <a:spLocks/>
          </p:cNvSpPr>
          <p:nvPr/>
        </p:nvSpPr>
        <p:spPr>
          <a:xfrm>
            <a:off x="6140042" y="2204976"/>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After</a:t>
            </a:r>
          </a:p>
        </p:txBody>
      </p:sp>
      <p:sp>
        <p:nvSpPr>
          <p:cNvPr id="38" name="Title 1">
            <a:hlinkClick r:id="rId12" action="ppaction://hlinksldjump"/>
          </p:cNvPr>
          <p:cNvSpPr txBox="1">
            <a:spLocks/>
          </p:cNvSpPr>
          <p:nvPr/>
        </p:nvSpPr>
        <p:spPr>
          <a:xfrm>
            <a:off x="4599801" y="2611718"/>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Concurrent</a:t>
            </a:r>
          </a:p>
        </p:txBody>
      </p:sp>
      <p:sp>
        <p:nvSpPr>
          <p:cNvPr id="42" name="Title 1">
            <a:hlinkClick r:id="rId13" action="ppaction://hlinksldjump"/>
          </p:cNvPr>
          <p:cNvSpPr txBox="1">
            <a:spLocks/>
          </p:cNvSpPr>
          <p:nvPr/>
        </p:nvSpPr>
        <p:spPr>
          <a:xfrm>
            <a:off x="8361405" y="2207970"/>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Continuities</a:t>
            </a:r>
          </a:p>
        </p:txBody>
      </p:sp>
      <p:sp>
        <p:nvSpPr>
          <p:cNvPr id="43" name="Title 1">
            <a:hlinkClick r:id="rId14" action="ppaction://hlinksldjump"/>
          </p:cNvPr>
          <p:cNvSpPr txBox="1">
            <a:spLocks/>
          </p:cNvSpPr>
          <p:nvPr/>
        </p:nvSpPr>
        <p:spPr>
          <a:xfrm>
            <a:off x="9901646" y="2207970"/>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Changes</a:t>
            </a:r>
          </a:p>
        </p:txBody>
      </p:sp>
      <p:sp>
        <p:nvSpPr>
          <p:cNvPr id="44" name="Title 1">
            <a:hlinkClick r:id="rId15" action="ppaction://hlinksldjump"/>
          </p:cNvPr>
          <p:cNvSpPr txBox="1">
            <a:spLocks/>
          </p:cNvSpPr>
          <p:nvPr/>
        </p:nvSpPr>
        <p:spPr>
          <a:xfrm>
            <a:off x="8361405" y="2614712"/>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45" name="Title 1">
            <a:hlinkClick r:id="rId16" action="ppaction://hlinksldjump"/>
          </p:cNvPr>
          <p:cNvSpPr txBox="1">
            <a:spLocks/>
          </p:cNvSpPr>
          <p:nvPr/>
        </p:nvSpPr>
        <p:spPr>
          <a:xfrm>
            <a:off x="9901646" y="2609909"/>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46" name="Title 1">
            <a:hlinkClick r:id="rId17" action="ppaction://hlinksldjump"/>
          </p:cNvPr>
          <p:cNvSpPr txBox="1">
            <a:spLocks/>
          </p:cNvSpPr>
          <p:nvPr/>
        </p:nvSpPr>
        <p:spPr>
          <a:xfrm>
            <a:off x="4599801" y="3751769"/>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Events</a:t>
            </a:r>
          </a:p>
        </p:txBody>
      </p:sp>
      <p:sp>
        <p:nvSpPr>
          <p:cNvPr id="47" name="Title 1">
            <a:hlinkClick r:id="rId18" action="ppaction://hlinksldjump"/>
          </p:cNvPr>
          <p:cNvSpPr txBox="1">
            <a:spLocks/>
          </p:cNvSpPr>
          <p:nvPr/>
        </p:nvSpPr>
        <p:spPr>
          <a:xfrm>
            <a:off x="6140042" y="3751769"/>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Studying</a:t>
            </a:r>
          </a:p>
        </p:txBody>
      </p:sp>
      <p:sp>
        <p:nvSpPr>
          <p:cNvPr id="48" name="Title 1">
            <a:hlinkClick r:id="rId19" action="ppaction://hlinksldjump"/>
          </p:cNvPr>
          <p:cNvSpPr txBox="1">
            <a:spLocks/>
          </p:cNvSpPr>
          <p:nvPr/>
        </p:nvSpPr>
        <p:spPr>
          <a:xfrm>
            <a:off x="4599801" y="4158511"/>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Challenges</a:t>
            </a:r>
          </a:p>
        </p:txBody>
      </p:sp>
      <p:sp>
        <p:nvSpPr>
          <p:cNvPr id="49" name="Title 1">
            <a:hlinkClick r:id="rId20" action="ppaction://hlinksldjump"/>
          </p:cNvPr>
          <p:cNvSpPr txBox="1">
            <a:spLocks/>
          </p:cNvSpPr>
          <p:nvPr/>
        </p:nvSpPr>
        <p:spPr>
          <a:xfrm>
            <a:off x="6140042" y="4153708"/>
            <a:ext cx="1452154" cy="364584"/>
          </a:xfrm>
          <a:prstGeom prst="rect">
            <a:avLst/>
          </a:prstGeom>
          <a:solidFill>
            <a:srgbClr val="12A23F"/>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Interpretation</a:t>
            </a:r>
          </a:p>
        </p:txBody>
      </p:sp>
      <p:sp>
        <p:nvSpPr>
          <p:cNvPr id="50" name="Title 1">
            <a:hlinkClick r:id="rId21" action="ppaction://hlinksldjump"/>
          </p:cNvPr>
          <p:cNvSpPr txBox="1">
            <a:spLocks/>
          </p:cNvSpPr>
          <p:nvPr/>
        </p:nvSpPr>
        <p:spPr>
          <a:xfrm>
            <a:off x="8361405" y="3751769"/>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Types</a:t>
            </a:r>
          </a:p>
        </p:txBody>
      </p:sp>
      <p:sp>
        <p:nvSpPr>
          <p:cNvPr id="51" name="Title 1">
            <a:hlinkClick r:id="rId22" action="ppaction://hlinksldjump"/>
          </p:cNvPr>
          <p:cNvSpPr txBox="1">
            <a:spLocks/>
          </p:cNvSpPr>
          <p:nvPr/>
        </p:nvSpPr>
        <p:spPr>
          <a:xfrm>
            <a:off x="9901646" y="3751769"/>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Amount</a:t>
            </a:r>
          </a:p>
        </p:txBody>
      </p:sp>
      <p:sp>
        <p:nvSpPr>
          <p:cNvPr id="52" name="Title 1">
            <a:hlinkClick r:id="rId23" action="ppaction://hlinksldjump"/>
          </p:cNvPr>
          <p:cNvSpPr txBox="1">
            <a:spLocks/>
          </p:cNvSpPr>
          <p:nvPr/>
        </p:nvSpPr>
        <p:spPr>
          <a:xfrm>
            <a:off x="8361405" y="4158511"/>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Usefulness</a:t>
            </a:r>
          </a:p>
        </p:txBody>
      </p:sp>
      <p:sp>
        <p:nvSpPr>
          <p:cNvPr id="53" name="Title 1">
            <a:hlinkClick r:id="rId24" action="ppaction://hlinksldjump"/>
          </p:cNvPr>
          <p:cNvSpPr txBox="1">
            <a:spLocks/>
          </p:cNvSpPr>
          <p:nvPr/>
        </p:nvSpPr>
        <p:spPr>
          <a:xfrm>
            <a:off x="9901646" y="4153708"/>
            <a:ext cx="1452154" cy="364584"/>
          </a:xfrm>
          <a:prstGeom prst="rect">
            <a:avLst/>
          </a:prstGeom>
          <a:solidFill>
            <a:srgbClr val="12A23F"/>
          </a:solidFill>
          <a:ln>
            <a:solidFill>
              <a:srgbClr val="A6A6A6"/>
            </a:solid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Primary/Secondary</a:t>
            </a:r>
          </a:p>
        </p:txBody>
      </p:sp>
      <p:sp>
        <p:nvSpPr>
          <p:cNvPr id="54" name="Title 1">
            <a:hlinkClick r:id="rId25" action="ppaction://hlinksldjump"/>
          </p:cNvPr>
          <p:cNvSpPr txBox="1">
            <a:spLocks/>
          </p:cNvSpPr>
          <p:nvPr/>
        </p:nvSpPr>
        <p:spPr>
          <a:xfrm>
            <a:off x="837516" y="5332363"/>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Questions</a:t>
            </a:r>
          </a:p>
        </p:txBody>
      </p:sp>
      <p:sp>
        <p:nvSpPr>
          <p:cNvPr id="55" name="Title 1">
            <a:hlinkClick r:id="rId26" action="ppaction://hlinksldjump"/>
          </p:cNvPr>
          <p:cNvSpPr txBox="1">
            <a:spLocks/>
          </p:cNvSpPr>
          <p:nvPr/>
        </p:nvSpPr>
        <p:spPr>
          <a:xfrm>
            <a:off x="2378441" y="5332363"/>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Explanation</a:t>
            </a:r>
          </a:p>
        </p:txBody>
      </p:sp>
      <p:sp>
        <p:nvSpPr>
          <p:cNvPr id="56" name="Title 1">
            <a:hlinkClick r:id="rId27" action="ppaction://hlinksldjump"/>
          </p:cNvPr>
          <p:cNvSpPr txBox="1">
            <a:spLocks/>
          </p:cNvSpPr>
          <p:nvPr/>
        </p:nvSpPr>
        <p:spPr>
          <a:xfrm>
            <a:off x="837516" y="5739105"/>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Evidence</a:t>
            </a:r>
          </a:p>
        </p:txBody>
      </p:sp>
      <p:sp>
        <p:nvSpPr>
          <p:cNvPr id="57" name="Title 1">
            <a:hlinkClick r:id="rId28" action="ppaction://hlinksldjump"/>
          </p:cNvPr>
          <p:cNvSpPr txBox="1">
            <a:spLocks/>
          </p:cNvSpPr>
          <p:nvPr/>
        </p:nvSpPr>
        <p:spPr>
          <a:xfrm>
            <a:off x="2378441" y="5734302"/>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Importance</a:t>
            </a:r>
          </a:p>
        </p:txBody>
      </p:sp>
      <p:sp>
        <p:nvSpPr>
          <p:cNvPr id="58" name="Title 1">
            <a:hlinkClick r:id="rId29" action="ppaction://hlinksldjump"/>
          </p:cNvPr>
          <p:cNvSpPr txBox="1">
            <a:spLocks/>
          </p:cNvSpPr>
          <p:nvPr/>
        </p:nvSpPr>
        <p:spPr>
          <a:xfrm>
            <a:off x="4599801" y="5291315"/>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Specific</a:t>
            </a:r>
          </a:p>
        </p:txBody>
      </p:sp>
      <p:sp>
        <p:nvSpPr>
          <p:cNvPr id="59" name="Title 1">
            <a:hlinkClick r:id="rId30" action="ppaction://hlinksldjump"/>
          </p:cNvPr>
          <p:cNvSpPr txBox="1">
            <a:spLocks/>
          </p:cNvSpPr>
          <p:nvPr/>
        </p:nvSpPr>
        <p:spPr>
          <a:xfrm>
            <a:off x="6140042" y="5291315"/>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General</a:t>
            </a:r>
          </a:p>
        </p:txBody>
      </p:sp>
      <p:sp>
        <p:nvSpPr>
          <p:cNvPr id="60" name="Title 1">
            <a:hlinkClick r:id="rId31" action="ppaction://hlinksldjump"/>
          </p:cNvPr>
          <p:cNvSpPr txBox="1">
            <a:spLocks/>
          </p:cNvSpPr>
          <p:nvPr/>
        </p:nvSpPr>
        <p:spPr>
          <a:xfrm>
            <a:off x="4599801" y="5698057"/>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Definition</a:t>
            </a:r>
          </a:p>
        </p:txBody>
      </p:sp>
      <p:sp>
        <p:nvSpPr>
          <p:cNvPr id="61" name="Title 1">
            <a:hlinkClick r:id="rId32" action="ppaction://hlinksldjump"/>
          </p:cNvPr>
          <p:cNvSpPr txBox="1">
            <a:spLocks/>
          </p:cNvSpPr>
          <p:nvPr/>
        </p:nvSpPr>
        <p:spPr>
          <a:xfrm>
            <a:off x="6140042" y="5693254"/>
            <a:ext cx="1452154" cy="364584"/>
          </a:xfrm>
          <a:prstGeom prst="rect">
            <a:avLst/>
          </a:prstGeom>
          <a:solidFill>
            <a:srgbClr val="12A23F"/>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Presenting</a:t>
            </a:r>
          </a:p>
        </p:txBody>
      </p:sp>
      <p:sp>
        <p:nvSpPr>
          <p:cNvPr id="39" name="Title 1">
            <a:hlinkClick r:id="rId33" action="ppaction://hlinksldjump"/>
          </p:cNvPr>
          <p:cNvSpPr txBox="1">
            <a:spLocks/>
          </p:cNvSpPr>
          <p:nvPr/>
        </p:nvSpPr>
        <p:spPr>
          <a:xfrm>
            <a:off x="6140042" y="2606915"/>
            <a:ext cx="1452154" cy="364584"/>
          </a:xfrm>
          <a:prstGeom prst="rect">
            <a:avLst/>
          </a:prstGeom>
          <a:solidFill>
            <a:srgbClr val="12A23F"/>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Dates/Orders</a:t>
            </a:r>
          </a:p>
        </p:txBody>
      </p:sp>
      <p:sp>
        <p:nvSpPr>
          <p:cNvPr id="62" name="Action Button: Custom 61">
            <a:hlinkClick r:id="rId34" action="ppaction://hlinksldjump" highlightClick="1"/>
          </p:cNvPr>
          <p:cNvSpPr/>
          <p:nvPr/>
        </p:nvSpPr>
        <p:spPr>
          <a:xfrm>
            <a:off x="1047750" y="6380205"/>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KS1 Menu</a:t>
            </a:r>
          </a:p>
        </p:txBody>
      </p:sp>
      <p:pic>
        <p:nvPicPr>
          <p:cNvPr id="63" name="Picture 62">
            <a:hlinkClick r:id="rId35"/>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582887" y="4589773"/>
            <a:ext cx="2549429" cy="1612459"/>
          </a:xfrm>
          <a:prstGeom prst="rect">
            <a:avLst/>
          </a:prstGeom>
        </p:spPr>
      </p:pic>
    </p:spTree>
    <p:extLst>
      <p:ext uri="{BB962C8B-B14F-4D97-AF65-F5344CB8AC3E}">
        <p14:creationId xmlns:p14="http://schemas.microsoft.com/office/powerpoint/2010/main" val="663290753"/>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Similarities</a:t>
            </a:r>
          </a:p>
        </p:txBody>
      </p:sp>
      <p:sp>
        <p:nvSpPr>
          <p:cNvPr id="3" name="Content Placeholder 2"/>
          <p:cNvSpPr>
            <a:spLocks noGrp="1"/>
          </p:cNvSpPr>
          <p:nvPr>
            <p:ph idx="1"/>
          </p:nvPr>
        </p:nvSpPr>
        <p:spPr>
          <a:xfrm>
            <a:off x="838200" y="1884368"/>
            <a:ext cx="10515600" cy="2889017"/>
          </a:xfrm>
        </p:spPr>
        <p:txBody>
          <a:bodyPr>
            <a:noAutofit/>
          </a:bodyPr>
          <a:lstStyle/>
          <a:p>
            <a:pPr marL="0" indent="0" algn="ctr">
              <a:buNone/>
            </a:pPr>
            <a:r>
              <a:rPr lang="en-GB" sz="5000" dirty="0"/>
              <a:t>How is the event that you are studying similar to another event that you know of?</a:t>
            </a:r>
          </a:p>
          <a:p>
            <a:pPr marL="0" indent="0" algn="ctr">
              <a:buNone/>
            </a:pPr>
            <a:endParaRPr lang="en-GB" sz="5000" dirty="0"/>
          </a:p>
          <a:p>
            <a:pPr marL="0" indent="0" algn="ctr">
              <a:buNone/>
            </a:pPr>
            <a:r>
              <a:rPr lang="en-GB" sz="5000" dirty="0"/>
              <a:t>Is there a reason that they are similar?</a:t>
            </a:r>
          </a:p>
          <a:p>
            <a:pPr marL="0" indent="0" algn="ctr">
              <a:buNone/>
            </a:pPr>
            <a:endParaRPr lang="en-GB" sz="5000" dirty="0"/>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2" name="Action Button: Custom 11">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a:t>
            </a:r>
            <a:r>
              <a:rPr lang="en-GB" sz="1400" dirty="0"/>
              <a:t>Events</a:t>
            </a:r>
            <a:endParaRPr lang="en-GB" sz="1300" dirty="0"/>
          </a:p>
          <a:p>
            <a:pPr algn="ctr"/>
            <a:r>
              <a:rPr lang="en-GB" sz="1300" dirty="0"/>
              <a:t>Constructing the Past question</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Joseph Swan started working on the light bulb in 1850. His developments helped Thomas Edison invent the light bulb we know today around 1879.</a:t>
            </a:r>
          </a:p>
        </p:txBody>
      </p:sp>
    </p:spTree>
    <p:extLst>
      <p:ext uri="{BB962C8B-B14F-4D97-AF65-F5344CB8AC3E}">
        <p14:creationId xmlns:p14="http://schemas.microsoft.com/office/powerpoint/2010/main" val="1121143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Differences</a:t>
            </a:r>
          </a:p>
        </p:txBody>
      </p:sp>
      <p:sp>
        <p:nvSpPr>
          <p:cNvPr id="3" name="Content Placeholder 2"/>
          <p:cNvSpPr>
            <a:spLocks noGrp="1"/>
          </p:cNvSpPr>
          <p:nvPr>
            <p:ph idx="1"/>
          </p:nvPr>
        </p:nvSpPr>
        <p:spPr>
          <a:xfrm>
            <a:off x="699187" y="2037856"/>
            <a:ext cx="10793627" cy="2889017"/>
          </a:xfrm>
        </p:spPr>
        <p:txBody>
          <a:bodyPr>
            <a:noAutofit/>
          </a:bodyPr>
          <a:lstStyle/>
          <a:p>
            <a:pPr marL="0" indent="0" algn="ctr">
              <a:buNone/>
            </a:pPr>
            <a:r>
              <a:rPr lang="en-GB" sz="5000" dirty="0"/>
              <a:t>How is the event that you are studying different to another event that you know of?</a:t>
            </a:r>
          </a:p>
          <a:p>
            <a:pPr marL="0" indent="0" algn="ctr">
              <a:buNone/>
            </a:pPr>
            <a:endParaRPr lang="en-GB" sz="5000" dirty="0"/>
          </a:p>
          <a:p>
            <a:pPr marL="0" indent="0" algn="ctr">
              <a:buNone/>
            </a:pPr>
            <a:r>
              <a:rPr lang="en-GB" sz="5000" dirty="0"/>
              <a:t>Is there a reason that they are different?</a:t>
            </a:r>
          </a:p>
          <a:p>
            <a:pPr marL="0" indent="0" algn="ctr">
              <a:buNone/>
            </a:pPr>
            <a:endParaRPr lang="en-GB" sz="5000" dirty="0"/>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a:t>
            </a:r>
            <a:r>
              <a:rPr lang="en-GB" sz="1400" dirty="0"/>
              <a:t>Events</a:t>
            </a:r>
            <a:endParaRPr lang="en-GB" sz="1300" dirty="0"/>
          </a:p>
          <a:p>
            <a:pPr algn="ctr"/>
            <a:r>
              <a:rPr lang="en-GB" sz="1300" dirty="0"/>
              <a:t>Constructing the Past question</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a:t>
            </a:r>
            <a:r>
              <a:rPr lang="en-GB" sz="1400" dirty="0"/>
              <a:t>Events</a:t>
            </a:r>
            <a:endParaRPr lang="en-GB" sz="1300" dirty="0"/>
          </a:p>
          <a:p>
            <a:pPr algn="ctr"/>
            <a:r>
              <a:rPr lang="en-GB" sz="1300" dirty="0"/>
              <a:t>Constructing the Past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4" name="Action Button: Custom 13">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6" name="Action Button: Custom 15">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7" name="Action Button: Custom 16">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8" name="Rectangle 17"/>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The sinking of the Titanic was different from the sinking of the SS Lusitania because the Titanic hit an iceberg whereas the Lusitania was sunk by a submarine.</a:t>
            </a:r>
          </a:p>
        </p:txBody>
      </p:sp>
    </p:spTree>
    <p:extLst>
      <p:ext uri="{BB962C8B-B14F-4D97-AF65-F5344CB8AC3E}">
        <p14:creationId xmlns:p14="http://schemas.microsoft.com/office/powerpoint/2010/main" val="25867339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8" grpId="0" animBg="1"/>
      <p:bldP spid="18" grpId="1" animBg="1"/>
    </p:bld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Contact</a:t>
            </a:r>
          </a:p>
        </p:txBody>
      </p:sp>
      <p:sp>
        <p:nvSpPr>
          <p:cNvPr id="3" name="Content Placeholder 2"/>
          <p:cNvSpPr>
            <a:spLocks noGrp="1"/>
          </p:cNvSpPr>
          <p:nvPr>
            <p:ph idx="1"/>
          </p:nvPr>
        </p:nvSpPr>
        <p:spPr>
          <a:xfrm>
            <a:off x="838200" y="1940974"/>
            <a:ext cx="10515600" cy="2889017"/>
          </a:xfrm>
        </p:spPr>
        <p:txBody>
          <a:bodyPr>
            <a:noAutofit/>
          </a:bodyPr>
          <a:lstStyle/>
          <a:p>
            <a:pPr marL="0" indent="0" algn="ctr">
              <a:buNone/>
            </a:pPr>
            <a:r>
              <a:rPr lang="en-GB" sz="4000" dirty="0"/>
              <a:t>Did the event you are studying link different people together?</a:t>
            </a:r>
          </a:p>
          <a:p>
            <a:pPr marL="0" indent="0" algn="ctr">
              <a:buNone/>
            </a:pPr>
            <a:endParaRPr lang="en-GB" sz="1000" dirty="0"/>
          </a:p>
          <a:p>
            <a:pPr marL="0" indent="0" algn="ctr">
              <a:buNone/>
            </a:pPr>
            <a:r>
              <a:rPr lang="en-GB" sz="4000" dirty="0"/>
              <a:t>Were they local or did they come from somewhere else?</a:t>
            </a:r>
          </a:p>
          <a:p>
            <a:pPr marL="0" indent="0" algn="ctr">
              <a:buNone/>
            </a:pPr>
            <a:endParaRPr lang="en-GB" sz="1000" dirty="0"/>
          </a:p>
          <a:p>
            <a:pPr marL="0" indent="0" algn="ctr">
              <a:buNone/>
            </a:pPr>
            <a:r>
              <a:rPr lang="en-GB" sz="4000" dirty="0"/>
              <a:t>Did they have any connections with other places?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a:t>
            </a:r>
            <a:r>
              <a:rPr lang="en-GB" sz="1400" dirty="0"/>
              <a:t>Events</a:t>
            </a:r>
            <a:endParaRPr lang="en-GB" sz="1300" dirty="0"/>
          </a:p>
          <a:p>
            <a:pPr algn="ctr"/>
            <a:r>
              <a:rPr lang="en-GB" sz="1300" dirty="0"/>
              <a:t>Constructing the Past question</a:t>
            </a:r>
          </a:p>
        </p:txBody>
      </p:sp>
      <p:sp>
        <p:nvSpPr>
          <p:cNvPr id="15" name="Action Button: Custom 14">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a:t>
            </a:r>
            <a:r>
              <a:rPr lang="en-GB" sz="1400" dirty="0"/>
              <a:t>Events</a:t>
            </a:r>
            <a:endParaRPr lang="en-GB" sz="1300" dirty="0"/>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2" name="Action Button: Custom 11">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Remembrance links the whole country together in remembering people that we have all lost during wars and conflicts. People may not know each other, but they are all still connected through Remembrance.</a:t>
            </a:r>
          </a:p>
        </p:txBody>
      </p:sp>
    </p:spTree>
    <p:extLst>
      <p:ext uri="{BB962C8B-B14F-4D97-AF65-F5344CB8AC3E}">
        <p14:creationId xmlns:p14="http://schemas.microsoft.com/office/powerpoint/2010/main" val="12203200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6" grpId="0" animBg="1"/>
      <p:bldP spid="16" grpId="1" animBg="1"/>
    </p:bld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Historians</a:t>
            </a:r>
          </a:p>
        </p:txBody>
      </p:sp>
      <p:sp>
        <p:nvSpPr>
          <p:cNvPr id="3" name="Content Placeholder 2"/>
          <p:cNvSpPr>
            <a:spLocks noGrp="1"/>
          </p:cNvSpPr>
          <p:nvPr>
            <p:ph idx="1"/>
          </p:nvPr>
        </p:nvSpPr>
        <p:spPr>
          <a:xfrm>
            <a:off x="838200" y="2079540"/>
            <a:ext cx="10515600" cy="3725040"/>
          </a:xfrm>
        </p:spPr>
        <p:txBody>
          <a:bodyPr>
            <a:noAutofit/>
          </a:bodyPr>
          <a:lstStyle/>
          <a:p>
            <a:pPr marL="0" indent="0" algn="ctr">
              <a:buNone/>
            </a:pPr>
            <a:r>
              <a:rPr lang="en-GB" sz="5000" dirty="0"/>
              <a:t>What do you think historians have found out about this event?</a:t>
            </a:r>
          </a:p>
          <a:p>
            <a:pPr marL="0" indent="0" algn="ctr">
              <a:buNone/>
            </a:pPr>
            <a:endParaRPr lang="en-GB" sz="5000" dirty="0"/>
          </a:p>
          <a:p>
            <a:pPr marL="0" indent="0" algn="ctr">
              <a:buNone/>
            </a:pPr>
            <a:r>
              <a:rPr lang="en-GB" sz="5000" dirty="0"/>
              <a:t>What kinds of things might they have found and how?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4" name="Action Button: Custom 13">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a:t>
            </a:r>
            <a:r>
              <a:rPr lang="en-GB" sz="1400" dirty="0"/>
              <a:t>Events</a:t>
            </a:r>
            <a:endParaRPr lang="en-GB" sz="1300" dirty="0"/>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2" name="Action Button: Custom 11">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Historians know about the Moon landings because we have videos, photographs and people who are still alive to tell us about it.</a:t>
            </a:r>
          </a:p>
        </p:txBody>
      </p:sp>
    </p:spTree>
    <p:extLst>
      <p:ext uri="{BB962C8B-B14F-4D97-AF65-F5344CB8AC3E}">
        <p14:creationId xmlns:p14="http://schemas.microsoft.com/office/powerpoint/2010/main" val="1380140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3" grpId="0" animBg="1"/>
      <p:bldP spid="13" grpId="1" animBg="1"/>
    </p:bld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Before</a:t>
            </a:r>
          </a:p>
        </p:txBody>
      </p:sp>
      <p:sp>
        <p:nvSpPr>
          <p:cNvPr id="3" name="Content Placeholder 2"/>
          <p:cNvSpPr>
            <a:spLocks noGrp="1"/>
          </p:cNvSpPr>
          <p:nvPr>
            <p:ph idx="1"/>
          </p:nvPr>
        </p:nvSpPr>
        <p:spPr>
          <a:xfrm>
            <a:off x="838200" y="1678947"/>
            <a:ext cx="10515600" cy="4007750"/>
          </a:xfrm>
        </p:spPr>
        <p:txBody>
          <a:bodyPr>
            <a:noAutofit/>
          </a:bodyPr>
          <a:lstStyle/>
          <a:p>
            <a:pPr marL="0" indent="0" algn="ctr">
              <a:buNone/>
            </a:pPr>
            <a:r>
              <a:rPr lang="en-GB" sz="4500" dirty="0"/>
              <a:t>Have you looked at any other events BEFORE the event you are currently studying?</a:t>
            </a:r>
          </a:p>
          <a:p>
            <a:pPr marL="0" indent="0" algn="ctr">
              <a:buNone/>
            </a:pPr>
            <a:endParaRPr lang="en-GB" sz="2000" dirty="0"/>
          </a:p>
          <a:p>
            <a:pPr marL="0" indent="0" algn="ctr">
              <a:buNone/>
            </a:pPr>
            <a:r>
              <a:rPr lang="en-GB" sz="4500" dirty="0"/>
              <a:t>Is the event you’re studying WITHIN living memory or BEYOND living memory?</a:t>
            </a:r>
          </a:p>
          <a:p>
            <a:pPr marL="0" indent="0" algn="ctr">
              <a:buNone/>
            </a:pPr>
            <a:endParaRPr lang="en-GB" sz="4000" dirty="0"/>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a:t>
            </a:r>
            <a:r>
              <a:rPr lang="en-GB" sz="1400" dirty="0"/>
              <a:t>Events</a:t>
            </a:r>
            <a:endParaRPr lang="en-GB" sz="1300" dirty="0"/>
          </a:p>
          <a:p>
            <a:pPr algn="ctr"/>
            <a:r>
              <a:rPr lang="en-GB" sz="1300" dirty="0"/>
              <a:t>Chronology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2" name="Action Button: Custom 11">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9" name="Action Button: Custom 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George Stephenson created the first public railways before the Titanic sank. Neither of these are within living memory.</a:t>
            </a:r>
          </a:p>
        </p:txBody>
      </p:sp>
    </p:spTree>
    <p:extLst>
      <p:ext uri="{BB962C8B-B14F-4D97-AF65-F5344CB8AC3E}">
        <p14:creationId xmlns:p14="http://schemas.microsoft.com/office/powerpoint/2010/main" val="34675200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3" grpId="0" animBg="1"/>
      <p:bldP spid="13" grpId="1" animBg="1"/>
    </p:bld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no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After</a:t>
            </a:r>
          </a:p>
        </p:txBody>
      </p:sp>
      <p:sp>
        <p:nvSpPr>
          <p:cNvPr id="3" name="Content Placeholder 2"/>
          <p:cNvSpPr>
            <a:spLocks noGrp="1"/>
          </p:cNvSpPr>
          <p:nvPr>
            <p:ph idx="1"/>
          </p:nvPr>
        </p:nvSpPr>
        <p:spPr>
          <a:xfrm>
            <a:off x="838200" y="1853864"/>
            <a:ext cx="10515600" cy="3725040"/>
          </a:xfrm>
        </p:spPr>
        <p:txBody>
          <a:bodyPr>
            <a:noAutofit/>
          </a:bodyPr>
          <a:lstStyle/>
          <a:p>
            <a:pPr marL="0" indent="0" algn="ctr">
              <a:buNone/>
            </a:pPr>
            <a:r>
              <a:rPr lang="en-GB" sz="4500" dirty="0"/>
              <a:t>Have you looked at any other events AFTER the event you are currently studying?</a:t>
            </a:r>
          </a:p>
          <a:p>
            <a:pPr marL="0" indent="0" algn="ctr">
              <a:buNone/>
            </a:pPr>
            <a:endParaRPr lang="en-GB" sz="4000" dirty="0"/>
          </a:p>
          <a:p>
            <a:pPr marL="0" indent="0" algn="ctr">
              <a:buNone/>
            </a:pPr>
            <a:r>
              <a:rPr lang="en-GB" sz="4500" dirty="0"/>
              <a:t>Is the event you’re studying WITHIN living memory or BEYOND living memory?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a:t>
            </a:r>
            <a:r>
              <a:rPr lang="en-GB" sz="1400" dirty="0"/>
              <a:t>Events</a:t>
            </a:r>
            <a:endParaRPr lang="en-GB" sz="1300" dirty="0"/>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a:t>
            </a:r>
            <a:r>
              <a:rPr lang="en-GB" sz="1400" dirty="0"/>
              <a:t>Events</a:t>
            </a:r>
            <a:endParaRPr lang="en-GB" sz="1300" dirty="0"/>
          </a:p>
          <a:p>
            <a:pPr algn="ctr"/>
            <a:r>
              <a:rPr lang="en-GB" sz="1300" dirty="0"/>
              <a:t>Chronology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3" name="Action Button: Custom 12">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The Great Fire of Newcastle and Gateshead was AFTER the Great Fire of London. Neither of these were within living memory.</a:t>
            </a:r>
          </a:p>
        </p:txBody>
      </p:sp>
    </p:spTree>
    <p:extLst>
      <p:ext uri="{BB962C8B-B14F-4D97-AF65-F5344CB8AC3E}">
        <p14:creationId xmlns:p14="http://schemas.microsoft.com/office/powerpoint/2010/main" val="38202242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4" grpId="0" animBg="1"/>
      <p:bldP spid="14" grpId="1" animBg="1"/>
    </p:bld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Concurrent</a:t>
            </a:r>
          </a:p>
        </p:txBody>
      </p:sp>
      <p:sp>
        <p:nvSpPr>
          <p:cNvPr id="3" name="Content Placeholder 2"/>
          <p:cNvSpPr>
            <a:spLocks noGrp="1"/>
          </p:cNvSpPr>
          <p:nvPr>
            <p:ph idx="1"/>
          </p:nvPr>
        </p:nvSpPr>
        <p:spPr>
          <a:xfrm>
            <a:off x="0" y="1678947"/>
            <a:ext cx="12192000" cy="3510643"/>
          </a:xfrm>
        </p:spPr>
        <p:txBody>
          <a:bodyPr>
            <a:noAutofit/>
          </a:bodyPr>
          <a:lstStyle/>
          <a:p>
            <a:pPr marL="0" indent="0" algn="ctr">
              <a:buNone/>
            </a:pPr>
            <a:r>
              <a:rPr lang="en-GB" sz="5000" dirty="0"/>
              <a:t>Do you know of any other events that happened at the same time but in a different place?</a:t>
            </a:r>
          </a:p>
          <a:p>
            <a:pPr marL="0" indent="0" algn="ctr">
              <a:buNone/>
            </a:pPr>
            <a:endParaRPr lang="en-GB" sz="2000" dirty="0"/>
          </a:p>
          <a:p>
            <a:pPr marL="0" indent="0" algn="ctr">
              <a:buNone/>
            </a:pPr>
            <a:r>
              <a:rPr lang="en-GB" sz="5000" dirty="0"/>
              <a:t>Were people living in other parts of the country or the world at the same time?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a:t>
            </a:r>
            <a:r>
              <a:rPr lang="en-GB" sz="1400" dirty="0"/>
              <a:t>Events</a:t>
            </a:r>
            <a:endParaRPr lang="en-GB" sz="1300" dirty="0"/>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a:t>
            </a:r>
            <a:r>
              <a:rPr lang="en-GB" sz="1400" dirty="0"/>
              <a:t>Events</a:t>
            </a:r>
            <a:endParaRPr lang="en-GB" sz="1300" dirty="0"/>
          </a:p>
          <a:p>
            <a:pPr algn="ctr"/>
            <a:r>
              <a:rPr lang="en-GB" sz="1300" dirty="0"/>
              <a:t>Chronology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2" name="Action Button: Custom 11">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Galileo and Isaac Newton were born in the same year, 1642. They are both thought to be the fathers of modern science.</a:t>
            </a:r>
          </a:p>
        </p:txBody>
      </p:sp>
    </p:spTree>
    <p:extLst>
      <p:ext uri="{BB962C8B-B14F-4D97-AF65-F5344CB8AC3E}">
        <p14:creationId xmlns:p14="http://schemas.microsoft.com/office/powerpoint/2010/main" val="31652897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Continuities</a:t>
            </a:r>
          </a:p>
        </p:txBody>
      </p:sp>
      <p:sp>
        <p:nvSpPr>
          <p:cNvPr id="3" name="Content Placeholder 2"/>
          <p:cNvSpPr>
            <a:spLocks noGrp="1"/>
          </p:cNvSpPr>
          <p:nvPr>
            <p:ph idx="1"/>
          </p:nvPr>
        </p:nvSpPr>
        <p:spPr>
          <a:xfrm>
            <a:off x="704850" y="1957524"/>
            <a:ext cx="10787964" cy="4071801"/>
          </a:xfrm>
        </p:spPr>
        <p:txBody>
          <a:bodyPr>
            <a:noAutofit/>
          </a:bodyPr>
          <a:lstStyle/>
          <a:p>
            <a:pPr marL="0" indent="0" algn="ctr">
              <a:buNone/>
            </a:pPr>
            <a:r>
              <a:rPr lang="en-GB" sz="5000" dirty="0"/>
              <a:t>Can you identify some things that continued in the same way during the Roman occupation of Britain?</a:t>
            </a:r>
          </a:p>
          <a:p>
            <a:pPr marL="0" indent="0" algn="ctr">
              <a:buNone/>
            </a:pPr>
            <a:endParaRPr lang="en-GB" sz="2000" dirty="0"/>
          </a:p>
          <a:p>
            <a:pPr marL="0" indent="0" algn="ctr">
              <a:buNone/>
            </a:pPr>
            <a:r>
              <a:rPr lang="en-GB" sz="5000" dirty="0"/>
              <a:t>Why do you think that they stayed the same? Are they the same now?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Romans Continuity and Change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9" name="Action Button: Custom 8">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Most people still lived in their Celtic roundhouses as they didn’t like Roman villas. There were still lots of tribes in Britain even when the Romans took over.</a:t>
            </a:r>
          </a:p>
        </p:txBody>
      </p:sp>
    </p:spTree>
    <p:extLst>
      <p:ext uri="{BB962C8B-B14F-4D97-AF65-F5344CB8AC3E}">
        <p14:creationId xmlns:p14="http://schemas.microsoft.com/office/powerpoint/2010/main" val="40883120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81959"/>
            <a:ext cx="10793627" cy="1325563"/>
          </a:xfrm>
          <a:solidFill>
            <a:srgbClr val="92D050"/>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Dates/Orders</a:t>
            </a:r>
          </a:p>
        </p:txBody>
      </p:sp>
      <p:sp>
        <p:nvSpPr>
          <p:cNvPr id="3" name="Content Placeholder 2"/>
          <p:cNvSpPr>
            <a:spLocks noGrp="1"/>
          </p:cNvSpPr>
          <p:nvPr>
            <p:ph idx="1"/>
          </p:nvPr>
        </p:nvSpPr>
        <p:spPr>
          <a:xfrm>
            <a:off x="0" y="1785257"/>
            <a:ext cx="12192000" cy="4223657"/>
          </a:xfrm>
        </p:spPr>
        <p:txBody>
          <a:bodyPr>
            <a:noAutofit/>
          </a:bodyPr>
          <a:lstStyle/>
          <a:p>
            <a:pPr marL="0" indent="0" algn="ctr">
              <a:buNone/>
            </a:pPr>
            <a:r>
              <a:rPr lang="en-GB" sz="5000" dirty="0"/>
              <a:t>Can you remember any dates linked to the event that you are studying?</a:t>
            </a:r>
          </a:p>
          <a:p>
            <a:pPr marL="0" indent="0" algn="ctr">
              <a:buNone/>
            </a:pPr>
            <a:endParaRPr lang="en-GB" sz="5000" dirty="0"/>
          </a:p>
          <a:p>
            <a:pPr marL="0" indent="0" algn="ctr">
              <a:buNone/>
            </a:pPr>
            <a:r>
              <a:rPr lang="en-GB" sz="5000" dirty="0"/>
              <a:t>Are there any really important dates that we should remember?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a:t>
            </a:r>
            <a:r>
              <a:rPr lang="en-GB" sz="1400" dirty="0"/>
              <a:t>Events</a:t>
            </a:r>
            <a:endParaRPr lang="en-GB" sz="1300" dirty="0"/>
          </a:p>
          <a:p>
            <a:pPr algn="ctr"/>
            <a:r>
              <a:rPr lang="en-GB" sz="1300" dirty="0"/>
              <a:t>Chronology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9" name="Action Button: Custom 8">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Christopher Columbus sailing around the world was similar to Neil Armstrong travelling around the Earth because they were both trying to find out more about the planet that we live on.</a:t>
            </a:r>
          </a:p>
        </p:txBody>
      </p:sp>
    </p:spTree>
    <p:extLst>
      <p:ext uri="{BB962C8B-B14F-4D97-AF65-F5344CB8AC3E}">
        <p14:creationId xmlns:p14="http://schemas.microsoft.com/office/powerpoint/2010/main" val="25784560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Continuities</a:t>
            </a:r>
          </a:p>
        </p:txBody>
      </p:sp>
      <p:sp>
        <p:nvSpPr>
          <p:cNvPr id="3" name="Content Placeholder 2"/>
          <p:cNvSpPr>
            <a:spLocks noGrp="1"/>
          </p:cNvSpPr>
          <p:nvPr>
            <p:ph idx="1"/>
          </p:nvPr>
        </p:nvSpPr>
        <p:spPr>
          <a:xfrm>
            <a:off x="704850" y="1957524"/>
            <a:ext cx="10787964" cy="4071801"/>
          </a:xfrm>
        </p:spPr>
        <p:txBody>
          <a:bodyPr>
            <a:noAutofit/>
          </a:bodyPr>
          <a:lstStyle/>
          <a:p>
            <a:pPr marL="0" indent="0" algn="ctr">
              <a:buNone/>
            </a:pPr>
            <a:r>
              <a:rPr lang="en-GB" sz="5000" dirty="0"/>
              <a:t>Did the event that you are studying try to keep things the same?</a:t>
            </a:r>
          </a:p>
          <a:p>
            <a:pPr marL="0" indent="0" algn="ctr">
              <a:buNone/>
            </a:pPr>
            <a:endParaRPr lang="en-GB" sz="5000" dirty="0"/>
          </a:p>
          <a:p>
            <a:pPr marL="0" indent="0" algn="ctr">
              <a:buNone/>
            </a:pPr>
            <a:r>
              <a:rPr lang="en-GB" sz="5000" dirty="0"/>
              <a:t>Did it manage to keep things the same?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Events</a:t>
            </a:r>
          </a:p>
          <a:p>
            <a:pPr algn="ctr"/>
            <a:r>
              <a:rPr lang="en-GB" sz="1200" dirty="0"/>
              <a:t>Continuity and Change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9" name="Action Button: Custom 8">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When free education was introduced by the Victorians in 1891. Education has stayed free for all children in Britain since then.</a:t>
            </a:r>
          </a:p>
        </p:txBody>
      </p:sp>
    </p:spTree>
    <p:extLst>
      <p:ext uri="{BB962C8B-B14F-4D97-AF65-F5344CB8AC3E}">
        <p14:creationId xmlns:p14="http://schemas.microsoft.com/office/powerpoint/2010/main" val="39012845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Changes</a:t>
            </a:r>
          </a:p>
        </p:txBody>
      </p:sp>
      <p:sp>
        <p:nvSpPr>
          <p:cNvPr id="3" name="Content Placeholder 2"/>
          <p:cNvSpPr>
            <a:spLocks noGrp="1"/>
          </p:cNvSpPr>
          <p:nvPr>
            <p:ph idx="1"/>
          </p:nvPr>
        </p:nvSpPr>
        <p:spPr>
          <a:xfrm>
            <a:off x="699186" y="1767840"/>
            <a:ext cx="10793627" cy="2386149"/>
          </a:xfrm>
        </p:spPr>
        <p:txBody>
          <a:bodyPr>
            <a:noAutofit/>
          </a:bodyPr>
          <a:lstStyle/>
          <a:p>
            <a:pPr marL="0" indent="0" algn="ctr">
              <a:buNone/>
            </a:pPr>
            <a:r>
              <a:rPr lang="en-GB" sz="5000" dirty="0"/>
              <a:t>Did the event that you are studying try to change things?</a:t>
            </a:r>
          </a:p>
          <a:p>
            <a:pPr marL="0" indent="0" algn="ctr">
              <a:buNone/>
            </a:pPr>
            <a:endParaRPr lang="en-GB" sz="5000" dirty="0"/>
          </a:p>
          <a:p>
            <a:pPr marL="0" indent="0" algn="ctr">
              <a:buNone/>
            </a:pPr>
            <a:r>
              <a:rPr lang="en-GB" sz="5000" dirty="0"/>
              <a:t>What was it trying to change and why?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Events</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Events</a:t>
            </a:r>
          </a:p>
          <a:p>
            <a:pPr algn="ctr"/>
            <a:r>
              <a:rPr lang="en-GB" sz="1200" dirty="0"/>
              <a:t>Continuity and Change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2" name="Action Button: Custom 11">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The Great Fire of London changed the way that towns and cities were built, how fires were handled and how to stop them from being so devastating.</a:t>
            </a:r>
          </a:p>
        </p:txBody>
      </p:sp>
    </p:spTree>
    <p:extLst>
      <p:ext uri="{BB962C8B-B14F-4D97-AF65-F5344CB8AC3E}">
        <p14:creationId xmlns:p14="http://schemas.microsoft.com/office/powerpoint/2010/main" val="3492694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Positive</a:t>
            </a:r>
          </a:p>
        </p:txBody>
      </p:sp>
      <p:sp>
        <p:nvSpPr>
          <p:cNvPr id="3" name="Content Placeholder 2"/>
          <p:cNvSpPr>
            <a:spLocks noGrp="1"/>
          </p:cNvSpPr>
          <p:nvPr>
            <p:ph idx="1"/>
          </p:nvPr>
        </p:nvSpPr>
        <p:spPr>
          <a:xfrm>
            <a:off x="699187" y="1678947"/>
            <a:ext cx="10793628" cy="4136570"/>
          </a:xfrm>
        </p:spPr>
        <p:txBody>
          <a:bodyPr>
            <a:noAutofit/>
          </a:bodyPr>
          <a:lstStyle/>
          <a:p>
            <a:pPr marL="0" indent="0" algn="ctr">
              <a:buNone/>
            </a:pPr>
            <a:r>
              <a:rPr lang="en-GB" sz="4500" dirty="0"/>
              <a:t>Can you think of something good that has changed or stayed the same because of the event that you are studying?</a:t>
            </a:r>
          </a:p>
          <a:p>
            <a:pPr marL="0" indent="0" algn="ctr">
              <a:buNone/>
            </a:pPr>
            <a:endParaRPr lang="en-GB" sz="4500" dirty="0"/>
          </a:p>
          <a:p>
            <a:pPr marL="0" indent="0" algn="ctr">
              <a:buNone/>
            </a:pPr>
            <a:r>
              <a:rPr lang="en-GB" sz="4500" dirty="0"/>
              <a:t>Was it good just for the people who lived there or for other people as well?</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Events</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Events</a:t>
            </a:r>
          </a:p>
          <a:p>
            <a:pPr algn="ctr"/>
            <a:r>
              <a:rPr lang="en-GB" sz="1200" dirty="0"/>
              <a:t>Continuity and Change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2" name="Action Button: Custom 11">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The first recorded flight meant that people kept on trying to improve how we fly, meaning that we can now do it faster and easier.</a:t>
            </a:r>
          </a:p>
        </p:txBody>
      </p:sp>
    </p:spTree>
    <p:extLst>
      <p:ext uri="{BB962C8B-B14F-4D97-AF65-F5344CB8AC3E}">
        <p14:creationId xmlns:p14="http://schemas.microsoft.com/office/powerpoint/2010/main" val="10835035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1678947"/>
            <a:ext cx="10793628" cy="4136570"/>
          </a:xfrm>
        </p:spPr>
        <p:txBody>
          <a:bodyPr>
            <a:noAutofit/>
          </a:bodyPr>
          <a:lstStyle/>
          <a:p>
            <a:pPr marL="0" indent="0" algn="ctr">
              <a:buNone/>
            </a:pPr>
            <a:r>
              <a:rPr lang="en-GB" sz="4500" dirty="0"/>
              <a:t>Can you think of something bad that has changed or stayed the same because of the event that you are studying?</a:t>
            </a:r>
          </a:p>
          <a:p>
            <a:pPr marL="0" indent="0" algn="ctr">
              <a:buNone/>
            </a:pPr>
            <a:endParaRPr lang="en-GB" sz="4500" dirty="0"/>
          </a:p>
          <a:p>
            <a:pPr marL="0" indent="0" algn="ctr">
              <a:buNone/>
            </a:pPr>
            <a:r>
              <a:rPr lang="en-GB" sz="4500" dirty="0"/>
              <a:t>Was it bad just for the people who lived there or for other people as well?</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Events</a:t>
            </a:r>
          </a:p>
          <a:p>
            <a:pPr algn="ctr"/>
            <a:r>
              <a:rPr lang="en-GB" sz="1200" dirty="0"/>
              <a:t>Continuity and Change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4" name="Action Button: Custom 13">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Christopher Columbus discovering new lands was bad for the people who lived there because lots of them were taken as slaves or had their lands taken from them.</a:t>
            </a:r>
          </a:p>
        </p:txBody>
      </p:sp>
    </p:spTree>
    <p:extLst>
      <p:ext uri="{BB962C8B-B14F-4D97-AF65-F5344CB8AC3E}">
        <p14:creationId xmlns:p14="http://schemas.microsoft.com/office/powerpoint/2010/main" val="32446073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Causes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1678947"/>
            <a:ext cx="10793628" cy="4136570"/>
          </a:xfrm>
        </p:spPr>
        <p:txBody>
          <a:bodyPr>
            <a:noAutofit/>
          </a:bodyPr>
          <a:lstStyle/>
          <a:p>
            <a:pPr marL="0" indent="0" algn="ctr">
              <a:buNone/>
            </a:pPr>
            <a:r>
              <a:rPr lang="en-GB" sz="4500" dirty="0"/>
              <a:t>Can you think of anything that made the event that you are studying happen?</a:t>
            </a:r>
          </a:p>
          <a:p>
            <a:pPr marL="0" indent="0" algn="ctr">
              <a:buNone/>
            </a:pPr>
            <a:endParaRPr lang="en-GB" sz="4500" dirty="0"/>
          </a:p>
          <a:p>
            <a:pPr marL="0" indent="0" algn="ctr">
              <a:buNone/>
            </a:pPr>
            <a:r>
              <a:rPr lang="en-GB" sz="4500" dirty="0"/>
              <a:t>Was it just one thing that made it happen or a few things?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Events</a:t>
            </a:r>
          </a:p>
          <a:p>
            <a:pPr algn="ctr"/>
            <a:r>
              <a:rPr lang="en-GB" sz="1200" dirty="0"/>
              <a:t>Cause and Effect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2" name="Action Button: Custom 11">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Amelia Earhart went on her solo mission across the Atlantic because she wanted to prove that a woman could fly and be a pilot just like men.</a:t>
            </a:r>
          </a:p>
        </p:txBody>
      </p:sp>
    </p:spTree>
    <p:extLst>
      <p:ext uri="{BB962C8B-B14F-4D97-AF65-F5344CB8AC3E}">
        <p14:creationId xmlns:p14="http://schemas.microsoft.com/office/powerpoint/2010/main" val="28819647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Effects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8" cy="4136570"/>
          </a:xfrm>
        </p:spPr>
        <p:txBody>
          <a:bodyPr>
            <a:noAutofit/>
          </a:bodyPr>
          <a:lstStyle/>
          <a:p>
            <a:pPr marL="0" indent="0" algn="ctr">
              <a:buNone/>
            </a:pPr>
            <a:r>
              <a:rPr lang="en-GB" sz="5000" dirty="0"/>
              <a:t>Can you think of an impact that the event you are studying had on people?</a:t>
            </a:r>
          </a:p>
          <a:p>
            <a:pPr marL="0" indent="0" algn="ctr">
              <a:buNone/>
            </a:pPr>
            <a:endParaRPr lang="en-GB" sz="5000" dirty="0"/>
          </a:p>
          <a:p>
            <a:pPr marL="0" indent="0" algn="ctr">
              <a:buNone/>
            </a:pPr>
            <a:r>
              <a:rPr lang="en-GB" sz="5000" dirty="0"/>
              <a:t>Did it change things locally, nationally or internationally?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Events</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Events</a:t>
            </a:r>
          </a:p>
          <a:p>
            <a:pPr algn="ctr"/>
            <a:r>
              <a:rPr lang="en-GB" sz="1200" dirty="0"/>
              <a:t>Cause and Effect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4" name="Action Button: Custom 13">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After Tim Berners-Lee created the internet, the world around us has become reliant on it and it has become one of the most important parts of our lives today.</a:t>
            </a:r>
          </a:p>
        </p:txBody>
      </p:sp>
    </p:spTree>
    <p:extLst>
      <p:ext uri="{BB962C8B-B14F-4D97-AF65-F5344CB8AC3E}">
        <p14:creationId xmlns:p14="http://schemas.microsoft.com/office/powerpoint/2010/main" val="12498656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Positive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8" cy="3154310"/>
          </a:xfrm>
        </p:spPr>
        <p:txBody>
          <a:bodyPr>
            <a:noAutofit/>
          </a:bodyPr>
          <a:lstStyle/>
          <a:p>
            <a:pPr marL="0" indent="0" algn="ctr">
              <a:buNone/>
            </a:pPr>
            <a:r>
              <a:rPr lang="en-GB" sz="5000" dirty="0"/>
              <a:t>Can you think of anything good that the event that you are studying brought about?</a:t>
            </a:r>
          </a:p>
          <a:p>
            <a:pPr marL="0" indent="0" algn="ctr">
              <a:buNone/>
            </a:pPr>
            <a:endParaRPr lang="en-GB" sz="2000" dirty="0"/>
          </a:p>
          <a:p>
            <a:pPr marL="0" indent="0" algn="ctr">
              <a:buNone/>
            </a:pPr>
            <a:r>
              <a:rPr lang="en-GB" sz="5000" dirty="0"/>
              <a:t>Was it good just for one area or a whole bunch of different areas?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Events</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Events</a:t>
            </a:r>
          </a:p>
          <a:p>
            <a:pPr algn="ctr"/>
            <a:r>
              <a:rPr lang="en-GB" sz="1200" dirty="0"/>
              <a:t>Cause and Effect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4" name="Action Button: Custom 13">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Man landing on the Moon proved that we could go and explore space and achieve incredible things.</a:t>
            </a:r>
          </a:p>
        </p:txBody>
      </p:sp>
    </p:spTree>
    <p:extLst>
      <p:ext uri="{BB962C8B-B14F-4D97-AF65-F5344CB8AC3E}">
        <p14:creationId xmlns:p14="http://schemas.microsoft.com/office/powerpoint/2010/main" val="5813780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8" cy="3180893"/>
          </a:xfrm>
        </p:spPr>
        <p:txBody>
          <a:bodyPr>
            <a:noAutofit/>
          </a:bodyPr>
          <a:lstStyle/>
          <a:p>
            <a:pPr marL="0" indent="0" algn="ctr">
              <a:buNone/>
            </a:pPr>
            <a:r>
              <a:rPr lang="en-GB" sz="5000" dirty="0"/>
              <a:t>Can you think of anything bad that the event that you are studying brought about?</a:t>
            </a:r>
          </a:p>
          <a:p>
            <a:pPr marL="0" indent="0" algn="ctr">
              <a:buNone/>
            </a:pPr>
            <a:endParaRPr lang="en-GB" sz="2000" dirty="0"/>
          </a:p>
          <a:p>
            <a:pPr marL="0" indent="0" algn="ctr">
              <a:buNone/>
            </a:pPr>
            <a:r>
              <a:rPr lang="en-GB" sz="5000" dirty="0"/>
              <a:t>Was it bad just for one area or a whole bunch of different areas?</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Events</a:t>
            </a:r>
          </a:p>
          <a:p>
            <a:pPr algn="ctr"/>
            <a:r>
              <a:rPr lang="en-GB" sz="1200" dirty="0"/>
              <a:t>Cause and Effect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2" name="Action Button: Custom 11">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5" name="Action Button: Custom 14">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6" name="Action Button: Custom 15">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7" name="Rectangle 16"/>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When Tim Berners-Lee invented the internet, there were a lot of great things from it, but people all across the world now rely on it so much that they can’t live without it and have become addicted to it.</a:t>
            </a:r>
          </a:p>
        </p:txBody>
      </p:sp>
    </p:spTree>
    <p:extLst>
      <p:ext uri="{BB962C8B-B14F-4D97-AF65-F5344CB8AC3E}">
        <p14:creationId xmlns:p14="http://schemas.microsoft.com/office/powerpoint/2010/main" val="40870446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7" grpId="0" animBg="1"/>
      <p:bldP spid="17" grpId="1" animBg="1"/>
    </p:bld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Event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849984"/>
            <a:ext cx="10793628" cy="3180893"/>
          </a:xfrm>
        </p:spPr>
        <p:txBody>
          <a:bodyPr>
            <a:noAutofit/>
          </a:bodyPr>
          <a:lstStyle/>
          <a:p>
            <a:pPr marL="0" indent="0" algn="ctr">
              <a:buNone/>
            </a:pPr>
            <a:r>
              <a:rPr lang="en-GB" sz="5000" dirty="0"/>
              <a:t>Was the event that you are studying important to today?</a:t>
            </a:r>
          </a:p>
          <a:p>
            <a:pPr marL="0" indent="0" algn="ctr">
              <a:buNone/>
            </a:pPr>
            <a:endParaRPr lang="en-GB" sz="3000" dirty="0"/>
          </a:p>
          <a:p>
            <a:pPr marL="0" indent="0" algn="ctr">
              <a:buNone/>
            </a:pPr>
            <a:r>
              <a:rPr lang="en-GB" sz="5000" dirty="0"/>
              <a:t>Do you think lots of people around the world know about it or just in one area?</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Events</a:t>
            </a:r>
          </a:p>
          <a:p>
            <a:pPr algn="ctr"/>
            <a:r>
              <a:rPr lang="en-GB" sz="1200" dirty="0"/>
              <a:t>Significance and Interpretation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2" name="Action Button: Custom 11">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The sinking of the Titanic was important because people started taking safety on boats much more seriously than they had done before.</a:t>
            </a:r>
          </a:p>
        </p:txBody>
      </p:sp>
    </p:spTree>
    <p:extLst>
      <p:ext uri="{BB962C8B-B14F-4D97-AF65-F5344CB8AC3E}">
        <p14:creationId xmlns:p14="http://schemas.microsoft.com/office/powerpoint/2010/main" val="32909785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Changes</a:t>
            </a:r>
          </a:p>
        </p:txBody>
      </p:sp>
      <p:sp>
        <p:nvSpPr>
          <p:cNvPr id="3" name="Content Placeholder 2"/>
          <p:cNvSpPr>
            <a:spLocks noGrp="1"/>
          </p:cNvSpPr>
          <p:nvPr>
            <p:ph idx="1"/>
          </p:nvPr>
        </p:nvSpPr>
        <p:spPr>
          <a:xfrm>
            <a:off x="699186" y="1767840"/>
            <a:ext cx="10793627" cy="2386149"/>
          </a:xfrm>
        </p:spPr>
        <p:txBody>
          <a:bodyPr>
            <a:noAutofit/>
          </a:bodyPr>
          <a:lstStyle/>
          <a:p>
            <a:pPr marL="0" indent="0" algn="ctr">
              <a:buNone/>
            </a:pPr>
            <a:r>
              <a:rPr lang="en-GB" sz="5000" dirty="0"/>
              <a:t>Can you identify any changes in Britain that happened during the Roman occupation?</a:t>
            </a:r>
          </a:p>
          <a:p>
            <a:pPr marL="0" indent="0" algn="ctr">
              <a:buNone/>
            </a:pPr>
            <a:endParaRPr lang="en-GB" sz="2000" dirty="0"/>
          </a:p>
          <a:p>
            <a:pPr marL="0" indent="0" algn="ctr">
              <a:buNone/>
            </a:pPr>
            <a:r>
              <a:rPr lang="en-GB" sz="5000" dirty="0"/>
              <a:t>Do you think that people were happy with these changes?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Romans 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Romans Continuity and Change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2" name="Action Button: Custom 11">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4" name="Action Button: Custom 13">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5" name="Action Button: Custom 14">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The Romans introduced laws and taxation which weren’t always popular. They even brought new religions and changed the way that towns were built.</a:t>
            </a:r>
          </a:p>
        </p:txBody>
      </p:sp>
    </p:spTree>
    <p:extLst>
      <p:ext uri="{BB962C8B-B14F-4D97-AF65-F5344CB8AC3E}">
        <p14:creationId xmlns:p14="http://schemas.microsoft.com/office/powerpoint/2010/main" val="6546571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6" grpId="0" animBg="1"/>
      <p:bldP spid="16" grpId="1" animBg="1"/>
    </p:bld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Studying</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113488"/>
            <a:ext cx="10793628" cy="3180893"/>
          </a:xfrm>
        </p:spPr>
        <p:txBody>
          <a:bodyPr>
            <a:noAutofit/>
          </a:bodyPr>
          <a:lstStyle/>
          <a:p>
            <a:pPr marL="0" indent="0" algn="ctr">
              <a:buNone/>
            </a:pPr>
            <a:r>
              <a:rPr lang="en-GB" sz="4000" dirty="0"/>
              <a:t>Do you think that we should be learning about the event that we are studying?</a:t>
            </a:r>
          </a:p>
          <a:p>
            <a:pPr marL="0" indent="0" algn="ctr">
              <a:buNone/>
            </a:pPr>
            <a:endParaRPr lang="en-GB" sz="4000" dirty="0"/>
          </a:p>
          <a:p>
            <a:pPr marL="0" indent="0" algn="ctr">
              <a:buNone/>
            </a:pPr>
            <a:r>
              <a:rPr lang="en-GB" sz="4000" dirty="0"/>
              <a:t>What makes it important? Is it just important for us or for other people around the country or even the world?</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Events</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Events</a:t>
            </a:r>
          </a:p>
          <a:p>
            <a:pPr algn="ctr"/>
            <a:r>
              <a:rPr lang="en-GB" sz="1200" dirty="0"/>
              <a:t>Significance and Interpretation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4" name="Action Button: Custom 13">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Studying important events is good because we can learn about what caused them, what happened after and how they have changed our lives.</a:t>
            </a:r>
          </a:p>
        </p:txBody>
      </p:sp>
    </p:spTree>
    <p:extLst>
      <p:ext uri="{BB962C8B-B14F-4D97-AF65-F5344CB8AC3E}">
        <p14:creationId xmlns:p14="http://schemas.microsoft.com/office/powerpoint/2010/main" val="39068760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Challenges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2213421"/>
            <a:ext cx="12192000" cy="3253929"/>
          </a:xfrm>
        </p:spPr>
        <p:txBody>
          <a:bodyPr>
            <a:noAutofit/>
          </a:bodyPr>
          <a:lstStyle/>
          <a:p>
            <a:pPr marL="0" indent="0" algn="ctr">
              <a:buNone/>
            </a:pPr>
            <a:r>
              <a:rPr lang="en-GB" sz="4000" dirty="0"/>
              <a:t>What kinds of challenges do you think people have faced either during the event that we are studying or faced because of it?</a:t>
            </a:r>
          </a:p>
          <a:p>
            <a:pPr marL="0" indent="0" algn="ctr">
              <a:buNone/>
            </a:pPr>
            <a:endParaRPr lang="en-GB" sz="4000" dirty="0"/>
          </a:p>
          <a:p>
            <a:pPr marL="0" indent="0" algn="ctr">
              <a:buNone/>
            </a:pPr>
            <a:r>
              <a:rPr lang="en-GB" sz="4000" dirty="0"/>
              <a:t>Are there still these challenges that we run into today?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Events</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Events</a:t>
            </a:r>
          </a:p>
          <a:p>
            <a:pPr algn="ctr"/>
            <a:r>
              <a:rPr lang="en-GB" sz="1200" dirty="0"/>
              <a:t>Significance and Interpretation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4" name="Action Button: Custom 13">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Florence Nightingale tried to help soldiers in the Crimean War, but hospitals were really dirty, meaning the soldiers wouldn’t get better because of diseases.</a:t>
            </a:r>
          </a:p>
        </p:txBody>
      </p:sp>
    </p:spTree>
    <p:extLst>
      <p:ext uri="{BB962C8B-B14F-4D97-AF65-F5344CB8AC3E}">
        <p14:creationId xmlns:p14="http://schemas.microsoft.com/office/powerpoint/2010/main" val="12556941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Interpretation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829098"/>
            <a:ext cx="12192000" cy="3180893"/>
          </a:xfrm>
        </p:spPr>
        <p:txBody>
          <a:bodyPr>
            <a:noAutofit/>
          </a:bodyPr>
          <a:lstStyle/>
          <a:p>
            <a:pPr marL="0" indent="0" algn="ctr">
              <a:buNone/>
            </a:pPr>
            <a:r>
              <a:rPr lang="en-GB" sz="4000" dirty="0"/>
              <a:t>When someone mentions the event you are studying, what do you think of?</a:t>
            </a:r>
          </a:p>
          <a:p>
            <a:pPr marL="0" indent="0" algn="ctr">
              <a:buNone/>
            </a:pPr>
            <a:endParaRPr lang="en-GB" sz="4000" dirty="0"/>
          </a:p>
          <a:p>
            <a:pPr marL="0" indent="0" algn="ctr">
              <a:buNone/>
            </a:pPr>
            <a:r>
              <a:rPr lang="en-GB" sz="4000" dirty="0"/>
              <a:t>Do you know why you think of that?</a:t>
            </a:r>
          </a:p>
          <a:p>
            <a:pPr marL="0" indent="0" algn="ctr">
              <a:buNone/>
            </a:pPr>
            <a:endParaRPr lang="en-GB" sz="4000" dirty="0"/>
          </a:p>
          <a:p>
            <a:pPr marL="0" indent="0" algn="ctr">
              <a:buNone/>
            </a:pPr>
            <a:r>
              <a:rPr lang="en-GB" sz="4000" dirty="0"/>
              <a:t>Is there another way to think about it?</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Events</a:t>
            </a:r>
          </a:p>
          <a:p>
            <a:pPr algn="ctr"/>
            <a:r>
              <a:rPr lang="en-GB" sz="1200" dirty="0"/>
              <a:t>Significance and Interpretation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2" name="Action Button: Custom 11">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We often think of the creation of the internet as something amazing because of how it links us altogether. However, what are some of the bad things about the internet?</a:t>
            </a:r>
          </a:p>
        </p:txBody>
      </p:sp>
    </p:spTree>
    <p:extLst>
      <p:ext uri="{BB962C8B-B14F-4D97-AF65-F5344CB8AC3E}">
        <p14:creationId xmlns:p14="http://schemas.microsoft.com/office/powerpoint/2010/main" val="24406952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Types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1944962"/>
            <a:ext cx="10773032" cy="3180893"/>
          </a:xfrm>
        </p:spPr>
        <p:txBody>
          <a:bodyPr>
            <a:noAutofit/>
          </a:bodyPr>
          <a:lstStyle/>
          <a:p>
            <a:pPr marL="0" indent="0" algn="ctr">
              <a:buNone/>
            </a:pPr>
            <a:r>
              <a:rPr lang="en-GB" sz="5000" dirty="0"/>
              <a:t>What kinds of evidence might we find about the event that we are studying?</a:t>
            </a:r>
          </a:p>
          <a:p>
            <a:pPr marL="0" indent="0" algn="ctr">
              <a:buNone/>
            </a:pPr>
            <a:endParaRPr lang="en-GB" sz="2000" dirty="0"/>
          </a:p>
          <a:p>
            <a:pPr marL="0" indent="0" algn="ctr">
              <a:buNone/>
            </a:pPr>
            <a:r>
              <a:rPr lang="en-GB" sz="5000" dirty="0"/>
              <a:t>Why might finding evidence about this event be easy or difficult?</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Events</a:t>
            </a:r>
          </a:p>
          <a:p>
            <a:pPr algn="ctr"/>
            <a:r>
              <a:rPr lang="en-GB" sz="1200" dirty="0"/>
              <a:t>Sources as Evidence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3" name="Action Button: Custom 12">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Divers have found the wreckage of the Titanic so they can find pieces of furniture, personal belongings and some remains. Unfortunately, a lot of it has been lost to the sea over time.</a:t>
            </a:r>
          </a:p>
        </p:txBody>
      </p:sp>
    </p:spTree>
    <p:extLst>
      <p:ext uri="{BB962C8B-B14F-4D97-AF65-F5344CB8AC3E}">
        <p14:creationId xmlns:p14="http://schemas.microsoft.com/office/powerpoint/2010/main" val="6387901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4" grpId="0" animBg="1"/>
      <p:bldP spid="14" grpId="1" animBg="1"/>
    </p:bld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Amount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884818"/>
            <a:ext cx="10773032" cy="3180893"/>
          </a:xfrm>
        </p:spPr>
        <p:txBody>
          <a:bodyPr>
            <a:noAutofit/>
          </a:bodyPr>
          <a:lstStyle/>
          <a:p>
            <a:pPr marL="0" indent="0" algn="ctr">
              <a:buNone/>
            </a:pPr>
            <a:r>
              <a:rPr lang="en-GB" sz="5000" dirty="0"/>
              <a:t>Do you think there is lots of evidence about the event that we are studying?</a:t>
            </a:r>
          </a:p>
          <a:p>
            <a:pPr marL="0" indent="0" algn="ctr">
              <a:buNone/>
            </a:pPr>
            <a:endParaRPr lang="en-GB" sz="5000" dirty="0"/>
          </a:p>
          <a:p>
            <a:pPr marL="0" indent="0" algn="ctr">
              <a:buNone/>
            </a:pPr>
            <a:r>
              <a:rPr lang="en-GB" sz="5000" dirty="0"/>
              <a:t>Why might there be lots or not very much?</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Events</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Events</a:t>
            </a:r>
          </a:p>
          <a:p>
            <a:pPr algn="ctr"/>
            <a:r>
              <a:rPr lang="en-GB" sz="1200" dirty="0"/>
              <a:t>Sources as Evidence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4" name="Action Button: Custom 13">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We have lots of evidence about the Moon landings because we had cameras and people could write. There are also people who are still alive today that remember it.</a:t>
            </a:r>
          </a:p>
        </p:txBody>
      </p:sp>
    </p:spTree>
    <p:extLst>
      <p:ext uri="{BB962C8B-B14F-4D97-AF65-F5344CB8AC3E}">
        <p14:creationId xmlns:p14="http://schemas.microsoft.com/office/powerpoint/2010/main" val="13694664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Usefulness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73512"/>
            <a:ext cx="10773032" cy="3180893"/>
          </a:xfrm>
        </p:spPr>
        <p:txBody>
          <a:bodyPr>
            <a:noAutofit/>
          </a:bodyPr>
          <a:lstStyle/>
          <a:p>
            <a:pPr marL="0" indent="0" algn="ctr">
              <a:buNone/>
            </a:pPr>
            <a:r>
              <a:rPr lang="en-GB" sz="5000" dirty="0"/>
              <a:t>How do you think that we know about the event that we are studying?</a:t>
            </a:r>
          </a:p>
          <a:p>
            <a:pPr marL="0" indent="0" algn="ctr">
              <a:buNone/>
            </a:pPr>
            <a:endParaRPr lang="en-GB" sz="2000" dirty="0"/>
          </a:p>
          <a:p>
            <a:pPr marL="0" indent="0" algn="ctr">
              <a:buNone/>
            </a:pPr>
            <a:r>
              <a:rPr lang="en-GB" sz="5000" dirty="0"/>
              <a:t>What would make us either believe or NOT believe something we read or see about it? </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Events</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Events</a:t>
            </a:r>
          </a:p>
          <a:p>
            <a:pPr algn="ctr"/>
            <a:r>
              <a:rPr lang="en-GB" sz="1200" dirty="0"/>
              <a:t>Sources as Evidence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4" name="Action Button: Custom 13">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We have to be careful when looking at evidence of the Gunpowder Plot because it involved lots of people who didn’t like each other, so what they said or wrote might not be completely true. It does show us what they thought of each other though.</a:t>
            </a:r>
          </a:p>
        </p:txBody>
      </p:sp>
    </p:spTree>
    <p:extLst>
      <p:ext uri="{BB962C8B-B14F-4D97-AF65-F5344CB8AC3E}">
        <p14:creationId xmlns:p14="http://schemas.microsoft.com/office/powerpoint/2010/main" val="13987179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Primary/Secondary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92562"/>
            <a:ext cx="10773032" cy="3180893"/>
          </a:xfrm>
        </p:spPr>
        <p:txBody>
          <a:bodyPr>
            <a:noAutofit/>
          </a:bodyPr>
          <a:lstStyle/>
          <a:p>
            <a:pPr marL="0" indent="0" algn="ctr">
              <a:buNone/>
            </a:pPr>
            <a:r>
              <a:rPr lang="en-GB" sz="5000" dirty="0"/>
              <a:t>Do you know the difference between a primary and a secondary source?</a:t>
            </a:r>
          </a:p>
          <a:p>
            <a:pPr marL="0" indent="0" algn="ctr">
              <a:buNone/>
            </a:pPr>
            <a:endParaRPr lang="en-GB" sz="2000" dirty="0"/>
          </a:p>
          <a:p>
            <a:pPr marL="0" indent="0" algn="ctr">
              <a:buNone/>
            </a:pPr>
            <a:r>
              <a:rPr lang="en-GB" sz="5000" dirty="0"/>
              <a:t>Can you give an example of a primary or a secondary source linked to the event that we are studying?</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Events</a:t>
            </a:r>
          </a:p>
          <a:p>
            <a:pPr algn="ctr"/>
            <a:r>
              <a:rPr lang="en-GB" sz="1200" dirty="0"/>
              <a:t>Sources as Evidence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2" name="Action Button: Custom 11">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We have primary sources from the Moon landings because we had cameras that could record videos, photos and sounds. Secondary sources include websites and books. </a:t>
            </a:r>
          </a:p>
        </p:txBody>
      </p:sp>
    </p:spTree>
    <p:extLst>
      <p:ext uri="{BB962C8B-B14F-4D97-AF65-F5344CB8AC3E}">
        <p14:creationId xmlns:p14="http://schemas.microsoft.com/office/powerpoint/2010/main" val="3553176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Questions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144987"/>
            <a:ext cx="10773032" cy="3180893"/>
          </a:xfrm>
        </p:spPr>
        <p:txBody>
          <a:bodyPr>
            <a:noAutofit/>
          </a:bodyPr>
          <a:lstStyle/>
          <a:p>
            <a:pPr marL="0" indent="0" algn="ctr">
              <a:buNone/>
            </a:pPr>
            <a:r>
              <a:rPr lang="en-GB" sz="4500" dirty="0"/>
              <a:t>What kinds of questions would you like to ask about the event that you are studying?</a:t>
            </a:r>
          </a:p>
          <a:p>
            <a:pPr marL="0" indent="0" algn="ctr">
              <a:buNone/>
            </a:pPr>
            <a:endParaRPr lang="en-GB" sz="4500" dirty="0"/>
          </a:p>
          <a:p>
            <a:pPr marL="0" indent="0" algn="ctr">
              <a:buNone/>
            </a:pPr>
            <a:r>
              <a:rPr lang="en-GB" sz="4500" dirty="0"/>
              <a:t> Do you think other people might want to ask the same question or a different one?</a:t>
            </a:r>
          </a:p>
        </p:txBody>
      </p:sp>
      <p:sp>
        <p:nvSpPr>
          <p:cNvPr id="8" name="Action Button: Custom 7">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Events</a:t>
            </a:r>
          </a:p>
          <a:p>
            <a:pPr algn="ctr"/>
            <a:r>
              <a:rPr lang="en-GB" sz="1200" dirty="0"/>
              <a:t>Historical Enquiry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4" name="Action Button: Custom 13">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What good came from the Great Fire of London?</a:t>
            </a:r>
          </a:p>
          <a:p>
            <a:pPr algn="ctr"/>
            <a:r>
              <a:rPr lang="en-GB" sz="2400" dirty="0"/>
              <a:t>Did people really need to go into space?</a:t>
            </a:r>
          </a:p>
          <a:p>
            <a:pPr algn="ctr"/>
            <a:r>
              <a:rPr lang="en-GB" sz="2400" dirty="0"/>
              <a:t>Why is Rosa Parks so important to history?</a:t>
            </a:r>
          </a:p>
        </p:txBody>
      </p:sp>
    </p:spTree>
    <p:extLst>
      <p:ext uri="{BB962C8B-B14F-4D97-AF65-F5344CB8AC3E}">
        <p14:creationId xmlns:p14="http://schemas.microsoft.com/office/powerpoint/2010/main" val="14556134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Explanations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92562"/>
            <a:ext cx="10773032" cy="3180893"/>
          </a:xfrm>
        </p:spPr>
        <p:txBody>
          <a:bodyPr>
            <a:noAutofit/>
          </a:bodyPr>
          <a:lstStyle/>
          <a:p>
            <a:pPr marL="0" indent="0" algn="ctr">
              <a:buNone/>
            </a:pPr>
            <a:r>
              <a:rPr lang="en-GB" sz="5000" dirty="0"/>
              <a:t>Can you explain something important about the event that you are studying to someone else?</a:t>
            </a:r>
          </a:p>
          <a:p>
            <a:pPr marL="0" indent="0" algn="ctr">
              <a:buNone/>
            </a:pPr>
            <a:endParaRPr lang="en-GB" sz="2000" dirty="0"/>
          </a:p>
          <a:p>
            <a:pPr marL="0" indent="0" algn="ctr">
              <a:buNone/>
            </a:pPr>
            <a:r>
              <a:rPr lang="en-GB" sz="5000" dirty="0"/>
              <a:t>What kinds of information can you give them and where did you learn it?</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Events</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Events</a:t>
            </a:r>
          </a:p>
          <a:p>
            <a:pPr algn="ctr"/>
            <a:r>
              <a:rPr lang="en-GB" sz="1200" dirty="0"/>
              <a:t>Historical Enquiry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4" name="Action Button: Custom 13">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What good came from the Great Fire of London?</a:t>
            </a:r>
          </a:p>
          <a:p>
            <a:pPr algn="ctr"/>
            <a:r>
              <a:rPr lang="en-GB" sz="2400" dirty="0"/>
              <a:t>People realised that you needed to build with better materials, have fire brigades and plan towns much better.</a:t>
            </a:r>
          </a:p>
        </p:txBody>
      </p:sp>
    </p:spTree>
    <p:extLst>
      <p:ext uri="{BB962C8B-B14F-4D97-AF65-F5344CB8AC3E}">
        <p14:creationId xmlns:p14="http://schemas.microsoft.com/office/powerpoint/2010/main" val="38750030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Evidence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897337"/>
            <a:ext cx="10773032" cy="3180893"/>
          </a:xfrm>
        </p:spPr>
        <p:txBody>
          <a:bodyPr>
            <a:noAutofit/>
          </a:bodyPr>
          <a:lstStyle/>
          <a:p>
            <a:pPr marL="0" indent="0" algn="ctr">
              <a:buNone/>
            </a:pPr>
            <a:r>
              <a:rPr lang="en-GB" sz="5000" dirty="0"/>
              <a:t>What kinds of evidence do we have about the event that you are studying?</a:t>
            </a:r>
          </a:p>
          <a:p>
            <a:pPr marL="0" indent="0" algn="ctr">
              <a:buNone/>
            </a:pPr>
            <a:endParaRPr lang="en-GB" sz="5000" dirty="0"/>
          </a:p>
          <a:p>
            <a:pPr marL="0" indent="0" algn="ctr">
              <a:buNone/>
            </a:pPr>
            <a:r>
              <a:rPr lang="en-GB" sz="5000" dirty="0"/>
              <a:t>Do you know if it is primary or secondary?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Events</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Events</a:t>
            </a:r>
          </a:p>
          <a:p>
            <a:pPr algn="ctr"/>
            <a:r>
              <a:rPr lang="en-GB" sz="1200" dirty="0"/>
              <a:t>Historical Enquiry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4" name="Action Button: Custom 13">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We have some evidence of Amelia Earhart’s solo flight such as newspapers and letters from the time, but the plane and her body were never found, so we can never be sure what happened exactly. </a:t>
            </a:r>
          </a:p>
        </p:txBody>
      </p:sp>
    </p:spTree>
    <p:extLst>
      <p:ext uri="{BB962C8B-B14F-4D97-AF65-F5344CB8AC3E}">
        <p14:creationId xmlns:p14="http://schemas.microsoft.com/office/powerpoint/2010/main" val="36873128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Positive</a:t>
            </a:r>
          </a:p>
        </p:txBody>
      </p:sp>
      <p:sp>
        <p:nvSpPr>
          <p:cNvPr id="3"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a continuity or a change during the Roman occupation of Britain that you think was positive and say why you think it was positive?</a:t>
            </a:r>
          </a:p>
          <a:p>
            <a:pPr marL="0" indent="0" algn="ctr">
              <a:buNone/>
            </a:pPr>
            <a:endParaRPr lang="en-GB" sz="2000" dirty="0"/>
          </a:p>
          <a:p>
            <a:pPr marL="0" indent="0" algn="ctr">
              <a:buNone/>
            </a:pPr>
            <a:r>
              <a:rPr lang="en-GB" sz="4500" dirty="0"/>
              <a:t>Do you think that THEY knew that it was positive or was it later?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Romans 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Romans Continuity and Change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2" name="Action Button: Custom 11">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4" name="Action Button: Custom 13">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5" name="Action Button: Custom 14">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Although there were some roads already, the Romans made roads more popular in Britain which made travelling across the country much easier.</a:t>
            </a:r>
          </a:p>
        </p:txBody>
      </p:sp>
    </p:spTree>
    <p:extLst>
      <p:ext uri="{BB962C8B-B14F-4D97-AF65-F5344CB8AC3E}">
        <p14:creationId xmlns:p14="http://schemas.microsoft.com/office/powerpoint/2010/main" val="27155540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6" grpId="0" animBg="1"/>
      <p:bldP spid="16" grpId="1" animBg="1"/>
    </p:bld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383177" y="2116412"/>
            <a:ext cx="11425645" cy="3180893"/>
          </a:xfrm>
        </p:spPr>
        <p:txBody>
          <a:bodyPr>
            <a:noAutofit/>
          </a:bodyPr>
          <a:lstStyle/>
          <a:p>
            <a:pPr marL="0" indent="0" algn="ctr">
              <a:buNone/>
            </a:pPr>
            <a:r>
              <a:rPr lang="en-GB" sz="5000" dirty="0"/>
              <a:t>Should we ask questions about the event that we are studying?</a:t>
            </a:r>
          </a:p>
          <a:p>
            <a:pPr marL="0" indent="0" algn="ctr">
              <a:buNone/>
            </a:pPr>
            <a:endParaRPr lang="en-GB" sz="5000" dirty="0"/>
          </a:p>
          <a:p>
            <a:pPr marL="0" indent="0" algn="ctr">
              <a:buNone/>
            </a:pPr>
            <a:r>
              <a:rPr lang="en-GB" sz="5000" dirty="0"/>
              <a:t>What happens if we ask questions?</a:t>
            </a:r>
          </a:p>
        </p:txBody>
      </p:sp>
      <p:sp>
        <p:nvSpPr>
          <p:cNvPr id="8" name="Title 1"/>
          <p:cNvSpPr txBox="1">
            <a:spLocks/>
          </p:cNvSpPr>
          <p:nvPr/>
        </p:nvSpPr>
        <p:spPr>
          <a:xfrm>
            <a:off x="699187" y="353384"/>
            <a:ext cx="10793627" cy="1325563"/>
          </a:xfrm>
          <a:prstGeom prst="rect">
            <a:avLst/>
          </a:prstGeom>
          <a:solidFill>
            <a:srgbClr val="92D05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Importance</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Events</a:t>
            </a:r>
          </a:p>
          <a:p>
            <a:pPr algn="ctr"/>
            <a:r>
              <a:rPr lang="en-GB" sz="1200" dirty="0"/>
              <a:t>Historical Enquiry question</a:t>
            </a:r>
          </a:p>
        </p:txBody>
      </p:sp>
      <p:sp>
        <p:nvSpPr>
          <p:cNvPr id="14" name="Action Button: Custom 13">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5" name="Action Button: Custom 14">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If we didn’t ask question, we wouldn’t know more about it and how it has helped us today. We need to learn about the past so that we can make sure we move forwards.</a:t>
            </a:r>
          </a:p>
        </p:txBody>
      </p:sp>
    </p:spTree>
    <p:extLst>
      <p:ext uri="{BB962C8B-B14F-4D97-AF65-F5344CB8AC3E}">
        <p14:creationId xmlns:p14="http://schemas.microsoft.com/office/powerpoint/2010/main" val="23505009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6" grpId="0" animBg="1"/>
      <p:bldP spid="16" grpId="1" animBg="1"/>
    </p:bld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Specific</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83037"/>
            <a:ext cx="10773032" cy="3180893"/>
          </a:xfrm>
        </p:spPr>
        <p:txBody>
          <a:bodyPr>
            <a:noAutofit/>
          </a:bodyPr>
          <a:lstStyle/>
          <a:p>
            <a:pPr marL="0" indent="0" algn="ctr">
              <a:buNone/>
            </a:pPr>
            <a:r>
              <a:rPr lang="en-GB" sz="5000" dirty="0"/>
              <a:t>Can you think of any words that you’ve learnt that are to do with the event that we are studying?</a:t>
            </a:r>
          </a:p>
          <a:p>
            <a:pPr marL="0" indent="0" algn="ctr">
              <a:buNone/>
            </a:pPr>
            <a:endParaRPr lang="en-GB" sz="2000" dirty="0"/>
          </a:p>
          <a:p>
            <a:pPr marL="0" indent="0" algn="ctr">
              <a:buNone/>
            </a:pPr>
            <a:r>
              <a:rPr lang="en-GB" sz="5000" dirty="0"/>
              <a:t>Do you think it is an important word?</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Events</a:t>
            </a:r>
          </a:p>
          <a:p>
            <a:pPr algn="ctr"/>
            <a:r>
              <a:rPr lang="en-GB" sz="1200" dirty="0"/>
              <a:t>Vocabulary and Communication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2" name="Action Button: Custom 11">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Exploration</a:t>
            </a:r>
          </a:p>
          <a:p>
            <a:pPr algn="ctr"/>
            <a:r>
              <a:rPr lang="en-GB" sz="2400" dirty="0"/>
              <a:t>Navigate</a:t>
            </a:r>
          </a:p>
          <a:p>
            <a:pPr algn="ctr"/>
            <a:r>
              <a:rPr lang="en-GB" sz="2400" dirty="0"/>
              <a:t>Compass</a:t>
            </a:r>
          </a:p>
          <a:p>
            <a:pPr algn="ctr"/>
            <a:r>
              <a:rPr lang="en-GB" sz="2400" dirty="0"/>
              <a:t>Trader</a:t>
            </a:r>
          </a:p>
        </p:txBody>
      </p:sp>
    </p:spTree>
    <p:extLst>
      <p:ext uri="{BB962C8B-B14F-4D97-AF65-F5344CB8AC3E}">
        <p14:creationId xmlns:p14="http://schemas.microsoft.com/office/powerpoint/2010/main" val="40469353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General</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791745"/>
            <a:ext cx="10773032" cy="3180893"/>
          </a:xfrm>
        </p:spPr>
        <p:txBody>
          <a:bodyPr>
            <a:noAutofit/>
          </a:bodyPr>
          <a:lstStyle/>
          <a:p>
            <a:pPr marL="0" indent="0" algn="ctr">
              <a:buNone/>
            </a:pPr>
            <a:r>
              <a:rPr lang="en-GB" sz="5000" dirty="0"/>
              <a:t>Can you think of any words that you’ve heard us talk about that we’ve talked about before?</a:t>
            </a:r>
          </a:p>
          <a:p>
            <a:pPr marL="0" indent="0" algn="ctr">
              <a:buNone/>
            </a:pPr>
            <a:endParaRPr lang="en-GB" sz="2000" dirty="0"/>
          </a:p>
          <a:p>
            <a:pPr marL="0" indent="0" algn="ctr">
              <a:buNone/>
            </a:pPr>
            <a:r>
              <a:rPr lang="en-GB" sz="5000" dirty="0"/>
              <a:t>Why do you think we are talking about it again?</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Events</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Events</a:t>
            </a:r>
          </a:p>
          <a:p>
            <a:pPr algn="ctr"/>
            <a:r>
              <a:rPr lang="en-GB" sz="1200" dirty="0"/>
              <a:t>Vocabulary and Communication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4" name="Action Button: Custom 13">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Significant</a:t>
            </a:r>
          </a:p>
          <a:p>
            <a:pPr algn="ctr"/>
            <a:r>
              <a:rPr lang="en-GB" sz="2400" dirty="0"/>
              <a:t>Impact</a:t>
            </a:r>
          </a:p>
          <a:p>
            <a:pPr algn="ctr"/>
            <a:r>
              <a:rPr lang="en-GB" sz="2400" dirty="0"/>
              <a:t>Explorer</a:t>
            </a:r>
          </a:p>
          <a:p>
            <a:pPr algn="ctr"/>
            <a:r>
              <a:rPr lang="en-GB" sz="2400" dirty="0"/>
              <a:t>Pioneer</a:t>
            </a:r>
          </a:p>
        </p:txBody>
      </p:sp>
    </p:spTree>
    <p:extLst>
      <p:ext uri="{BB962C8B-B14F-4D97-AF65-F5344CB8AC3E}">
        <p14:creationId xmlns:p14="http://schemas.microsoft.com/office/powerpoint/2010/main" val="1152461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5" grpId="0" animBg="1"/>
      <p:bldP spid="15" grpId="1" animBg="1"/>
    </p:bld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92D050"/>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Definition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867945"/>
            <a:ext cx="10773032" cy="3180893"/>
          </a:xfrm>
        </p:spPr>
        <p:txBody>
          <a:bodyPr>
            <a:noAutofit/>
          </a:bodyPr>
          <a:lstStyle/>
          <a:p>
            <a:pPr marL="0" indent="0" algn="ctr">
              <a:buNone/>
            </a:pPr>
            <a:r>
              <a:rPr lang="en-GB" sz="5000" dirty="0"/>
              <a:t>Can you think of a word that we’ve learnt linked with the event that we’re studying and tell us what it means?</a:t>
            </a:r>
          </a:p>
          <a:p>
            <a:pPr marL="0" indent="0" algn="ctr">
              <a:buNone/>
            </a:pPr>
            <a:endParaRPr lang="en-GB" sz="2000" dirty="0"/>
          </a:p>
          <a:p>
            <a:pPr marL="0" indent="0" algn="ctr">
              <a:buNone/>
            </a:pPr>
            <a:r>
              <a:rPr lang="en-GB" sz="5000" dirty="0"/>
              <a:t>Should we remember what words mean?</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Events</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Events</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2" name="Action Button: Custom 11">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Pioneer</a:t>
            </a:r>
          </a:p>
          <a:p>
            <a:pPr algn="ctr"/>
            <a:r>
              <a:rPr lang="en-GB" sz="2400" dirty="0"/>
              <a:t>Someone who does something for the first time or helps make something better.</a:t>
            </a:r>
          </a:p>
        </p:txBody>
      </p:sp>
    </p:spTree>
    <p:extLst>
      <p:ext uri="{BB962C8B-B14F-4D97-AF65-F5344CB8AC3E}">
        <p14:creationId xmlns:p14="http://schemas.microsoft.com/office/powerpoint/2010/main" val="21309155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782" y="353384"/>
            <a:ext cx="10793627" cy="1325563"/>
          </a:xfrm>
          <a:solidFill>
            <a:srgbClr val="92D050"/>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Presenting</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678947"/>
            <a:ext cx="10773032" cy="3180893"/>
          </a:xfrm>
        </p:spPr>
        <p:txBody>
          <a:bodyPr>
            <a:noAutofit/>
          </a:bodyPr>
          <a:lstStyle/>
          <a:p>
            <a:pPr marL="0" indent="0" algn="ctr">
              <a:buNone/>
            </a:pPr>
            <a:r>
              <a:rPr lang="en-GB" sz="5000" dirty="0"/>
              <a:t>What kinds of ways can we show what we know about the event that we’re studying?</a:t>
            </a:r>
          </a:p>
          <a:p>
            <a:pPr marL="0" indent="0" algn="ctr">
              <a:buNone/>
            </a:pPr>
            <a:endParaRPr lang="en-GB" sz="2000" dirty="0"/>
          </a:p>
          <a:p>
            <a:pPr marL="0" indent="0" algn="ctr">
              <a:buNone/>
            </a:pPr>
            <a:r>
              <a:rPr lang="en-GB" sz="5000" dirty="0"/>
              <a:t>Does everything have to be written down?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Events</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Events</a:t>
            </a:r>
          </a:p>
          <a:p>
            <a:pPr algn="ctr"/>
            <a:r>
              <a:rPr lang="en-GB" sz="1300" dirty="0"/>
              <a:t>menu</a:t>
            </a:r>
          </a:p>
        </p:txBody>
      </p:sp>
      <p:sp>
        <p:nvSpPr>
          <p:cNvPr id="12" name="Action Button: Custom 11">
            <a:hlinkClick r:id="" action="ppaction://macro?name=RandomizerKS1Event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Events</a:t>
            </a:r>
          </a:p>
          <a:p>
            <a:pPr algn="ctr"/>
            <a:r>
              <a:rPr lang="en-GB" dirty="0"/>
              <a:t> skill</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We could create posters, fact-files or reports about different events. We could also film news reports about what happened.</a:t>
            </a:r>
          </a:p>
        </p:txBody>
      </p:sp>
    </p:spTree>
    <p:extLst>
      <p:ext uri="{BB962C8B-B14F-4D97-AF65-F5344CB8AC3E}">
        <p14:creationId xmlns:p14="http://schemas.microsoft.com/office/powerpoint/2010/main" val="3095778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1280" y="53947"/>
            <a:ext cx="10515600" cy="1325563"/>
          </a:xfrm>
          <a:solidFill>
            <a:schemeClr val="accent4">
              <a:lumMod val="50000"/>
            </a:schemeClr>
          </a:solidFill>
          <a:ln>
            <a:solidFill>
              <a:srgbClr val="A6A6A6"/>
            </a:solidFill>
          </a:ln>
        </p:spPr>
        <p:txBody>
          <a:bodyPr/>
          <a:lstStyle/>
          <a:p>
            <a:pPr algn="ctr"/>
            <a:r>
              <a:rPr lang="en-GB" dirty="0">
                <a:solidFill>
                  <a:schemeClr val="bg1"/>
                </a:solidFill>
              </a:rPr>
              <a:t>KS1 - Locality</a:t>
            </a:r>
          </a:p>
        </p:txBody>
      </p:sp>
      <p:sp>
        <p:nvSpPr>
          <p:cNvPr id="3" name="Title 1">
            <a:hlinkClick r:id="" action="ppaction://macro?name=KS1LocChron"/>
          </p:cNvPr>
          <p:cNvSpPr txBox="1">
            <a:spLocks/>
          </p:cNvSpPr>
          <p:nvPr/>
        </p:nvSpPr>
        <p:spPr>
          <a:xfrm>
            <a:off x="4599801" y="1507751"/>
            <a:ext cx="2992395" cy="659870"/>
          </a:xfrm>
          <a:prstGeom prst="rect">
            <a:avLst/>
          </a:prstGeom>
          <a:solidFill>
            <a:schemeClr val="accent4">
              <a:lumMod val="50000"/>
            </a:schemeClr>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Chronology</a:t>
            </a:r>
          </a:p>
          <a:p>
            <a:pPr algn="ctr"/>
            <a:r>
              <a:rPr lang="en-GB" sz="1400" dirty="0">
                <a:solidFill>
                  <a:schemeClr val="bg1"/>
                </a:solidFill>
              </a:rPr>
              <a:t>(Click here for a random question)</a:t>
            </a:r>
          </a:p>
        </p:txBody>
      </p:sp>
      <p:sp>
        <p:nvSpPr>
          <p:cNvPr id="14" name="Title 1">
            <a:hlinkClick r:id="" action="ppaction://macro?name=KS1LocCon"/>
          </p:cNvPr>
          <p:cNvSpPr txBox="1">
            <a:spLocks/>
          </p:cNvSpPr>
          <p:nvPr/>
        </p:nvSpPr>
        <p:spPr>
          <a:xfrm>
            <a:off x="838200" y="1507751"/>
            <a:ext cx="2992395" cy="659870"/>
          </a:xfrm>
          <a:prstGeom prst="rect">
            <a:avLst/>
          </a:prstGeom>
          <a:solidFill>
            <a:schemeClr val="accent4">
              <a:lumMod val="50000"/>
            </a:schemeClr>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Constructing the Past</a:t>
            </a:r>
          </a:p>
          <a:p>
            <a:pPr algn="ctr"/>
            <a:r>
              <a:rPr lang="en-GB" sz="1300" dirty="0">
                <a:solidFill>
                  <a:schemeClr val="bg1"/>
                </a:solidFill>
              </a:rPr>
              <a:t>(Click here for a random question)</a:t>
            </a:r>
          </a:p>
        </p:txBody>
      </p:sp>
      <p:sp>
        <p:nvSpPr>
          <p:cNvPr id="15" name="Title 1">
            <a:hlinkClick r:id="" action="ppaction://macro?name=KS1LocContinuity"/>
          </p:cNvPr>
          <p:cNvSpPr txBox="1">
            <a:spLocks/>
          </p:cNvSpPr>
          <p:nvPr/>
        </p:nvSpPr>
        <p:spPr>
          <a:xfrm>
            <a:off x="8361405" y="1507751"/>
            <a:ext cx="2992395" cy="659870"/>
          </a:xfrm>
          <a:prstGeom prst="rect">
            <a:avLst/>
          </a:prstGeom>
          <a:solidFill>
            <a:schemeClr val="accent4">
              <a:lumMod val="50000"/>
            </a:schemeClr>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Continuity and Change</a:t>
            </a:r>
          </a:p>
          <a:p>
            <a:pPr algn="ctr"/>
            <a:r>
              <a:rPr lang="en-GB" sz="1400" dirty="0">
                <a:solidFill>
                  <a:schemeClr val="bg1"/>
                </a:solidFill>
              </a:rPr>
              <a:t>(Click here for a random question)</a:t>
            </a:r>
          </a:p>
        </p:txBody>
      </p:sp>
      <p:sp>
        <p:nvSpPr>
          <p:cNvPr id="28" name="Title 1">
            <a:hlinkClick r:id="" action="ppaction://macro?name=KS1LocCause"/>
          </p:cNvPr>
          <p:cNvSpPr txBox="1">
            <a:spLocks/>
          </p:cNvSpPr>
          <p:nvPr/>
        </p:nvSpPr>
        <p:spPr>
          <a:xfrm>
            <a:off x="838200" y="3048762"/>
            <a:ext cx="2992395" cy="659870"/>
          </a:xfrm>
          <a:prstGeom prst="rect">
            <a:avLst/>
          </a:prstGeom>
          <a:solidFill>
            <a:schemeClr val="accent4">
              <a:lumMod val="50000"/>
            </a:schemeClr>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Cause and Effect</a:t>
            </a:r>
          </a:p>
          <a:p>
            <a:pPr algn="ctr"/>
            <a:r>
              <a:rPr lang="en-GB" sz="1400" dirty="0">
                <a:solidFill>
                  <a:schemeClr val="bg1"/>
                </a:solidFill>
              </a:rPr>
              <a:t>(Click here for a random question)</a:t>
            </a:r>
          </a:p>
        </p:txBody>
      </p:sp>
      <p:sp>
        <p:nvSpPr>
          <p:cNvPr id="29" name="Title 1">
            <a:hlinkClick r:id="" action="ppaction://macro?name=KS1LocSig"/>
          </p:cNvPr>
          <p:cNvSpPr txBox="1">
            <a:spLocks/>
          </p:cNvSpPr>
          <p:nvPr/>
        </p:nvSpPr>
        <p:spPr>
          <a:xfrm>
            <a:off x="4599801" y="3048762"/>
            <a:ext cx="2992395" cy="659870"/>
          </a:xfrm>
          <a:prstGeom prst="rect">
            <a:avLst/>
          </a:prstGeom>
          <a:solidFill>
            <a:schemeClr val="accent4">
              <a:lumMod val="50000"/>
            </a:schemeClr>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Significance and Interpretation</a:t>
            </a:r>
          </a:p>
          <a:p>
            <a:pPr algn="ctr"/>
            <a:r>
              <a:rPr lang="en-GB" sz="1400" dirty="0">
                <a:solidFill>
                  <a:schemeClr val="bg1"/>
                </a:solidFill>
              </a:rPr>
              <a:t>(Click here for a random question)</a:t>
            </a:r>
            <a:endParaRPr lang="en-GB" sz="2000" dirty="0">
              <a:solidFill>
                <a:schemeClr val="bg1"/>
              </a:solidFill>
            </a:endParaRPr>
          </a:p>
        </p:txBody>
      </p:sp>
      <p:sp>
        <p:nvSpPr>
          <p:cNvPr id="30" name="Title 1">
            <a:hlinkClick r:id="" action="ppaction://macro?name=KS1LocSources"/>
          </p:cNvPr>
          <p:cNvSpPr txBox="1">
            <a:spLocks/>
          </p:cNvSpPr>
          <p:nvPr/>
        </p:nvSpPr>
        <p:spPr>
          <a:xfrm>
            <a:off x="8361405" y="3048762"/>
            <a:ext cx="2992395" cy="659870"/>
          </a:xfrm>
          <a:prstGeom prst="rect">
            <a:avLst/>
          </a:prstGeom>
          <a:solidFill>
            <a:schemeClr val="accent4">
              <a:lumMod val="50000"/>
            </a:schemeClr>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Sources as Evidence</a:t>
            </a:r>
          </a:p>
          <a:p>
            <a:pPr algn="ctr"/>
            <a:r>
              <a:rPr lang="en-GB" sz="1400" dirty="0">
                <a:solidFill>
                  <a:schemeClr val="bg1"/>
                </a:solidFill>
              </a:rPr>
              <a:t>(Click here for a random question)</a:t>
            </a:r>
            <a:endParaRPr lang="en-GB" sz="2000" dirty="0">
              <a:solidFill>
                <a:schemeClr val="bg1"/>
              </a:solidFill>
            </a:endParaRPr>
          </a:p>
        </p:txBody>
      </p:sp>
      <p:sp>
        <p:nvSpPr>
          <p:cNvPr id="31" name="Title 1">
            <a:hlinkClick r:id="" action="ppaction://macro?name=KS1LocEnquiry"/>
          </p:cNvPr>
          <p:cNvSpPr txBox="1">
            <a:spLocks/>
          </p:cNvSpPr>
          <p:nvPr/>
        </p:nvSpPr>
        <p:spPr>
          <a:xfrm>
            <a:off x="838200" y="4589773"/>
            <a:ext cx="2992395" cy="659870"/>
          </a:xfrm>
          <a:prstGeom prst="rect">
            <a:avLst/>
          </a:prstGeom>
          <a:solidFill>
            <a:schemeClr val="accent4">
              <a:lumMod val="50000"/>
            </a:schemeClr>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Historical Enquiry</a:t>
            </a:r>
          </a:p>
          <a:p>
            <a:pPr algn="ctr"/>
            <a:r>
              <a:rPr lang="en-GB" sz="1400" dirty="0">
                <a:solidFill>
                  <a:schemeClr val="bg1"/>
                </a:solidFill>
              </a:rPr>
              <a:t>(Click here for a random question)</a:t>
            </a:r>
          </a:p>
        </p:txBody>
      </p:sp>
      <p:sp>
        <p:nvSpPr>
          <p:cNvPr id="32" name="Title 1">
            <a:hlinkClick r:id="" action="ppaction://macro?name=KS1LocVocab"/>
          </p:cNvPr>
          <p:cNvSpPr txBox="1">
            <a:spLocks/>
          </p:cNvSpPr>
          <p:nvPr/>
        </p:nvSpPr>
        <p:spPr>
          <a:xfrm>
            <a:off x="4599801" y="4589773"/>
            <a:ext cx="2992395" cy="659870"/>
          </a:xfrm>
          <a:prstGeom prst="rect">
            <a:avLst/>
          </a:prstGeom>
          <a:solidFill>
            <a:schemeClr val="accent4">
              <a:lumMod val="50000"/>
            </a:schemeClr>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Vocabulary and Communication</a:t>
            </a:r>
          </a:p>
          <a:p>
            <a:pPr algn="ctr"/>
            <a:r>
              <a:rPr lang="en-GB" sz="1400" dirty="0">
                <a:solidFill>
                  <a:schemeClr val="bg1"/>
                </a:solidFill>
              </a:rPr>
              <a:t>(Click here for a random question)</a:t>
            </a:r>
          </a:p>
        </p:txBody>
      </p:sp>
      <p:sp>
        <p:nvSpPr>
          <p:cNvPr id="40" name="Action Button: Custom 3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41" name="Action Button: Custom 40">
            <a:hlinkClick r:id="" action="ppaction://macro?name=RandomizerKS1Locality" highlightClick="1"/>
          </p:cNvPr>
          <p:cNvSpPr/>
          <p:nvPr/>
        </p:nvSpPr>
        <p:spPr>
          <a:xfrm>
            <a:off x="4599800" y="6198130"/>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skill linked to KS1 Locality</a:t>
            </a:r>
          </a:p>
        </p:txBody>
      </p:sp>
      <p:sp>
        <p:nvSpPr>
          <p:cNvPr id="18" name="Title 1">
            <a:hlinkClick r:id="rId2" action="ppaction://hlinksldjump"/>
          </p:cNvPr>
          <p:cNvSpPr txBox="1">
            <a:spLocks/>
          </p:cNvSpPr>
          <p:nvPr/>
        </p:nvSpPr>
        <p:spPr>
          <a:xfrm>
            <a:off x="837516" y="2204976"/>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Similarities</a:t>
            </a:r>
          </a:p>
        </p:txBody>
      </p:sp>
      <p:sp>
        <p:nvSpPr>
          <p:cNvPr id="19" name="Title 1">
            <a:hlinkClick r:id="rId3" action="ppaction://hlinksldjump"/>
          </p:cNvPr>
          <p:cNvSpPr txBox="1">
            <a:spLocks/>
          </p:cNvSpPr>
          <p:nvPr/>
        </p:nvSpPr>
        <p:spPr>
          <a:xfrm>
            <a:off x="2378441" y="2204976"/>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Differences</a:t>
            </a:r>
          </a:p>
        </p:txBody>
      </p:sp>
      <p:sp>
        <p:nvSpPr>
          <p:cNvPr id="20" name="Title 1">
            <a:hlinkClick r:id="rId4" action="ppaction://hlinksldjump"/>
          </p:cNvPr>
          <p:cNvSpPr txBox="1">
            <a:spLocks/>
          </p:cNvSpPr>
          <p:nvPr/>
        </p:nvSpPr>
        <p:spPr>
          <a:xfrm>
            <a:off x="837516" y="2611718"/>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Contact</a:t>
            </a:r>
          </a:p>
        </p:txBody>
      </p:sp>
      <p:sp>
        <p:nvSpPr>
          <p:cNvPr id="21" name="Title 1">
            <a:hlinkClick r:id="rId5" action="ppaction://hlinksldjump"/>
          </p:cNvPr>
          <p:cNvSpPr txBox="1">
            <a:spLocks/>
          </p:cNvSpPr>
          <p:nvPr/>
        </p:nvSpPr>
        <p:spPr>
          <a:xfrm>
            <a:off x="2378441" y="2606915"/>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Historians</a:t>
            </a:r>
          </a:p>
        </p:txBody>
      </p:sp>
      <p:sp>
        <p:nvSpPr>
          <p:cNvPr id="22" name="Title 1">
            <a:hlinkClick r:id="rId6" action="ppaction://hlinksldjump"/>
          </p:cNvPr>
          <p:cNvSpPr txBox="1">
            <a:spLocks/>
          </p:cNvSpPr>
          <p:nvPr/>
        </p:nvSpPr>
        <p:spPr>
          <a:xfrm>
            <a:off x="837516" y="3751769"/>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Causes</a:t>
            </a:r>
          </a:p>
        </p:txBody>
      </p:sp>
      <p:sp>
        <p:nvSpPr>
          <p:cNvPr id="23" name="Title 1">
            <a:hlinkClick r:id="rId7" action="ppaction://hlinksldjump"/>
          </p:cNvPr>
          <p:cNvSpPr txBox="1">
            <a:spLocks/>
          </p:cNvSpPr>
          <p:nvPr/>
        </p:nvSpPr>
        <p:spPr>
          <a:xfrm>
            <a:off x="2378441" y="3751769"/>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Effects</a:t>
            </a:r>
          </a:p>
        </p:txBody>
      </p:sp>
      <p:sp>
        <p:nvSpPr>
          <p:cNvPr id="24" name="Title 1">
            <a:hlinkClick r:id="rId8" action="ppaction://hlinksldjump"/>
          </p:cNvPr>
          <p:cNvSpPr txBox="1">
            <a:spLocks/>
          </p:cNvSpPr>
          <p:nvPr/>
        </p:nvSpPr>
        <p:spPr>
          <a:xfrm>
            <a:off x="837516" y="4158511"/>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25" name="Title 1">
            <a:hlinkClick r:id="rId9" action="ppaction://hlinksldjump"/>
          </p:cNvPr>
          <p:cNvSpPr txBox="1">
            <a:spLocks/>
          </p:cNvSpPr>
          <p:nvPr/>
        </p:nvSpPr>
        <p:spPr>
          <a:xfrm>
            <a:off x="2378441" y="4153708"/>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26" name="Title 1">
            <a:hlinkClick r:id="rId10" action="ppaction://hlinksldjump"/>
          </p:cNvPr>
          <p:cNvSpPr txBox="1">
            <a:spLocks/>
          </p:cNvSpPr>
          <p:nvPr/>
        </p:nvSpPr>
        <p:spPr>
          <a:xfrm>
            <a:off x="4599801" y="2204976"/>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Before</a:t>
            </a:r>
          </a:p>
        </p:txBody>
      </p:sp>
      <p:sp>
        <p:nvSpPr>
          <p:cNvPr id="27" name="Title 1">
            <a:hlinkClick r:id="rId11" action="ppaction://hlinksldjump"/>
          </p:cNvPr>
          <p:cNvSpPr txBox="1">
            <a:spLocks/>
          </p:cNvSpPr>
          <p:nvPr/>
        </p:nvSpPr>
        <p:spPr>
          <a:xfrm>
            <a:off x="6140042" y="2204976"/>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Future</a:t>
            </a:r>
          </a:p>
        </p:txBody>
      </p:sp>
      <p:sp>
        <p:nvSpPr>
          <p:cNvPr id="38" name="Title 1">
            <a:hlinkClick r:id="rId12" action="ppaction://hlinksldjump"/>
          </p:cNvPr>
          <p:cNvSpPr txBox="1">
            <a:spLocks/>
          </p:cNvSpPr>
          <p:nvPr/>
        </p:nvSpPr>
        <p:spPr>
          <a:xfrm>
            <a:off x="4599801" y="2611718"/>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Concurrent</a:t>
            </a:r>
          </a:p>
        </p:txBody>
      </p:sp>
      <p:sp>
        <p:nvSpPr>
          <p:cNvPr id="42" name="Title 1">
            <a:hlinkClick r:id="rId13" action="ppaction://hlinksldjump"/>
          </p:cNvPr>
          <p:cNvSpPr txBox="1">
            <a:spLocks/>
          </p:cNvSpPr>
          <p:nvPr/>
        </p:nvSpPr>
        <p:spPr>
          <a:xfrm>
            <a:off x="8361405" y="2207970"/>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Continuities</a:t>
            </a:r>
          </a:p>
        </p:txBody>
      </p:sp>
      <p:sp>
        <p:nvSpPr>
          <p:cNvPr id="43" name="Title 1">
            <a:hlinkClick r:id="rId14" action="ppaction://hlinksldjump"/>
          </p:cNvPr>
          <p:cNvSpPr txBox="1">
            <a:spLocks/>
          </p:cNvSpPr>
          <p:nvPr/>
        </p:nvSpPr>
        <p:spPr>
          <a:xfrm>
            <a:off x="9901646" y="2207970"/>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Changes</a:t>
            </a:r>
          </a:p>
        </p:txBody>
      </p:sp>
      <p:sp>
        <p:nvSpPr>
          <p:cNvPr id="44" name="Title 1">
            <a:hlinkClick r:id="rId15" action="ppaction://hlinksldjump"/>
          </p:cNvPr>
          <p:cNvSpPr txBox="1">
            <a:spLocks/>
          </p:cNvSpPr>
          <p:nvPr/>
        </p:nvSpPr>
        <p:spPr>
          <a:xfrm>
            <a:off x="8361405" y="2614712"/>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45" name="Title 1">
            <a:hlinkClick r:id="rId16" action="ppaction://hlinksldjump"/>
          </p:cNvPr>
          <p:cNvSpPr txBox="1">
            <a:spLocks/>
          </p:cNvSpPr>
          <p:nvPr/>
        </p:nvSpPr>
        <p:spPr>
          <a:xfrm>
            <a:off x="9901646" y="2609909"/>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46" name="Title 1">
            <a:hlinkClick r:id="rId17" action="ppaction://hlinksldjump"/>
          </p:cNvPr>
          <p:cNvSpPr txBox="1">
            <a:spLocks/>
          </p:cNvSpPr>
          <p:nvPr/>
        </p:nvSpPr>
        <p:spPr>
          <a:xfrm>
            <a:off x="4599801" y="3751769"/>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Events</a:t>
            </a:r>
          </a:p>
        </p:txBody>
      </p:sp>
      <p:sp>
        <p:nvSpPr>
          <p:cNvPr id="47" name="Title 1">
            <a:hlinkClick r:id="rId18" action="ppaction://hlinksldjump"/>
          </p:cNvPr>
          <p:cNvSpPr txBox="1">
            <a:spLocks/>
          </p:cNvSpPr>
          <p:nvPr/>
        </p:nvSpPr>
        <p:spPr>
          <a:xfrm>
            <a:off x="6140042" y="3751769"/>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Studying</a:t>
            </a:r>
          </a:p>
        </p:txBody>
      </p:sp>
      <p:sp>
        <p:nvSpPr>
          <p:cNvPr id="48" name="Title 1">
            <a:hlinkClick r:id="rId19" action="ppaction://hlinksldjump"/>
          </p:cNvPr>
          <p:cNvSpPr txBox="1">
            <a:spLocks/>
          </p:cNvSpPr>
          <p:nvPr/>
        </p:nvSpPr>
        <p:spPr>
          <a:xfrm>
            <a:off x="4599801" y="4158511"/>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Challenges</a:t>
            </a:r>
          </a:p>
        </p:txBody>
      </p:sp>
      <p:sp>
        <p:nvSpPr>
          <p:cNvPr id="49" name="Title 1">
            <a:hlinkClick r:id="rId20" action="ppaction://hlinksldjump"/>
          </p:cNvPr>
          <p:cNvSpPr txBox="1">
            <a:spLocks/>
          </p:cNvSpPr>
          <p:nvPr/>
        </p:nvSpPr>
        <p:spPr>
          <a:xfrm>
            <a:off x="6140042" y="4153708"/>
            <a:ext cx="1452154" cy="364584"/>
          </a:xfrm>
          <a:prstGeom prst="rect">
            <a:avLst/>
          </a:prstGeom>
          <a:solidFill>
            <a:srgbClr val="A85800"/>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Interpretation</a:t>
            </a:r>
          </a:p>
        </p:txBody>
      </p:sp>
      <p:sp>
        <p:nvSpPr>
          <p:cNvPr id="50" name="Title 1">
            <a:hlinkClick r:id="rId21" action="ppaction://hlinksldjump"/>
          </p:cNvPr>
          <p:cNvSpPr txBox="1">
            <a:spLocks/>
          </p:cNvSpPr>
          <p:nvPr/>
        </p:nvSpPr>
        <p:spPr>
          <a:xfrm>
            <a:off x="8361405" y="3751769"/>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Types</a:t>
            </a:r>
          </a:p>
        </p:txBody>
      </p:sp>
      <p:sp>
        <p:nvSpPr>
          <p:cNvPr id="51" name="Title 1">
            <a:hlinkClick r:id="rId22" action="ppaction://hlinksldjump"/>
          </p:cNvPr>
          <p:cNvSpPr txBox="1">
            <a:spLocks/>
          </p:cNvSpPr>
          <p:nvPr/>
        </p:nvSpPr>
        <p:spPr>
          <a:xfrm>
            <a:off x="9901646" y="3751769"/>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Amount</a:t>
            </a:r>
          </a:p>
        </p:txBody>
      </p:sp>
      <p:sp>
        <p:nvSpPr>
          <p:cNvPr id="52" name="Title 1">
            <a:hlinkClick r:id="rId23" action="ppaction://hlinksldjump"/>
          </p:cNvPr>
          <p:cNvSpPr txBox="1">
            <a:spLocks/>
          </p:cNvSpPr>
          <p:nvPr/>
        </p:nvSpPr>
        <p:spPr>
          <a:xfrm>
            <a:off x="8361405" y="4158511"/>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Usefulness</a:t>
            </a:r>
          </a:p>
        </p:txBody>
      </p:sp>
      <p:sp>
        <p:nvSpPr>
          <p:cNvPr id="53" name="Title 1">
            <a:hlinkClick r:id="rId24" action="ppaction://hlinksldjump"/>
          </p:cNvPr>
          <p:cNvSpPr txBox="1">
            <a:spLocks/>
          </p:cNvSpPr>
          <p:nvPr/>
        </p:nvSpPr>
        <p:spPr>
          <a:xfrm>
            <a:off x="9901646" y="4153708"/>
            <a:ext cx="1452154" cy="364584"/>
          </a:xfrm>
          <a:prstGeom prst="rect">
            <a:avLst/>
          </a:prstGeom>
          <a:solidFill>
            <a:srgbClr val="A85800"/>
          </a:solidFill>
          <a:ln>
            <a:solidFill>
              <a:srgbClr val="A6A6A6"/>
            </a:solid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Primary/Secondary</a:t>
            </a:r>
          </a:p>
        </p:txBody>
      </p:sp>
      <p:sp>
        <p:nvSpPr>
          <p:cNvPr id="54" name="Title 1">
            <a:hlinkClick r:id="rId25" action="ppaction://hlinksldjump"/>
          </p:cNvPr>
          <p:cNvSpPr txBox="1">
            <a:spLocks/>
          </p:cNvSpPr>
          <p:nvPr/>
        </p:nvSpPr>
        <p:spPr>
          <a:xfrm>
            <a:off x="837516" y="5332363"/>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Questions</a:t>
            </a:r>
          </a:p>
        </p:txBody>
      </p:sp>
      <p:sp>
        <p:nvSpPr>
          <p:cNvPr id="55" name="Title 1">
            <a:hlinkClick r:id="rId26" action="ppaction://hlinksldjump"/>
          </p:cNvPr>
          <p:cNvSpPr txBox="1">
            <a:spLocks/>
          </p:cNvSpPr>
          <p:nvPr/>
        </p:nvSpPr>
        <p:spPr>
          <a:xfrm>
            <a:off x="2378441" y="5332363"/>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Explanation</a:t>
            </a:r>
          </a:p>
        </p:txBody>
      </p:sp>
      <p:sp>
        <p:nvSpPr>
          <p:cNvPr id="56" name="Title 1">
            <a:hlinkClick r:id="rId27" action="ppaction://hlinksldjump"/>
          </p:cNvPr>
          <p:cNvSpPr txBox="1">
            <a:spLocks/>
          </p:cNvSpPr>
          <p:nvPr/>
        </p:nvSpPr>
        <p:spPr>
          <a:xfrm>
            <a:off x="837516" y="5739105"/>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Evidence</a:t>
            </a:r>
          </a:p>
        </p:txBody>
      </p:sp>
      <p:sp>
        <p:nvSpPr>
          <p:cNvPr id="57" name="Title 1">
            <a:hlinkClick r:id="rId28" action="ppaction://hlinksldjump"/>
          </p:cNvPr>
          <p:cNvSpPr txBox="1">
            <a:spLocks/>
          </p:cNvSpPr>
          <p:nvPr/>
        </p:nvSpPr>
        <p:spPr>
          <a:xfrm>
            <a:off x="2378441" y="5734302"/>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Importance</a:t>
            </a:r>
          </a:p>
        </p:txBody>
      </p:sp>
      <p:sp>
        <p:nvSpPr>
          <p:cNvPr id="58" name="Title 1">
            <a:hlinkClick r:id="rId29" action="ppaction://hlinksldjump"/>
          </p:cNvPr>
          <p:cNvSpPr txBox="1">
            <a:spLocks/>
          </p:cNvSpPr>
          <p:nvPr/>
        </p:nvSpPr>
        <p:spPr>
          <a:xfrm>
            <a:off x="4599801" y="5291315"/>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Specific</a:t>
            </a:r>
          </a:p>
        </p:txBody>
      </p:sp>
      <p:sp>
        <p:nvSpPr>
          <p:cNvPr id="59" name="Title 1">
            <a:hlinkClick r:id="rId30" action="ppaction://hlinksldjump"/>
          </p:cNvPr>
          <p:cNvSpPr txBox="1">
            <a:spLocks/>
          </p:cNvSpPr>
          <p:nvPr/>
        </p:nvSpPr>
        <p:spPr>
          <a:xfrm>
            <a:off x="6140042" y="5291315"/>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General</a:t>
            </a:r>
          </a:p>
        </p:txBody>
      </p:sp>
      <p:sp>
        <p:nvSpPr>
          <p:cNvPr id="60" name="Title 1">
            <a:hlinkClick r:id="rId31" action="ppaction://hlinksldjump"/>
          </p:cNvPr>
          <p:cNvSpPr txBox="1">
            <a:spLocks/>
          </p:cNvSpPr>
          <p:nvPr/>
        </p:nvSpPr>
        <p:spPr>
          <a:xfrm>
            <a:off x="4599801" y="5698057"/>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Definition</a:t>
            </a:r>
          </a:p>
        </p:txBody>
      </p:sp>
      <p:sp>
        <p:nvSpPr>
          <p:cNvPr id="61" name="Title 1">
            <a:hlinkClick r:id="rId32" action="ppaction://hlinksldjump"/>
          </p:cNvPr>
          <p:cNvSpPr txBox="1">
            <a:spLocks/>
          </p:cNvSpPr>
          <p:nvPr/>
        </p:nvSpPr>
        <p:spPr>
          <a:xfrm>
            <a:off x="6140042" y="5693254"/>
            <a:ext cx="1452154" cy="364584"/>
          </a:xfrm>
          <a:prstGeom prst="rect">
            <a:avLst/>
          </a:prstGeom>
          <a:solidFill>
            <a:srgbClr val="A85800"/>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Presenting</a:t>
            </a:r>
          </a:p>
        </p:txBody>
      </p:sp>
      <p:sp>
        <p:nvSpPr>
          <p:cNvPr id="39" name="Title 1">
            <a:hlinkClick r:id="rId33" action="ppaction://hlinksldjump"/>
          </p:cNvPr>
          <p:cNvSpPr txBox="1">
            <a:spLocks/>
          </p:cNvSpPr>
          <p:nvPr/>
        </p:nvSpPr>
        <p:spPr>
          <a:xfrm>
            <a:off x="6140042" y="2606915"/>
            <a:ext cx="1452154" cy="364584"/>
          </a:xfrm>
          <a:prstGeom prst="rect">
            <a:avLst/>
          </a:prstGeom>
          <a:solidFill>
            <a:srgbClr val="A85800"/>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Dates/Orders</a:t>
            </a:r>
          </a:p>
        </p:txBody>
      </p:sp>
      <p:sp>
        <p:nvSpPr>
          <p:cNvPr id="62" name="Action Button: Custom 61">
            <a:hlinkClick r:id="rId34" action="ppaction://hlinksldjump" highlightClick="1"/>
          </p:cNvPr>
          <p:cNvSpPr/>
          <p:nvPr/>
        </p:nvSpPr>
        <p:spPr>
          <a:xfrm>
            <a:off x="1047750" y="6380205"/>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KS1 Menu</a:t>
            </a:r>
          </a:p>
        </p:txBody>
      </p:sp>
      <p:pic>
        <p:nvPicPr>
          <p:cNvPr id="63" name="Picture 62">
            <a:hlinkClick r:id="rId35"/>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582887" y="4589773"/>
            <a:ext cx="2549429" cy="1612459"/>
          </a:xfrm>
          <a:prstGeom prst="rect">
            <a:avLst/>
          </a:prstGeom>
        </p:spPr>
      </p:pic>
    </p:spTree>
    <p:extLst>
      <p:ext uri="{BB962C8B-B14F-4D97-AF65-F5344CB8AC3E}">
        <p14:creationId xmlns:p14="http://schemas.microsoft.com/office/powerpoint/2010/main" val="3475215889"/>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Similarities</a:t>
            </a:r>
          </a:p>
        </p:txBody>
      </p:sp>
      <p:sp>
        <p:nvSpPr>
          <p:cNvPr id="3" name="Content Placeholder 2"/>
          <p:cNvSpPr>
            <a:spLocks noGrp="1"/>
          </p:cNvSpPr>
          <p:nvPr>
            <p:ph idx="1"/>
          </p:nvPr>
        </p:nvSpPr>
        <p:spPr>
          <a:xfrm>
            <a:off x="838200" y="1884368"/>
            <a:ext cx="10515600" cy="2889017"/>
          </a:xfrm>
        </p:spPr>
        <p:txBody>
          <a:bodyPr>
            <a:noAutofit/>
          </a:bodyPr>
          <a:lstStyle/>
          <a:p>
            <a:pPr marL="0" indent="0" algn="ctr">
              <a:buNone/>
            </a:pPr>
            <a:r>
              <a:rPr lang="en-GB" sz="5000" dirty="0"/>
              <a:t>How is your local area similar to another area that you’ve been to?</a:t>
            </a:r>
          </a:p>
          <a:p>
            <a:pPr marL="0" indent="0" algn="ctr">
              <a:buNone/>
            </a:pPr>
            <a:endParaRPr lang="en-GB" sz="5000" dirty="0"/>
          </a:p>
          <a:p>
            <a:pPr marL="0" indent="0" algn="ctr">
              <a:buNone/>
            </a:pPr>
            <a:r>
              <a:rPr lang="en-GB" sz="5000" dirty="0"/>
              <a:t>Is there a reason that they are similar?</a:t>
            </a:r>
          </a:p>
          <a:p>
            <a:pPr marL="0" indent="0" algn="ctr">
              <a:buNone/>
            </a:pPr>
            <a:endParaRPr lang="en-GB" sz="5000" dirty="0"/>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2" name="Action Button: Custom 11">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a:t>
            </a:r>
            <a:r>
              <a:rPr lang="en-GB" sz="1400" dirty="0"/>
              <a:t>Locality</a:t>
            </a:r>
            <a:endParaRPr lang="en-GB" sz="1300" dirty="0"/>
          </a:p>
          <a:p>
            <a:pPr algn="ctr"/>
            <a:r>
              <a:rPr lang="en-GB" sz="1300" dirty="0"/>
              <a:t>Constructing the Past question</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Are the buildings/places the same?</a:t>
            </a:r>
          </a:p>
          <a:p>
            <a:pPr algn="ctr"/>
            <a:r>
              <a:rPr lang="en-GB" sz="2400" dirty="0"/>
              <a:t>Were they built by the same person/people?</a:t>
            </a:r>
          </a:p>
          <a:p>
            <a:pPr algn="ctr"/>
            <a:r>
              <a:rPr lang="en-GB" sz="2400" dirty="0"/>
              <a:t>Are they in the same style?</a:t>
            </a:r>
          </a:p>
          <a:p>
            <a:pPr algn="ctr"/>
            <a:r>
              <a:rPr lang="en-GB" sz="2400" dirty="0"/>
              <a:t>Are they in a similar place to each other?</a:t>
            </a:r>
          </a:p>
        </p:txBody>
      </p:sp>
    </p:spTree>
    <p:extLst>
      <p:ext uri="{BB962C8B-B14F-4D97-AF65-F5344CB8AC3E}">
        <p14:creationId xmlns:p14="http://schemas.microsoft.com/office/powerpoint/2010/main" val="628927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Differences</a:t>
            </a:r>
          </a:p>
        </p:txBody>
      </p:sp>
      <p:sp>
        <p:nvSpPr>
          <p:cNvPr id="3" name="Content Placeholder 2"/>
          <p:cNvSpPr>
            <a:spLocks noGrp="1"/>
          </p:cNvSpPr>
          <p:nvPr>
            <p:ph idx="1"/>
          </p:nvPr>
        </p:nvSpPr>
        <p:spPr>
          <a:xfrm>
            <a:off x="699187" y="2151068"/>
            <a:ext cx="10793627" cy="2889017"/>
          </a:xfrm>
        </p:spPr>
        <p:txBody>
          <a:bodyPr>
            <a:noAutofit/>
          </a:bodyPr>
          <a:lstStyle/>
          <a:p>
            <a:pPr marL="0" indent="0" algn="ctr">
              <a:buNone/>
            </a:pPr>
            <a:r>
              <a:rPr lang="en-GB" sz="5000" dirty="0"/>
              <a:t>How is your local area different to another area that you’ve been to?</a:t>
            </a:r>
          </a:p>
          <a:p>
            <a:pPr marL="0" indent="0" algn="ctr">
              <a:buNone/>
            </a:pPr>
            <a:endParaRPr lang="en-GB" sz="5000" dirty="0"/>
          </a:p>
          <a:p>
            <a:pPr marL="0" indent="0" algn="ctr">
              <a:buNone/>
            </a:pPr>
            <a:r>
              <a:rPr lang="en-GB" sz="5000" dirty="0"/>
              <a:t>Is there a reason that they are different?</a:t>
            </a:r>
          </a:p>
          <a:p>
            <a:pPr marL="0" indent="0" algn="ctr">
              <a:buNone/>
            </a:pPr>
            <a:endParaRPr lang="en-GB" sz="5000" dirty="0"/>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a:t>
            </a:r>
            <a:r>
              <a:rPr lang="en-GB" sz="1400" dirty="0"/>
              <a:t>Locality</a:t>
            </a:r>
            <a:endParaRPr lang="en-GB" sz="1300" dirty="0"/>
          </a:p>
          <a:p>
            <a:pPr algn="ctr"/>
            <a:r>
              <a:rPr lang="en-GB" sz="1300" dirty="0"/>
              <a:t>Constructing the Past question</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a:t>
            </a:r>
            <a:r>
              <a:rPr lang="en-GB" sz="1400" dirty="0"/>
              <a:t>Locality</a:t>
            </a:r>
            <a:endParaRPr lang="en-GB" sz="1300" dirty="0"/>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2" name="Action Button: Custom 11">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Are the buildings/places different?</a:t>
            </a:r>
          </a:p>
          <a:p>
            <a:pPr algn="ctr"/>
            <a:r>
              <a:rPr lang="en-GB" sz="2400" dirty="0"/>
              <a:t>Were they built by different people?</a:t>
            </a:r>
          </a:p>
          <a:p>
            <a:pPr algn="ctr"/>
            <a:r>
              <a:rPr lang="en-GB" sz="2400" dirty="0"/>
              <a:t>Are they in a different style?</a:t>
            </a:r>
          </a:p>
          <a:p>
            <a:pPr algn="ctr"/>
            <a:r>
              <a:rPr lang="en-GB" sz="2400" dirty="0"/>
              <a:t>Are they in a different place to each other?</a:t>
            </a:r>
          </a:p>
        </p:txBody>
      </p:sp>
    </p:spTree>
    <p:extLst>
      <p:ext uri="{BB962C8B-B14F-4D97-AF65-F5344CB8AC3E}">
        <p14:creationId xmlns:p14="http://schemas.microsoft.com/office/powerpoint/2010/main" val="28943782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Contact</a:t>
            </a:r>
          </a:p>
        </p:txBody>
      </p:sp>
      <p:sp>
        <p:nvSpPr>
          <p:cNvPr id="3" name="Content Placeholder 2"/>
          <p:cNvSpPr>
            <a:spLocks noGrp="1"/>
          </p:cNvSpPr>
          <p:nvPr>
            <p:ph idx="1"/>
          </p:nvPr>
        </p:nvSpPr>
        <p:spPr>
          <a:xfrm>
            <a:off x="838200" y="1801637"/>
            <a:ext cx="10515600" cy="3249335"/>
          </a:xfrm>
        </p:spPr>
        <p:txBody>
          <a:bodyPr>
            <a:noAutofit/>
          </a:bodyPr>
          <a:lstStyle/>
          <a:p>
            <a:pPr marL="0" indent="0" algn="ctr">
              <a:buNone/>
            </a:pPr>
            <a:r>
              <a:rPr lang="en-GB" sz="3500" dirty="0"/>
              <a:t>Does your local area have contact with other people nearby? Can you contact people further away?</a:t>
            </a:r>
          </a:p>
          <a:p>
            <a:pPr marL="0" indent="0" algn="ctr">
              <a:buNone/>
            </a:pPr>
            <a:endParaRPr lang="en-GB" sz="1000" dirty="0"/>
          </a:p>
          <a:p>
            <a:pPr marL="0" indent="0" algn="ctr">
              <a:buNone/>
            </a:pPr>
            <a:r>
              <a:rPr lang="en-GB" sz="3500" dirty="0"/>
              <a:t>Have people moved to your area or moved away from your area?</a:t>
            </a:r>
          </a:p>
          <a:p>
            <a:pPr marL="0" indent="0" algn="ctr">
              <a:buNone/>
            </a:pPr>
            <a:endParaRPr lang="en-GB" sz="1000" dirty="0"/>
          </a:p>
          <a:p>
            <a:pPr marL="0" indent="0" algn="ctr">
              <a:buNone/>
            </a:pPr>
            <a:r>
              <a:rPr lang="en-GB" sz="3500" dirty="0"/>
              <a:t>Have you had anybody in your local area who has gone to explore the world or another part of the world?</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a:t>
            </a:r>
            <a:r>
              <a:rPr lang="en-GB" sz="1400" dirty="0"/>
              <a:t>Locality</a:t>
            </a:r>
            <a:endParaRPr lang="en-GB" sz="1300" dirty="0"/>
          </a:p>
          <a:p>
            <a:pPr algn="ctr"/>
            <a:r>
              <a:rPr lang="en-GB" sz="1300" dirty="0"/>
              <a:t>Constructing the Past question</a:t>
            </a:r>
          </a:p>
        </p:txBody>
      </p:sp>
      <p:sp>
        <p:nvSpPr>
          <p:cNvPr id="15" name="Action Button: Custom 14">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a:t>
            </a:r>
            <a:r>
              <a:rPr lang="en-GB" sz="1400" dirty="0"/>
              <a:t>Locality</a:t>
            </a:r>
            <a:endParaRPr lang="en-GB" sz="1300" dirty="0"/>
          </a:p>
          <a:p>
            <a:pPr algn="ctr"/>
            <a:r>
              <a:rPr lang="en-GB" sz="1300" dirty="0"/>
              <a:t>Constructing the Past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4" name="Action Button: Custom 13">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How do we contact people today? Did people in the past have these ways to communicate with each other? Is it easier now or back then to talk to people far away?</a:t>
            </a:r>
          </a:p>
        </p:txBody>
      </p:sp>
    </p:spTree>
    <p:extLst>
      <p:ext uri="{BB962C8B-B14F-4D97-AF65-F5344CB8AC3E}">
        <p14:creationId xmlns:p14="http://schemas.microsoft.com/office/powerpoint/2010/main" val="13329601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6" grpId="0" animBg="1"/>
      <p:bldP spid="16" grpId="1" animBg="1"/>
    </p:bld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Historians</a:t>
            </a:r>
          </a:p>
        </p:txBody>
      </p:sp>
      <p:sp>
        <p:nvSpPr>
          <p:cNvPr id="3" name="Content Placeholder 2"/>
          <p:cNvSpPr>
            <a:spLocks noGrp="1"/>
          </p:cNvSpPr>
          <p:nvPr>
            <p:ph idx="1"/>
          </p:nvPr>
        </p:nvSpPr>
        <p:spPr>
          <a:xfrm>
            <a:off x="838200" y="2079540"/>
            <a:ext cx="10515600" cy="3725040"/>
          </a:xfrm>
        </p:spPr>
        <p:txBody>
          <a:bodyPr>
            <a:noAutofit/>
          </a:bodyPr>
          <a:lstStyle/>
          <a:p>
            <a:pPr marL="0" indent="0" algn="ctr">
              <a:buNone/>
            </a:pPr>
            <a:r>
              <a:rPr lang="en-GB" sz="5000" dirty="0"/>
              <a:t>What do you think historians have found out about your local area?</a:t>
            </a:r>
          </a:p>
          <a:p>
            <a:pPr marL="0" indent="0" algn="ctr">
              <a:buNone/>
            </a:pPr>
            <a:endParaRPr lang="en-GB" sz="5000" dirty="0"/>
          </a:p>
          <a:p>
            <a:pPr marL="0" indent="0" algn="ctr">
              <a:buNone/>
            </a:pPr>
            <a:r>
              <a:rPr lang="en-GB" sz="5000" dirty="0"/>
              <a:t>What kinds of things might they have found and how?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4" name="Action Button: Custom 13">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a:t>
            </a:r>
            <a:r>
              <a:rPr lang="en-GB" sz="1400" dirty="0"/>
              <a:t>Locality</a:t>
            </a:r>
            <a:endParaRPr lang="en-GB" sz="1300" dirty="0"/>
          </a:p>
          <a:p>
            <a:pPr algn="ctr"/>
            <a:r>
              <a:rPr lang="en-GB" sz="1300" dirty="0"/>
              <a:t>Constructing the Past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1" name="Action Button: Custom 10">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Are there any ruins or remains?</a:t>
            </a:r>
          </a:p>
          <a:p>
            <a:pPr algn="ctr"/>
            <a:r>
              <a:rPr lang="en-GB" sz="2400" dirty="0"/>
              <a:t>Has this place grown or shrunk?</a:t>
            </a:r>
          </a:p>
          <a:p>
            <a:pPr algn="ctr"/>
            <a:r>
              <a:rPr lang="en-GB" sz="2400" dirty="0"/>
              <a:t>Are there any photographs or drawings of this place throughout history?</a:t>
            </a:r>
          </a:p>
        </p:txBody>
      </p:sp>
    </p:spTree>
    <p:extLst>
      <p:ext uri="{BB962C8B-B14F-4D97-AF65-F5344CB8AC3E}">
        <p14:creationId xmlns:p14="http://schemas.microsoft.com/office/powerpoint/2010/main" val="24079412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a continuity or a change during the Roman occupation of Britain that you think was negative and say why you think it was negative?</a:t>
            </a:r>
          </a:p>
          <a:p>
            <a:pPr marL="0" indent="0" algn="ctr">
              <a:buNone/>
            </a:pPr>
            <a:endParaRPr lang="en-GB" sz="2000" dirty="0"/>
          </a:p>
          <a:p>
            <a:pPr marL="0" indent="0" algn="ctr">
              <a:buNone/>
            </a:pPr>
            <a:r>
              <a:rPr lang="en-GB" sz="4500" dirty="0"/>
              <a:t>Do you think that THEY knew that it was negative or was it later?</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Romans Continuity and Change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4" name="Action Button: Custom 13">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5" name="Action Button: Custom 14">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6" name="Action Button: Custom 15">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7" name="Rectangle 16"/>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The Romans invaded and forced people to pay taxes. They also had to follow Roman rules which was not popular with a lot of people.</a:t>
            </a:r>
          </a:p>
        </p:txBody>
      </p:sp>
    </p:spTree>
    <p:extLst>
      <p:ext uri="{BB962C8B-B14F-4D97-AF65-F5344CB8AC3E}">
        <p14:creationId xmlns:p14="http://schemas.microsoft.com/office/powerpoint/2010/main" val="42475333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7" grpId="0" animBg="1"/>
      <p:bldP spid="17" grpId="1" animBg="1"/>
    </p:bld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Before</a:t>
            </a:r>
          </a:p>
        </p:txBody>
      </p:sp>
      <p:sp>
        <p:nvSpPr>
          <p:cNvPr id="3" name="Content Placeholder 2"/>
          <p:cNvSpPr>
            <a:spLocks noGrp="1"/>
          </p:cNvSpPr>
          <p:nvPr>
            <p:ph idx="1"/>
          </p:nvPr>
        </p:nvSpPr>
        <p:spPr>
          <a:xfrm>
            <a:off x="838200" y="1678947"/>
            <a:ext cx="10515600" cy="3725040"/>
          </a:xfrm>
        </p:spPr>
        <p:txBody>
          <a:bodyPr>
            <a:noAutofit/>
          </a:bodyPr>
          <a:lstStyle/>
          <a:p>
            <a:pPr marL="0" indent="0" algn="ctr">
              <a:buNone/>
            </a:pPr>
            <a:r>
              <a:rPr lang="en-GB" sz="5000" dirty="0"/>
              <a:t>Do you think that people were living in your area before you and your family?</a:t>
            </a:r>
          </a:p>
          <a:p>
            <a:pPr marL="0" indent="0" algn="ctr">
              <a:buNone/>
            </a:pPr>
            <a:endParaRPr lang="en-GB" sz="5000" dirty="0"/>
          </a:p>
          <a:p>
            <a:pPr marL="0" indent="0" algn="ctr">
              <a:buNone/>
            </a:pPr>
            <a:r>
              <a:rPr lang="en-GB" sz="5000" dirty="0"/>
              <a:t>Was it a long time or a short time before?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a:t>
            </a:r>
            <a:r>
              <a:rPr lang="en-GB" sz="1400" dirty="0"/>
              <a:t>Locality</a:t>
            </a:r>
            <a:endParaRPr lang="en-GB" sz="1300" dirty="0"/>
          </a:p>
          <a:p>
            <a:pPr algn="ctr"/>
            <a:r>
              <a:rPr lang="en-GB" sz="1300" dirty="0"/>
              <a:t>Chronology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9" name="Action Button: Custom 8">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Was your school the first school in the area?</a:t>
            </a:r>
          </a:p>
          <a:p>
            <a:pPr algn="ctr"/>
            <a:r>
              <a:rPr lang="en-GB" sz="2400" dirty="0"/>
              <a:t>How long has your area existed?</a:t>
            </a:r>
          </a:p>
          <a:p>
            <a:pPr algn="ctr"/>
            <a:r>
              <a:rPr lang="en-GB" sz="2400" dirty="0"/>
              <a:t>Has your local area grown or shrunk? </a:t>
            </a:r>
          </a:p>
        </p:txBody>
      </p:sp>
    </p:spTree>
    <p:extLst>
      <p:ext uri="{BB962C8B-B14F-4D97-AF65-F5344CB8AC3E}">
        <p14:creationId xmlns:p14="http://schemas.microsoft.com/office/powerpoint/2010/main" val="26871583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no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Future</a:t>
            </a:r>
          </a:p>
        </p:txBody>
      </p:sp>
      <p:sp>
        <p:nvSpPr>
          <p:cNvPr id="3" name="Content Placeholder 2"/>
          <p:cNvSpPr>
            <a:spLocks noGrp="1"/>
          </p:cNvSpPr>
          <p:nvPr>
            <p:ph idx="1"/>
          </p:nvPr>
        </p:nvSpPr>
        <p:spPr>
          <a:xfrm>
            <a:off x="838200" y="1853864"/>
            <a:ext cx="10515600" cy="3725040"/>
          </a:xfrm>
        </p:spPr>
        <p:txBody>
          <a:bodyPr>
            <a:noAutofit/>
          </a:bodyPr>
          <a:lstStyle/>
          <a:p>
            <a:pPr marL="0" indent="0" algn="ctr">
              <a:buNone/>
            </a:pPr>
            <a:r>
              <a:rPr lang="en-GB" sz="5000" dirty="0"/>
              <a:t>Do you think people will keep living in your local area in the future?</a:t>
            </a:r>
          </a:p>
          <a:p>
            <a:pPr marL="0" indent="0" algn="ctr">
              <a:buNone/>
            </a:pPr>
            <a:endParaRPr lang="en-GB" sz="5000" dirty="0"/>
          </a:p>
          <a:p>
            <a:pPr marL="0" indent="0" algn="ctr">
              <a:buNone/>
            </a:pPr>
            <a:r>
              <a:rPr lang="en-GB" sz="5000" dirty="0"/>
              <a:t>Are there any plans to make your local area better in the future?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a:t>
            </a:r>
            <a:r>
              <a:rPr lang="en-GB" sz="1400" dirty="0"/>
              <a:t>Locality</a:t>
            </a:r>
            <a:endParaRPr lang="en-GB" sz="1300" dirty="0"/>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a:t>
            </a:r>
            <a:r>
              <a:rPr lang="en-GB" sz="1400" dirty="0"/>
              <a:t>Locality</a:t>
            </a:r>
            <a:endParaRPr lang="en-GB" sz="1300" dirty="0"/>
          </a:p>
          <a:p>
            <a:pPr algn="ctr"/>
            <a:r>
              <a:rPr lang="en-GB" sz="1300" dirty="0"/>
              <a:t>Chronology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1" name="Action Button: Custom 10">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What would make your local area better in the future?</a:t>
            </a:r>
          </a:p>
          <a:p>
            <a:pPr algn="ctr"/>
            <a:r>
              <a:rPr lang="en-GB" sz="2200" dirty="0"/>
              <a:t>Do you know of any plans to make your local area better?</a:t>
            </a:r>
          </a:p>
          <a:p>
            <a:pPr algn="ctr"/>
            <a:r>
              <a:rPr lang="en-GB" sz="2200" dirty="0"/>
              <a:t>What kinds of things do you think might change an area?</a:t>
            </a:r>
          </a:p>
        </p:txBody>
      </p:sp>
    </p:spTree>
    <p:extLst>
      <p:ext uri="{BB962C8B-B14F-4D97-AF65-F5344CB8AC3E}">
        <p14:creationId xmlns:p14="http://schemas.microsoft.com/office/powerpoint/2010/main" val="1806220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Concurrent</a:t>
            </a:r>
          </a:p>
        </p:txBody>
      </p:sp>
      <p:sp>
        <p:nvSpPr>
          <p:cNvPr id="3" name="Content Placeholder 2"/>
          <p:cNvSpPr>
            <a:spLocks noGrp="1"/>
          </p:cNvSpPr>
          <p:nvPr>
            <p:ph idx="1"/>
          </p:nvPr>
        </p:nvSpPr>
        <p:spPr>
          <a:xfrm>
            <a:off x="0" y="1678947"/>
            <a:ext cx="12192000" cy="3510643"/>
          </a:xfrm>
        </p:spPr>
        <p:txBody>
          <a:bodyPr>
            <a:noAutofit/>
          </a:bodyPr>
          <a:lstStyle/>
          <a:p>
            <a:pPr marL="0" indent="0" algn="ctr">
              <a:buNone/>
            </a:pPr>
            <a:r>
              <a:rPr lang="en-GB" sz="5000" dirty="0"/>
              <a:t>Have other people been living in another part of the country at the same time as people living in your local area?</a:t>
            </a:r>
          </a:p>
          <a:p>
            <a:pPr marL="0" indent="0" algn="ctr">
              <a:buNone/>
            </a:pPr>
            <a:endParaRPr lang="en-GB" sz="3000" dirty="0"/>
          </a:p>
          <a:p>
            <a:pPr marL="0" indent="0" algn="ctr">
              <a:buNone/>
            </a:pPr>
            <a:r>
              <a:rPr lang="en-GB" sz="5000" dirty="0"/>
              <a:t>Does everyone just live in one part of a country or are they all spread out?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a:t>
            </a:r>
            <a:r>
              <a:rPr lang="en-GB" sz="1400" dirty="0"/>
              <a:t>Locality</a:t>
            </a:r>
            <a:endParaRPr lang="en-GB" sz="1300" dirty="0"/>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a:t>
            </a:r>
            <a:r>
              <a:rPr lang="en-GB" sz="1400" dirty="0"/>
              <a:t>Locality</a:t>
            </a:r>
            <a:endParaRPr lang="en-GB" sz="1300" dirty="0"/>
          </a:p>
          <a:p>
            <a:pPr algn="ctr"/>
            <a:r>
              <a:rPr lang="en-GB" sz="1300" dirty="0"/>
              <a:t>Chronology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3" name="Action Button: Custom 12">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Are there people living in other parts of the country now?</a:t>
            </a:r>
          </a:p>
          <a:p>
            <a:pPr algn="ctr"/>
            <a:r>
              <a:rPr lang="en-GB" sz="2400" dirty="0"/>
              <a:t>Do you have family elsewhere?</a:t>
            </a:r>
          </a:p>
          <a:p>
            <a:pPr algn="ctr"/>
            <a:r>
              <a:rPr lang="en-GB" sz="2400" dirty="0"/>
              <a:t>Why do people live in different areas?</a:t>
            </a:r>
          </a:p>
        </p:txBody>
      </p:sp>
    </p:spTree>
    <p:extLst>
      <p:ext uri="{BB962C8B-B14F-4D97-AF65-F5344CB8AC3E}">
        <p14:creationId xmlns:p14="http://schemas.microsoft.com/office/powerpoint/2010/main" val="21825254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81959"/>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Dates/Orders</a:t>
            </a:r>
          </a:p>
        </p:txBody>
      </p:sp>
      <p:sp>
        <p:nvSpPr>
          <p:cNvPr id="3" name="Content Placeholder 2"/>
          <p:cNvSpPr>
            <a:spLocks noGrp="1"/>
          </p:cNvSpPr>
          <p:nvPr>
            <p:ph idx="1"/>
          </p:nvPr>
        </p:nvSpPr>
        <p:spPr>
          <a:xfrm>
            <a:off x="0" y="1785257"/>
            <a:ext cx="12192000" cy="4223657"/>
          </a:xfrm>
        </p:spPr>
        <p:txBody>
          <a:bodyPr>
            <a:noAutofit/>
          </a:bodyPr>
          <a:lstStyle/>
          <a:p>
            <a:pPr marL="0" indent="0" algn="ctr">
              <a:buNone/>
            </a:pPr>
            <a:r>
              <a:rPr lang="en-GB" sz="5000" dirty="0"/>
              <a:t>Can you remember any dates linked to the your local area?</a:t>
            </a:r>
          </a:p>
          <a:p>
            <a:pPr marL="0" indent="0" algn="ctr">
              <a:buNone/>
            </a:pPr>
            <a:endParaRPr lang="en-GB" sz="5000" dirty="0"/>
          </a:p>
          <a:p>
            <a:pPr marL="0" indent="0" algn="ctr">
              <a:buNone/>
            </a:pPr>
            <a:r>
              <a:rPr lang="en-GB" sz="5000" dirty="0"/>
              <a:t>Do you think that people in other areas know about important dates in your local area?</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a:t>
            </a:r>
            <a:r>
              <a:rPr lang="en-GB" sz="1400" dirty="0"/>
              <a:t>Locality</a:t>
            </a:r>
            <a:endParaRPr lang="en-GB" sz="1300" dirty="0"/>
          </a:p>
          <a:p>
            <a:pPr algn="ctr"/>
            <a:r>
              <a:rPr lang="en-GB" sz="1300" dirty="0"/>
              <a:t>Chronology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2" name="Action Button: Custom 11">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9" name="Action Button: Custom 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When was your local area created?</a:t>
            </a:r>
          </a:p>
          <a:p>
            <a:pPr algn="ctr"/>
            <a:r>
              <a:rPr lang="en-GB" sz="2400" dirty="0"/>
              <a:t>Was there an important building built?</a:t>
            </a:r>
          </a:p>
          <a:p>
            <a:pPr algn="ctr"/>
            <a:r>
              <a:rPr lang="en-GB" sz="2400" dirty="0"/>
              <a:t>Did an important event happen in your area?</a:t>
            </a:r>
          </a:p>
          <a:p>
            <a:pPr algn="ctr"/>
            <a:r>
              <a:rPr lang="en-GB" sz="2400" dirty="0"/>
              <a:t>Did certain people move into or leave your local area?</a:t>
            </a:r>
          </a:p>
        </p:txBody>
      </p:sp>
    </p:spTree>
    <p:extLst>
      <p:ext uri="{BB962C8B-B14F-4D97-AF65-F5344CB8AC3E}">
        <p14:creationId xmlns:p14="http://schemas.microsoft.com/office/powerpoint/2010/main" val="8955828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3" grpId="0" animBg="1"/>
      <p:bldP spid="13" grpId="1" animBg="1"/>
    </p:bld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Continuities</a:t>
            </a:r>
          </a:p>
        </p:txBody>
      </p:sp>
      <p:sp>
        <p:nvSpPr>
          <p:cNvPr id="3" name="Content Placeholder 2"/>
          <p:cNvSpPr>
            <a:spLocks noGrp="1"/>
          </p:cNvSpPr>
          <p:nvPr>
            <p:ph idx="1"/>
          </p:nvPr>
        </p:nvSpPr>
        <p:spPr>
          <a:xfrm>
            <a:off x="704850" y="1957524"/>
            <a:ext cx="10787964" cy="4071801"/>
          </a:xfrm>
        </p:spPr>
        <p:txBody>
          <a:bodyPr>
            <a:noAutofit/>
          </a:bodyPr>
          <a:lstStyle/>
          <a:p>
            <a:pPr marL="0" indent="0" algn="ctr">
              <a:buNone/>
            </a:pPr>
            <a:r>
              <a:rPr lang="en-GB" sz="5000" dirty="0"/>
              <a:t>Has your local area always stayed the same?</a:t>
            </a:r>
          </a:p>
          <a:p>
            <a:pPr marL="0" indent="0" algn="ctr">
              <a:buNone/>
            </a:pPr>
            <a:endParaRPr lang="en-GB" sz="5000" dirty="0"/>
          </a:p>
          <a:p>
            <a:pPr marL="0" indent="0" algn="ctr">
              <a:buNone/>
            </a:pPr>
            <a:r>
              <a:rPr lang="en-GB" sz="5000" dirty="0"/>
              <a:t>Which kinds of things have stayed the same?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Locality</a:t>
            </a:r>
          </a:p>
          <a:p>
            <a:pPr algn="ctr"/>
            <a:r>
              <a:rPr lang="en-GB" sz="1200" dirty="0"/>
              <a:t>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2" name="Action Button: Custom 11">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9" name="Action Button: Custom 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Have all of the buildings or people stayed the same?</a:t>
            </a:r>
          </a:p>
          <a:p>
            <a:pPr algn="ctr"/>
            <a:r>
              <a:rPr lang="en-GB" sz="2400" dirty="0"/>
              <a:t>Why might things stay the same?</a:t>
            </a:r>
          </a:p>
          <a:p>
            <a:pPr algn="ctr"/>
            <a:r>
              <a:rPr lang="en-GB" sz="2400" dirty="0"/>
              <a:t>Can you see photos or drawings that show what has stayed the same?</a:t>
            </a:r>
          </a:p>
        </p:txBody>
      </p:sp>
    </p:spTree>
    <p:extLst>
      <p:ext uri="{BB962C8B-B14F-4D97-AF65-F5344CB8AC3E}">
        <p14:creationId xmlns:p14="http://schemas.microsoft.com/office/powerpoint/2010/main" val="1777516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3" grpId="0" animBg="1"/>
      <p:bldP spid="13" grpId="1" animBg="1"/>
    </p:bld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Changes</a:t>
            </a:r>
          </a:p>
        </p:txBody>
      </p:sp>
      <p:sp>
        <p:nvSpPr>
          <p:cNvPr id="3" name="Content Placeholder 2"/>
          <p:cNvSpPr>
            <a:spLocks noGrp="1"/>
          </p:cNvSpPr>
          <p:nvPr>
            <p:ph idx="1"/>
          </p:nvPr>
        </p:nvSpPr>
        <p:spPr>
          <a:xfrm>
            <a:off x="699186" y="1767840"/>
            <a:ext cx="10793627" cy="2386149"/>
          </a:xfrm>
        </p:spPr>
        <p:txBody>
          <a:bodyPr>
            <a:noAutofit/>
          </a:bodyPr>
          <a:lstStyle/>
          <a:p>
            <a:pPr marL="0" indent="0" algn="ctr">
              <a:buNone/>
            </a:pPr>
            <a:r>
              <a:rPr lang="en-GB" sz="5000" dirty="0"/>
              <a:t>Has your local area changed in any way?</a:t>
            </a:r>
          </a:p>
          <a:p>
            <a:pPr marL="0" indent="0" algn="ctr">
              <a:buNone/>
            </a:pPr>
            <a:endParaRPr lang="en-GB" sz="5000" dirty="0"/>
          </a:p>
          <a:p>
            <a:pPr marL="0" indent="0" algn="ctr">
              <a:buNone/>
            </a:pPr>
            <a:r>
              <a:rPr lang="en-GB" sz="5000" dirty="0"/>
              <a:t>Why do you think that it has changed and in which ways?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Locality</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Locality</a:t>
            </a:r>
          </a:p>
          <a:p>
            <a:pPr algn="ctr"/>
            <a:r>
              <a:rPr lang="en-GB" sz="1200" dirty="0"/>
              <a:t>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3" name="Action Button: Custom 12">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What kind of things have changed in your local area?</a:t>
            </a:r>
          </a:p>
          <a:p>
            <a:pPr algn="ctr"/>
            <a:r>
              <a:rPr lang="en-GB" sz="2400" dirty="0"/>
              <a:t>Do you think more things will have change?</a:t>
            </a:r>
          </a:p>
          <a:p>
            <a:pPr algn="ctr"/>
            <a:r>
              <a:rPr lang="en-GB" sz="2400" dirty="0"/>
              <a:t>What makes things change in an area?</a:t>
            </a:r>
          </a:p>
        </p:txBody>
      </p:sp>
    </p:spTree>
    <p:extLst>
      <p:ext uri="{BB962C8B-B14F-4D97-AF65-F5344CB8AC3E}">
        <p14:creationId xmlns:p14="http://schemas.microsoft.com/office/powerpoint/2010/main" val="9065914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Positive</a:t>
            </a:r>
          </a:p>
        </p:txBody>
      </p:sp>
      <p:sp>
        <p:nvSpPr>
          <p:cNvPr id="3" name="Content Placeholder 2"/>
          <p:cNvSpPr>
            <a:spLocks noGrp="1"/>
          </p:cNvSpPr>
          <p:nvPr>
            <p:ph idx="1"/>
          </p:nvPr>
        </p:nvSpPr>
        <p:spPr>
          <a:xfrm>
            <a:off x="699187" y="1678947"/>
            <a:ext cx="10793628" cy="4136570"/>
          </a:xfrm>
        </p:spPr>
        <p:txBody>
          <a:bodyPr>
            <a:noAutofit/>
          </a:bodyPr>
          <a:lstStyle/>
          <a:p>
            <a:pPr marL="0" indent="0" algn="ctr">
              <a:buNone/>
            </a:pPr>
            <a:r>
              <a:rPr lang="en-GB" sz="4500" dirty="0"/>
              <a:t>Can you think of a way that your local area has stayed the same or changed in a good way?</a:t>
            </a:r>
          </a:p>
          <a:p>
            <a:pPr marL="0" indent="0" algn="ctr">
              <a:buNone/>
            </a:pPr>
            <a:endParaRPr lang="en-GB" sz="4500" dirty="0"/>
          </a:p>
          <a:p>
            <a:pPr marL="0" indent="0" algn="ctr">
              <a:buNone/>
            </a:pPr>
            <a:r>
              <a:rPr lang="en-GB" sz="4500" dirty="0"/>
              <a:t>Was it good just for the people who lived there or for other people as well?</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Locality</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Locality</a:t>
            </a:r>
          </a:p>
          <a:p>
            <a:pPr algn="ctr"/>
            <a:r>
              <a:rPr lang="en-GB" sz="1200" dirty="0"/>
              <a:t>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3" name="Action Button: Custom 12">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Has your local area grown for any reason?</a:t>
            </a:r>
          </a:p>
          <a:p>
            <a:pPr algn="ctr"/>
            <a:r>
              <a:rPr lang="en-GB" sz="2400" dirty="0"/>
              <a:t>Do more people know about your local area?</a:t>
            </a:r>
          </a:p>
          <a:p>
            <a:pPr algn="ctr"/>
            <a:r>
              <a:rPr lang="en-GB" sz="2400" dirty="0"/>
              <a:t>How has your local area changed for the better?</a:t>
            </a:r>
          </a:p>
        </p:txBody>
      </p:sp>
    </p:spTree>
    <p:extLst>
      <p:ext uri="{BB962C8B-B14F-4D97-AF65-F5344CB8AC3E}">
        <p14:creationId xmlns:p14="http://schemas.microsoft.com/office/powerpoint/2010/main" val="29724929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1678947"/>
            <a:ext cx="10793628" cy="4136570"/>
          </a:xfrm>
        </p:spPr>
        <p:txBody>
          <a:bodyPr>
            <a:noAutofit/>
          </a:bodyPr>
          <a:lstStyle/>
          <a:p>
            <a:pPr marL="0" indent="0" algn="ctr">
              <a:buNone/>
            </a:pPr>
            <a:r>
              <a:rPr lang="en-GB" sz="4500" dirty="0"/>
              <a:t>Can you think of a way that your local area has stayed the same or changed in a bad way?</a:t>
            </a:r>
          </a:p>
          <a:p>
            <a:pPr marL="0" indent="0" algn="ctr">
              <a:buNone/>
            </a:pPr>
            <a:endParaRPr lang="en-GB" sz="2000" dirty="0"/>
          </a:p>
          <a:p>
            <a:pPr marL="0" indent="0" algn="ctr">
              <a:buNone/>
            </a:pPr>
            <a:r>
              <a:rPr lang="en-GB" sz="4500" dirty="0"/>
              <a:t>Was it bad just for the people who lived there or for other people as well?</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Locality</a:t>
            </a:r>
          </a:p>
          <a:p>
            <a:pPr algn="ctr"/>
            <a:r>
              <a:rPr lang="en-GB" sz="1200" dirty="0"/>
              <a:t>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3" name="Action Button: Custom 12">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Have people left your area for any reason?</a:t>
            </a:r>
          </a:p>
          <a:p>
            <a:pPr algn="ctr"/>
            <a:r>
              <a:rPr lang="en-GB" sz="2400" dirty="0"/>
              <a:t>Did any events in your local area change anything?</a:t>
            </a:r>
          </a:p>
          <a:p>
            <a:pPr algn="ctr"/>
            <a:r>
              <a:rPr lang="en-GB" sz="2400" dirty="0"/>
              <a:t>Has your local area recovered from something bad?</a:t>
            </a:r>
          </a:p>
        </p:txBody>
      </p:sp>
    </p:spTree>
    <p:extLst>
      <p:ext uri="{BB962C8B-B14F-4D97-AF65-F5344CB8AC3E}">
        <p14:creationId xmlns:p14="http://schemas.microsoft.com/office/powerpoint/2010/main" val="15009387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Causes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1678947"/>
            <a:ext cx="10793628" cy="4136570"/>
          </a:xfrm>
        </p:spPr>
        <p:txBody>
          <a:bodyPr>
            <a:noAutofit/>
          </a:bodyPr>
          <a:lstStyle/>
          <a:p>
            <a:pPr marL="0" indent="0" algn="ctr">
              <a:buNone/>
            </a:pPr>
            <a:r>
              <a:rPr lang="en-GB" sz="5000" dirty="0"/>
              <a:t>Can you think of anything that made your local area change or stay the same?</a:t>
            </a:r>
          </a:p>
          <a:p>
            <a:pPr marL="0" indent="0" algn="ctr">
              <a:buNone/>
            </a:pPr>
            <a:endParaRPr lang="en-GB" sz="5000" dirty="0"/>
          </a:p>
          <a:p>
            <a:pPr marL="0" indent="0" algn="ctr">
              <a:buNone/>
            </a:pPr>
            <a:r>
              <a:rPr lang="en-GB" sz="5000" dirty="0"/>
              <a:t>Was it just one thing that made it happen or a few things?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Locality</a:t>
            </a:r>
          </a:p>
          <a:p>
            <a:pPr algn="ctr"/>
            <a:r>
              <a:rPr lang="en-GB" sz="1200" dirty="0"/>
              <a:t>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3" name="Action Button: Custom 12">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Has anything been discovered in your area?</a:t>
            </a:r>
          </a:p>
          <a:p>
            <a:pPr algn="ctr"/>
            <a:r>
              <a:rPr lang="en-GB" sz="2400" dirty="0"/>
              <a:t>Is your area a good place for tourists?</a:t>
            </a:r>
          </a:p>
          <a:p>
            <a:pPr algn="ctr"/>
            <a:r>
              <a:rPr lang="en-GB" sz="2400" dirty="0"/>
              <a:t>Is your place an important religious site or have important history behind it? </a:t>
            </a:r>
          </a:p>
        </p:txBody>
      </p:sp>
    </p:spTree>
    <p:extLst>
      <p:ext uri="{BB962C8B-B14F-4D97-AF65-F5344CB8AC3E}">
        <p14:creationId xmlns:p14="http://schemas.microsoft.com/office/powerpoint/2010/main" val="30892401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Effects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8" cy="4136570"/>
          </a:xfrm>
        </p:spPr>
        <p:txBody>
          <a:bodyPr>
            <a:noAutofit/>
          </a:bodyPr>
          <a:lstStyle/>
          <a:p>
            <a:pPr marL="0" indent="0" algn="ctr">
              <a:buNone/>
            </a:pPr>
            <a:r>
              <a:rPr lang="en-GB" sz="5000" dirty="0"/>
              <a:t>Can you think of something that had an impact on your local area?</a:t>
            </a:r>
          </a:p>
          <a:p>
            <a:pPr marL="0" indent="0" algn="ctr">
              <a:buNone/>
            </a:pPr>
            <a:endParaRPr lang="en-GB" sz="5000" dirty="0"/>
          </a:p>
          <a:p>
            <a:pPr marL="0" indent="0" algn="ctr">
              <a:buNone/>
            </a:pPr>
            <a:r>
              <a:rPr lang="en-GB" sz="5000" dirty="0"/>
              <a:t>Did it change things locally, nationally or internationally?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Locality</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Locality</a:t>
            </a:r>
          </a:p>
          <a:p>
            <a:pPr algn="ctr"/>
            <a:r>
              <a:rPr lang="en-GB" sz="1200" dirty="0"/>
              <a:t>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3" name="Action Button: Custom 12">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Has your area had an effect on anywhere else?</a:t>
            </a:r>
          </a:p>
          <a:p>
            <a:pPr algn="ctr"/>
            <a:r>
              <a:rPr lang="en-GB" sz="2400" dirty="0"/>
              <a:t>Do people around the country or even the world know about your area from something that has happened?</a:t>
            </a:r>
          </a:p>
        </p:txBody>
      </p:sp>
    </p:spTree>
    <p:extLst>
      <p:ext uri="{BB962C8B-B14F-4D97-AF65-F5344CB8AC3E}">
        <p14:creationId xmlns:p14="http://schemas.microsoft.com/office/powerpoint/2010/main" val="27746712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Causes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some causes that brought about change to Britain by the Ancient Romans?</a:t>
            </a:r>
          </a:p>
          <a:p>
            <a:pPr marL="0" indent="0" algn="ctr">
              <a:buNone/>
            </a:pPr>
            <a:r>
              <a:rPr lang="en-GB" sz="4500" dirty="0"/>
              <a:t>Do you think these causes were more important than the effects that they brought?</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Romans Cause and Effect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2" name="Action Button: Custom 11">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4" name="Action Button: Custom 13">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5" name="Action Button: Custom 14">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The Romans invaded Britain because they knew that it had lots of resources like tin and animals which could be traded around its empire.</a:t>
            </a:r>
          </a:p>
        </p:txBody>
      </p:sp>
    </p:spTree>
    <p:extLst>
      <p:ext uri="{BB962C8B-B14F-4D97-AF65-F5344CB8AC3E}">
        <p14:creationId xmlns:p14="http://schemas.microsoft.com/office/powerpoint/2010/main" val="416469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6" grpId="0" animBg="1"/>
      <p:bldP spid="16" grpId="1" animBg="1"/>
    </p:bld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Positive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8" cy="3154310"/>
          </a:xfrm>
        </p:spPr>
        <p:txBody>
          <a:bodyPr>
            <a:noAutofit/>
          </a:bodyPr>
          <a:lstStyle/>
          <a:p>
            <a:pPr marL="0" indent="0" algn="ctr">
              <a:buNone/>
            </a:pPr>
            <a:r>
              <a:rPr lang="en-GB" sz="5000" dirty="0"/>
              <a:t>If there was one thing in your area that you could change to make it better, what would it be and why?</a:t>
            </a:r>
          </a:p>
          <a:p>
            <a:pPr marL="0" indent="0" algn="ctr">
              <a:buNone/>
            </a:pPr>
            <a:endParaRPr lang="en-GB" sz="2000" dirty="0"/>
          </a:p>
          <a:p>
            <a:pPr marL="0" indent="0" algn="ctr">
              <a:buNone/>
            </a:pPr>
            <a:r>
              <a:rPr lang="en-GB" sz="5000" dirty="0"/>
              <a:t>What would that mean to the other people who live in your area?</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Locality</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Locality</a:t>
            </a:r>
          </a:p>
          <a:p>
            <a:pPr algn="ctr"/>
            <a:r>
              <a:rPr lang="en-GB" sz="1200" dirty="0"/>
              <a:t>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3" name="Action Button: Custom 12">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Do people come to your area because of something that has happened?</a:t>
            </a:r>
          </a:p>
          <a:p>
            <a:pPr algn="ctr"/>
            <a:r>
              <a:rPr lang="en-GB" sz="2400" dirty="0"/>
              <a:t>Do more people know about your area because of something that has happened?</a:t>
            </a:r>
          </a:p>
        </p:txBody>
      </p:sp>
    </p:spTree>
    <p:extLst>
      <p:ext uri="{BB962C8B-B14F-4D97-AF65-F5344CB8AC3E}">
        <p14:creationId xmlns:p14="http://schemas.microsoft.com/office/powerpoint/2010/main" val="22237876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8" cy="3180893"/>
          </a:xfrm>
        </p:spPr>
        <p:txBody>
          <a:bodyPr>
            <a:noAutofit/>
          </a:bodyPr>
          <a:lstStyle/>
          <a:p>
            <a:pPr marL="0" indent="0" algn="ctr">
              <a:buNone/>
            </a:pPr>
            <a:r>
              <a:rPr lang="en-GB" sz="5000" dirty="0"/>
              <a:t>Can you think of something bad that happened to your local area?</a:t>
            </a:r>
          </a:p>
          <a:p>
            <a:pPr marL="0" indent="0" algn="ctr">
              <a:buNone/>
            </a:pPr>
            <a:endParaRPr lang="en-GB" sz="5000" dirty="0"/>
          </a:p>
          <a:p>
            <a:pPr marL="0" indent="0" algn="ctr">
              <a:buNone/>
            </a:pPr>
            <a:r>
              <a:rPr lang="en-GB" sz="5000" dirty="0"/>
              <a:t>Was it bad for just your area or a whole bunch of different areas?</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Locality</a:t>
            </a:r>
          </a:p>
          <a:p>
            <a:pPr algn="ctr"/>
            <a:r>
              <a:rPr lang="en-GB" sz="1200" dirty="0"/>
              <a:t>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3" name="Action Button: Custom 12">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15" name="Action Button: Custom 14">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6" name="Action Button: Custom 15">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7" name="Rectangle 16"/>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Have people moved away from your area because of something that has happened?</a:t>
            </a:r>
          </a:p>
          <a:p>
            <a:pPr algn="ctr"/>
            <a:r>
              <a:rPr lang="en-GB" sz="2400" dirty="0"/>
              <a:t>Do less people know about your area because of something that has happened?</a:t>
            </a:r>
          </a:p>
        </p:txBody>
      </p:sp>
    </p:spTree>
    <p:extLst>
      <p:ext uri="{BB962C8B-B14F-4D97-AF65-F5344CB8AC3E}">
        <p14:creationId xmlns:p14="http://schemas.microsoft.com/office/powerpoint/2010/main" val="12136554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7" grpId="0" animBg="1"/>
      <p:bldP spid="17" grpId="1" animBg="1"/>
    </p:bld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Event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71607"/>
            <a:ext cx="10793628" cy="3180893"/>
          </a:xfrm>
        </p:spPr>
        <p:txBody>
          <a:bodyPr>
            <a:noAutofit/>
          </a:bodyPr>
          <a:lstStyle/>
          <a:p>
            <a:pPr marL="0" indent="0" algn="ctr">
              <a:buNone/>
            </a:pPr>
            <a:r>
              <a:rPr lang="en-GB" sz="5000" dirty="0"/>
              <a:t>Has anything important happened in your local area?</a:t>
            </a:r>
          </a:p>
          <a:p>
            <a:pPr marL="0" indent="0" algn="ctr">
              <a:buNone/>
            </a:pPr>
            <a:endParaRPr lang="en-GB" sz="3000" dirty="0"/>
          </a:p>
          <a:p>
            <a:pPr marL="0" indent="0" algn="ctr">
              <a:buNone/>
            </a:pPr>
            <a:r>
              <a:rPr lang="en-GB" sz="5000" dirty="0"/>
              <a:t>Do you think lots of people around the world know about your area or near to you?</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Locality</a:t>
            </a:r>
          </a:p>
          <a:p>
            <a:pPr algn="ctr"/>
            <a:r>
              <a:rPr lang="en-GB" sz="1200" dirty="0"/>
              <a:t>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3" name="Action Button: Custom 12">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Did something happen that was only significant for your own area?</a:t>
            </a:r>
          </a:p>
          <a:p>
            <a:pPr algn="ctr"/>
            <a:r>
              <a:rPr lang="en-GB" sz="2400" dirty="0"/>
              <a:t>Did something similar happen in any other areas?</a:t>
            </a:r>
          </a:p>
        </p:txBody>
      </p:sp>
    </p:spTree>
    <p:extLst>
      <p:ext uri="{BB962C8B-B14F-4D97-AF65-F5344CB8AC3E}">
        <p14:creationId xmlns:p14="http://schemas.microsoft.com/office/powerpoint/2010/main" val="42670088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Studying</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47728"/>
            <a:ext cx="10793628" cy="3180893"/>
          </a:xfrm>
        </p:spPr>
        <p:txBody>
          <a:bodyPr>
            <a:noAutofit/>
          </a:bodyPr>
          <a:lstStyle/>
          <a:p>
            <a:pPr marL="0" indent="0" algn="ctr">
              <a:buNone/>
            </a:pPr>
            <a:r>
              <a:rPr lang="en-GB" sz="5000" dirty="0"/>
              <a:t>Do you think that we should be learning about our local area?</a:t>
            </a:r>
          </a:p>
          <a:p>
            <a:pPr marL="0" indent="0" algn="ctr">
              <a:buNone/>
            </a:pPr>
            <a:endParaRPr lang="en-GB" sz="2000" dirty="0"/>
          </a:p>
          <a:p>
            <a:pPr marL="0" indent="0" algn="ctr">
              <a:buNone/>
            </a:pPr>
            <a:r>
              <a:rPr lang="en-GB" sz="5000" dirty="0"/>
              <a:t>What makes it important? Is it just important for us or for other people around the country or even the world?</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Locality</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Locality</a:t>
            </a:r>
          </a:p>
          <a:p>
            <a:pPr algn="ctr"/>
            <a:r>
              <a:rPr lang="en-GB" sz="1200" dirty="0"/>
              <a:t>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3" name="Action Button: Custom 12">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Why should people know about your local area?</a:t>
            </a:r>
          </a:p>
          <a:p>
            <a:pPr algn="ctr"/>
            <a:r>
              <a:rPr lang="en-GB" sz="2400" dirty="0"/>
              <a:t>How has your local area affected people?</a:t>
            </a:r>
          </a:p>
          <a:p>
            <a:pPr algn="ctr"/>
            <a:r>
              <a:rPr lang="en-GB" sz="2400" dirty="0"/>
              <a:t>Does your local area show its history anywhere?</a:t>
            </a:r>
          </a:p>
        </p:txBody>
      </p:sp>
    </p:spTree>
    <p:extLst>
      <p:ext uri="{BB962C8B-B14F-4D97-AF65-F5344CB8AC3E}">
        <p14:creationId xmlns:p14="http://schemas.microsoft.com/office/powerpoint/2010/main" val="26819959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Challenges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899912"/>
            <a:ext cx="12192000" cy="3253929"/>
          </a:xfrm>
        </p:spPr>
        <p:txBody>
          <a:bodyPr>
            <a:noAutofit/>
          </a:bodyPr>
          <a:lstStyle/>
          <a:p>
            <a:pPr marL="0" indent="0" algn="ctr">
              <a:buNone/>
            </a:pPr>
            <a:r>
              <a:rPr lang="en-GB" sz="4000" dirty="0"/>
              <a:t>What kinds of challenges do you think your local area has had to face? Have other areas had to face them too?</a:t>
            </a:r>
          </a:p>
          <a:p>
            <a:pPr marL="0" indent="0" algn="ctr">
              <a:buNone/>
            </a:pPr>
            <a:endParaRPr lang="en-GB" sz="4000" dirty="0"/>
          </a:p>
          <a:p>
            <a:pPr marL="0" indent="0" algn="ctr">
              <a:buNone/>
            </a:pPr>
            <a:r>
              <a:rPr lang="en-GB" sz="4000" dirty="0"/>
              <a:t>Did your area manage to beat these challenges?</a:t>
            </a:r>
          </a:p>
          <a:p>
            <a:pPr marL="0" indent="0" algn="ctr">
              <a:buNone/>
            </a:pPr>
            <a:endParaRPr lang="en-GB" sz="4000" dirty="0"/>
          </a:p>
          <a:p>
            <a:pPr marL="0" indent="0" algn="ctr">
              <a:buNone/>
            </a:pPr>
            <a:r>
              <a:rPr lang="en-GB" sz="4000" dirty="0"/>
              <a:t>Are there still these challenges that we run into today?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Locality</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Locality</a:t>
            </a:r>
          </a:p>
          <a:p>
            <a:pPr algn="ctr"/>
            <a:r>
              <a:rPr lang="en-GB" sz="1200" dirty="0"/>
              <a:t>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3" name="Action Button: Custom 12">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Were the challenges that your local area faced worse than today?</a:t>
            </a:r>
          </a:p>
          <a:p>
            <a:pPr algn="ctr"/>
            <a:r>
              <a:rPr lang="en-GB" sz="2400" dirty="0"/>
              <a:t>Why might challenges to the local area have changed over time?</a:t>
            </a:r>
          </a:p>
        </p:txBody>
      </p:sp>
    </p:spTree>
    <p:extLst>
      <p:ext uri="{BB962C8B-B14F-4D97-AF65-F5344CB8AC3E}">
        <p14:creationId xmlns:p14="http://schemas.microsoft.com/office/powerpoint/2010/main" val="18603205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Interpretation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829098"/>
            <a:ext cx="12192000" cy="3180893"/>
          </a:xfrm>
        </p:spPr>
        <p:txBody>
          <a:bodyPr>
            <a:noAutofit/>
          </a:bodyPr>
          <a:lstStyle/>
          <a:p>
            <a:pPr marL="0" indent="0" algn="ctr">
              <a:buNone/>
            </a:pPr>
            <a:r>
              <a:rPr lang="en-GB" sz="4000" dirty="0"/>
              <a:t>When someone mentions your local area, what do you think of?</a:t>
            </a:r>
          </a:p>
          <a:p>
            <a:pPr marL="0" indent="0" algn="ctr">
              <a:buNone/>
            </a:pPr>
            <a:endParaRPr lang="en-GB" sz="2000" dirty="0"/>
          </a:p>
          <a:p>
            <a:pPr marL="0" indent="0" algn="ctr">
              <a:buNone/>
            </a:pPr>
            <a:r>
              <a:rPr lang="en-GB" sz="4000" dirty="0"/>
              <a:t>Do you think that other people think of that?</a:t>
            </a:r>
          </a:p>
          <a:p>
            <a:pPr marL="0" indent="0" algn="ctr">
              <a:buNone/>
            </a:pPr>
            <a:endParaRPr lang="en-GB" sz="2000" dirty="0"/>
          </a:p>
          <a:p>
            <a:pPr marL="0" indent="0" algn="ctr">
              <a:buNone/>
            </a:pPr>
            <a:r>
              <a:rPr lang="en-GB" sz="4000" dirty="0"/>
              <a:t>Why might other people from far away think of different parts of your local area to you?</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Locality</a:t>
            </a:r>
          </a:p>
          <a:p>
            <a:pPr algn="ctr"/>
            <a:r>
              <a:rPr lang="en-GB" sz="1200" dirty="0"/>
              <a:t>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3" name="Action Button: Custom 12">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18" name="Action Button: Custom 1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9" name="Action Button: Custom 1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20" name="Rectangle 19"/>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Do you think that your area is remembered for the right things?</a:t>
            </a:r>
          </a:p>
          <a:p>
            <a:pPr algn="ctr"/>
            <a:r>
              <a:rPr lang="en-GB" sz="2200" dirty="0"/>
              <a:t>Do you think people should learn about other parts of your area’s history?</a:t>
            </a:r>
          </a:p>
          <a:p>
            <a:pPr algn="ctr"/>
            <a:r>
              <a:rPr lang="en-GB" sz="2200" dirty="0"/>
              <a:t>What would YOU tell someone about your area?</a:t>
            </a:r>
          </a:p>
        </p:txBody>
      </p:sp>
    </p:spTree>
    <p:extLst>
      <p:ext uri="{BB962C8B-B14F-4D97-AF65-F5344CB8AC3E}">
        <p14:creationId xmlns:p14="http://schemas.microsoft.com/office/powerpoint/2010/main" val="6336460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0" grpId="0" animBg="1"/>
      <p:bldP spid="20" grpId="1" animBg="1"/>
    </p:bld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Types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1944962"/>
            <a:ext cx="10773032" cy="3180893"/>
          </a:xfrm>
        </p:spPr>
        <p:txBody>
          <a:bodyPr>
            <a:noAutofit/>
          </a:bodyPr>
          <a:lstStyle/>
          <a:p>
            <a:pPr marL="0" indent="0" algn="ctr">
              <a:buNone/>
            </a:pPr>
            <a:r>
              <a:rPr lang="en-GB" sz="4000" dirty="0"/>
              <a:t>What kinds of evidence might we find about your local area? Can you see ‘history’ where you live?</a:t>
            </a:r>
          </a:p>
          <a:p>
            <a:pPr marL="0" indent="0" algn="ctr">
              <a:buNone/>
            </a:pPr>
            <a:endParaRPr lang="en-GB" sz="4000" dirty="0"/>
          </a:p>
          <a:p>
            <a:pPr marL="0" indent="0" algn="ctr">
              <a:buNone/>
            </a:pPr>
            <a:r>
              <a:rPr lang="en-GB" sz="4000" dirty="0"/>
              <a:t>Do you think it is easy to find out about your local area? What do you have to help you find out about it?</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Locality</a:t>
            </a:r>
          </a:p>
          <a:p>
            <a:pPr algn="ctr"/>
            <a:r>
              <a:rPr lang="en-GB" sz="1200" dirty="0"/>
              <a:t>Sources as Evidence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1" name="Action Button: Custom 10">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15" name="Action Button: Custom 14">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6" name="Action Button: Custom 15">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7" name="Rectangle 16"/>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Does your area have somewhere that collects part of your history?</a:t>
            </a:r>
          </a:p>
          <a:p>
            <a:pPr algn="ctr"/>
            <a:r>
              <a:rPr lang="en-GB" sz="2200" dirty="0"/>
              <a:t>Are there photos, drawings or videos about your local area?</a:t>
            </a:r>
          </a:p>
          <a:p>
            <a:pPr algn="ctr"/>
            <a:r>
              <a:rPr lang="en-GB" sz="2200" dirty="0"/>
              <a:t>Where might you look to find out about your local area?</a:t>
            </a:r>
          </a:p>
        </p:txBody>
      </p:sp>
    </p:spTree>
    <p:extLst>
      <p:ext uri="{BB962C8B-B14F-4D97-AF65-F5344CB8AC3E}">
        <p14:creationId xmlns:p14="http://schemas.microsoft.com/office/powerpoint/2010/main" val="36159376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7" grpId="0" animBg="1"/>
      <p:bldP spid="17" grpId="1" animBg="1"/>
    </p:bld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Amount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73032" cy="3180893"/>
          </a:xfrm>
        </p:spPr>
        <p:txBody>
          <a:bodyPr>
            <a:noAutofit/>
          </a:bodyPr>
          <a:lstStyle/>
          <a:p>
            <a:pPr marL="0" indent="0" algn="ctr">
              <a:buNone/>
            </a:pPr>
            <a:r>
              <a:rPr lang="en-GB" sz="4500" dirty="0"/>
              <a:t>Do you think there is lots of evidence about your local area? </a:t>
            </a:r>
          </a:p>
          <a:p>
            <a:pPr marL="0" indent="0" algn="ctr">
              <a:buNone/>
            </a:pPr>
            <a:endParaRPr lang="en-GB" sz="4500" dirty="0"/>
          </a:p>
          <a:p>
            <a:pPr marL="0" indent="0" algn="ctr">
              <a:buNone/>
            </a:pPr>
            <a:r>
              <a:rPr lang="en-GB" sz="4500" dirty="0"/>
              <a:t>Why might there be lots or not very much?</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Locality</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Locality</a:t>
            </a:r>
          </a:p>
          <a:p>
            <a:pPr algn="ctr"/>
            <a:r>
              <a:rPr lang="en-GB" sz="1200" dirty="0"/>
              <a:t>Sources as Evidence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3" name="Action Button: Custom 12">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Has your local area got an archives that would store evidence?</a:t>
            </a:r>
          </a:p>
          <a:p>
            <a:pPr algn="ctr"/>
            <a:r>
              <a:rPr lang="en-GB" sz="2200" dirty="0"/>
              <a:t>Are there lots of photos or videos about your local area?</a:t>
            </a:r>
          </a:p>
          <a:p>
            <a:pPr algn="ctr"/>
            <a:r>
              <a:rPr lang="en-GB" sz="2200" dirty="0"/>
              <a:t>Have people written books or created websites about it?</a:t>
            </a:r>
          </a:p>
        </p:txBody>
      </p:sp>
    </p:spTree>
    <p:extLst>
      <p:ext uri="{BB962C8B-B14F-4D97-AF65-F5344CB8AC3E}">
        <p14:creationId xmlns:p14="http://schemas.microsoft.com/office/powerpoint/2010/main" val="18389267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Usefulness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73512"/>
            <a:ext cx="10773032" cy="3180893"/>
          </a:xfrm>
        </p:spPr>
        <p:txBody>
          <a:bodyPr>
            <a:noAutofit/>
          </a:bodyPr>
          <a:lstStyle/>
          <a:p>
            <a:pPr marL="0" indent="0" algn="ctr">
              <a:buNone/>
            </a:pPr>
            <a:r>
              <a:rPr lang="en-GB" sz="5000" dirty="0"/>
              <a:t>How do you think that we know about the history of your local area?</a:t>
            </a:r>
          </a:p>
          <a:p>
            <a:pPr marL="0" indent="0" algn="ctr">
              <a:buNone/>
            </a:pPr>
            <a:endParaRPr lang="en-GB" sz="2000" dirty="0"/>
          </a:p>
          <a:p>
            <a:pPr marL="0" indent="0" algn="ctr">
              <a:buNone/>
            </a:pPr>
            <a:r>
              <a:rPr lang="en-GB" sz="5000" dirty="0"/>
              <a:t>What would make us either believe or NOT believe something we read or see about it? </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Locality</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Locality</a:t>
            </a:r>
          </a:p>
          <a:p>
            <a:pPr algn="ctr"/>
            <a:r>
              <a:rPr lang="en-GB" sz="1200" dirty="0"/>
              <a:t>Sources as Evidence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3" name="Action Button: Custom 12">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Can you still see evidence of your local area?</a:t>
            </a:r>
          </a:p>
          <a:p>
            <a:pPr algn="ctr"/>
            <a:r>
              <a:rPr lang="en-GB" sz="2400" dirty="0"/>
              <a:t>Can you find out about your local area from more than one place?</a:t>
            </a:r>
          </a:p>
          <a:p>
            <a:pPr algn="ctr"/>
            <a:r>
              <a:rPr lang="en-GB" sz="2400" dirty="0"/>
              <a:t>Is there anything that seems like it might be difficult to believe?</a:t>
            </a:r>
          </a:p>
        </p:txBody>
      </p:sp>
    </p:spTree>
    <p:extLst>
      <p:ext uri="{BB962C8B-B14F-4D97-AF65-F5344CB8AC3E}">
        <p14:creationId xmlns:p14="http://schemas.microsoft.com/office/powerpoint/2010/main" val="20910525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Primary/Secondary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92562"/>
            <a:ext cx="10773032" cy="3180893"/>
          </a:xfrm>
        </p:spPr>
        <p:txBody>
          <a:bodyPr>
            <a:noAutofit/>
          </a:bodyPr>
          <a:lstStyle/>
          <a:p>
            <a:pPr marL="0" indent="0" algn="ctr">
              <a:buNone/>
            </a:pPr>
            <a:r>
              <a:rPr lang="en-GB" sz="5000" dirty="0"/>
              <a:t>Do you know the difference between a primary and a secondary source?</a:t>
            </a:r>
          </a:p>
          <a:p>
            <a:pPr marL="0" indent="0" algn="ctr">
              <a:buNone/>
            </a:pPr>
            <a:endParaRPr lang="en-GB" sz="2000" dirty="0"/>
          </a:p>
          <a:p>
            <a:pPr marL="0" indent="0" algn="ctr">
              <a:buNone/>
            </a:pPr>
            <a:r>
              <a:rPr lang="en-GB" sz="5000" dirty="0"/>
              <a:t>Can you give an example of a primary or a secondary source linked to the your local area?</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Locality</a:t>
            </a:r>
          </a:p>
          <a:p>
            <a:pPr algn="ctr"/>
            <a:r>
              <a:rPr lang="en-GB" sz="1200" dirty="0"/>
              <a:t>Sources as Evidence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3" name="Action Button: Custom 12">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Tree>
    <p:extLst>
      <p:ext uri="{BB962C8B-B14F-4D97-AF65-F5344CB8AC3E}">
        <p14:creationId xmlns:p14="http://schemas.microsoft.com/office/powerpoint/2010/main" val="5134020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Effects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8" cy="4136570"/>
          </a:xfrm>
        </p:spPr>
        <p:txBody>
          <a:bodyPr>
            <a:noAutofit/>
          </a:bodyPr>
          <a:lstStyle/>
          <a:p>
            <a:pPr marL="0" indent="0" algn="ctr">
              <a:buNone/>
            </a:pPr>
            <a:r>
              <a:rPr lang="en-GB" sz="4000" dirty="0"/>
              <a:t>Can you identify some effects that occurred in Britain under Roman rule?</a:t>
            </a:r>
          </a:p>
          <a:p>
            <a:pPr marL="0" indent="0" algn="ctr">
              <a:buNone/>
            </a:pPr>
            <a:endParaRPr lang="en-GB" sz="4000" dirty="0"/>
          </a:p>
          <a:p>
            <a:pPr marL="0" indent="0" algn="ctr">
              <a:buNone/>
            </a:pPr>
            <a:r>
              <a:rPr lang="en-GB" sz="4000" dirty="0"/>
              <a:t>Can you identify the causes of them?</a:t>
            </a:r>
          </a:p>
          <a:p>
            <a:pPr marL="0" indent="0" algn="ctr">
              <a:buNone/>
            </a:pPr>
            <a:endParaRPr lang="en-GB" sz="4000" dirty="0"/>
          </a:p>
          <a:p>
            <a:pPr marL="0" indent="0" algn="ctr">
              <a:buNone/>
            </a:pPr>
            <a:r>
              <a:rPr lang="en-GB" sz="4000" dirty="0"/>
              <a:t>Did these effects last longer than the Romans perhaps intended them to?</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Romans 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Romans Cause and Effect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4" name="Action Button: Custom 13">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5" name="Action Button: Custom 14">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6" name="Action Button: Custom 15">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7" name="Rectangle 16"/>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Lots of our towns that still exist today were originally built by the Romans. A lot of the roads we use today were also originally mapped out by the Romans too.</a:t>
            </a:r>
          </a:p>
        </p:txBody>
      </p:sp>
    </p:spTree>
    <p:extLst>
      <p:ext uri="{BB962C8B-B14F-4D97-AF65-F5344CB8AC3E}">
        <p14:creationId xmlns:p14="http://schemas.microsoft.com/office/powerpoint/2010/main" val="35800029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7" grpId="0" animBg="1"/>
      <p:bldP spid="17" grpId="1" animBg="1"/>
    </p:bld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Questions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144987"/>
            <a:ext cx="10773032" cy="3180893"/>
          </a:xfrm>
        </p:spPr>
        <p:txBody>
          <a:bodyPr>
            <a:noAutofit/>
          </a:bodyPr>
          <a:lstStyle/>
          <a:p>
            <a:pPr marL="0" indent="0" algn="ctr">
              <a:buNone/>
            </a:pPr>
            <a:r>
              <a:rPr lang="en-GB" sz="4500" dirty="0"/>
              <a:t>What kinds of questions would you like to ask about your local area?</a:t>
            </a:r>
          </a:p>
          <a:p>
            <a:pPr marL="0" indent="0" algn="ctr">
              <a:buNone/>
            </a:pPr>
            <a:endParaRPr lang="en-GB" sz="4500" dirty="0"/>
          </a:p>
          <a:p>
            <a:pPr marL="0" indent="0" algn="ctr">
              <a:buNone/>
            </a:pPr>
            <a:r>
              <a:rPr lang="en-GB" sz="4500" dirty="0"/>
              <a:t> Do you think other people might want to ask the same question or a different one?</a:t>
            </a:r>
          </a:p>
        </p:txBody>
      </p:sp>
      <p:sp>
        <p:nvSpPr>
          <p:cNvPr id="8" name="Action Button: Custom 7">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Locality</a:t>
            </a:r>
          </a:p>
          <a:p>
            <a:pPr algn="ctr"/>
            <a:r>
              <a:rPr lang="en-GB" sz="1200" dirty="0"/>
              <a:t>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3" name="Action Button: Custom 12">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Is our area the same or different to anywhere else?</a:t>
            </a:r>
          </a:p>
          <a:p>
            <a:pPr algn="ctr"/>
            <a:r>
              <a:rPr lang="en-GB" sz="2400" dirty="0"/>
              <a:t>How much history does our local area have?</a:t>
            </a:r>
          </a:p>
          <a:p>
            <a:pPr algn="ctr"/>
            <a:r>
              <a:rPr lang="en-GB" sz="2400" dirty="0"/>
              <a:t>Is our area more important than anywhere else?</a:t>
            </a:r>
          </a:p>
        </p:txBody>
      </p:sp>
    </p:spTree>
    <p:extLst>
      <p:ext uri="{BB962C8B-B14F-4D97-AF65-F5344CB8AC3E}">
        <p14:creationId xmlns:p14="http://schemas.microsoft.com/office/powerpoint/2010/main" val="17835758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Explanations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92562"/>
            <a:ext cx="10773032" cy="3180893"/>
          </a:xfrm>
        </p:spPr>
        <p:txBody>
          <a:bodyPr>
            <a:noAutofit/>
          </a:bodyPr>
          <a:lstStyle/>
          <a:p>
            <a:pPr marL="0" indent="0" algn="ctr">
              <a:buNone/>
            </a:pPr>
            <a:r>
              <a:rPr lang="en-GB" sz="5000" dirty="0"/>
              <a:t>Can you explain something important about your local area to someone else?</a:t>
            </a:r>
          </a:p>
          <a:p>
            <a:pPr marL="0" indent="0" algn="ctr">
              <a:buNone/>
            </a:pPr>
            <a:endParaRPr lang="en-GB" sz="4000" dirty="0"/>
          </a:p>
          <a:p>
            <a:pPr marL="0" indent="0" algn="ctr">
              <a:buNone/>
            </a:pPr>
            <a:r>
              <a:rPr lang="en-GB" sz="5000" dirty="0"/>
              <a:t>What kinds of information can you give them and where did you learn it?</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Locality</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Locality</a:t>
            </a:r>
          </a:p>
          <a:p>
            <a:pPr algn="ctr"/>
            <a:r>
              <a:rPr lang="en-GB" sz="1200" dirty="0"/>
              <a:t>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3" name="Action Button: Custom 12">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000" dirty="0"/>
              <a:t>Can you explain something important about your local area?</a:t>
            </a:r>
            <a:br>
              <a:rPr lang="en-GB" sz="2000" dirty="0"/>
            </a:br>
            <a:r>
              <a:rPr lang="en-GB" sz="2000" dirty="0"/>
              <a:t>Can you explain something that has changed or stayed the same in your area?</a:t>
            </a:r>
          </a:p>
          <a:p>
            <a:pPr algn="ctr"/>
            <a:r>
              <a:rPr lang="en-GB" sz="2000" dirty="0"/>
              <a:t>Can you explain WHY something has changed or stayed the same?</a:t>
            </a:r>
          </a:p>
        </p:txBody>
      </p:sp>
    </p:spTree>
    <p:extLst>
      <p:ext uri="{BB962C8B-B14F-4D97-AF65-F5344CB8AC3E}">
        <p14:creationId xmlns:p14="http://schemas.microsoft.com/office/powerpoint/2010/main" val="21558388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Evidence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897337"/>
            <a:ext cx="10773032" cy="3180893"/>
          </a:xfrm>
        </p:spPr>
        <p:txBody>
          <a:bodyPr>
            <a:noAutofit/>
          </a:bodyPr>
          <a:lstStyle/>
          <a:p>
            <a:pPr marL="0" indent="0" algn="ctr">
              <a:buNone/>
            </a:pPr>
            <a:r>
              <a:rPr lang="en-GB" sz="5000" dirty="0"/>
              <a:t>What kinds of evidence do we have about our local area?</a:t>
            </a:r>
          </a:p>
          <a:p>
            <a:pPr marL="0" indent="0" algn="ctr">
              <a:buNone/>
            </a:pPr>
            <a:endParaRPr lang="en-GB" sz="5000" dirty="0"/>
          </a:p>
          <a:p>
            <a:pPr marL="0" indent="0" algn="ctr">
              <a:buNone/>
            </a:pPr>
            <a:r>
              <a:rPr lang="en-GB" sz="5000" dirty="0"/>
              <a:t>Do you know if it is primary or secondary?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Locality</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Locality</a:t>
            </a:r>
          </a:p>
          <a:p>
            <a:pPr algn="ctr"/>
            <a:r>
              <a:rPr lang="en-GB" sz="1200" dirty="0"/>
              <a:t>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3" name="Action Button: Custom 12">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Are there any photos or videos to show your local area?</a:t>
            </a:r>
          </a:p>
          <a:p>
            <a:pPr algn="ctr"/>
            <a:r>
              <a:rPr lang="en-GB" sz="2400" dirty="0"/>
              <a:t>Are there any websites or books about your area?</a:t>
            </a:r>
          </a:p>
        </p:txBody>
      </p:sp>
    </p:spTree>
    <p:extLst>
      <p:ext uri="{BB962C8B-B14F-4D97-AF65-F5344CB8AC3E}">
        <p14:creationId xmlns:p14="http://schemas.microsoft.com/office/powerpoint/2010/main" val="20494190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383177" y="2116412"/>
            <a:ext cx="11425645" cy="3180893"/>
          </a:xfrm>
        </p:spPr>
        <p:txBody>
          <a:bodyPr>
            <a:noAutofit/>
          </a:bodyPr>
          <a:lstStyle/>
          <a:p>
            <a:pPr marL="0" indent="0" algn="ctr">
              <a:buNone/>
            </a:pPr>
            <a:r>
              <a:rPr lang="en-GB" sz="5000" dirty="0"/>
              <a:t>Should we ask questions about our local area to understand it better?</a:t>
            </a:r>
          </a:p>
          <a:p>
            <a:pPr marL="0" indent="0" algn="ctr">
              <a:buNone/>
            </a:pPr>
            <a:endParaRPr lang="en-GB" sz="5000" dirty="0"/>
          </a:p>
          <a:p>
            <a:pPr marL="0" indent="0" algn="ctr">
              <a:buNone/>
            </a:pPr>
            <a:r>
              <a:rPr lang="en-GB" sz="5000" dirty="0"/>
              <a:t>What happens if we ask questions?</a:t>
            </a:r>
          </a:p>
        </p:txBody>
      </p:sp>
      <p:sp>
        <p:nvSpPr>
          <p:cNvPr id="8" name="Title 1"/>
          <p:cNvSpPr txBox="1">
            <a:spLocks/>
          </p:cNvSpPr>
          <p:nvPr/>
        </p:nvSpPr>
        <p:spPr>
          <a:xfrm>
            <a:off x="699187" y="353384"/>
            <a:ext cx="10793627" cy="1325563"/>
          </a:xfrm>
          <a:prstGeom prst="rect">
            <a:avLst/>
          </a:prstGeom>
          <a:solidFill>
            <a:schemeClr val="accent4">
              <a:lumMod val="50000"/>
            </a:schemeClr>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Importance</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Locality</a:t>
            </a:r>
          </a:p>
          <a:p>
            <a:pPr algn="ctr"/>
            <a:r>
              <a:rPr lang="en-GB" sz="1200" dirty="0"/>
              <a:t>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3" name="Action Button: Custom 12">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14" name="Action Button: Custom 13">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5" name="Action Button: Custom 14">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Why is your area important to learn about?</a:t>
            </a:r>
          </a:p>
          <a:p>
            <a:pPr algn="ctr"/>
            <a:r>
              <a:rPr lang="en-GB" sz="2400" dirty="0"/>
              <a:t>If we don’t ask questions, then we won’t learn more about our history and where we’ve come from.</a:t>
            </a:r>
          </a:p>
          <a:p>
            <a:pPr algn="ctr"/>
            <a:endParaRPr lang="en-GB" sz="2400" dirty="0"/>
          </a:p>
        </p:txBody>
      </p:sp>
    </p:spTree>
    <p:extLst>
      <p:ext uri="{BB962C8B-B14F-4D97-AF65-F5344CB8AC3E}">
        <p14:creationId xmlns:p14="http://schemas.microsoft.com/office/powerpoint/2010/main" val="38634111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6" grpId="0" animBg="1"/>
      <p:bldP spid="16" grpId="1" animBg="1"/>
    </p:bld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Specific</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83037"/>
            <a:ext cx="10773032" cy="3180893"/>
          </a:xfrm>
        </p:spPr>
        <p:txBody>
          <a:bodyPr>
            <a:noAutofit/>
          </a:bodyPr>
          <a:lstStyle/>
          <a:p>
            <a:pPr marL="0" indent="0" algn="ctr">
              <a:buNone/>
            </a:pPr>
            <a:r>
              <a:rPr lang="en-GB" sz="5000" dirty="0"/>
              <a:t>Can you think of any words that you’ve learnt that are to do with the our local area?</a:t>
            </a:r>
          </a:p>
          <a:p>
            <a:pPr marL="0" indent="0" algn="ctr">
              <a:buNone/>
            </a:pPr>
            <a:endParaRPr lang="en-GB" sz="5000" dirty="0"/>
          </a:p>
          <a:p>
            <a:pPr marL="0" indent="0" algn="ctr">
              <a:buNone/>
            </a:pPr>
            <a:r>
              <a:rPr lang="en-GB" sz="5000" dirty="0"/>
              <a:t>Do you think it is an important word?</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Locality</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3" name="Action Button: Custom 12">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Mining village</a:t>
            </a:r>
          </a:p>
          <a:p>
            <a:pPr algn="ctr"/>
            <a:r>
              <a:rPr lang="en-GB" sz="2400" dirty="0"/>
              <a:t>Pits</a:t>
            </a:r>
          </a:p>
          <a:p>
            <a:pPr algn="ctr"/>
            <a:r>
              <a:rPr lang="en-GB" sz="2400" dirty="0"/>
              <a:t>Industry</a:t>
            </a:r>
          </a:p>
          <a:p>
            <a:pPr algn="ctr"/>
            <a:r>
              <a:rPr lang="en-GB" sz="2400" dirty="0"/>
              <a:t>Mines</a:t>
            </a:r>
          </a:p>
        </p:txBody>
      </p:sp>
    </p:spTree>
    <p:extLst>
      <p:ext uri="{BB962C8B-B14F-4D97-AF65-F5344CB8AC3E}">
        <p14:creationId xmlns:p14="http://schemas.microsoft.com/office/powerpoint/2010/main" val="30300976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General</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791745"/>
            <a:ext cx="10773032" cy="3180893"/>
          </a:xfrm>
        </p:spPr>
        <p:txBody>
          <a:bodyPr>
            <a:noAutofit/>
          </a:bodyPr>
          <a:lstStyle/>
          <a:p>
            <a:pPr marL="0" indent="0" algn="ctr">
              <a:buNone/>
            </a:pPr>
            <a:r>
              <a:rPr lang="en-GB" sz="5000" dirty="0"/>
              <a:t>Can you think of any words that you’ve heard us talk about that we’ve talked about before?</a:t>
            </a:r>
          </a:p>
          <a:p>
            <a:pPr marL="0" indent="0" algn="ctr">
              <a:buNone/>
            </a:pPr>
            <a:endParaRPr lang="en-GB" sz="2000" dirty="0"/>
          </a:p>
          <a:p>
            <a:pPr marL="0" indent="0" algn="ctr">
              <a:buNone/>
            </a:pPr>
            <a:r>
              <a:rPr lang="en-GB" sz="5000" dirty="0"/>
              <a:t>Why do you think we are talking about it again?</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Locality</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Locality</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2" name="Action Button: Custom 11">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Migrate</a:t>
            </a:r>
          </a:p>
          <a:p>
            <a:pPr algn="ctr"/>
            <a:r>
              <a:rPr lang="en-GB" sz="2400" dirty="0"/>
              <a:t>Growth</a:t>
            </a:r>
          </a:p>
          <a:p>
            <a:pPr algn="ctr"/>
            <a:r>
              <a:rPr lang="en-GB" sz="2400" dirty="0"/>
              <a:t>Shrink</a:t>
            </a:r>
          </a:p>
          <a:p>
            <a:pPr algn="ctr"/>
            <a:r>
              <a:rPr lang="en-GB" sz="2400" dirty="0"/>
              <a:t>Population</a:t>
            </a:r>
          </a:p>
          <a:p>
            <a:pPr algn="ctr"/>
            <a:r>
              <a:rPr lang="en-GB" sz="2400" dirty="0"/>
              <a:t>Industry</a:t>
            </a:r>
          </a:p>
        </p:txBody>
      </p:sp>
    </p:spTree>
    <p:extLst>
      <p:ext uri="{BB962C8B-B14F-4D97-AF65-F5344CB8AC3E}">
        <p14:creationId xmlns:p14="http://schemas.microsoft.com/office/powerpoint/2010/main" val="20734091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Definition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867945"/>
            <a:ext cx="10773032" cy="3180893"/>
          </a:xfrm>
        </p:spPr>
        <p:txBody>
          <a:bodyPr>
            <a:noAutofit/>
          </a:bodyPr>
          <a:lstStyle/>
          <a:p>
            <a:pPr marL="0" indent="0" algn="ctr">
              <a:buNone/>
            </a:pPr>
            <a:r>
              <a:rPr lang="en-GB" sz="5000" dirty="0"/>
              <a:t>Can you think of a word that we’ve learnt linked with our local area that and tell us what it means?</a:t>
            </a:r>
          </a:p>
          <a:p>
            <a:pPr marL="0" indent="0" algn="ctr">
              <a:buNone/>
            </a:pPr>
            <a:endParaRPr lang="en-GB" sz="2000" dirty="0"/>
          </a:p>
          <a:p>
            <a:pPr marL="0" indent="0" algn="ctr">
              <a:buNone/>
            </a:pPr>
            <a:r>
              <a:rPr lang="en-GB" sz="5000" dirty="0"/>
              <a:t>Should we remember what words mean?</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Locality</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Locality</a:t>
            </a:r>
          </a:p>
          <a:p>
            <a:pPr algn="ctr"/>
            <a:r>
              <a:rPr lang="en-GB" sz="1200" dirty="0"/>
              <a:t>Vocabulary and Communication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4" name="Action Button: Custom 13">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Migrate</a:t>
            </a:r>
          </a:p>
          <a:p>
            <a:pPr algn="ctr"/>
            <a:r>
              <a:rPr lang="en-GB" sz="2400" dirty="0"/>
              <a:t>When people migrate, they move to a different area, usually looking for work or for a better life</a:t>
            </a:r>
          </a:p>
        </p:txBody>
      </p:sp>
    </p:spTree>
    <p:extLst>
      <p:ext uri="{BB962C8B-B14F-4D97-AF65-F5344CB8AC3E}">
        <p14:creationId xmlns:p14="http://schemas.microsoft.com/office/powerpoint/2010/main" val="40213567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5" grpId="0" animBg="1"/>
      <p:bldP spid="15" grpId="1" animBg="1"/>
    </p:bld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782" y="353384"/>
            <a:ext cx="10793627" cy="1325563"/>
          </a:xfrm>
          <a:solidFill>
            <a:schemeClr val="accent4">
              <a:lumMod val="50000"/>
            </a:schemeClr>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Presenting</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678947"/>
            <a:ext cx="10773032" cy="3180893"/>
          </a:xfrm>
        </p:spPr>
        <p:txBody>
          <a:bodyPr>
            <a:noAutofit/>
          </a:bodyPr>
          <a:lstStyle/>
          <a:p>
            <a:pPr marL="0" indent="0" algn="ctr">
              <a:buNone/>
            </a:pPr>
            <a:r>
              <a:rPr lang="en-GB" sz="5000" dirty="0"/>
              <a:t>What kinds of ways can we show what we know about our local area?</a:t>
            </a:r>
          </a:p>
          <a:p>
            <a:pPr marL="0" indent="0" algn="ctr">
              <a:buNone/>
            </a:pPr>
            <a:endParaRPr lang="en-GB" sz="5000" dirty="0"/>
          </a:p>
          <a:p>
            <a:pPr marL="0" indent="0" algn="ctr">
              <a:buNone/>
            </a:pPr>
            <a:r>
              <a:rPr lang="en-GB" sz="5000" dirty="0"/>
              <a:t>Does everything have to be written down?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Locality</a:t>
            </a:r>
          </a:p>
          <a:p>
            <a:pPr algn="ctr"/>
            <a:r>
              <a:rPr lang="en-GB" sz="1200" dirty="0"/>
              <a:t>Vocabulary and Communication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Locality</a:t>
            </a:r>
          </a:p>
          <a:p>
            <a:pPr algn="ctr"/>
            <a:r>
              <a:rPr lang="en-GB" sz="1300" dirty="0"/>
              <a:t>menu</a:t>
            </a:r>
          </a:p>
        </p:txBody>
      </p:sp>
      <p:sp>
        <p:nvSpPr>
          <p:cNvPr id="14" name="Action Button: Custom 13">
            <a:hlinkClick r:id="" action="ppaction://macro?name=RandomizerKS1Locality"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Locality</a:t>
            </a:r>
          </a:p>
          <a:p>
            <a:pPr algn="ctr"/>
            <a:r>
              <a:rPr lang="en-GB" dirty="0"/>
              <a:t>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We can draw posters or tour guides about our local area. We could write or film reports about events that have happened.</a:t>
            </a:r>
          </a:p>
        </p:txBody>
      </p:sp>
    </p:spTree>
    <p:extLst>
      <p:ext uri="{BB962C8B-B14F-4D97-AF65-F5344CB8AC3E}">
        <p14:creationId xmlns:p14="http://schemas.microsoft.com/office/powerpoint/2010/main" val="8947478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5" grpId="0" animBg="1"/>
      <p:bldP spid="15" grpId="1" animBg="1"/>
    </p:bld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1280" y="53947"/>
            <a:ext cx="10515600" cy="1325563"/>
          </a:xfrm>
          <a:solidFill>
            <a:schemeClr val="tx2">
              <a:lumMod val="60000"/>
              <a:lumOff val="40000"/>
            </a:schemeClr>
          </a:solidFill>
          <a:ln>
            <a:solidFill>
              <a:srgbClr val="A6A6A6"/>
            </a:solidFill>
          </a:ln>
        </p:spPr>
        <p:txBody>
          <a:bodyPr/>
          <a:lstStyle/>
          <a:p>
            <a:pPr algn="ctr"/>
            <a:r>
              <a:rPr lang="en-GB" dirty="0">
                <a:solidFill>
                  <a:schemeClr val="bg1"/>
                </a:solidFill>
              </a:rPr>
              <a:t>KS1 – Changes within living memory</a:t>
            </a:r>
          </a:p>
        </p:txBody>
      </p:sp>
      <p:sp>
        <p:nvSpPr>
          <p:cNvPr id="3" name="Title 1">
            <a:hlinkClick r:id="" action="ppaction://macro?name=KS1MemChron"/>
          </p:cNvPr>
          <p:cNvSpPr txBox="1">
            <a:spLocks/>
          </p:cNvSpPr>
          <p:nvPr/>
        </p:nvSpPr>
        <p:spPr>
          <a:xfrm>
            <a:off x="4599801" y="1507751"/>
            <a:ext cx="2992395" cy="659870"/>
          </a:xfrm>
          <a:prstGeom prst="rect">
            <a:avLst/>
          </a:prstGeom>
          <a:solidFill>
            <a:schemeClr val="tx2">
              <a:lumMod val="60000"/>
              <a:lumOff val="40000"/>
            </a:schemeClr>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Chronology</a:t>
            </a:r>
          </a:p>
          <a:p>
            <a:pPr algn="ctr"/>
            <a:r>
              <a:rPr lang="en-GB" sz="1400" dirty="0">
                <a:solidFill>
                  <a:schemeClr val="bg1"/>
                </a:solidFill>
              </a:rPr>
              <a:t>(Click here for a random question)</a:t>
            </a:r>
          </a:p>
        </p:txBody>
      </p:sp>
      <p:sp>
        <p:nvSpPr>
          <p:cNvPr id="14" name="Title 1">
            <a:hlinkClick r:id="" action="ppaction://macro?name=KS1MemCon"/>
          </p:cNvPr>
          <p:cNvSpPr txBox="1">
            <a:spLocks/>
          </p:cNvSpPr>
          <p:nvPr/>
        </p:nvSpPr>
        <p:spPr>
          <a:xfrm>
            <a:off x="838200" y="1507751"/>
            <a:ext cx="2992395" cy="659870"/>
          </a:xfrm>
          <a:prstGeom prst="rect">
            <a:avLst/>
          </a:prstGeom>
          <a:solidFill>
            <a:schemeClr val="tx2">
              <a:lumMod val="60000"/>
              <a:lumOff val="40000"/>
            </a:schemeClr>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Constructing the Past</a:t>
            </a:r>
          </a:p>
          <a:p>
            <a:pPr algn="ctr"/>
            <a:r>
              <a:rPr lang="en-GB" sz="1300" dirty="0">
                <a:solidFill>
                  <a:schemeClr val="bg1"/>
                </a:solidFill>
              </a:rPr>
              <a:t>(Click here for a random question)</a:t>
            </a:r>
          </a:p>
        </p:txBody>
      </p:sp>
      <p:sp>
        <p:nvSpPr>
          <p:cNvPr id="15" name="Title 1">
            <a:hlinkClick r:id="" action="ppaction://macro?name=KS1MemContinuity"/>
          </p:cNvPr>
          <p:cNvSpPr txBox="1">
            <a:spLocks/>
          </p:cNvSpPr>
          <p:nvPr/>
        </p:nvSpPr>
        <p:spPr>
          <a:xfrm>
            <a:off x="8361405" y="1507751"/>
            <a:ext cx="2992395" cy="659870"/>
          </a:xfrm>
          <a:prstGeom prst="rect">
            <a:avLst/>
          </a:prstGeom>
          <a:solidFill>
            <a:schemeClr val="tx2">
              <a:lumMod val="60000"/>
              <a:lumOff val="40000"/>
            </a:schemeClr>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Continuity and Change</a:t>
            </a:r>
          </a:p>
          <a:p>
            <a:pPr algn="ctr"/>
            <a:r>
              <a:rPr lang="en-GB" sz="1400" dirty="0">
                <a:solidFill>
                  <a:schemeClr val="bg1"/>
                </a:solidFill>
              </a:rPr>
              <a:t>(Click here for a random question)</a:t>
            </a:r>
          </a:p>
        </p:txBody>
      </p:sp>
      <p:sp>
        <p:nvSpPr>
          <p:cNvPr id="28" name="Title 1">
            <a:hlinkClick r:id="" action="ppaction://macro?name=KS1MemCause"/>
          </p:cNvPr>
          <p:cNvSpPr txBox="1">
            <a:spLocks/>
          </p:cNvSpPr>
          <p:nvPr/>
        </p:nvSpPr>
        <p:spPr>
          <a:xfrm>
            <a:off x="838200" y="3048762"/>
            <a:ext cx="2992395" cy="659870"/>
          </a:xfrm>
          <a:prstGeom prst="rect">
            <a:avLst/>
          </a:prstGeom>
          <a:solidFill>
            <a:schemeClr val="tx2">
              <a:lumMod val="60000"/>
              <a:lumOff val="40000"/>
            </a:schemeClr>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Cause and Effect</a:t>
            </a:r>
          </a:p>
          <a:p>
            <a:pPr algn="ctr"/>
            <a:r>
              <a:rPr lang="en-GB" sz="1400" dirty="0">
                <a:solidFill>
                  <a:schemeClr val="bg1"/>
                </a:solidFill>
              </a:rPr>
              <a:t>(Click here for a random question)</a:t>
            </a:r>
          </a:p>
        </p:txBody>
      </p:sp>
      <p:sp>
        <p:nvSpPr>
          <p:cNvPr id="29" name="Title 1">
            <a:hlinkClick r:id="" action="ppaction://macro?name=KS1MemSig"/>
          </p:cNvPr>
          <p:cNvSpPr txBox="1">
            <a:spLocks/>
          </p:cNvSpPr>
          <p:nvPr/>
        </p:nvSpPr>
        <p:spPr>
          <a:xfrm>
            <a:off x="4599801" y="3048762"/>
            <a:ext cx="2992395" cy="659870"/>
          </a:xfrm>
          <a:prstGeom prst="rect">
            <a:avLst/>
          </a:prstGeom>
          <a:solidFill>
            <a:schemeClr val="tx2">
              <a:lumMod val="60000"/>
              <a:lumOff val="40000"/>
            </a:schemeClr>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Significance and Interpretation</a:t>
            </a:r>
          </a:p>
          <a:p>
            <a:pPr algn="ctr"/>
            <a:r>
              <a:rPr lang="en-GB" sz="1400" dirty="0">
                <a:solidFill>
                  <a:schemeClr val="bg1"/>
                </a:solidFill>
              </a:rPr>
              <a:t>(Click here for a random question)</a:t>
            </a:r>
            <a:endParaRPr lang="en-GB" sz="2000" dirty="0">
              <a:solidFill>
                <a:schemeClr val="bg1"/>
              </a:solidFill>
            </a:endParaRPr>
          </a:p>
        </p:txBody>
      </p:sp>
      <p:sp>
        <p:nvSpPr>
          <p:cNvPr id="30" name="Title 1">
            <a:hlinkClick r:id="" action="ppaction://macro?name=KS1MemSources"/>
          </p:cNvPr>
          <p:cNvSpPr txBox="1">
            <a:spLocks/>
          </p:cNvSpPr>
          <p:nvPr/>
        </p:nvSpPr>
        <p:spPr>
          <a:xfrm>
            <a:off x="8361405" y="3048762"/>
            <a:ext cx="2992395" cy="659870"/>
          </a:xfrm>
          <a:prstGeom prst="rect">
            <a:avLst/>
          </a:prstGeom>
          <a:solidFill>
            <a:schemeClr val="tx2">
              <a:lumMod val="60000"/>
              <a:lumOff val="40000"/>
            </a:schemeClr>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Sources as Evidence</a:t>
            </a:r>
          </a:p>
          <a:p>
            <a:pPr algn="ctr"/>
            <a:r>
              <a:rPr lang="en-GB" sz="1400" dirty="0">
                <a:solidFill>
                  <a:schemeClr val="bg1"/>
                </a:solidFill>
              </a:rPr>
              <a:t>(Click here for a random question)</a:t>
            </a:r>
            <a:endParaRPr lang="en-GB" sz="2000" dirty="0">
              <a:solidFill>
                <a:schemeClr val="bg1"/>
              </a:solidFill>
            </a:endParaRPr>
          </a:p>
        </p:txBody>
      </p:sp>
      <p:sp>
        <p:nvSpPr>
          <p:cNvPr id="31" name="Title 1">
            <a:hlinkClick r:id="" action="ppaction://macro?name=KS1MemEnquiry"/>
          </p:cNvPr>
          <p:cNvSpPr txBox="1">
            <a:spLocks/>
          </p:cNvSpPr>
          <p:nvPr/>
        </p:nvSpPr>
        <p:spPr>
          <a:xfrm>
            <a:off x="838200" y="4589773"/>
            <a:ext cx="2992395" cy="659870"/>
          </a:xfrm>
          <a:prstGeom prst="rect">
            <a:avLst/>
          </a:prstGeom>
          <a:solidFill>
            <a:schemeClr val="tx2">
              <a:lumMod val="60000"/>
              <a:lumOff val="40000"/>
            </a:schemeClr>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Historical Enquiry</a:t>
            </a:r>
          </a:p>
          <a:p>
            <a:pPr algn="ctr"/>
            <a:r>
              <a:rPr lang="en-GB" sz="1400" dirty="0">
                <a:solidFill>
                  <a:schemeClr val="bg1"/>
                </a:solidFill>
              </a:rPr>
              <a:t>(Click here for a random question)</a:t>
            </a:r>
          </a:p>
        </p:txBody>
      </p:sp>
      <p:sp>
        <p:nvSpPr>
          <p:cNvPr id="32" name="Title 1">
            <a:hlinkClick r:id="" action="ppaction://macro?name=KS1MemVocab"/>
          </p:cNvPr>
          <p:cNvSpPr txBox="1">
            <a:spLocks/>
          </p:cNvSpPr>
          <p:nvPr/>
        </p:nvSpPr>
        <p:spPr>
          <a:xfrm>
            <a:off x="4599801" y="4589773"/>
            <a:ext cx="2992395" cy="659870"/>
          </a:xfrm>
          <a:prstGeom prst="rect">
            <a:avLst/>
          </a:prstGeom>
          <a:solidFill>
            <a:schemeClr val="tx2">
              <a:lumMod val="60000"/>
              <a:lumOff val="40000"/>
            </a:schemeClr>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Vocabulary and Communication</a:t>
            </a:r>
          </a:p>
          <a:p>
            <a:pPr algn="ctr"/>
            <a:r>
              <a:rPr lang="en-GB" sz="1400" dirty="0">
                <a:solidFill>
                  <a:schemeClr val="bg1"/>
                </a:solidFill>
              </a:rPr>
              <a:t>(Click here for a random question)</a:t>
            </a:r>
          </a:p>
        </p:txBody>
      </p:sp>
      <p:sp>
        <p:nvSpPr>
          <p:cNvPr id="40" name="Action Button: Custom 3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41" name="Action Button: Custom 40">
            <a:hlinkClick r:id="" action="ppaction://macro?name=RandomizerKS1Changes" highlightClick="1"/>
          </p:cNvPr>
          <p:cNvSpPr/>
          <p:nvPr/>
        </p:nvSpPr>
        <p:spPr>
          <a:xfrm>
            <a:off x="4599800" y="6198130"/>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skill linked to KS1 Living Memory</a:t>
            </a:r>
          </a:p>
        </p:txBody>
      </p:sp>
      <p:sp>
        <p:nvSpPr>
          <p:cNvPr id="18" name="Title 1">
            <a:hlinkClick r:id="rId2" action="ppaction://hlinksldjump"/>
          </p:cNvPr>
          <p:cNvSpPr txBox="1">
            <a:spLocks/>
          </p:cNvSpPr>
          <p:nvPr/>
        </p:nvSpPr>
        <p:spPr>
          <a:xfrm>
            <a:off x="837516" y="2204976"/>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Similarities</a:t>
            </a:r>
          </a:p>
        </p:txBody>
      </p:sp>
      <p:sp>
        <p:nvSpPr>
          <p:cNvPr id="19" name="Title 1">
            <a:hlinkClick r:id="rId3" action="ppaction://hlinksldjump"/>
          </p:cNvPr>
          <p:cNvSpPr txBox="1">
            <a:spLocks/>
          </p:cNvSpPr>
          <p:nvPr/>
        </p:nvSpPr>
        <p:spPr>
          <a:xfrm>
            <a:off x="2378441" y="2204976"/>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Differences</a:t>
            </a:r>
          </a:p>
        </p:txBody>
      </p:sp>
      <p:sp>
        <p:nvSpPr>
          <p:cNvPr id="20" name="Title 1">
            <a:hlinkClick r:id="rId4" action="ppaction://hlinksldjump"/>
          </p:cNvPr>
          <p:cNvSpPr txBox="1">
            <a:spLocks/>
          </p:cNvSpPr>
          <p:nvPr/>
        </p:nvSpPr>
        <p:spPr>
          <a:xfrm>
            <a:off x="837516" y="2611718"/>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Contact</a:t>
            </a:r>
          </a:p>
        </p:txBody>
      </p:sp>
      <p:sp>
        <p:nvSpPr>
          <p:cNvPr id="21" name="Title 1">
            <a:hlinkClick r:id="rId5" action="ppaction://hlinksldjump"/>
          </p:cNvPr>
          <p:cNvSpPr txBox="1">
            <a:spLocks/>
          </p:cNvSpPr>
          <p:nvPr/>
        </p:nvSpPr>
        <p:spPr>
          <a:xfrm>
            <a:off x="2378441" y="2606915"/>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Historians</a:t>
            </a:r>
          </a:p>
        </p:txBody>
      </p:sp>
      <p:sp>
        <p:nvSpPr>
          <p:cNvPr id="22" name="Title 1">
            <a:hlinkClick r:id="rId6" action="ppaction://hlinksldjump"/>
          </p:cNvPr>
          <p:cNvSpPr txBox="1">
            <a:spLocks/>
          </p:cNvSpPr>
          <p:nvPr/>
        </p:nvSpPr>
        <p:spPr>
          <a:xfrm>
            <a:off x="837516" y="3751769"/>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Causes</a:t>
            </a:r>
          </a:p>
        </p:txBody>
      </p:sp>
      <p:sp>
        <p:nvSpPr>
          <p:cNvPr id="23" name="Title 1">
            <a:hlinkClick r:id="rId7" action="ppaction://hlinksldjump"/>
          </p:cNvPr>
          <p:cNvSpPr txBox="1">
            <a:spLocks/>
          </p:cNvSpPr>
          <p:nvPr/>
        </p:nvSpPr>
        <p:spPr>
          <a:xfrm>
            <a:off x="2378441" y="3751769"/>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Effects</a:t>
            </a:r>
          </a:p>
        </p:txBody>
      </p:sp>
      <p:sp>
        <p:nvSpPr>
          <p:cNvPr id="24" name="Title 1">
            <a:hlinkClick r:id="rId8" action="ppaction://hlinksldjump"/>
          </p:cNvPr>
          <p:cNvSpPr txBox="1">
            <a:spLocks/>
          </p:cNvSpPr>
          <p:nvPr/>
        </p:nvSpPr>
        <p:spPr>
          <a:xfrm>
            <a:off x="837516" y="4158511"/>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25" name="Title 1">
            <a:hlinkClick r:id="rId9" action="ppaction://hlinksldjump"/>
          </p:cNvPr>
          <p:cNvSpPr txBox="1">
            <a:spLocks/>
          </p:cNvSpPr>
          <p:nvPr/>
        </p:nvSpPr>
        <p:spPr>
          <a:xfrm>
            <a:off x="2378441" y="4153708"/>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26" name="Title 1">
            <a:hlinkClick r:id="rId10" action="ppaction://hlinksldjump"/>
          </p:cNvPr>
          <p:cNvSpPr txBox="1">
            <a:spLocks/>
          </p:cNvSpPr>
          <p:nvPr/>
        </p:nvSpPr>
        <p:spPr>
          <a:xfrm>
            <a:off x="4599801" y="2204976"/>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Before</a:t>
            </a:r>
          </a:p>
        </p:txBody>
      </p:sp>
      <p:sp>
        <p:nvSpPr>
          <p:cNvPr id="27" name="Title 1">
            <a:hlinkClick r:id="rId11" action="ppaction://hlinksldjump"/>
          </p:cNvPr>
          <p:cNvSpPr txBox="1">
            <a:spLocks/>
          </p:cNvSpPr>
          <p:nvPr/>
        </p:nvSpPr>
        <p:spPr>
          <a:xfrm>
            <a:off x="6140042" y="2204976"/>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Future</a:t>
            </a:r>
          </a:p>
        </p:txBody>
      </p:sp>
      <p:sp>
        <p:nvSpPr>
          <p:cNvPr id="38" name="Title 1">
            <a:hlinkClick r:id="rId12" action="ppaction://hlinksldjump"/>
          </p:cNvPr>
          <p:cNvSpPr txBox="1">
            <a:spLocks/>
          </p:cNvSpPr>
          <p:nvPr/>
        </p:nvSpPr>
        <p:spPr>
          <a:xfrm>
            <a:off x="4599801" y="2611718"/>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Concurrent</a:t>
            </a:r>
          </a:p>
        </p:txBody>
      </p:sp>
      <p:sp>
        <p:nvSpPr>
          <p:cNvPr id="42" name="Title 1">
            <a:hlinkClick r:id="rId13" action="ppaction://hlinksldjump"/>
          </p:cNvPr>
          <p:cNvSpPr txBox="1">
            <a:spLocks/>
          </p:cNvSpPr>
          <p:nvPr/>
        </p:nvSpPr>
        <p:spPr>
          <a:xfrm>
            <a:off x="8361405" y="2207970"/>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Continuities</a:t>
            </a:r>
          </a:p>
        </p:txBody>
      </p:sp>
      <p:sp>
        <p:nvSpPr>
          <p:cNvPr id="43" name="Title 1">
            <a:hlinkClick r:id="rId14" action="ppaction://hlinksldjump"/>
          </p:cNvPr>
          <p:cNvSpPr txBox="1">
            <a:spLocks/>
          </p:cNvSpPr>
          <p:nvPr/>
        </p:nvSpPr>
        <p:spPr>
          <a:xfrm>
            <a:off x="9901646" y="2207970"/>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Changes</a:t>
            </a:r>
          </a:p>
        </p:txBody>
      </p:sp>
      <p:sp>
        <p:nvSpPr>
          <p:cNvPr id="44" name="Title 1">
            <a:hlinkClick r:id="rId15" action="ppaction://hlinksldjump"/>
          </p:cNvPr>
          <p:cNvSpPr txBox="1">
            <a:spLocks/>
          </p:cNvSpPr>
          <p:nvPr/>
        </p:nvSpPr>
        <p:spPr>
          <a:xfrm>
            <a:off x="8361405" y="2614712"/>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45" name="Title 1">
            <a:hlinkClick r:id="rId16" action="ppaction://hlinksldjump"/>
          </p:cNvPr>
          <p:cNvSpPr txBox="1">
            <a:spLocks/>
          </p:cNvSpPr>
          <p:nvPr/>
        </p:nvSpPr>
        <p:spPr>
          <a:xfrm>
            <a:off x="9901646" y="2609909"/>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46" name="Title 1">
            <a:hlinkClick r:id="rId17" action="ppaction://hlinksldjump"/>
          </p:cNvPr>
          <p:cNvSpPr txBox="1">
            <a:spLocks/>
          </p:cNvSpPr>
          <p:nvPr/>
        </p:nvSpPr>
        <p:spPr>
          <a:xfrm>
            <a:off x="4599801" y="3751769"/>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Events</a:t>
            </a:r>
          </a:p>
        </p:txBody>
      </p:sp>
      <p:sp>
        <p:nvSpPr>
          <p:cNvPr id="47" name="Title 1">
            <a:hlinkClick r:id="rId18" action="ppaction://hlinksldjump"/>
          </p:cNvPr>
          <p:cNvSpPr txBox="1">
            <a:spLocks/>
          </p:cNvSpPr>
          <p:nvPr/>
        </p:nvSpPr>
        <p:spPr>
          <a:xfrm>
            <a:off x="6140042" y="3751769"/>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Studying</a:t>
            </a:r>
          </a:p>
        </p:txBody>
      </p:sp>
      <p:sp>
        <p:nvSpPr>
          <p:cNvPr id="48" name="Title 1">
            <a:hlinkClick r:id="rId19" action="ppaction://hlinksldjump"/>
          </p:cNvPr>
          <p:cNvSpPr txBox="1">
            <a:spLocks/>
          </p:cNvSpPr>
          <p:nvPr/>
        </p:nvSpPr>
        <p:spPr>
          <a:xfrm>
            <a:off x="4599801" y="4158511"/>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Challenges</a:t>
            </a:r>
          </a:p>
        </p:txBody>
      </p:sp>
      <p:sp>
        <p:nvSpPr>
          <p:cNvPr id="49" name="Title 1">
            <a:hlinkClick r:id="rId20" action="ppaction://hlinksldjump"/>
          </p:cNvPr>
          <p:cNvSpPr txBox="1">
            <a:spLocks/>
          </p:cNvSpPr>
          <p:nvPr/>
        </p:nvSpPr>
        <p:spPr>
          <a:xfrm>
            <a:off x="6140042" y="4153708"/>
            <a:ext cx="1452154" cy="364584"/>
          </a:xfrm>
          <a:prstGeom prst="rect">
            <a:avLst/>
          </a:prstGeom>
          <a:solidFill>
            <a:srgbClr val="5A564E"/>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Interpretation</a:t>
            </a:r>
          </a:p>
        </p:txBody>
      </p:sp>
      <p:sp>
        <p:nvSpPr>
          <p:cNvPr id="50" name="Title 1">
            <a:hlinkClick r:id="rId21" action="ppaction://hlinksldjump"/>
          </p:cNvPr>
          <p:cNvSpPr txBox="1">
            <a:spLocks/>
          </p:cNvSpPr>
          <p:nvPr/>
        </p:nvSpPr>
        <p:spPr>
          <a:xfrm>
            <a:off x="8361405" y="3751769"/>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Types</a:t>
            </a:r>
          </a:p>
        </p:txBody>
      </p:sp>
      <p:sp>
        <p:nvSpPr>
          <p:cNvPr id="51" name="Title 1">
            <a:hlinkClick r:id="rId22" action="ppaction://hlinksldjump"/>
          </p:cNvPr>
          <p:cNvSpPr txBox="1">
            <a:spLocks/>
          </p:cNvSpPr>
          <p:nvPr/>
        </p:nvSpPr>
        <p:spPr>
          <a:xfrm>
            <a:off x="9901646" y="3751769"/>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Amount</a:t>
            </a:r>
          </a:p>
        </p:txBody>
      </p:sp>
      <p:sp>
        <p:nvSpPr>
          <p:cNvPr id="52" name="Title 1">
            <a:hlinkClick r:id="rId23" action="ppaction://hlinksldjump"/>
          </p:cNvPr>
          <p:cNvSpPr txBox="1">
            <a:spLocks/>
          </p:cNvSpPr>
          <p:nvPr/>
        </p:nvSpPr>
        <p:spPr>
          <a:xfrm>
            <a:off x="8361405" y="4158511"/>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Usefulness</a:t>
            </a:r>
          </a:p>
        </p:txBody>
      </p:sp>
      <p:sp>
        <p:nvSpPr>
          <p:cNvPr id="53" name="Title 1">
            <a:hlinkClick r:id="rId24" action="ppaction://hlinksldjump"/>
          </p:cNvPr>
          <p:cNvSpPr txBox="1">
            <a:spLocks/>
          </p:cNvSpPr>
          <p:nvPr/>
        </p:nvSpPr>
        <p:spPr>
          <a:xfrm>
            <a:off x="9901646" y="4153708"/>
            <a:ext cx="1452154" cy="364584"/>
          </a:xfrm>
          <a:prstGeom prst="rect">
            <a:avLst/>
          </a:prstGeom>
          <a:solidFill>
            <a:srgbClr val="5A564E"/>
          </a:solidFill>
          <a:ln>
            <a:solidFill>
              <a:srgbClr val="A6A6A6"/>
            </a:solid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Primary/Secondary</a:t>
            </a:r>
          </a:p>
        </p:txBody>
      </p:sp>
      <p:sp>
        <p:nvSpPr>
          <p:cNvPr id="54" name="Title 1">
            <a:hlinkClick r:id="rId25" action="ppaction://hlinksldjump"/>
          </p:cNvPr>
          <p:cNvSpPr txBox="1">
            <a:spLocks/>
          </p:cNvSpPr>
          <p:nvPr/>
        </p:nvSpPr>
        <p:spPr>
          <a:xfrm>
            <a:off x="837516" y="5332363"/>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Questions</a:t>
            </a:r>
          </a:p>
        </p:txBody>
      </p:sp>
      <p:sp>
        <p:nvSpPr>
          <p:cNvPr id="55" name="Title 1">
            <a:hlinkClick r:id="rId26" action="ppaction://hlinksldjump"/>
          </p:cNvPr>
          <p:cNvSpPr txBox="1">
            <a:spLocks/>
          </p:cNvSpPr>
          <p:nvPr/>
        </p:nvSpPr>
        <p:spPr>
          <a:xfrm>
            <a:off x="2378441" y="5332363"/>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Explanation</a:t>
            </a:r>
          </a:p>
        </p:txBody>
      </p:sp>
      <p:sp>
        <p:nvSpPr>
          <p:cNvPr id="56" name="Title 1">
            <a:hlinkClick r:id="rId27" action="ppaction://hlinksldjump"/>
          </p:cNvPr>
          <p:cNvSpPr txBox="1">
            <a:spLocks/>
          </p:cNvSpPr>
          <p:nvPr/>
        </p:nvSpPr>
        <p:spPr>
          <a:xfrm>
            <a:off x="837516" y="5739105"/>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Evidence</a:t>
            </a:r>
          </a:p>
        </p:txBody>
      </p:sp>
      <p:sp>
        <p:nvSpPr>
          <p:cNvPr id="57" name="Title 1">
            <a:hlinkClick r:id="rId28" action="ppaction://hlinksldjump"/>
          </p:cNvPr>
          <p:cNvSpPr txBox="1">
            <a:spLocks/>
          </p:cNvSpPr>
          <p:nvPr/>
        </p:nvSpPr>
        <p:spPr>
          <a:xfrm>
            <a:off x="2378441" y="5734302"/>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Importance</a:t>
            </a:r>
          </a:p>
        </p:txBody>
      </p:sp>
      <p:sp>
        <p:nvSpPr>
          <p:cNvPr id="58" name="Title 1">
            <a:hlinkClick r:id="rId29" action="ppaction://hlinksldjump"/>
          </p:cNvPr>
          <p:cNvSpPr txBox="1">
            <a:spLocks/>
          </p:cNvSpPr>
          <p:nvPr/>
        </p:nvSpPr>
        <p:spPr>
          <a:xfrm>
            <a:off x="4599801" y="5291315"/>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Specific</a:t>
            </a:r>
          </a:p>
        </p:txBody>
      </p:sp>
      <p:sp>
        <p:nvSpPr>
          <p:cNvPr id="59" name="Title 1">
            <a:hlinkClick r:id="rId30" action="ppaction://hlinksldjump"/>
          </p:cNvPr>
          <p:cNvSpPr txBox="1">
            <a:spLocks/>
          </p:cNvSpPr>
          <p:nvPr/>
        </p:nvSpPr>
        <p:spPr>
          <a:xfrm>
            <a:off x="6140042" y="5291315"/>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General</a:t>
            </a:r>
          </a:p>
        </p:txBody>
      </p:sp>
      <p:sp>
        <p:nvSpPr>
          <p:cNvPr id="60" name="Title 1">
            <a:hlinkClick r:id="rId31" action="ppaction://hlinksldjump"/>
          </p:cNvPr>
          <p:cNvSpPr txBox="1">
            <a:spLocks/>
          </p:cNvSpPr>
          <p:nvPr/>
        </p:nvSpPr>
        <p:spPr>
          <a:xfrm>
            <a:off x="4599801" y="5698057"/>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Definition</a:t>
            </a:r>
          </a:p>
        </p:txBody>
      </p:sp>
      <p:sp>
        <p:nvSpPr>
          <p:cNvPr id="61" name="Title 1">
            <a:hlinkClick r:id="rId32" action="ppaction://hlinksldjump"/>
          </p:cNvPr>
          <p:cNvSpPr txBox="1">
            <a:spLocks/>
          </p:cNvSpPr>
          <p:nvPr/>
        </p:nvSpPr>
        <p:spPr>
          <a:xfrm>
            <a:off x="6140042" y="5693254"/>
            <a:ext cx="1452154" cy="364584"/>
          </a:xfrm>
          <a:prstGeom prst="rect">
            <a:avLst/>
          </a:prstGeom>
          <a:solidFill>
            <a:srgbClr val="5A564E"/>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Presenting</a:t>
            </a:r>
          </a:p>
        </p:txBody>
      </p:sp>
      <p:sp>
        <p:nvSpPr>
          <p:cNvPr id="39" name="Title 1">
            <a:hlinkClick r:id="rId33" action="ppaction://hlinksldjump"/>
          </p:cNvPr>
          <p:cNvSpPr txBox="1">
            <a:spLocks/>
          </p:cNvSpPr>
          <p:nvPr/>
        </p:nvSpPr>
        <p:spPr>
          <a:xfrm>
            <a:off x="6140042" y="2606915"/>
            <a:ext cx="1452154" cy="364584"/>
          </a:xfrm>
          <a:prstGeom prst="rect">
            <a:avLst/>
          </a:prstGeom>
          <a:solidFill>
            <a:srgbClr val="5A564E"/>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Dates/Orders</a:t>
            </a:r>
          </a:p>
        </p:txBody>
      </p:sp>
      <p:sp>
        <p:nvSpPr>
          <p:cNvPr id="62" name="Action Button: Custom 61">
            <a:hlinkClick r:id="rId34" action="ppaction://hlinksldjump" highlightClick="1"/>
          </p:cNvPr>
          <p:cNvSpPr/>
          <p:nvPr/>
        </p:nvSpPr>
        <p:spPr>
          <a:xfrm>
            <a:off x="1047750" y="6380205"/>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KS1 Menu</a:t>
            </a:r>
          </a:p>
        </p:txBody>
      </p:sp>
      <p:pic>
        <p:nvPicPr>
          <p:cNvPr id="63" name="Picture 62">
            <a:hlinkClick r:id="rId35"/>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582887" y="4589773"/>
            <a:ext cx="2549429" cy="1612459"/>
          </a:xfrm>
          <a:prstGeom prst="rect">
            <a:avLst/>
          </a:prstGeom>
        </p:spPr>
      </p:pic>
    </p:spTree>
    <p:extLst>
      <p:ext uri="{BB962C8B-B14F-4D97-AF65-F5344CB8AC3E}">
        <p14:creationId xmlns:p14="http://schemas.microsoft.com/office/powerpoint/2010/main" val="1732971990"/>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Similarities</a:t>
            </a:r>
          </a:p>
        </p:txBody>
      </p:sp>
      <p:sp>
        <p:nvSpPr>
          <p:cNvPr id="3" name="Content Placeholder 2"/>
          <p:cNvSpPr>
            <a:spLocks noGrp="1"/>
          </p:cNvSpPr>
          <p:nvPr>
            <p:ph idx="1"/>
          </p:nvPr>
        </p:nvSpPr>
        <p:spPr>
          <a:xfrm>
            <a:off x="838200" y="1771156"/>
            <a:ext cx="10515600" cy="2889017"/>
          </a:xfrm>
        </p:spPr>
        <p:txBody>
          <a:bodyPr>
            <a:noAutofit/>
          </a:bodyPr>
          <a:lstStyle/>
          <a:p>
            <a:pPr marL="0" indent="0" algn="ctr">
              <a:buNone/>
            </a:pPr>
            <a:r>
              <a:rPr lang="en-GB" sz="4500" dirty="0"/>
              <a:t>Do you think that anything else has changed in the same way as the changes in living memory that you’re studying?</a:t>
            </a:r>
          </a:p>
          <a:p>
            <a:pPr marL="0" indent="0" algn="ctr">
              <a:buNone/>
            </a:pPr>
            <a:endParaRPr lang="en-GB" sz="4500" dirty="0"/>
          </a:p>
          <a:p>
            <a:pPr marL="0" indent="0" algn="ctr">
              <a:buNone/>
            </a:pPr>
            <a:r>
              <a:rPr lang="en-GB" sz="4500" dirty="0"/>
              <a:t>Why might they change in a similar way?</a:t>
            </a:r>
          </a:p>
          <a:p>
            <a:pPr marL="0" indent="0" algn="ctr">
              <a:buNone/>
            </a:pPr>
            <a:endParaRPr lang="en-GB" sz="4500" dirty="0"/>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2" name="Action Button: Custom 11">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a:t>
            </a:r>
            <a:r>
              <a:rPr lang="en-GB" sz="1400" dirty="0"/>
              <a:t>Living Memory</a:t>
            </a:r>
            <a:endParaRPr lang="en-GB" sz="1300" dirty="0"/>
          </a:p>
          <a:p>
            <a:pPr algn="ctr"/>
            <a:r>
              <a:rPr lang="en-GB" sz="1300" dirty="0"/>
              <a:t>Constructing the Past question</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People have used shops for a really long time. Shops have existed for thousands of years, they’ve just looked different. People have used money to buy things from shops for a long time.</a:t>
            </a:r>
          </a:p>
        </p:txBody>
      </p:sp>
    </p:spTree>
    <p:extLst>
      <p:ext uri="{BB962C8B-B14F-4D97-AF65-F5344CB8AC3E}">
        <p14:creationId xmlns:p14="http://schemas.microsoft.com/office/powerpoint/2010/main" val="28699297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Contact</a:t>
            </a:r>
          </a:p>
        </p:txBody>
      </p:sp>
      <p:sp>
        <p:nvSpPr>
          <p:cNvPr id="3" name="Content Placeholder 2"/>
          <p:cNvSpPr>
            <a:spLocks noGrp="1"/>
          </p:cNvSpPr>
          <p:nvPr>
            <p:ph idx="1"/>
          </p:nvPr>
        </p:nvSpPr>
        <p:spPr>
          <a:xfrm>
            <a:off x="699187" y="2283874"/>
            <a:ext cx="10793627" cy="2889017"/>
          </a:xfrm>
        </p:spPr>
        <p:txBody>
          <a:bodyPr>
            <a:noAutofit/>
          </a:bodyPr>
          <a:lstStyle/>
          <a:p>
            <a:pPr marL="0" indent="0" algn="ctr">
              <a:buNone/>
            </a:pPr>
            <a:r>
              <a:rPr lang="en-GB" sz="5000" dirty="0"/>
              <a:t>Can you think of another civilisation that people in the Stone, Bronze or Iron Ages in Britain may have had contact with and in what kind of way?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Stone Age to Iron Age Constructing the Past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Stone Age to Iron Age Constructing the Past question</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3000" dirty="0"/>
              <a:t>The Ancient Egyptians and Ancient Sumerians were alive at the same time as people in the Stone Age in Britain. Might they have traded?</a:t>
            </a:r>
          </a:p>
        </p:txBody>
      </p:sp>
    </p:spTree>
    <p:extLst>
      <p:ext uri="{BB962C8B-B14F-4D97-AF65-F5344CB8AC3E}">
        <p14:creationId xmlns:p14="http://schemas.microsoft.com/office/powerpoint/2010/main" val="7924058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Positive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272579"/>
            <a:ext cx="10793628" cy="3154310"/>
          </a:xfrm>
        </p:spPr>
        <p:txBody>
          <a:bodyPr>
            <a:noAutofit/>
          </a:bodyPr>
          <a:lstStyle/>
          <a:p>
            <a:pPr marL="0" indent="0" algn="ctr">
              <a:buNone/>
            </a:pPr>
            <a:r>
              <a:rPr lang="en-GB" sz="4000" dirty="0"/>
              <a:t>Can you think of any causes or effects that had a positive impact on Britain under the Romans?</a:t>
            </a:r>
          </a:p>
          <a:p>
            <a:pPr marL="0" indent="0" algn="ctr">
              <a:buNone/>
            </a:pPr>
            <a:endParaRPr lang="en-GB" sz="4000" dirty="0"/>
          </a:p>
          <a:p>
            <a:pPr marL="0" indent="0" algn="ctr">
              <a:buNone/>
            </a:pPr>
            <a:r>
              <a:rPr lang="en-GB" sz="4000" dirty="0"/>
              <a:t>Do you think that history would have developed in the same way without these causes and effects?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Romans 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Romans Cause and Effect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4" name="Action Button: Custom 13">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8" name="Action Button: Custom 1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9" name="Action Button: Custom 1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20" name="Rectangle 19"/>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The Romans brought lots of different people from across the empire to Britain which helped us develop more diversity in our country.</a:t>
            </a:r>
          </a:p>
        </p:txBody>
      </p:sp>
    </p:spTree>
    <p:extLst>
      <p:ext uri="{BB962C8B-B14F-4D97-AF65-F5344CB8AC3E}">
        <p14:creationId xmlns:p14="http://schemas.microsoft.com/office/powerpoint/2010/main" val="17152775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0" grpId="0" animBg="1"/>
      <p:bldP spid="20" grpId="1" animBg="1"/>
    </p:bld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Differences</a:t>
            </a:r>
          </a:p>
        </p:txBody>
      </p:sp>
      <p:sp>
        <p:nvSpPr>
          <p:cNvPr id="3" name="Content Placeholder 2"/>
          <p:cNvSpPr>
            <a:spLocks noGrp="1"/>
          </p:cNvSpPr>
          <p:nvPr>
            <p:ph idx="1"/>
          </p:nvPr>
        </p:nvSpPr>
        <p:spPr>
          <a:xfrm>
            <a:off x="699187" y="1889811"/>
            <a:ext cx="10793627" cy="2889017"/>
          </a:xfrm>
        </p:spPr>
        <p:txBody>
          <a:bodyPr>
            <a:noAutofit/>
          </a:bodyPr>
          <a:lstStyle/>
          <a:p>
            <a:pPr marL="0" indent="0" algn="ctr">
              <a:buNone/>
            </a:pPr>
            <a:r>
              <a:rPr lang="en-GB" sz="4500" dirty="0"/>
              <a:t>Do you think that something else has changed in a different way to the changes in living memory that you’re studying?</a:t>
            </a:r>
          </a:p>
          <a:p>
            <a:pPr marL="0" indent="0" algn="ctr">
              <a:buNone/>
            </a:pPr>
            <a:endParaRPr lang="en-GB" sz="4500" dirty="0"/>
          </a:p>
          <a:p>
            <a:pPr marL="0" indent="0" algn="ctr">
              <a:buNone/>
            </a:pPr>
            <a:r>
              <a:rPr lang="en-GB" sz="4500" dirty="0"/>
              <a:t>Why might they change in a different way?</a:t>
            </a:r>
          </a:p>
          <a:p>
            <a:pPr marL="0" indent="0" algn="ctr">
              <a:buNone/>
            </a:pPr>
            <a:endParaRPr lang="en-GB" sz="4500" dirty="0"/>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a:t>
            </a:r>
            <a:r>
              <a:rPr lang="en-GB" sz="1400" dirty="0"/>
              <a:t>Living Memory</a:t>
            </a:r>
            <a:endParaRPr lang="en-GB" sz="1300" dirty="0"/>
          </a:p>
          <a:p>
            <a:pPr algn="ctr"/>
            <a:r>
              <a:rPr lang="en-GB" sz="1300" dirty="0"/>
              <a:t>Constructing the Past question</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a:t>
            </a:r>
            <a:r>
              <a:rPr lang="en-GB" sz="1400" dirty="0"/>
              <a:t>Living Memory</a:t>
            </a:r>
            <a:endParaRPr lang="en-GB" sz="1300" dirty="0"/>
          </a:p>
          <a:p>
            <a:pPr algn="ctr"/>
            <a:r>
              <a:rPr lang="en-GB" sz="1300" dirty="0"/>
              <a:t>Constructing the Past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4" name="Action Button: Custom 13">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Electricity and batteries have changed toys and games. We now have a lot more plastic toys than in the past.</a:t>
            </a:r>
          </a:p>
        </p:txBody>
      </p:sp>
    </p:spTree>
    <p:extLst>
      <p:ext uri="{BB962C8B-B14F-4D97-AF65-F5344CB8AC3E}">
        <p14:creationId xmlns:p14="http://schemas.microsoft.com/office/powerpoint/2010/main" val="20268261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5" grpId="0" animBg="1"/>
      <p:bldP spid="15" grpId="1" animBg="1"/>
    </p:bld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Contact</a:t>
            </a:r>
          </a:p>
        </p:txBody>
      </p:sp>
      <p:sp>
        <p:nvSpPr>
          <p:cNvPr id="3" name="Content Placeholder 2"/>
          <p:cNvSpPr>
            <a:spLocks noGrp="1"/>
          </p:cNvSpPr>
          <p:nvPr>
            <p:ph idx="1"/>
          </p:nvPr>
        </p:nvSpPr>
        <p:spPr>
          <a:xfrm>
            <a:off x="838200" y="1940974"/>
            <a:ext cx="10515600" cy="3249335"/>
          </a:xfrm>
        </p:spPr>
        <p:txBody>
          <a:bodyPr>
            <a:noAutofit/>
          </a:bodyPr>
          <a:lstStyle/>
          <a:p>
            <a:pPr marL="0" indent="0" algn="ctr">
              <a:buNone/>
            </a:pPr>
            <a:r>
              <a:rPr lang="en-GB" sz="3500" dirty="0"/>
              <a:t>Do you think that other people made the changes within living memory that you’re studying happen?</a:t>
            </a:r>
          </a:p>
          <a:p>
            <a:pPr marL="0" indent="0" algn="ctr">
              <a:buNone/>
            </a:pPr>
            <a:endParaRPr lang="en-GB" sz="2000" dirty="0"/>
          </a:p>
          <a:p>
            <a:pPr marL="0" indent="0" algn="ctr">
              <a:buNone/>
            </a:pPr>
            <a:r>
              <a:rPr lang="en-GB" sz="3500" dirty="0"/>
              <a:t>What was it like before?</a:t>
            </a:r>
          </a:p>
          <a:p>
            <a:pPr marL="0" indent="0" algn="ctr">
              <a:buNone/>
            </a:pPr>
            <a:endParaRPr lang="en-GB" sz="2000" dirty="0"/>
          </a:p>
          <a:p>
            <a:pPr marL="0" indent="0" algn="ctr">
              <a:buNone/>
            </a:pPr>
            <a:r>
              <a:rPr lang="en-GB" sz="3500" dirty="0"/>
              <a:t>Do you think that you can contact more people than people of the past?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a:t>
            </a:r>
            <a:r>
              <a:rPr lang="en-GB" sz="1400" dirty="0"/>
              <a:t>Living Memory</a:t>
            </a:r>
            <a:endParaRPr lang="en-GB" sz="1300" dirty="0"/>
          </a:p>
          <a:p>
            <a:pPr algn="ctr"/>
            <a:r>
              <a:rPr lang="en-GB" sz="1300" dirty="0"/>
              <a:t>Constructing the Past question</a:t>
            </a:r>
          </a:p>
        </p:txBody>
      </p:sp>
      <p:sp>
        <p:nvSpPr>
          <p:cNvPr id="15" name="Action Button: Custom 14">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a:t>
            </a:r>
            <a:r>
              <a:rPr lang="en-GB" sz="1400" dirty="0"/>
              <a:t>Living Memory</a:t>
            </a:r>
            <a:endParaRPr lang="en-GB" sz="1300" dirty="0"/>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2" name="Action Button: Custom 11">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The way that we communicate and contact each other has changed a lot recently. We now use the internet a lot more than sending letters.</a:t>
            </a:r>
          </a:p>
        </p:txBody>
      </p:sp>
    </p:spTree>
    <p:extLst>
      <p:ext uri="{BB962C8B-B14F-4D97-AF65-F5344CB8AC3E}">
        <p14:creationId xmlns:p14="http://schemas.microsoft.com/office/powerpoint/2010/main" val="41400748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6" grpId="0" animBg="1"/>
      <p:bldP spid="16" grpId="1" animBg="1"/>
    </p:bld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Historians</a:t>
            </a:r>
          </a:p>
        </p:txBody>
      </p:sp>
      <p:sp>
        <p:nvSpPr>
          <p:cNvPr id="3" name="Content Placeholder 2"/>
          <p:cNvSpPr>
            <a:spLocks noGrp="1"/>
          </p:cNvSpPr>
          <p:nvPr>
            <p:ph idx="1"/>
          </p:nvPr>
        </p:nvSpPr>
        <p:spPr>
          <a:xfrm>
            <a:off x="838200" y="1757323"/>
            <a:ext cx="10515600" cy="3725040"/>
          </a:xfrm>
        </p:spPr>
        <p:txBody>
          <a:bodyPr>
            <a:noAutofit/>
          </a:bodyPr>
          <a:lstStyle/>
          <a:p>
            <a:pPr marL="0" indent="0" algn="ctr">
              <a:buNone/>
            </a:pPr>
            <a:r>
              <a:rPr lang="en-GB" sz="5000" dirty="0"/>
              <a:t>What do you think historians have collected to show us these changes within living memory?</a:t>
            </a:r>
          </a:p>
          <a:p>
            <a:pPr marL="0" indent="0" algn="ctr">
              <a:buNone/>
            </a:pPr>
            <a:endParaRPr lang="en-GB" sz="2000" dirty="0"/>
          </a:p>
          <a:p>
            <a:pPr marL="0" indent="0" algn="ctr">
              <a:buNone/>
            </a:pPr>
            <a:r>
              <a:rPr lang="en-GB" sz="5000" dirty="0"/>
              <a:t>How might they have found these things?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4" name="Action Button: Custom 13">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a:t>
            </a:r>
            <a:r>
              <a:rPr lang="en-GB" sz="1400" dirty="0"/>
              <a:t>Living Memory</a:t>
            </a:r>
            <a:endParaRPr lang="en-GB" sz="1300" dirty="0"/>
          </a:p>
          <a:p>
            <a:pPr algn="ctr"/>
            <a:r>
              <a:rPr lang="en-GB" sz="1300" dirty="0"/>
              <a:t>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2" name="Action Button: Custom 11">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Historians might have found toys and games from the past, looking at the materials used, the type of toy and who it was made for.</a:t>
            </a:r>
          </a:p>
        </p:txBody>
      </p:sp>
    </p:spTree>
    <p:extLst>
      <p:ext uri="{BB962C8B-B14F-4D97-AF65-F5344CB8AC3E}">
        <p14:creationId xmlns:p14="http://schemas.microsoft.com/office/powerpoint/2010/main" val="15217511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3" grpId="0" animBg="1"/>
      <p:bldP spid="13" grpId="1" animBg="1"/>
    </p:bld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Before</a:t>
            </a:r>
          </a:p>
        </p:txBody>
      </p:sp>
      <p:sp>
        <p:nvSpPr>
          <p:cNvPr id="3" name="Content Placeholder 2"/>
          <p:cNvSpPr>
            <a:spLocks noGrp="1"/>
          </p:cNvSpPr>
          <p:nvPr>
            <p:ph idx="1"/>
          </p:nvPr>
        </p:nvSpPr>
        <p:spPr>
          <a:xfrm>
            <a:off x="838200" y="1678947"/>
            <a:ext cx="10515600" cy="3725040"/>
          </a:xfrm>
        </p:spPr>
        <p:txBody>
          <a:bodyPr>
            <a:noAutofit/>
          </a:bodyPr>
          <a:lstStyle/>
          <a:p>
            <a:pPr marL="0" indent="0" algn="ctr">
              <a:buNone/>
            </a:pPr>
            <a:r>
              <a:rPr lang="en-GB" sz="5000" dirty="0"/>
              <a:t>What were things like for people BEFORE?</a:t>
            </a:r>
          </a:p>
          <a:p>
            <a:pPr marL="0" indent="0" algn="ctr">
              <a:buNone/>
            </a:pPr>
            <a:endParaRPr lang="en-GB" sz="5000" dirty="0"/>
          </a:p>
          <a:p>
            <a:pPr marL="0" indent="0" algn="ctr">
              <a:buNone/>
            </a:pPr>
            <a:r>
              <a:rPr lang="en-GB" sz="5000" dirty="0"/>
              <a:t>Have these changes within living memory made life easier?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a:t>
            </a:r>
            <a:r>
              <a:rPr lang="en-GB" sz="1400" dirty="0"/>
              <a:t>Living Memory</a:t>
            </a:r>
            <a:endParaRPr lang="en-GB" sz="1300" dirty="0"/>
          </a:p>
          <a:p>
            <a:pPr algn="ctr"/>
            <a:r>
              <a:rPr lang="en-GB" sz="1300" dirty="0"/>
              <a:t>Chronology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2" name="Action Button: Custom 11">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9" name="Action Button: Custom 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Before the internet, people communicated with each other by phoning, sending letters or speaking to each other in person.</a:t>
            </a:r>
          </a:p>
        </p:txBody>
      </p:sp>
    </p:spTree>
    <p:extLst>
      <p:ext uri="{BB962C8B-B14F-4D97-AF65-F5344CB8AC3E}">
        <p14:creationId xmlns:p14="http://schemas.microsoft.com/office/powerpoint/2010/main" val="17432488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3" grpId="0" animBg="1"/>
      <p:bldP spid="13" grpId="1" animBg="1"/>
    </p:bld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no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Future</a:t>
            </a:r>
          </a:p>
        </p:txBody>
      </p:sp>
      <p:sp>
        <p:nvSpPr>
          <p:cNvPr id="3" name="Content Placeholder 2"/>
          <p:cNvSpPr>
            <a:spLocks noGrp="1"/>
          </p:cNvSpPr>
          <p:nvPr>
            <p:ph idx="1"/>
          </p:nvPr>
        </p:nvSpPr>
        <p:spPr>
          <a:xfrm>
            <a:off x="838200" y="1853864"/>
            <a:ext cx="10515600" cy="3725040"/>
          </a:xfrm>
        </p:spPr>
        <p:txBody>
          <a:bodyPr>
            <a:noAutofit/>
          </a:bodyPr>
          <a:lstStyle/>
          <a:p>
            <a:pPr marL="0" indent="0" algn="ctr">
              <a:buNone/>
            </a:pPr>
            <a:r>
              <a:rPr lang="en-GB" sz="5000" dirty="0"/>
              <a:t>How do you think things will change in the future?</a:t>
            </a:r>
          </a:p>
          <a:p>
            <a:pPr marL="0" indent="0" algn="ctr">
              <a:buNone/>
            </a:pPr>
            <a:endParaRPr lang="en-GB" sz="3000" dirty="0"/>
          </a:p>
          <a:p>
            <a:pPr marL="0" indent="0" algn="ctr">
              <a:buNone/>
            </a:pPr>
            <a:r>
              <a:rPr lang="en-GB" sz="5000" dirty="0"/>
              <a:t>Do you think people from the past thought things would be like they are now?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a:t>
            </a:r>
            <a:r>
              <a:rPr lang="en-GB" sz="1400" dirty="0"/>
              <a:t>Living Memory</a:t>
            </a:r>
            <a:endParaRPr lang="en-GB" sz="1300" dirty="0"/>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a:t>
            </a:r>
            <a:r>
              <a:rPr lang="en-GB" sz="1400" dirty="0"/>
              <a:t>Living Memory</a:t>
            </a:r>
            <a:endParaRPr lang="en-GB" sz="1300" dirty="0"/>
          </a:p>
          <a:p>
            <a:pPr algn="ctr"/>
            <a:r>
              <a:rPr lang="en-GB" sz="1300" dirty="0"/>
              <a:t>Chronology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3" name="Action Button: Custom 12">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Transport might become faster and easier, whilst also becoming greener and better for the planet.</a:t>
            </a:r>
          </a:p>
        </p:txBody>
      </p:sp>
    </p:spTree>
    <p:extLst>
      <p:ext uri="{BB962C8B-B14F-4D97-AF65-F5344CB8AC3E}">
        <p14:creationId xmlns:p14="http://schemas.microsoft.com/office/powerpoint/2010/main" val="14236348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4" grpId="0" animBg="1"/>
      <p:bldP spid="14" grpId="1" animBg="1"/>
    </p:bld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Concurrent</a:t>
            </a:r>
          </a:p>
        </p:txBody>
      </p:sp>
      <p:sp>
        <p:nvSpPr>
          <p:cNvPr id="3" name="Content Placeholder 2"/>
          <p:cNvSpPr>
            <a:spLocks noGrp="1"/>
          </p:cNvSpPr>
          <p:nvPr>
            <p:ph idx="1"/>
          </p:nvPr>
        </p:nvSpPr>
        <p:spPr>
          <a:xfrm>
            <a:off x="0" y="1678947"/>
            <a:ext cx="12192000" cy="3510643"/>
          </a:xfrm>
        </p:spPr>
        <p:txBody>
          <a:bodyPr>
            <a:noAutofit/>
          </a:bodyPr>
          <a:lstStyle/>
          <a:p>
            <a:pPr marL="0" indent="0" algn="ctr">
              <a:buNone/>
            </a:pPr>
            <a:r>
              <a:rPr lang="en-GB" sz="5000" dirty="0"/>
              <a:t>Do you think that other people around the world went through some or all of the same changes within living memory at the same time?</a:t>
            </a:r>
          </a:p>
          <a:p>
            <a:pPr marL="0" indent="0" algn="ctr">
              <a:buNone/>
            </a:pPr>
            <a:endParaRPr lang="en-GB" sz="2000" dirty="0"/>
          </a:p>
          <a:p>
            <a:pPr marL="0" indent="0" algn="ctr">
              <a:buNone/>
            </a:pPr>
            <a:r>
              <a:rPr lang="en-GB" sz="5000" dirty="0"/>
              <a:t>Why might they or why not?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KS1 </a:t>
            </a:r>
            <a:r>
              <a:rPr lang="en-GB" sz="1400" dirty="0"/>
              <a:t>Living Memory</a:t>
            </a:r>
            <a:endParaRPr lang="en-GB" sz="1300" dirty="0"/>
          </a:p>
          <a:p>
            <a:pPr algn="ctr"/>
            <a:r>
              <a:rPr lang="en-GB" sz="1300" dirty="0"/>
              <a:t>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a:t>
            </a:r>
            <a:r>
              <a:rPr lang="en-GB" sz="1400" dirty="0"/>
              <a:t>Living Memory</a:t>
            </a:r>
            <a:endParaRPr lang="en-GB" sz="1300" dirty="0"/>
          </a:p>
          <a:p>
            <a:pPr algn="ctr"/>
            <a:r>
              <a:rPr lang="en-GB" sz="1300" dirty="0"/>
              <a:t>Chronology question</a:t>
            </a:r>
          </a:p>
        </p:txBody>
      </p:sp>
      <p:sp>
        <p:nvSpPr>
          <p:cNvPr id="14" name="Action Button: Custom 13">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5" name="Action Button: Custom 14">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2" name="Rectangle 11"/>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People might not have experienced the same changes if they didn’t have access to the same materials or know about the changes that could happen.</a:t>
            </a:r>
          </a:p>
        </p:txBody>
      </p:sp>
    </p:spTree>
    <p:extLst>
      <p:ext uri="{BB962C8B-B14F-4D97-AF65-F5344CB8AC3E}">
        <p14:creationId xmlns:p14="http://schemas.microsoft.com/office/powerpoint/2010/main" val="36473999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2" grpId="0" animBg="1"/>
      <p:bldP spid="12" grpId="1" animBg="1"/>
    </p:bld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81959"/>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Dates/Orders</a:t>
            </a:r>
          </a:p>
        </p:txBody>
      </p:sp>
      <p:sp>
        <p:nvSpPr>
          <p:cNvPr id="3" name="Content Placeholder 2"/>
          <p:cNvSpPr>
            <a:spLocks noGrp="1"/>
          </p:cNvSpPr>
          <p:nvPr>
            <p:ph idx="1"/>
          </p:nvPr>
        </p:nvSpPr>
        <p:spPr>
          <a:xfrm>
            <a:off x="0" y="1785257"/>
            <a:ext cx="12192000" cy="4223657"/>
          </a:xfrm>
        </p:spPr>
        <p:txBody>
          <a:bodyPr>
            <a:noAutofit/>
          </a:bodyPr>
          <a:lstStyle/>
          <a:p>
            <a:pPr marL="0" indent="0" algn="ctr">
              <a:buNone/>
            </a:pPr>
            <a:r>
              <a:rPr lang="en-GB" sz="5000" dirty="0"/>
              <a:t>Can you remember any dates linked to the changes in living memory that you’re studying?</a:t>
            </a:r>
          </a:p>
          <a:p>
            <a:pPr marL="0" indent="0" algn="ctr">
              <a:buNone/>
            </a:pPr>
            <a:endParaRPr lang="en-GB" sz="2000" dirty="0"/>
          </a:p>
          <a:p>
            <a:pPr marL="0" indent="0" algn="ctr">
              <a:buNone/>
            </a:pPr>
            <a:r>
              <a:rPr lang="en-GB" sz="5000" dirty="0"/>
              <a:t>Can you remember the order that these changes happened in?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KS1 </a:t>
            </a:r>
            <a:r>
              <a:rPr lang="en-GB" sz="1400" dirty="0"/>
              <a:t>Living Memory</a:t>
            </a:r>
            <a:endParaRPr lang="en-GB" sz="1300" dirty="0"/>
          </a:p>
          <a:p>
            <a:pPr algn="ctr"/>
            <a:r>
              <a:rPr lang="en-GB" sz="1300" dirty="0"/>
              <a:t>Chronology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9" name="Action Button: Custom 8">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Did a change happen on a specific date or over a longer period of time?</a:t>
            </a:r>
          </a:p>
          <a:p>
            <a:pPr algn="ctr"/>
            <a:r>
              <a:rPr lang="en-GB" sz="2400" dirty="0"/>
              <a:t>Did something have to happen first to make something else happen?</a:t>
            </a:r>
          </a:p>
        </p:txBody>
      </p:sp>
    </p:spTree>
    <p:extLst>
      <p:ext uri="{BB962C8B-B14F-4D97-AF65-F5344CB8AC3E}">
        <p14:creationId xmlns:p14="http://schemas.microsoft.com/office/powerpoint/2010/main" val="18572839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Continuities</a:t>
            </a:r>
          </a:p>
        </p:txBody>
      </p:sp>
      <p:sp>
        <p:nvSpPr>
          <p:cNvPr id="3" name="Content Placeholder 2"/>
          <p:cNvSpPr>
            <a:spLocks noGrp="1"/>
          </p:cNvSpPr>
          <p:nvPr>
            <p:ph idx="1"/>
          </p:nvPr>
        </p:nvSpPr>
        <p:spPr>
          <a:xfrm>
            <a:off x="704850" y="1957524"/>
            <a:ext cx="10787964" cy="4071801"/>
          </a:xfrm>
        </p:spPr>
        <p:txBody>
          <a:bodyPr>
            <a:noAutofit/>
          </a:bodyPr>
          <a:lstStyle/>
          <a:p>
            <a:pPr marL="0" indent="0" algn="ctr">
              <a:buNone/>
            </a:pPr>
            <a:r>
              <a:rPr lang="en-GB" sz="5000" dirty="0"/>
              <a:t>Can you spot any parts that have stayed the same or has everything changed?</a:t>
            </a:r>
          </a:p>
          <a:p>
            <a:pPr marL="0" indent="0" algn="ctr">
              <a:buNone/>
            </a:pPr>
            <a:endParaRPr lang="en-GB" sz="5000" dirty="0"/>
          </a:p>
          <a:p>
            <a:pPr marL="0" indent="0" algn="ctr">
              <a:buNone/>
            </a:pPr>
            <a:r>
              <a:rPr lang="en-GB" sz="5000" dirty="0"/>
              <a:t>Do you think that everything SHOULD change or should it stay the same?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Living Memory</a:t>
            </a:r>
          </a:p>
          <a:p>
            <a:pPr algn="ctr"/>
            <a:r>
              <a:rPr lang="en-GB" sz="1200" dirty="0"/>
              <a:t>Continuity and Change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9" name="Action Button: Custom 8">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People have continued to shop for toys, games, clothes and food as these are all things that we either need or like to have lots of.</a:t>
            </a:r>
          </a:p>
        </p:txBody>
      </p:sp>
    </p:spTree>
    <p:extLst>
      <p:ext uri="{BB962C8B-B14F-4D97-AF65-F5344CB8AC3E}">
        <p14:creationId xmlns:p14="http://schemas.microsoft.com/office/powerpoint/2010/main" val="760458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Changes</a:t>
            </a:r>
          </a:p>
        </p:txBody>
      </p:sp>
      <p:sp>
        <p:nvSpPr>
          <p:cNvPr id="3" name="Content Placeholder 2"/>
          <p:cNvSpPr>
            <a:spLocks noGrp="1"/>
          </p:cNvSpPr>
          <p:nvPr>
            <p:ph idx="1"/>
          </p:nvPr>
        </p:nvSpPr>
        <p:spPr>
          <a:xfrm>
            <a:off x="699186" y="1767840"/>
            <a:ext cx="10793627" cy="2386149"/>
          </a:xfrm>
        </p:spPr>
        <p:txBody>
          <a:bodyPr>
            <a:noAutofit/>
          </a:bodyPr>
          <a:lstStyle/>
          <a:p>
            <a:pPr marL="0" indent="0" algn="ctr">
              <a:buNone/>
            </a:pPr>
            <a:r>
              <a:rPr lang="en-GB" sz="5000" dirty="0"/>
              <a:t>What kinds of things have changed that you think are important?</a:t>
            </a:r>
          </a:p>
          <a:p>
            <a:pPr marL="0" indent="0" algn="ctr">
              <a:buNone/>
            </a:pPr>
            <a:endParaRPr lang="en-GB" sz="5000" dirty="0"/>
          </a:p>
          <a:p>
            <a:pPr marL="0" indent="0" algn="ctr">
              <a:buNone/>
            </a:pPr>
            <a:r>
              <a:rPr lang="en-GB" sz="5000" dirty="0"/>
              <a:t>Are things still changing now?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Living Memory</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Living Memory</a:t>
            </a:r>
          </a:p>
          <a:p>
            <a:pPr algn="ctr"/>
            <a:r>
              <a:rPr lang="en-GB" sz="1200" dirty="0"/>
              <a:t>Continuity and Change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2" name="Action Button: Custom 11">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5" name="Action Button: Custom 14">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6" name="Action Button: Custom 15">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7" name="Rectangle 16"/>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The way that people shop has changed as more and more people use the internet now, meaning that they don’t have to go to shops. People can sell things from home without  needing to have an actual shop.</a:t>
            </a:r>
          </a:p>
        </p:txBody>
      </p:sp>
    </p:spTree>
    <p:extLst>
      <p:ext uri="{BB962C8B-B14F-4D97-AF65-F5344CB8AC3E}">
        <p14:creationId xmlns:p14="http://schemas.microsoft.com/office/powerpoint/2010/main" val="11522213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7" grpId="0" animBg="1"/>
      <p:bldP spid="17" grpId="1" animBg="1"/>
    </p:bld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Positive</a:t>
            </a:r>
          </a:p>
        </p:txBody>
      </p:sp>
      <p:sp>
        <p:nvSpPr>
          <p:cNvPr id="3" name="Content Placeholder 2"/>
          <p:cNvSpPr>
            <a:spLocks noGrp="1"/>
          </p:cNvSpPr>
          <p:nvPr>
            <p:ph idx="1"/>
          </p:nvPr>
        </p:nvSpPr>
        <p:spPr>
          <a:xfrm>
            <a:off x="699187" y="1678947"/>
            <a:ext cx="10793628" cy="4136570"/>
          </a:xfrm>
        </p:spPr>
        <p:txBody>
          <a:bodyPr>
            <a:noAutofit/>
          </a:bodyPr>
          <a:lstStyle/>
          <a:p>
            <a:pPr marL="0" indent="0" algn="ctr">
              <a:buNone/>
            </a:pPr>
            <a:r>
              <a:rPr lang="en-GB" sz="4500" dirty="0"/>
              <a:t>Can you spot any good things that have come from the changes within living memory?</a:t>
            </a:r>
          </a:p>
          <a:p>
            <a:pPr marL="0" indent="0" algn="ctr">
              <a:buNone/>
            </a:pPr>
            <a:endParaRPr lang="en-GB" sz="4500" dirty="0"/>
          </a:p>
          <a:p>
            <a:pPr marL="0" indent="0" algn="ctr">
              <a:buNone/>
            </a:pPr>
            <a:r>
              <a:rPr lang="en-GB" sz="4500" dirty="0"/>
              <a:t>Do you think that EVERYONE thinks that these are good?</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Living Memory</a:t>
            </a:r>
          </a:p>
          <a:p>
            <a:pPr algn="ctr"/>
            <a:r>
              <a:rPr lang="en-GB" sz="1200" dirty="0"/>
              <a:t>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Living Memory</a:t>
            </a:r>
          </a:p>
          <a:p>
            <a:pPr algn="ctr"/>
            <a:r>
              <a:rPr lang="en-GB" sz="1200" dirty="0"/>
              <a:t>Continuity and Change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2" name="Action Button: Custom 11">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Food has become a lot easier to buy because we can keep it fresher for longer and move it around a lot easier. We also have planes and trains that can bring in food from other countries.</a:t>
            </a:r>
          </a:p>
        </p:txBody>
      </p:sp>
    </p:spTree>
    <p:extLst>
      <p:ext uri="{BB962C8B-B14F-4D97-AF65-F5344CB8AC3E}">
        <p14:creationId xmlns:p14="http://schemas.microsoft.com/office/powerpoint/2010/main" val="40129694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351613"/>
            <a:ext cx="10793628" cy="3180893"/>
          </a:xfrm>
        </p:spPr>
        <p:txBody>
          <a:bodyPr>
            <a:noAutofit/>
          </a:bodyPr>
          <a:lstStyle/>
          <a:p>
            <a:pPr marL="0" indent="0" algn="ctr">
              <a:buNone/>
            </a:pPr>
            <a:r>
              <a:rPr lang="en-GB" sz="4000" dirty="0"/>
              <a:t>Can you think of any causes or effects that had a negative impact on Britain from the Romans?</a:t>
            </a:r>
          </a:p>
          <a:p>
            <a:pPr marL="0" indent="0" algn="ctr">
              <a:buNone/>
            </a:pPr>
            <a:endParaRPr lang="en-GB" sz="4000" dirty="0"/>
          </a:p>
          <a:p>
            <a:pPr marL="0" indent="0" algn="ctr">
              <a:buNone/>
            </a:pPr>
            <a:r>
              <a:rPr lang="en-GB" sz="4000" dirty="0"/>
              <a:t>Do you think that history would have developed in the same way without these causes and effects?</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Romans Cause and Effect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2" name="Action Button: Custom 11">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4" name="Action Button: Custom 13">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5" name="Action Button: Custom 14">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The Roman invasion meant that the people who lived in Britain couldn’t develop like they wanted to. They had to follow lots of Roman rules instead.</a:t>
            </a:r>
          </a:p>
        </p:txBody>
      </p:sp>
    </p:spTree>
    <p:extLst>
      <p:ext uri="{BB962C8B-B14F-4D97-AF65-F5344CB8AC3E}">
        <p14:creationId xmlns:p14="http://schemas.microsoft.com/office/powerpoint/2010/main" val="31802298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6" grpId="0" animBg="1"/>
      <p:bldP spid="16" grpId="1" animBg="1"/>
    </p:bld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1678947"/>
            <a:ext cx="10793628" cy="4136570"/>
          </a:xfrm>
        </p:spPr>
        <p:txBody>
          <a:bodyPr>
            <a:noAutofit/>
          </a:bodyPr>
          <a:lstStyle/>
          <a:p>
            <a:pPr marL="0" indent="0" algn="ctr">
              <a:buNone/>
            </a:pPr>
            <a:r>
              <a:rPr lang="en-GB" sz="4500" dirty="0"/>
              <a:t>Can you spot any bad things that have come from the changes within living memory?</a:t>
            </a:r>
          </a:p>
          <a:p>
            <a:pPr marL="0" indent="0" algn="ctr">
              <a:buNone/>
            </a:pPr>
            <a:endParaRPr lang="en-GB" sz="4500" dirty="0"/>
          </a:p>
          <a:p>
            <a:pPr marL="0" indent="0" algn="ctr">
              <a:buNone/>
            </a:pPr>
            <a:r>
              <a:rPr lang="en-GB" sz="4500" dirty="0"/>
              <a:t>Do you think that EVERYONE thinks that these are bad?</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Living Memory</a:t>
            </a:r>
          </a:p>
          <a:p>
            <a:pPr algn="ctr"/>
            <a:r>
              <a:rPr lang="en-GB" sz="1200" dirty="0"/>
              <a:t>Continuity and Change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4" name="Action Button: Custom 13">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Cars have made it easier for us to get around, but they create lots of pollution which is bad for our planet. Roads can become busy and we can spend lots of time stuck in traffic.</a:t>
            </a:r>
          </a:p>
        </p:txBody>
      </p:sp>
    </p:spTree>
    <p:extLst>
      <p:ext uri="{BB962C8B-B14F-4D97-AF65-F5344CB8AC3E}">
        <p14:creationId xmlns:p14="http://schemas.microsoft.com/office/powerpoint/2010/main" val="30103349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Causes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1678947"/>
            <a:ext cx="10793628" cy="4136570"/>
          </a:xfrm>
        </p:spPr>
        <p:txBody>
          <a:bodyPr>
            <a:noAutofit/>
          </a:bodyPr>
          <a:lstStyle/>
          <a:p>
            <a:pPr marL="0" indent="0" algn="ctr">
              <a:buNone/>
            </a:pPr>
            <a:r>
              <a:rPr lang="en-GB" sz="5000" dirty="0"/>
              <a:t>Can you think of anything that made things change within living memory?</a:t>
            </a:r>
          </a:p>
          <a:p>
            <a:pPr marL="0" indent="0" algn="ctr">
              <a:buNone/>
            </a:pPr>
            <a:endParaRPr lang="en-GB" sz="5000" dirty="0"/>
          </a:p>
          <a:p>
            <a:pPr marL="0" indent="0" algn="ctr">
              <a:buNone/>
            </a:pPr>
            <a:r>
              <a:rPr lang="en-GB" sz="5000" dirty="0"/>
              <a:t>Are they still causing things to change now?</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Living Memory</a:t>
            </a:r>
          </a:p>
          <a:p>
            <a:pPr algn="ctr"/>
            <a:r>
              <a:rPr lang="en-GB" sz="1200" dirty="0"/>
              <a:t>Cause and Effect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2" name="Action Button: Custom 11">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The invention of plastic made toys a lot easier to make and made them stronger. They can be made by machines as well, making them cheaper to produce and quicker.</a:t>
            </a:r>
          </a:p>
        </p:txBody>
      </p:sp>
    </p:spTree>
    <p:extLst>
      <p:ext uri="{BB962C8B-B14F-4D97-AF65-F5344CB8AC3E}">
        <p14:creationId xmlns:p14="http://schemas.microsoft.com/office/powerpoint/2010/main" val="24585197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Effects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8" cy="4136570"/>
          </a:xfrm>
        </p:spPr>
        <p:txBody>
          <a:bodyPr>
            <a:noAutofit/>
          </a:bodyPr>
          <a:lstStyle/>
          <a:p>
            <a:pPr marL="0" indent="0" algn="ctr">
              <a:buNone/>
            </a:pPr>
            <a:r>
              <a:rPr lang="en-GB" sz="5000" dirty="0"/>
              <a:t>Do you think those changes within living memory have lasted?</a:t>
            </a:r>
          </a:p>
          <a:p>
            <a:pPr marL="0" indent="0" algn="ctr">
              <a:buNone/>
            </a:pPr>
            <a:endParaRPr lang="en-GB" sz="5000" dirty="0"/>
          </a:p>
          <a:p>
            <a:pPr marL="0" indent="0" algn="ctr">
              <a:buNone/>
            </a:pPr>
            <a:r>
              <a:rPr lang="en-GB" sz="5000" dirty="0"/>
              <a:t>Did one change lead to another change?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Living Memory</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Living Memory</a:t>
            </a:r>
          </a:p>
          <a:p>
            <a:pPr algn="ctr"/>
            <a:r>
              <a:rPr lang="en-GB" sz="1200" dirty="0"/>
              <a:t>Cause and Effect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4" name="Action Button: Custom 13">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The invention of the internet means that we can send messages to people all around the world and them receive it instantly, rather than having to wait days or weeks.</a:t>
            </a:r>
          </a:p>
        </p:txBody>
      </p:sp>
    </p:spTree>
    <p:extLst>
      <p:ext uri="{BB962C8B-B14F-4D97-AF65-F5344CB8AC3E}">
        <p14:creationId xmlns:p14="http://schemas.microsoft.com/office/powerpoint/2010/main" val="30993799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Positive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8" cy="3154310"/>
          </a:xfrm>
        </p:spPr>
        <p:txBody>
          <a:bodyPr>
            <a:noAutofit/>
          </a:bodyPr>
          <a:lstStyle/>
          <a:p>
            <a:pPr marL="0" indent="0" algn="ctr">
              <a:buNone/>
            </a:pPr>
            <a:r>
              <a:rPr lang="en-GB" sz="5000" dirty="0"/>
              <a:t>Can you think of a reason for something changing that was to make it better?</a:t>
            </a:r>
          </a:p>
          <a:p>
            <a:pPr marL="0" indent="0" algn="ctr">
              <a:buNone/>
            </a:pPr>
            <a:endParaRPr lang="en-GB" sz="5000" dirty="0"/>
          </a:p>
          <a:p>
            <a:pPr marL="0" indent="0" algn="ctr">
              <a:buNone/>
            </a:pPr>
            <a:r>
              <a:rPr lang="en-GB" sz="5000" dirty="0"/>
              <a:t>Have we made that change even better still?</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Living Memory</a:t>
            </a:r>
          </a:p>
          <a:p>
            <a:pPr algn="ctr"/>
            <a:r>
              <a:rPr lang="en-GB" sz="1200" dirty="0"/>
              <a:t>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Living Memory</a:t>
            </a:r>
          </a:p>
          <a:p>
            <a:pPr algn="ctr"/>
            <a:r>
              <a:rPr lang="en-GB" sz="1200" dirty="0"/>
              <a:t>Cause and Effect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4" name="Action Button: Custom 13">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George Stephenson helped create public railways so that people could move faster. We now have railways all across the world and can get from one end of the country to another in just a few hours.</a:t>
            </a:r>
          </a:p>
        </p:txBody>
      </p:sp>
    </p:spTree>
    <p:extLst>
      <p:ext uri="{BB962C8B-B14F-4D97-AF65-F5344CB8AC3E}">
        <p14:creationId xmlns:p14="http://schemas.microsoft.com/office/powerpoint/2010/main" val="28528472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8" cy="3180893"/>
          </a:xfrm>
        </p:spPr>
        <p:txBody>
          <a:bodyPr>
            <a:noAutofit/>
          </a:bodyPr>
          <a:lstStyle/>
          <a:p>
            <a:pPr marL="0" indent="0" algn="ctr">
              <a:buNone/>
            </a:pPr>
            <a:r>
              <a:rPr lang="en-GB" sz="5000" dirty="0"/>
              <a:t>Can you think of a reason for something changing that that made it worse?</a:t>
            </a:r>
          </a:p>
          <a:p>
            <a:pPr marL="0" indent="0" algn="ctr">
              <a:buNone/>
            </a:pPr>
            <a:endParaRPr lang="en-GB" sz="5000" dirty="0"/>
          </a:p>
          <a:p>
            <a:pPr marL="0" indent="0" algn="ctr">
              <a:buNone/>
            </a:pPr>
            <a:r>
              <a:rPr lang="en-GB" sz="5000" dirty="0"/>
              <a:t>Have we made that change even worse or have we tried to make it better?</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Living Memory</a:t>
            </a:r>
          </a:p>
          <a:p>
            <a:pPr algn="ctr"/>
            <a:r>
              <a:rPr lang="en-GB" sz="1200" dirty="0"/>
              <a:t>Cause and Effect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2" name="Action Button: Custom 11">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The invention of plastic made toys stronger, but it also means that they are much more difficult to get rid of. We can’t always recycle them if they have lots of parts.</a:t>
            </a:r>
          </a:p>
        </p:txBody>
      </p:sp>
    </p:spTree>
    <p:extLst>
      <p:ext uri="{BB962C8B-B14F-4D97-AF65-F5344CB8AC3E}">
        <p14:creationId xmlns:p14="http://schemas.microsoft.com/office/powerpoint/2010/main" val="2706273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Event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71607"/>
            <a:ext cx="10793628" cy="3180893"/>
          </a:xfrm>
        </p:spPr>
        <p:txBody>
          <a:bodyPr>
            <a:noAutofit/>
          </a:bodyPr>
          <a:lstStyle/>
          <a:p>
            <a:pPr marL="0" indent="0" algn="ctr">
              <a:buNone/>
            </a:pPr>
            <a:r>
              <a:rPr lang="en-GB" sz="5000" dirty="0"/>
              <a:t>Can you think of an event that happened that helped make those changes within living memory happen?</a:t>
            </a:r>
          </a:p>
          <a:p>
            <a:pPr marL="0" indent="0" algn="ctr">
              <a:buNone/>
            </a:pPr>
            <a:endParaRPr lang="en-GB" sz="2000" dirty="0"/>
          </a:p>
          <a:p>
            <a:pPr marL="0" indent="0" algn="ctr">
              <a:buNone/>
            </a:pPr>
            <a:r>
              <a:rPr lang="en-GB" sz="5000" dirty="0"/>
              <a:t>Do you think things might have been different otherwise?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Living Memory</a:t>
            </a:r>
          </a:p>
          <a:p>
            <a:pPr algn="ctr"/>
            <a:r>
              <a:rPr lang="en-GB" sz="1200" dirty="0"/>
              <a:t>Significance and Interpretation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2" name="Action Button: Custom 11">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Travelling into space proved that we had the technology to explore more. Without this, we might not know as much about the Earth as we do now.</a:t>
            </a:r>
          </a:p>
        </p:txBody>
      </p:sp>
    </p:spTree>
    <p:extLst>
      <p:ext uri="{BB962C8B-B14F-4D97-AF65-F5344CB8AC3E}">
        <p14:creationId xmlns:p14="http://schemas.microsoft.com/office/powerpoint/2010/main" val="27635069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Studying</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47728"/>
            <a:ext cx="10793628" cy="3180893"/>
          </a:xfrm>
        </p:spPr>
        <p:txBody>
          <a:bodyPr>
            <a:noAutofit/>
          </a:bodyPr>
          <a:lstStyle/>
          <a:p>
            <a:pPr marL="0" indent="0" algn="ctr">
              <a:buNone/>
            </a:pPr>
            <a:r>
              <a:rPr lang="en-GB" sz="4500" dirty="0"/>
              <a:t>Why do you think that it’s important for us to learn about these changes in living memory?</a:t>
            </a:r>
          </a:p>
          <a:p>
            <a:pPr marL="0" indent="0" algn="ctr">
              <a:buNone/>
            </a:pPr>
            <a:endParaRPr lang="en-GB" sz="4500" dirty="0"/>
          </a:p>
          <a:p>
            <a:pPr marL="0" indent="0" algn="ctr">
              <a:buNone/>
            </a:pPr>
            <a:r>
              <a:rPr lang="en-GB" sz="4500" dirty="0"/>
              <a:t>Are there other changes that you think might be just as important to learn about?</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Living Memory</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Living Memory</a:t>
            </a:r>
          </a:p>
          <a:p>
            <a:pPr algn="ctr"/>
            <a:r>
              <a:rPr lang="en-GB" sz="1200" dirty="0"/>
              <a:t>Significance and Interpretation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4" name="Action Button: Custom 13">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If we look at the changes that have happened recently, we might know about what kinds of changes will happen in the future.</a:t>
            </a:r>
          </a:p>
        </p:txBody>
      </p:sp>
    </p:spTree>
    <p:extLst>
      <p:ext uri="{BB962C8B-B14F-4D97-AF65-F5344CB8AC3E}">
        <p14:creationId xmlns:p14="http://schemas.microsoft.com/office/powerpoint/2010/main" val="40490409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Challenges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899912"/>
            <a:ext cx="12192000" cy="3253929"/>
          </a:xfrm>
        </p:spPr>
        <p:txBody>
          <a:bodyPr>
            <a:noAutofit/>
          </a:bodyPr>
          <a:lstStyle/>
          <a:p>
            <a:pPr marL="0" indent="0" algn="ctr">
              <a:buNone/>
            </a:pPr>
            <a:r>
              <a:rPr lang="en-GB" sz="4000" dirty="0"/>
              <a:t>Did all of these changes within living memory happen without any problems?</a:t>
            </a:r>
          </a:p>
          <a:p>
            <a:pPr marL="0" indent="0" algn="ctr">
              <a:buNone/>
            </a:pPr>
            <a:endParaRPr lang="en-GB" sz="2000" dirty="0"/>
          </a:p>
          <a:p>
            <a:pPr marL="0" indent="0" algn="ctr">
              <a:buNone/>
            </a:pPr>
            <a:r>
              <a:rPr lang="en-GB" sz="4000" dirty="0"/>
              <a:t>What kinds of challenges did they face?</a:t>
            </a:r>
          </a:p>
          <a:p>
            <a:pPr marL="0" indent="0" algn="ctr">
              <a:buNone/>
            </a:pPr>
            <a:endParaRPr lang="en-GB" sz="2000" dirty="0"/>
          </a:p>
          <a:p>
            <a:pPr marL="0" indent="0" algn="ctr">
              <a:buNone/>
            </a:pPr>
            <a:r>
              <a:rPr lang="en-GB" sz="4000" dirty="0"/>
              <a:t>Are there still these challenges that we run into today?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Living Memory</a:t>
            </a:r>
          </a:p>
          <a:p>
            <a:pPr algn="ctr"/>
            <a:r>
              <a:rPr lang="en-GB" sz="1200" dirty="0"/>
              <a:t>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Living Memory</a:t>
            </a:r>
          </a:p>
          <a:p>
            <a:pPr algn="ctr"/>
            <a:r>
              <a:rPr lang="en-GB" sz="1200" dirty="0"/>
              <a:t>Significance and Interpretation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4" name="Action Button: Custom 13">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Holidays at the seaside changed because going on holiday to other countries became cheaper and easier, meaning that less people were wanting to stay in this country.</a:t>
            </a:r>
          </a:p>
        </p:txBody>
      </p:sp>
    </p:spTree>
    <p:extLst>
      <p:ext uri="{BB962C8B-B14F-4D97-AF65-F5344CB8AC3E}">
        <p14:creationId xmlns:p14="http://schemas.microsoft.com/office/powerpoint/2010/main" val="38685120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Interpretation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829098"/>
            <a:ext cx="12192000" cy="3180893"/>
          </a:xfrm>
        </p:spPr>
        <p:txBody>
          <a:bodyPr>
            <a:noAutofit/>
          </a:bodyPr>
          <a:lstStyle/>
          <a:p>
            <a:pPr marL="0" indent="0" algn="ctr">
              <a:buNone/>
            </a:pPr>
            <a:r>
              <a:rPr lang="en-GB" sz="4000" dirty="0"/>
              <a:t>When someone mentions the things that you’re studying, what do you think of?</a:t>
            </a:r>
          </a:p>
          <a:p>
            <a:pPr marL="0" indent="0" algn="ctr">
              <a:buNone/>
            </a:pPr>
            <a:endParaRPr lang="en-GB" sz="2000" dirty="0"/>
          </a:p>
          <a:p>
            <a:pPr marL="0" indent="0" algn="ctr">
              <a:buNone/>
            </a:pPr>
            <a:r>
              <a:rPr lang="en-GB" sz="4000" dirty="0"/>
              <a:t>Might other people think of something different?</a:t>
            </a:r>
          </a:p>
          <a:p>
            <a:pPr marL="0" indent="0" algn="ctr">
              <a:buNone/>
            </a:pPr>
            <a:endParaRPr lang="en-GB" sz="2000" dirty="0"/>
          </a:p>
          <a:p>
            <a:pPr marL="0" indent="0" algn="ctr">
              <a:buNone/>
            </a:pPr>
            <a:r>
              <a:rPr lang="en-GB" sz="4000" dirty="0"/>
              <a:t>Why might they think of something different or the same?</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Living Memory</a:t>
            </a:r>
          </a:p>
          <a:p>
            <a:pPr algn="ctr"/>
            <a:r>
              <a:rPr lang="en-GB" sz="1200" dirty="0"/>
              <a:t>Significance and Interpretation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2" name="Action Button: Custom 11">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We might think of wooden toys as being ‘old’, but they were very difficult to make and needed a lot of time and skill. Children who  only had wooden toys would have loved them just as much as we love our toys now.</a:t>
            </a:r>
          </a:p>
        </p:txBody>
      </p:sp>
    </p:spTree>
    <p:extLst>
      <p:ext uri="{BB962C8B-B14F-4D97-AF65-F5344CB8AC3E}">
        <p14:creationId xmlns:p14="http://schemas.microsoft.com/office/powerpoint/2010/main" val="14117355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Types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1944962"/>
            <a:ext cx="10773032" cy="3180893"/>
          </a:xfrm>
        </p:spPr>
        <p:txBody>
          <a:bodyPr>
            <a:noAutofit/>
          </a:bodyPr>
          <a:lstStyle/>
          <a:p>
            <a:pPr marL="0" indent="0" algn="ctr">
              <a:buNone/>
            </a:pPr>
            <a:r>
              <a:rPr lang="en-GB" sz="4000" dirty="0"/>
              <a:t>What kinds of evidence might we find about your local area? Can you see ‘history’ where you live?</a:t>
            </a:r>
          </a:p>
          <a:p>
            <a:pPr marL="0" indent="0" algn="ctr">
              <a:buNone/>
            </a:pPr>
            <a:endParaRPr lang="en-GB" sz="4000" dirty="0"/>
          </a:p>
          <a:p>
            <a:pPr marL="0" indent="0" algn="ctr">
              <a:buNone/>
            </a:pPr>
            <a:r>
              <a:rPr lang="en-GB" sz="4000" dirty="0"/>
              <a:t>Do you think it is easy to find out about your local area? What do you have to help you find out about it?</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Living Memory</a:t>
            </a:r>
          </a:p>
          <a:p>
            <a:pPr algn="ctr"/>
            <a:r>
              <a:rPr lang="en-GB" sz="1200" dirty="0"/>
              <a:t>Sources as Evidence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3" name="Action Button: Custom 12">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Can you see different types of houses where you live? Some of them might look older or more modern. Lots of houses are often built together, so you can find groups of different styles of houses in one area.</a:t>
            </a:r>
          </a:p>
        </p:txBody>
      </p:sp>
    </p:spTree>
    <p:extLst>
      <p:ext uri="{BB962C8B-B14F-4D97-AF65-F5344CB8AC3E}">
        <p14:creationId xmlns:p14="http://schemas.microsoft.com/office/powerpoint/2010/main" val="12433098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4" grpId="0" animBg="1"/>
      <p:bldP spid="14"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Event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93628" cy="3180893"/>
          </a:xfrm>
        </p:spPr>
        <p:txBody>
          <a:bodyPr>
            <a:noAutofit/>
          </a:bodyPr>
          <a:lstStyle/>
          <a:p>
            <a:pPr marL="0" indent="0" algn="ctr">
              <a:buNone/>
            </a:pPr>
            <a:r>
              <a:rPr lang="en-GB" sz="4000" dirty="0"/>
              <a:t>Can you think of a significant event during the Roman occupation of Britain and say why it was so significant?</a:t>
            </a:r>
          </a:p>
          <a:p>
            <a:pPr marL="0" indent="0" algn="ctr">
              <a:buNone/>
            </a:pPr>
            <a:endParaRPr lang="en-GB" sz="4000" dirty="0"/>
          </a:p>
          <a:p>
            <a:pPr marL="0" indent="0" algn="ctr">
              <a:buNone/>
            </a:pPr>
            <a:r>
              <a:rPr lang="en-GB" sz="4000" dirty="0"/>
              <a:t>Do you think that it was more significant for people back then or for us now?</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Romans Significance and Interpretation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2" name="Action Button: Custom 11">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4" name="Action Button: Custom 13">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5" name="Action Button: Custom 14">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Boudicca’s rebellion in AD60 saw the Romans panic as some of their major cities were burned down and threatened their control over Britain.</a:t>
            </a:r>
          </a:p>
        </p:txBody>
      </p:sp>
    </p:spTree>
    <p:extLst>
      <p:ext uri="{BB962C8B-B14F-4D97-AF65-F5344CB8AC3E}">
        <p14:creationId xmlns:p14="http://schemas.microsoft.com/office/powerpoint/2010/main" val="35384776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6" grpId="0" animBg="1"/>
      <p:bldP spid="16" grpId="1" animBg="1"/>
    </p:bld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Amount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73032" cy="3180893"/>
          </a:xfrm>
        </p:spPr>
        <p:txBody>
          <a:bodyPr>
            <a:noAutofit/>
          </a:bodyPr>
          <a:lstStyle/>
          <a:p>
            <a:pPr marL="0" indent="0" algn="ctr">
              <a:buNone/>
            </a:pPr>
            <a:r>
              <a:rPr lang="en-GB" sz="4500" dirty="0"/>
              <a:t>Do you think there is lots of evidence about what we’re studying?</a:t>
            </a:r>
          </a:p>
          <a:p>
            <a:pPr marL="0" indent="0" algn="ctr">
              <a:buNone/>
            </a:pPr>
            <a:endParaRPr lang="en-GB" sz="4500" dirty="0"/>
          </a:p>
          <a:p>
            <a:pPr marL="0" indent="0" algn="ctr">
              <a:buNone/>
            </a:pPr>
            <a:r>
              <a:rPr lang="en-GB" sz="4500" dirty="0"/>
              <a:t>Why might there be more from now than there was a long time ago?</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Living Memory</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Living Memory</a:t>
            </a:r>
          </a:p>
          <a:p>
            <a:pPr algn="ctr"/>
            <a:r>
              <a:rPr lang="en-GB" sz="1200" dirty="0"/>
              <a:t>Sources as Evidence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4" name="Action Button: Custom 13">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We have lots of toys and games from the past as people have kept onto them and passed them onto their families or donated them to museums. Lots can also be found in charity shops too.</a:t>
            </a:r>
          </a:p>
        </p:txBody>
      </p:sp>
    </p:spTree>
    <p:extLst>
      <p:ext uri="{BB962C8B-B14F-4D97-AF65-F5344CB8AC3E}">
        <p14:creationId xmlns:p14="http://schemas.microsoft.com/office/powerpoint/2010/main" val="17858638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Usefulness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73512"/>
            <a:ext cx="10773032" cy="3180893"/>
          </a:xfrm>
        </p:spPr>
        <p:txBody>
          <a:bodyPr>
            <a:noAutofit/>
          </a:bodyPr>
          <a:lstStyle/>
          <a:p>
            <a:pPr marL="0" indent="0" algn="ctr">
              <a:buNone/>
            </a:pPr>
            <a:r>
              <a:rPr lang="en-GB" sz="5000" dirty="0"/>
              <a:t>How do you think we know about these changes within living memory?</a:t>
            </a:r>
          </a:p>
          <a:p>
            <a:pPr marL="0" indent="0" algn="ctr">
              <a:buNone/>
            </a:pPr>
            <a:endParaRPr lang="en-GB" sz="2000" dirty="0"/>
          </a:p>
          <a:p>
            <a:pPr marL="0" indent="0" algn="ctr">
              <a:buNone/>
            </a:pPr>
            <a:r>
              <a:rPr lang="en-GB" sz="5000" dirty="0"/>
              <a:t>Is there a piece of evidence that you think you would trust more than another?</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Living Memory</a:t>
            </a:r>
          </a:p>
          <a:p>
            <a:pPr algn="ctr"/>
            <a:r>
              <a:rPr lang="en-GB" sz="1200" dirty="0"/>
              <a:t>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Living Memory</a:t>
            </a:r>
          </a:p>
          <a:p>
            <a:pPr algn="ctr"/>
            <a:r>
              <a:rPr lang="en-GB" sz="1200" dirty="0"/>
              <a:t>Sources as Evidence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4" name="Action Button: Custom 13">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We know lots about shops changing because we have photos and videos of what they looked like in the past and what they look like now. This means that we can be pretty certain about their changes.</a:t>
            </a:r>
          </a:p>
        </p:txBody>
      </p:sp>
    </p:spTree>
    <p:extLst>
      <p:ext uri="{BB962C8B-B14F-4D97-AF65-F5344CB8AC3E}">
        <p14:creationId xmlns:p14="http://schemas.microsoft.com/office/powerpoint/2010/main" val="1457438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Primary/Secondary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92562"/>
            <a:ext cx="10773032" cy="3180893"/>
          </a:xfrm>
        </p:spPr>
        <p:txBody>
          <a:bodyPr>
            <a:noAutofit/>
          </a:bodyPr>
          <a:lstStyle/>
          <a:p>
            <a:pPr marL="0" indent="0" algn="ctr">
              <a:buNone/>
            </a:pPr>
            <a:r>
              <a:rPr lang="en-GB" sz="4500" dirty="0"/>
              <a:t>Do you know the difference between a primary and a secondary source?</a:t>
            </a:r>
          </a:p>
          <a:p>
            <a:pPr marL="0" indent="0" algn="ctr">
              <a:buNone/>
            </a:pPr>
            <a:endParaRPr lang="en-GB" sz="4000" dirty="0"/>
          </a:p>
          <a:p>
            <a:pPr marL="0" indent="0" algn="ctr">
              <a:buNone/>
            </a:pPr>
            <a:r>
              <a:rPr lang="en-GB" sz="4500" dirty="0"/>
              <a:t>Can you give an example of a primary or a secondary source linked the changes within living memory that we’re looking at?</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Living Memory</a:t>
            </a:r>
          </a:p>
          <a:p>
            <a:pPr algn="ctr"/>
            <a:r>
              <a:rPr lang="en-GB" sz="1200" dirty="0"/>
              <a:t>Sources as Evidence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2" name="Action Button: Custom 11">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000" dirty="0"/>
              <a:t>A primary source might be a mobile phone from the past. This was made at the time and we can use it to see what they looked like and what kinds of technology that had. A secondary source might be a website created in the past few years.</a:t>
            </a:r>
          </a:p>
        </p:txBody>
      </p:sp>
    </p:spTree>
    <p:extLst>
      <p:ext uri="{BB962C8B-B14F-4D97-AF65-F5344CB8AC3E}">
        <p14:creationId xmlns:p14="http://schemas.microsoft.com/office/powerpoint/2010/main" val="28569422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Questions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144987"/>
            <a:ext cx="10773032" cy="3180893"/>
          </a:xfrm>
        </p:spPr>
        <p:txBody>
          <a:bodyPr>
            <a:noAutofit/>
          </a:bodyPr>
          <a:lstStyle/>
          <a:p>
            <a:pPr marL="0" indent="0" algn="ctr">
              <a:buNone/>
            </a:pPr>
            <a:r>
              <a:rPr lang="en-GB" sz="4500" dirty="0"/>
              <a:t>What kinds of questions would you like to ask about these changes within living memory?</a:t>
            </a:r>
          </a:p>
          <a:p>
            <a:pPr marL="0" indent="0" algn="ctr">
              <a:buNone/>
            </a:pPr>
            <a:endParaRPr lang="en-GB" sz="4500" dirty="0"/>
          </a:p>
          <a:p>
            <a:pPr marL="0" indent="0" algn="ctr">
              <a:buNone/>
            </a:pPr>
            <a:r>
              <a:rPr lang="en-GB" sz="4500" dirty="0"/>
              <a:t> Do you think other people might want to ask the same question or a different one?</a:t>
            </a:r>
          </a:p>
        </p:txBody>
      </p:sp>
      <p:sp>
        <p:nvSpPr>
          <p:cNvPr id="8" name="Action Button: Custom 7">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Living Memory</a:t>
            </a:r>
          </a:p>
          <a:p>
            <a:pPr algn="ctr"/>
            <a:r>
              <a:rPr lang="en-GB" sz="1200" dirty="0"/>
              <a:t>Historical Enquiry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4" name="Action Button: Custom 13">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Why do people use the internet to help us shop more?</a:t>
            </a:r>
          </a:p>
          <a:p>
            <a:pPr algn="ctr"/>
            <a:r>
              <a:rPr lang="en-GB" sz="2400" dirty="0"/>
              <a:t>Have toys changed for the better?</a:t>
            </a:r>
          </a:p>
          <a:p>
            <a:pPr algn="ctr"/>
            <a:r>
              <a:rPr lang="en-GB" sz="2400" dirty="0"/>
              <a:t>Are houses better now or were they better in the past?</a:t>
            </a:r>
          </a:p>
        </p:txBody>
      </p:sp>
    </p:spTree>
    <p:extLst>
      <p:ext uri="{BB962C8B-B14F-4D97-AF65-F5344CB8AC3E}">
        <p14:creationId xmlns:p14="http://schemas.microsoft.com/office/powerpoint/2010/main" val="9277090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Explanations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92562"/>
            <a:ext cx="10773032" cy="3180893"/>
          </a:xfrm>
        </p:spPr>
        <p:txBody>
          <a:bodyPr>
            <a:noAutofit/>
          </a:bodyPr>
          <a:lstStyle/>
          <a:p>
            <a:pPr marL="0" indent="0" algn="ctr">
              <a:buNone/>
            </a:pPr>
            <a:r>
              <a:rPr lang="en-GB" sz="5000" dirty="0"/>
              <a:t>Can you explain something important about these changes within living memory?</a:t>
            </a:r>
          </a:p>
          <a:p>
            <a:pPr marL="0" indent="0" algn="ctr">
              <a:buNone/>
            </a:pPr>
            <a:endParaRPr lang="en-GB" sz="2000" dirty="0"/>
          </a:p>
          <a:p>
            <a:pPr marL="0" indent="0" algn="ctr">
              <a:buNone/>
            </a:pPr>
            <a:r>
              <a:rPr lang="en-GB" sz="5000" dirty="0"/>
              <a:t>What kinds of information can you give them and where did you learn it?</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Living Memory</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Living Memory</a:t>
            </a:r>
          </a:p>
          <a:p>
            <a:pPr algn="ctr"/>
            <a:r>
              <a:rPr lang="en-GB" sz="1200" dirty="0"/>
              <a:t>Historical Enquiry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4" name="Action Button: Custom 13">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Why do people use the internet to help us shop more?</a:t>
            </a:r>
          </a:p>
          <a:p>
            <a:pPr algn="ctr"/>
            <a:r>
              <a:rPr lang="en-GB" sz="2400" dirty="0"/>
              <a:t>People use the internet to shop because it can be quicker and easier to have something delivered than to go and find it yourself.</a:t>
            </a:r>
          </a:p>
        </p:txBody>
      </p:sp>
    </p:spTree>
    <p:extLst>
      <p:ext uri="{BB962C8B-B14F-4D97-AF65-F5344CB8AC3E}">
        <p14:creationId xmlns:p14="http://schemas.microsoft.com/office/powerpoint/2010/main" val="32084510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Evidence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897337"/>
            <a:ext cx="10773032" cy="3180893"/>
          </a:xfrm>
        </p:spPr>
        <p:txBody>
          <a:bodyPr>
            <a:noAutofit/>
          </a:bodyPr>
          <a:lstStyle/>
          <a:p>
            <a:pPr marL="0" indent="0" algn="ctr">
              <a:buNone/>
            </a:pPr>
            <a:r>
              <a:rPr lang="en-GB" sz="5000" dirty="0"/>
              <a:t>Is there any evidence that you can place your own hands on to help show the changes within living memory?</a:t>
            </a:r>
          </a:p>
          <a:p>
            <a:pPr marL="0" indent="0" algn="ctr">
              <a:buNone/>
            </a:pPr>
            <a:endParaRPr lang="en-GB" sz="2000" dirty="0"/>
          </a:p>
          <a:p>
            <a:pPr marL="0" indent="0" algn="ctr">
              <a:buNone/>
            </a:pPr>
            <a:r>
              <a:rPr lang="en-GB" sz="5000" dirty="0"/>
              <a:t>Do you know if it is primary or secondary?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Living Memory</a:t>
            </a:r>
          </a:p>
          <a:p>
            <a:pPr algn="ctr"/>
            <a:r>
              <a:rPr lang="en-GB" sz="1200" dirty="0"/>
              <a:t>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Living Memory</a:t>
            </a:r>
          </a:p>
          <a:p>
            <a:pPr algn="ctr"/>
            <a:r>
              <a:rPr lang="en-GB" sz="1200" dirty="0"/>
              <a:t>Historical Enquiry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4" name="Action Button: Custom 13">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Have toys changed for the better?</a:t>
            </a:r>
          </a:p>
          <a:p>
            <a:pPr algn="ctr"/>
            <a:r>
              <a:rPr lang="en-GB" sz="2200" dirty="0"/>
              <a:t>Toys today can be much more complicated with batteries and moving parts, making them more interesting. Moving parts means that they can work on their own and change into different toys.</a:t>
            </a:r>
          </a:p>
        </p:txBody>
      </p:sp>
    </p:spTree>
    <p:extLst>
      <p:ext uri="{BB962C8B-B14F-4D97-AF65-F5344CB8AC3E}">
        <p14:creationId xmlns:p14="http://schemas.microsoft.com/office/powerpoint/2010/main" val="41082686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383177" y="2116412"/>
            <a:ext cx="11425645" cy="3180893"/>
          </a:xfrm>
        </p:spPr>
        <p:txBody>
          <a:bodyPr>
            <a:noAutofit/>
          </a:bodyPr>
          <a:lstStyle/>
          <a:p>
            <a:pPr marL="0" indent="0" algn="ctr">
              <a:buNone/>
            </a:pPr>
            <a:r>
              <a:rPr lang="en-GB" sz="5000" dirty="0"/>
              <a:t>Should we ask questions about how things have changed when they maybe aren’t all that old?</a:t>
            </a:r>
          </a:p>
          <a:p>
            <a:pPr marL="0" indent="0" algn="ctr">
              <a:buNone/>
            </a:pPr>
            <a:endParaRPr lang="en-GB" sz="2000" dirty="0"/>
          </a:p>
          <a:p>
            <a:pPr marL="0" indent="0" algn="ctr">
              <a:buNone/>
            </a:pPr>
            <a:r>
              <a:rPr lang="en-GB" sz="5000" dirty="0"/>
              <a:t>What happens if we ask questions?</a:t>
            </a:r>
          </a:p>
        </p:txBody>
      </p:sp>
      <p:sp>
        <p:nvSpPr>
          <p:cNvPr id="8" name="Title 1"/>
          <p:cNvSpPr txBox="1">
            <a:spLocks/>
          </p:cNvSpPr>
          <p:nvPr/>
        </p:nvSpPr>
        <p:spPr>
          <a:xfrm>
            <a:off x="699187" y="353384"/>
            <a:ext cx="10793627" cy="1325563"/>
          </a:xfrm>
          <a:prstGeom prst="rect">
            <a:avLst/>
          </a:prstGeom>
          <a:solidFill>
            <a:schemeClr val="tx2">
              <a:lumMod val="60000"/>
              <a:lumOff val="40000"/>
            </a:schemeClr>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Importance</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Living Memory</a:t>
            </a:r>
          </a:p>
          <a:p>
            <a:pPr algn="ctr"/>
            <a:r>
              <a:rPr lang="en-GB" sz="1200" dirty="0"/>
              <a:t>Historical Enquiry question</a:t>
            </a:r>
          </a:p>
        </p:txBody>
      </p:sp>
      <p:sp>
        <p:nvSpPr>
          <p:cNvPr id="14" name="Action Button: Custom 13">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5" name="Action Button: Custom 14">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If we didn’t ask questions about how things have changed, we wouldn’t be able to spot patterns and think about how to make things better in the future.</a:t>
            </a:r>
          </a:p>
        </p:txBody>
      </p:sp>
    </p:spTree>
    <p:extLst>
      <p:ext uri="{BB962C8B-B14F-4D97-AF65-F5344CB8AC3E}">
        <p14:creationId xmlns:p14="http://schemas.microsoft.com/office/powerpoint/2010/main" val="6607290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6" grpId="0" animBg="1"/>
      <p:bldP spid="16" grpId="1" animBg="1"/>
    </p:bld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Specific</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783037"/>
            <a:ext cx="10773032" cy="3180893"/>
          </a:xfrm>
        </p:spPr>
        <p:txBody>
          <a:bodyPr>
            <a:noAutofit/>
          </a:bodyPr>
          <a:lstStyle/>
          <a:p>
            <a:pPr marL="0" indent="0" algn="ctr">
              <a:buNone/>
            </a:pPr>
            <a:r>
              <a:rPr lang="en-GB" sz="5000" dirty="0"/>
              <a:t>Can you think of any words that you’ve learnt that are to do with the changes within our living memory study?</a:t>
            </a:r>
          </a:p>
          <a:p>
            <a:pPr marL="0" indent="0" algn="ctr">
              <a:buNone/>
            </a:pPr>
            <a:endParaRPr lang="en-GB" sz="5000" dirty="0"/>
          </a:p>
          <a:p>
            <a:pPr marL="0" indent="0" algn="ctr">
              <a:buNone/>
            </a:pPr>
            <a:r>
              <a:rPr lang="en-GB" sz="5000" dirty="0"/>
              <a:t>Do you think it is an important word?</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Living Memory</a:t>
            </a:r>
          </a:p>
          <a:p>
            <a:pPr algn="ctr"/>
            <a:r>
              <a:rPr lang="en-GB" sz="1200" dirty="0"/>
              <a:t>Vocabulary and Communication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2" name="Action Button: Custom 11">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Transport</a:t>
            </a:r>
          </a:p>
          <a:p>
            <a:pPr algn="ctr"/>
            <a:r>
              <a:rPr lang="en-GB" sz="2400" dirty="0"/>
              <a:t>Public</a:t>
            </a:r>
          </a:p>
          <a:p>
            <a:pPr algn="ctr"/>
            <a:r>
              <a:rPr lang="en-GB" sz="2400" dirty="0"/>
              <a:t>Travel</a:t>
            </a:r>
          </a:p>
          <a:p>
            <a:pPr algn="ctr"/>
            <a:r>
              <a:rPr lang="en-GB" sz="2400" dirty="0"/>
              <a:t>Communication</a:t>
            </a:r>
          </a:p>
          <a:p>
            <a:pPr algn="ctr"/>
            <a:r>
              <a:rPr lang="en-GB" sz="2400" dirty="0"/>
              <a:t>Railways</a:t>
            </a:r>
          </a:p>
        </p:txBody>
      </p:sp>
    </p:spTree>
    <p:extLst>
      <p:ext uri="{BB962C8B-B14F-4D97-AF65-F5344CB8AC3E}">
        <p14:creationId xmlns:p14="http://schemas.microsoft.com/office/powerpoint/2010/main" val="9530530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General</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791745"/>
            <a:ext cx="10773032" cy="3180893"/>
          </a:xfrm>
        </p:spPr>
        <p:txBody>
          <a:bodyPr>
            <a:noAutofit/>
          </a:bodyPr>
          <a:lstStyle/>
          <a:p>
            <a:pPr marL="0" indent="0" algn="ctr">
              <a:buNone/>
            </a:pPr>
            <a:r>
              <a:rPr lang="en-GB" sz="5000" dirty="0"/>
              <a:t>Can you think of any words that you’ve heard us talk about that we’ve talked about before?</a:t>
            </a:r>
          </a:p>
          <a:p>
            <a:pPr marL="0" indent="0" algn="ctr">
              <a:buNone/>
            </a:pPr>
            <a:endParaRPr lang="en-GB" sz="2000" dirty="0"/>
          </a:p>
          <a:p>
            <a:pPr marL="0" indent="0" algn="ctr">
              <a:buNone/>
            </a:pPr>
            <a:r>
              <a:rPr lang="en-GB" sz="5000" dirty="0"/>
              <a:t>Why do you think we are talking about it again?</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Living Memory</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Living Memory</a:t>
            </a:r>
          </a:p>
          <a:p>
            <a:pPr algn="ctr"/>
            <a:r>
              <a:rPr lang="en-GB" sz="1200" dirty="0"/>
              <a:t>Vocabulary and Communication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4" name="Action Button: Custom 13">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Changes</a:t>
            </a:r>
          </a:p>
          <a:p>
            <a:pPr algn="ctr"/>
            <a:r>
              <a:rPr lang="en-GB" sz="2400" dirty="0"/>
              <a:t>Reason</a:t>
            </a:r>
          </a:p>
          <a:p>
            <a:pPr algn="ctr"/>
            <a:r>
              <a:rPr lang="en-GB" sz="2400" dirty="0"/>
              <a:t>Positive</a:t>
            </a:r>
          </a:p>
          <a:p>
            <a:pPr algn="ctr"/>
            <a:r>
              <a:rPr lang="en-GB" sz="2400" dirty="0"/>
              <a:t>Negative</a:t>
            </a:r>
          </a:p>
        </p:txBody>
      </p:sp>
    </p:spTree>
    <p:extLst>
      <p:ext uri="{BB962C8B-B14F-4D97-AF65-F5344CB8AC3E}">
        <p14:creationId xmlns:p14="http://schemas.microsoft.com/office/powerpoint/2010/main" val="28642542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5" grpId="0" animBg="1"/>
      <p:bldP spid="15" grpId="1" animBg="1"/>
    </p:bld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Definition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867945"/>
            <a:ext cx="10773032" cy="3180893"/>
          </a:xfrm>
        </p:spPr>
        <p:txBody>
          <a:bodyPr>
            <a:noAutofit/>
          </a:bodyPr>
          <a:lstStyle/>
          <a:p>
            <a:pPr marL="0" indent="0" algn="ctr">
              <a:buNone/>
            </a:pPr>
            <a:r>
              <a:rPr lang="en-GB" sz="4500" dirty="0"/>
              <a:t>Can you think of a word that we’ve learnt linked with our changes within living memory topic and tell us what it means?</a:t>
            </a:r>
          </a:p>
          <a:p>
            <a:pPr marL="0" indent="0" algn="ctr">
              <a:buNone/>
            </a:pPr>
            <a:endParaRPr lang="en-GB" sz="4500" dirty="0"/>
          </a:p>
          <a:p>
            <a:pPr marL="0" indent="0" algn="ctr">
              <a:buNone/>
            </a:pPr>
            <a:r>
              <a:rPr lang="en-GB" sz="4500" dirty="0"/>
              <a:t>Should we remember what words mean?</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KS1 Living Memory</a:t>
            </a:r>
          </a:p>
          <a:p>
            <a:pPr algn="ctr"/>
            <a:r>
              <a:rPr lang="en-GB" sz="1200" dirty="0"/>
              <a:t>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Living Memory</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2" name="Action Button: Custom 11">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b="1" dirty="0"/>
              <a:t>Transport</a:t>
            </a:r>
          </a:p>
          <a:p>
            <a:pPr algn="ctr"/>
            <a:r>
              <a:rPr lang="en-GB" sz="2400" dirty="0"/>
              <a:t>A way of getting people or items from one place to another using something like a vehicle, plane or ship</a:t>
            </a:r>
          </a:p>
        </p:txBody>
      </p:sp>
    </p:spTree>
    <p:extLst>
      <p:ext uri="{BB962C8B-B14F-4D97-AF65-F5344CB8AC3E}">
        <p14:creationId xmlns:p14="http://schemas.microsoft.com/office/powerpoint/2010/main" val="3527589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People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351613"/>
            <a:ext cx="10793628" cy="3180893"/>
          </a:xfrm>
        </p:spPr>
        <p:txBody>
          <a:bodyPr>
            <a:noAutofit/>
          </a:bodyPr>
          <a:lstStyle/>
          <a:p>
            <a:pPr marL="0" indent="0" algn="ctr">
              <a:buNone/>
            </a:pPr>
            <a:r>
              <a:rPr lang="en-GB" sz="4000" dirty="0"/>
              <a:t>Can you think of some significant people linked to the Ancient Romans and say why there were so significant?</a:t>
            </a:r>
          </a:p>
          <a:p>
            <a:pPr marL="0" indent="0" algn="ctr">
              <a:buNone/>
            </a:pPr>
            <a:endParaRPr lang="en-GB" sz="4000" dirty="0"/>
          </a:p>
          <a:p>
            <a:pPr marL="0" indent="0" algn="ctr">
              <a:buNone/>
            </a:pPr>
            <a:r>
              <a:rPr lang="en-GB" sz="4000" dirty="0"/>
              <a:t>Were these people actually Roman or did they belong to a different group or country?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Romans 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Romans Significance and Interpretation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4" name="Action Button: Custom 13">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5" name="Action Button: Custom 14">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6" name="Action Button: Custom 15">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7" name="Rectangle 16"/>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Julius Caesar – an army leader who tried to invade Britain twice</a:t>
            </a:r>
          </a:p>
          <a:p>
            <a:pPr algn="ctr"/>
            <a:r>
              <a:rPr lang="en-GB" sz="2600" dirty="0"/>
              <a:t>Constantine I – allowed Christians to follow their faith without being punished</a:t>
            </a:r>
          </a:p>
        </p:txBody>
      </p:sp>
    </p:spTree>
    <p:extLst>
      <p:ext uri="{BB962C8B-B14F-4D97-AF65-F5344CB8AC3E}">
        <p14:creationId xmlns:p14="http://schemas.microsoft.com/office/powerpoint/2010/main" val="38121592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7" grpId="0" animBg="1"/>
      <p:bldP spid="17" grpId="1" animBg="1"/>
    </p:bld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782" y="353384"/>
            <a:ext cx="10793627" cy="1325563"/>
          </a:xfrm>
          <a:solidFill>
            <a:schemeClr val="tx2">
              <a:lumMod val="60000"/>
              <a:lumOff val="40000"/>
            </a:schemeClr>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Presenting</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678947"/>
            <a:ext cx="10773032" cy="3180893"/>
          </a:xfrm>
        </p:spPr>
        <p:txBody>
          <a:bodyPr>
            <a:noAutofit/>
          </a:bodyPr>
          <a:lstStyle/>
          <a:p>
            <a:pPr marL="0" indent="0" algn="ctr">
              <a:buNone/>
            </a:pPr>
            <a:r>
              <a:rPr lang="en-GB" sz="5000" dirty="0"/>
              <a:t>What kinds of ways can we show what we know about changes within living memory?</a:t>
            </a:r>
          </a:p>
          <a:p>
            <a:pPr marL="0" indent="0" algn="ctr">
              <a:buNone/>
            </a:pPr>
            <a:endParaRPr lang="en-GB" sz="3500" dirty="0"/>
          </a:p>
          <a:p>
            <a:pPr marL="0" indent="0" algn="ctr">
              <a:buNone/>
            </a:pPr>
            <a:r>
              <a:rPr lang="en-GB" sz="5000" dirty="0"/>
              <a:t>Does everything have to be written down?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KS1 Living Memory</a:t>
            </a:r>
          </a:p>
          <a:p>
            <a:pPr algn="ctr"/>
            <a:r>
              <a:rPr lang="en-GB" sz="1200" dirty="0"/>
              <a:t>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KS1 Living Memory</a:t>
            </a:r>
          </a:p>
          <a:p>
            <a:pPr algn="ctr"/>
            <a:r>
              <a:rPr lang="en-GB" sz="1300" dirty="0"/>
              <a:t>menu</a:t>
            </a:r>
          </a:p>
        </p:txBody>
      </p:sp>
      <p:sp>
        <p:nvSpPr>
          <p:cNvPr id="12" name="Action Button: Custom 11">
            <a:hlinkClick r:id="" action="ppaction://macro?name=RandomizerKS1Change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KS1 Living Memory skill</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400" dirty="0"/>
              <a:t>We could draw a timeline showing how things have changed or write a report. We could also film ourselves with different items from the past and now and talk about them, explaining the differences between them.</a:t>
            </a:r>
          </a:p>
        </p:txBody>
      </p:sp>
    </p:spTree>
    <p:extLst>
      <p:ext uri="{BB962C8B-B14F-4D97-AF65-F5344CB8AC3E}">
        <p14:creationId xmlns:p14="http://schemas.microsoft.com/office/powerpoint/2010/main" val="35085568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Challenges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708596"/>
            <a:ext cx="12192000" cy="4466927"/>
          </a:xfrm>
        </p:spPr>
        <p:txBody>
          <a:bodyPr>
            <a:noAutofit/>
          </a:bodyPr>
          <a:lstStyle/>
          <a:p>
            <a:pPr marL="0" indent="0" algn="ctr">
              <a:buNone/>
            </a:pPr>
            <a:r>
              <a:rPr lang="en-GB" sz="4000" dirty="0"/>
              <a:t>What kinds of challenges do you think that the Ancient Romans faced?</a:t>
            </a:r>
          </a:p>
          <a:p>
            <a:pPr algn="ctr"/>
            <a:endParaRPr lang="en-GB" sz="1000" dirty="0"/>
          </a:p>
          <a:p>
            <a:pPr marL="0" indent="0" algn="ctr">
              <a:buNone/>
            </a:pPr>
            <a:r>
              <a:rPr lang="en-GB" sz="4000" dirty="0"/>
              <a:t>Do you think that they faced greater challenges than other civilisations that you’ve studied?</a:t>
            </a:r>
          </a:p>
          <a:p>
            <a:pPr marL="0" indent="0" algn="ctr">
              <a:buNone/>
            </a:pPr>
            <a:endParaRPr lang="en-GB" sz="1000" dirty="0"/>
          </a:p>
          <a:p>
            <a:pPr marL="0" indent="0" algn="ctr">
              <a:buNone/>
            </a:pPr>
            <a:r>
              <a:rPr lang="en-GB" sz="4000" dirty="0"/>
              <a:t>Do you think that other people faced new challenges when they came into contact with the Romans?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Romans 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Romans Significance and Interpretation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5" name="Action Button: Custom 14">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6" name="Action Button: Custom 15">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7" name="Action Button: Custom 16">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8" name="Rectangle 17"/>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The Romans struggled to keep control of their empire as it became so large. Most people who came into contact with the Romans might have worried that they would have invaded their lands.</a:t>
            </a:r>
          </a:p>
        </p:txBody>
      </p:sp>
    </p:spTree>
    <p:extLst>
      <p:ext uri="{BB962C8B-B14F-4D97-AF65-F5344CB8AC3E}">
        <p14:creationId xmlns:p14="http://schemas.microsoft.com/office/powerpoint/2010/main" val="14848016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8" grpId="0" animBg="1"/>
      <p:bldP spid="18"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Interpretation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829098"/>
            <a:ext cx="12192000" cy="3180893"/>
          </a:xfrm>
        </p:spPr>
        <p:txBody>
          <a:bodyPr>
            <a:noAutofit/>
          </a:bodyPr>
          <a:lstStyle/>
          <a:p>
            <a:pPr marL="0" indent="0" algn="ctr">
              <a:buNone/>
            </a:pPr>
            <a:r>
              <a:rPr lang="en-GB" sz="4000" dirty="0"/>
              <a:t>Can you think of an interpretation that we have of the Ancient Romans?</a:t>
            </a:r>
          </a:p>
          <a:p>
            <a:pPr marL="0" indent="0" algn="ctr">
              <a:buNone/>
            </a:pPr>
            <a:endParaRPr lang="en-GB" sz="3000" dirty="0"/>
          </a:p>
          <a:p>
            <a:pPr marL="0" indent="0" algn="ctr">
              <a:buNone/>
            </a:pPr>
            <a:r>
              <a:rPr lang="en-GB" sz="4000" dirty="0"/>
              <a:t>Is it a good interpretation or a bad one?</a:t>
            </a:r>
          </a:p>
          <a:p>
            <a:pPr marL="0" indent="0" algn="ctr">
              <a:buNone/>
            </a:pPr>
            <a:endParaRPr lang="en-GB" sz="3000" dirty="0"/>
          </a:p>
          <a:p>
            <a:pPr marL="0" indent="0" algn="ctr">
              <a:buNone/>
            </a:pPr>
            <a:r>
              <a:rPr lang="en-GB" sz="4000" dirty="0"/>
              <a:t>Why do you think we have this interpretation of them?</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Romans Significance and Interpretation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2" name="Action Button: Custom 11">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4" name="Action Button: Custom 13">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5" name="Action Button: Custom 14">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The Romans were more advanced than the Celts in a lot of ways, but that didn’t make them ‘better’. Lots of Romans were poor and not everyone lived in a fancy stone and marble villa.</a:t>
            </a:r>
          </a:p>
        </p:txBody>
      </p:sp>
    </p:spTree>
    <p:extLst>
      <p:ext uri="{BB962C8B-B14F-4D97-AF65-F5344CB8AC3E}">
        <p14:creationId xmlns:p14="http://schemas.microsoft.com/office/powerpoint/2010/main" val="19206917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6" grpId="0" animBg="1"/>
      <p:bldP spid="16"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Types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1944962"/>
            <a:ext cx="10773032" cy="3180893"/>
          </a:xfrm>
        </p:spPr>
        <p:txBody>
          <a:bodyPr>
            <a:noAutofit/>
          </a:bodyPr>
          <a:lstStyle/>
          <a:p>
            <a:pPr marL="0" indent="0" algn="ctr">
              <a:buNone/>
            </a:pPr>
            <a:r>
              <a:rPr lang="en-GB" sz="4000" dirty="0"/>
              <a:t>What types of sources do we have about the Ancient Romans?</a:t>
            </a:r>
          </a:p>
          <a:p>
            <a:pPr marL="0" indent="0" algn="ctr">
              <a:buNone/>
            </a:pPr>
            <a:endParaRPr lang="en-GB" sz="4000" dirty="0"/>
          </a:p>
          <a:p>
            <a:pPr marL="0" indent="0" algn="ctr">
              <a:buNone/>
            </a:pPr>
            <a:r>
              <a:rPr lang="en-GB" sz="4000" dirty="0"/>
              <a:t>Do we have different types of sources for the Ancient Romans compared to another period or civilisation that we have studied and why?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Romans Sources as Evidence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4" name="Action Button: Custom 13">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5" name="Action Button: Custom 14">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6" name="Action Button: Custom 15">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7" name="Rectangle 16"/>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As the Romans wrote things down, we have lots of written evidence as well as buildings because they made things out of stronger materials than other civilisations.</a:t>
            </a:r>
          </a:p>
        </p:txBody>
      </p:sp>
    </p:spTree>
    <p:extLst>
      <p:ext uri="{BB962C8B-B14F-4D97-AF65-F5344CB8AC3E}">
        <p14:creationId xmlns:p14="http://schemas.microsoft.com/office/powerpoint/2010/main" val="25042299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7" grpId="0" animBg="1"/>
      <p:bldP spid="17"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Amount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73032" cy="3180893"/>
          </a:xfrm>
        </p:spPr>
        <p:txBody>
          <a:bodyPr>
            <a:noAutofit/>
          </a:bodyPr>
          <a:lstStyle/>
          <a:p>
            <a:pPr marL="0" indent="0" algn="ctr">
              <a:buNone/>
            </a:pPr>
            <a:r>
              <a:rPr lang="en-GB" sz="4000" dirty="0"/>
              <a:t>How much evidence do we have about the Ancient Romans?</a:t>
            </a:r>
          </a:p>
          <a:p>
            <a:pPr marL="0" indent="0" algn="ctr">
              <a:buNone/>
            </a:pPr>
            <a:endParaRPr lang="en-GB" sz="2000" dirty="0"/>
          </a:p>
          <a:p>
            <a:pPr marL="0" indent="0" algn="ctr">
              <a:buNone/>
            </a:pPr>
            <a:r>
              <a:rPr lang="en-GB" sz="4000" dirty="0"/>
              <a:t>Do we have as much evidence as other periods or civilisations that you’ve studied and why might that be?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Romans 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Romans Sources as Evidence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4" name="Action Button: Custom 13">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5" name="Action Button: Custom 14">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6" name="Action Button: Custom 15">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7" name="Rectangle 16"/>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We have lots of evidence about the Romans because they conquered a lot of the world. Archaeologists are finding new evidence about them all of the time.</a:t>
            </a:r>
          </a:p>
        </p:txBody>
      </p:sp>
    </p:spTree>
    <p:extLst>
      <p:ext uri="{BB962C8B-B14F-4D97-AF65-F5344CB8AC3E}">
        <p14:creationId xmlns:p14="http://schemas.microsoft.com/office/powerpoint/2010/main" val="8682986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7" grpId="0" animBg="1"/>
      <p:bldP spid="17"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Usefulness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2259287"/>
            <a:ext cx="10773032" cy="3180893"/>
          </a:xfrm>
        </p:spPr>
        <p:txBody>
          <a:bodyPr>
            <a:noAutofit/>
          </a:bodyPr>
          <a:lstStyle/>
          <a:p>
            <a:pPr marL="0" indent="0" algn="ctr">
              <a:buNone/>
            </a:pPr>
            <a:r>
              <a:rPr lang="en-GB" sz="4000" dirty="0"/>
              <a:t>Can you name any evidence about the Ancient Romans?</a:t>
            </a:r>
          </a:p>
          <a:p>
            <a:pPr marL="0" indent="0" algn="ctr">
              <a:buNone/>
            </a:pPr>
            <a:endParaRPr lang="en-GB" sz="4000" dirty="0"/>
          </a:p>
          <a:p>
            <a:pPr marL="0" indent="0" algn="ctr">
              <a:buNone/>
            </a:pPr>
            <a:r>
              <a:rPr lang="en-GB" sz="4000" dirty="0"/>
              <a:t>What makes it useful and in which kind of way?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Romans 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Romans Sources as Evidence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4" name="Action Button: Custom 13">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5" name="Action Button: Custom 14">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6" name="Action Button: Custom 15">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7" name="Rectangle 16"/>
          <p:cNvSpPr/>
          <p:nvPr/>
        </p:nvSpPr>
        <p:spPr>
          <a:xfrm>
            <a:off x="3172597" y="2453121"/>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Roman writing about Boudicca might have bias towards it because they were written by Romans. We know that the Romans didn’t think highly of women and didn’t like to be beaten by anyone! It is useful in seeing what Roman attitudes to women were.</a:t>
            </a:r>
          </a:p>
        </p:txBody>
      </p:sp>
    </p:spTree>
    <p:extLst>
      <p:ext uri="{BB962C8B-B14F-4D97-AF65-F5344CB8AC3E}">
        <p14:creationId xmlns:p14="http://schemas.microsoft.com/office/powerpoint/2010/main" val="29323993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7" grpId="0" animBg="1"/>
      <p:bldP spid="17"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Primary/Secondary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73032" cy="3180893"/>
          </a:xfrm>
        </p:spPr>
        <p:txBody>
          <a:bodyPr>
            <a:noAutofit/>
          </a:bodyPr>
          <a:lstStyle/>
          <a:p>
            <a:pPr marL="0" indent="0" algn="ctr">
              <a:buNone/>
            </a:pPr>
            <a:r>
              <a:rPr lang="en-GB" sz="4000" dirty="0"/>
              <a:t>Can you identify any primary sources about the Ancient Romans?</a:t>
            </a:r>
          </a:p>
          <a:p>
            <a:pPr marL="0" indent="0" algn="ctr">
              <a:buNone/>
            </a:pPr>
            <a:endParaRPr lang="en-GB" sz="4000" dirty="0"/>
          </a:p>
          <a:p>
            <a:pPr marL="0" indent="0" algn="ctr">
              <a:buNone/>
            </a:pPr>
            <a:r>
              <a:rPr lang="en-GB" sz="4000" dirty="0"/>
              <a:t>Which secondary sources have we used to find out about this period of history?</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Romans Sources as Evidence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2" name="Action Button: Custom 11">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4" name="Action Button: Custom 13">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5" name="Action Button: Custom 14">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Hadrian’s Wall is a primary source because it was built by the Romans themselves. We often use books, videos and websites as secondary sources.</a:t>
            </a:r>
          </a:p>
        </p:txBody>
      </p:sp>
    </p:spTree>
    <p:extLst>
      <p:ext uri="{BB962C8B-B14F-4D97-AF65-F5344CB8AC3E}">
        <p14:creationId xmlns:p14="http://schemas.microsoft.com/office/powerpoint/2010/main" val="773080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6" grpId="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Historians</a:t>
            </a:r>
          </a:p>
        </p:txBody>
      </p:sp>
      <p:sp>
        <p:nvSpPr>
          <p:cNvPr id="3" name="Content Placeholder 2"/>
          <p:cNvSpPr>
            <a:spLocks noGrp="1"/>
          </p:cNvSpPr>
          <p:nvPr>
            <p:ph idx="1"/>
          </p:nvPr>
        </p:nvSpPr>
        <p:spPr>
          <a:xfrm>
            <a:off x="699187" y="2283874"/>
            <a:ext cx="10793627" cy="3725040"/>
          </a:xfrm>
        </p:spPr>
        <p:txBody>
          <a:bodyPr>
            <a:noAutofit/>
          </a:bodyPr>
          <a:lstStyle/>
          <a:p>
            <a:pPr marL="0" indent="0" algn="ctr">
              <a:buNone/>
            </a:pPr>
            <a:r>
              <a:rPr lang="en-GB" sz="5000" dirty="0"/>
              <a:t>How do you think that historians have created an understanding of the Stone, Bronze and Iron Ages?</a:t>
            </a:r>
          </a:p>
          <a:p>
            <a:pPr marL="0" indent="0" algn="ctr">
              <a:buNone/>
            </a:pPr>
            <a:r>
              <a:rPr lang="en-GB" sz="5000" dirty="0"/>
              <a:t>What have they found and what do they know?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Stone Age to Iron Age Constructing the Past question</a:t>
            </a:r>
          </a:p>
        </p:txBody>
      </p:sp>
      <p:sp>
        <p:nvSpPr>
          <p:cNvPr id="14" name="Action Button: Custom 13">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5" name="Action Button: Custom 14">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3000" dirty="0"/>
              <a:t>Historians have used evidence of human remains, tools and other finds to show when these ages existed and what life was like.</a:t>
            </a:r>
          </a:p>
        </p:txBody>
      </p:sp>
    </p:spTree>
    <p:extLst>
      <p:ext uri="{BB962C8B-B14F-4D97-AF65-F5344CB8AC3E}">
        <p14:creationId xmlns:p14="http://schemas.microsoft.com/office/powerpoint/2010/main" val="2093883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6" grpId="0" animBg="1"/>
      <p:bldP spid="16"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Questions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2259287"/>
            <a:ext cx="10773032" cy="3180893"/>
          </a:xfrm>
        </p:spPr>
        <p:txBody>
          <a:bodyPr>
            <a:noAutofit/>
          </a:bodyPr>
          <a:lstStyle/>
          <a:p>
            <a:pPr marL="0" indent="0" algn="ctr">
              <a:buNone/>
            </a:pPr>
            <a:r>
              <a:rPr lang="en-GB" sz="4000" dirty="0"/>
              <a:t>What kinds of questions would you like to ask about the Ancient Romans?</a:t>
            </a:r>
          </a:p>
          <a:p>
            <a:pPr marL="0" indent="0" algn="ctr">
              <a:buNone/>
            </a:pPr>
            <a:endParaRPr lang="en-GB" sz="4000" dirty="0"/>
          </a:p>
          <a:p>
            <a:pPr marL="0" indent="0" algn="ctr">
              <a:buNone/>
            </a:pPr>
            <a:r>
              <a:rPr lang="en-GB" sz="4000" dirty="0"/>
              <a:t>Why might they be good questions to ask?</a:t>
            </a:r>
          </a:p>
        </p:txBody>
      </p:sp>
      <p:sp>
        <p:nvSpPr>
          <p:cNvPr id="8" name="Action Button: Custom 7">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Romans Historical Enquiry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4" name="Action Button: Custom 13">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1" name="Action Button: Custom 10">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200" dirty="0"/>
              <a:t>Did the Romans invade Britain or were they invited?</a:t>
            </a:r>
          </a:p>
          <a:p>
            <a:pPr algn="ctr"/>
            <a:r>
              <a:rPr lang="en-GB" sz="2200" dirty="0"/>
              <a:t>How much did the Roman Empire affect Britain?</a:t>
            </a:r>
          </a:p>
          <a:p>
            <a:pPr algn="ctr"/>
            <a:r>
              <a:rPr lang="en-GB" sz="2200" dirty="0"/>
              <a:t>How much did the Romans change Britain?</a:t>
            </a:r>
          </a:p>
        </p:txBody>
      </p:sp>
    </p:spTree>
    <p:extLst>
      <p:ext uri="{BB962C8B-B14F-4D97-AF65-F5344CB8AC3E}">
        <p14:creationId xmlns:p14="http://schemas.microsoft.com/office/powerpoint/2010/main" val="30116348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Explanations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73032" cy="3180893"/>
          </a:xfrm>
        </p:spPr>
        <p:txBody>
          <a:bodyPr>
            <a:noAutofit/>
          </a:bodyPr>
          <a:lstStyle/>
          <a:p>
            <a:pPr marL="0" indent="0" algn="ctr">
              <a:buNone/>
            </a:pPr>
            <a:r>
              <a:rPr lang="en-GB" sz="4000" dirty="0"/>
              <a:t>Can you give an explanation to a question that has already been asked about the Ancient Romans?</a:t>
            </a:r>
          </a:p>
          <a:p>
            <a:pPr marL="0" indent="0" algn="ctr">
              <a:buNone/>
            </a:pPr>
            <a:endParaRPr lang="en-GB" sz="4000" dirty="0"/>
          </a:p>
          <a:p>
            <a:pPr marL="0" indent="0" algn="ctr">
              <a:buNone/>
            </a:pPr>
            <a:r>
              <a:rPr lang="en-GB" sz="4000" dirty="0"/>
              <a:t>Can you answer a question that YOU have asked?</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Romans 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Romans Historical Enquiry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4" name="Action Button: Custom 13">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5" name="Action Button: Custom 14">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6" name="Action Button: Custom 15">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7" name="Rectangle 16"/>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100" dirty="0"/>
              <a:t>Would Britain have developed as much without the Romans?</a:t>
            </a:r>
          </a:p>
          <a:p>
            <a:pPr algn="ctr"/>
            <a:r>
              <a:rPr lang="en-GB" sz="2100" dirty="0"/>
              <a:t>The Romans brought lots of new ideas to Britain and made them popular like coins, laws and towns. These might not have developed without the Romans.</a:t>
            </a:r>
          </a:p>
        </p:txBody>
      </p:sp>
    </p:spTree>
    <p:extLst>
      <p:ext uri="{BB962C8B-B14F-4D97-AF65-F5344CB8AC3E}">
        <p14:creationId xmlns:p14="http://schemas.microsoft.com/office/powerpoint/2010/main" val="17874164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7" grpId="0" animBg="1"/>
      <p:bldP spid="17"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Evidence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2259287"/>
            <a:ext cx="10773032" cy="3180893"/>
          </a:xfrm>
        </p:spPr>
        <p:txBody>
          <a:bodyPr>
            <a:noAutofit/>
          </a:bodyPr>
          <a:lstStyle/>
          <a:p>
            <a:pPr marL="0" indent="0" algn="ctr">
              <a:buNone/>
            </a:pPr>
            <a:r>
              <a:rPr lang="en-GB" sz="4000" dirty="0"/>
              <a:t>Can you give any evidence to either support or oppose a question or statement about the Ancient Romans?</a:t>
            </a:r>
          </a:p>
          <a:p>
            <a:pPr marL="0" indent="0" algn="ctr">
              <a:buNone/>
            </a:pPr>
            <a:endParaRPr lang="en-GB" sz="2000" dirty="0"/>
          </a:p>
          <a:p>
            <a:pPr marL="0" indent="0" algn="ctr">
              <a:buNone/>
            </a:pPr>
            <a:r>
              <a:rPr lang="en-GB" sz="4000" dirty="0"/>
              <a:t>Is providing evidence important when conducting an enquiry in history?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Romans 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Romans Historical Enquiry question</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4" name="Action Button: Custom 13">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5" name="Action Button: Custom 14">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6" name="Action Button: Custom 15">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7" name="Rectangle 16"/>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Providing evidence to questions is really important for historians so that we have proof and don’t just make up answers that are wrong.</a:t>
            </a:r>
          </a:p>
        </p:txBody>
      </p:sp>
    </p:spTree>
    <p:extLst>
      <p:ext uri="{BB962C8B-B14F-4D97-AF65-F5344CB8AC3E}">
        <p14:creationId xmlns:p14="http://schemas.microsoft.com/office/powerpoint/2010/main" val="25231409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7" grpId="0" animBg="1"/>
      <p:bldP spid="17"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383177" y="2116412"/>
            <a:ext cx="11425645" cy="3180893"/>
          </a:xfrm>
        </p:spPr>
        <p:txBody>
          <a:bodyPr>
            <a:noAutofit/>
          </a:bodyPr>
          <a:lstStyle/>
          <a:p>
            <a:pPr marL="0" indent="0" algn="ctr">
              <a:buNone/>
            </a:pPr>
            <a:r>
              <a:rPr lang="en-GB" sz="4000" dirty="0"/>
              <a:t>Is it important that we ask questions about the Ancient Romans and try to find answers or should we just leave it all in the past?</a:t>
            </a:r>
          </a:p>
          <a:p>
            <a:pPr marL="0" indent="0" algn="ctr">
              <a:buNone/>
            </a:pPr>
            <a:endParaRPr lang="en-GB" sz="4000" dirty="0"/>
          </a:p>
          <a:p>
            <a:pPr marL="0" indent="0" algn="ctr">
              <a:buNone/>
            </a:pPr>
            <a:r>
              <a:rPr lang="en-GB" sz="4000" dirty="0"/>
              <a:t>What would our understanding of them be like WITHOUT asking questions?</a:t>
            </a:r>
          </a:p>
        </p:txBody>
      </p:sp>
      <p:sp>
        <p:nvSpPr>
          <p:cNvPr id="8" name="Title 1"/>
          <p:cNvSpPr txBox="1">
            <a:spLocks/>
          </p:cNvSpPr>
          <p:nvPr/>
        </p:nvSpPr>
        <p:spPr>
          <a:xfrm>
            <a:off x="699187" y="353384"/>
            <a:ext cx="10793627" cy="1325563"/>
          </a:xfrm>
          <a:prstGeom prst="rect">
            <a:avLst/>
          </a:prstGeom>
          <a:solidFill>
            <a:srgbClr val="FF000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Importance</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Romans Historical Enquiry question</a:t>
            </a:r>
          </a:p>
        </p:txBody>
      </p:sp>
      <p:sp>
        <p:nvSpPr>
          <p:cNvPr id="14" name="Action Button: Custom 13">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5" name="Action Button: Custom 14">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6" name="Action Button: Custom 15">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7" name="Action Button: Custom 16">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8" name="Rectangle 17"/>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If we didn’t ask questions about the Romans, we might believe that they were much better than they actually were, or less advanced than we thought.</a:t>
            </a:r>
          </a:p>
        </p:txBody>
      </p:sp>
    </p:spTree>
    <p:extLst>
      <p:ext uri="{BB962C8B-B14F-4D97-AF65-F5344CB8AC3E}">
        <p14:creationId xmlns:p14="http://schemas.microsoft.com/office/powerpoint/2010/main" val="12089300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8" grpId="0" animBg="1"/>
      <p:bldP spid="18"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Specific</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73032" cy="3180893"/>
          </a:xfrm>
        </p:spPr>
        <p:txBody>
          <a:bodyPr>
            <a:noAutofit/>
          </a:bodyPr>
          <a:lstStyle/>
          <a:p>
            <a:pPr marL="0" indent="0" algn="ctr">
              <a:buNone/>
            </a:pPr>
            <a:r>
              <a:rPr lang="en-GB" sz="4000" dirty="0"/>
              <a:t>Can you give some examples of some vocabulary that is SPECIFIC to the Ancient Romans?</a:t>
            </a:r>
          </a:p>
          <a:p>
            <a:pPr marL="0" indent="0" algn="ctr">
              <a:buNone/>
            </a:pPr>
            <a:endParaRPr lang="en-GB" sz="4000" dirty="0"/>
          </a:p>
          <a:p>
            <a:pPr marL="0" indent="0" algn="ctr">
              <a:buNone/>
            </a:pPr>
            <a:r>
              <a:rPr lang="en-GB" sz="4000" dirty="0"/>
              <a:t>Is there a reason that it is specific to them?</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Romans Vocabulary and Communication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2" name="Action Button: Custom 11">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4" name="Action Button: Custom 13">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5" name="Action Button: Custom 14">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Emperor</a:t>
            </a:r>
          </a:p>
          <a:p>
            <a:pPr algn="ctr"/>
            <a:r>
              <a:rPr lang="en-GB" sz="2600" dirty="0"/>
              <a:t>Aqueduct</a:t>
            </a:r>
          </a:p>
          <a:p>
            <a:pPr algn="ctr"/>
            <a:r>
              <a:rPr lang="en-GB" sz="2600" dirty="0"/>
              <a:t>Centurion</a:t>
            </a:r>
          </a:p>
          <a:p>
            <a:pPr algn="ctr"/>
            <a:r>
              <a:rPr lang="en-GB" sz="2600" dirty="0"/>
              <a:t>Amphitheatre</a:t>
            </a:r>
          </a:p>
        </p:txBody>
      </p:sp>
    </p:spTree>
    <p:extLst>
      <p:ext uri="{BB962C8B-B14F-4D97-AF65-F5344CB8AC3E}">
        <p14:creationId xmlns:p14="http://schemas.microsoft.com/office/powerpoint/2010/main" val="40027135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6" grpId="0" animBg="1"/>
      <p:bldP spid="16"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General</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963195"/>
            <a:ext cx="10773032" cy="3180893"/>
          </a:xfrm>
        </p:spPr>
        <p:txBody>
          <a:bodyPr>
            <a:noAutofit/>
          </a:bodyPr>
          <a:lstStyle/>
          <a:p>
            <a:pPr marL="0" indent="0" algn="ctr">
              <a:buNone/>
            </a:pPr>
            <a:r>
              <a:rPr lang="en-GB" sz="4000" dirty="0"/>
              <a:t>Can you give some examples of some vocabulary from the Ancient Romans that can be found in other periods of history or civilisations?</a:t>
            </a:r>
          </a:p>
          <a:p>
            <a:pPr marL="0" indent="0" algn="ctr">
              <a:buNone/>
            </a:pPr>
            <a:endParaRPr lang="en-GB" sz="4000" dirty="0"/>
          </a:p>
          <a:p>
            <a:pPr marL="0" indent="0" algn="ctr">
              <a:buNone/>
            </a:pPr>
            <a:r>
              <a:rPr lang="en-GB" sz="4000" dirty="0"/>
              <a:t>Why might they be found in other periods of history or other civilisations?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Romans 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Romans Vocabulary and Communication question</a:t>
            </a:r>
          </a:p>
        </p:txBody>
      </p:sp>
      <p:sp>
        <p:nvSpPr>
          <p:cNvPr id="14" name="Action Button: Custom 13">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5" name="Action Button: Custom 14">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6" name="Action Button: Custom 15">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7" name="Action Button: Custom 16">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8" name="Rectangle 17"/>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Invasion</a:t>
            </a:r>
          </a:p>
          <a:p>
            <a:pPr algn="ctr"/>
            <a:r>
              <a:rPr lang="en-GB" sz="2600" dirty="0"/>
              <a:t>Tax</a:t>
            </a:r>
          </a:p>
          <a:p>
            <a:pPr algn="ctr"/>
            <a:r>
              <a:rPr lang="en-GB" sz="2600" dirty="0"/>
              <a:t>Trade</a:t>
            </a:r>
          </a:p>
          <a:p>
            <a:pPr algn="ctr"/>
            <a:r>
              <a:rPr lang="en-GB" sz="2600" dirty="0"/>
              <a:t>Empire</a:t>
            </a:r>
          </a:p>
        </p:txBody>
      </p:sp>
    </p:spTree>
    <p:extLst>
      <p:ext uri="{BB962C8B-B14F-4D97-AF65-F5344CB8AC3E}">
        <p14:creationId xmlns:p14="http://schemas.microsoft.com/office/powerpoint/2010/main" val="27282864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8" grpId="0" animBg="1"/>
      <p:bldP spid="18"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Definition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963195"/>
            <a:ext cx="10773032" cy="3180893"/>
          </a:xfrm>
        </p:spPr>
        <p:txBody>
          <a:bodyPr>
            <a:noAutofit/>
          </a:bodyPr>
          <a:lstStyle/>
          <a:p>
            <a:pPr marL="0" indent="0" algn="ctr">
              <a:buNone/>
            </a:pPr>
            <a:r>
              <a:rPr lang="en-GB" sz="4000" dirty="0"/>
              <a:t>Can you remember a word or phrase linked to the Ancient Romans and give its definition?</a:t>
            </a:r>
          </a:p>
          <a:p>
            <a:pPr marL="0" indent="0" algn="ctr">
              <a:buNone/>
            </a:pPr>
            <a:endParaRPr lang="en-GB" sz="4000" dirty="0"/>
          </a:p>
          <a:p>
            <a:pPr marL="0" indent="0" algn="ctr">
              <a:buNone/>
            </a:pPr>
            <a:r>
              <a:rPr lang="en-GB" sz="4000" dirty="0"/>
              <a:t>Is it specific to these periods or does it appear in another period or civilisation?</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Ancient Romans 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Romans Vocabulary and Communication question</a:t>
            </a:r>
          </a:p>
        </p:txBody>
      </p:sp>
      <p:sp>
        <p:nvSpPr>
          <p:cNvPr id="14" name="Action Button: Custom 13">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15" name="Action Button: Custom 14">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6" name="Action Button: Custom 15">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7" name="Action Button: Custom 16">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8" name="Rectangle 17"/>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Do you know what the word ‘</a:t>
            </a:r>
            <a:r>
              <a:rPr lang="en-GB" sz="2600" dirty="0" err="1"/>
              <a:t>testudo</a:t>
            </a:r>
            <a:r>
              <a:rPr lang="en-GB" sz="2600" dirty="0"/>
              <a:t>’ means?</a:t>
            </a:r>
          </a:p>
          <a:p>
            <a:pPr algn="ctr"/>
            <a:r>
              <a:rPr lang="en-GB" sz="2600" dirty="0"/>
              <a:t>Can you explain how an emperor is different from a pharaoh?</a:t>
            </a:r>
          </a:p>
        </p:txBody>
      </p:sp>
    </p:spTree>
    <p:extLst>
      <p:ext uri="{BB962C8B-B14F-4D97-AF65-F5344CB8AC3E}">
        <p14:creationId xmlns:p14="http://schemas.microsoft.com/office/powerpoint/2010/main" val="21660242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8" grpId="0" animBg="1"/>
      <p:bldP spid="18"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FF0000"/>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Skill/Concept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Roma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Ancient Romans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Ancient Romans </a:t>
            </a:r>
          </a:p>
          <a:p>
            <a:pPr algn="ctr"/>
            <a:r>
              <a:rPr lang="en-GB" sz="1300" dirty="0"/>
              <a:t>menu</a:t>
            </a:r>
          </a:p>
        </p:txBody>
      </p:sp>
      <p:sp>
        <p:nvSpPr>
          <p:cNvPr id="9" name="Content Placeholder 2"/>
          <p:cNvSpPr>
            <a:spLocks noGrp="1"/>
          </p:cNvSpPr>
          <p:nvPr>
            <p:ph idx="1"/>
          </p:nvPr>
        </p:nvSpPr>
        <p:spPr>
          <a:xfrm>
            <a:off x="719782" y="1963195"/>
            <a:ext cx="10773032" cy="3180893"/>
          </a:xfrm>
        </p:spPr>
        <p:txBody>
          <a:bodyPr>
            <a:noAutofit/>
          </a:bodyPr>
          <a:lstStyle/>
          <a:p>
            <a:pPr marL="0" indent="0" algn="ctr">
              <a:buNone/>
            </a:pPr>
            <a:r>
              <a:rPr lang="en-GB" sz="4000" dirty="0"/>
              <a:t>Can you remember a different skill or concept in history and explain what it means?</a:t>
            </a:r>
          </a:p>
          <a:p>
            <a:pPr marL="0" indent="0" algn="ctr">
              <a:buNone/>
            </a:pPr>
            <a:endParaRPr lang="en-GB" sz="4000" dirty="0"/>
          </a:p>
          <a:p>
            <a:pPr marL="0" indent="0" algn="ctr">
              <a:buNone/>
            </a:pPr>
            <a:r>
              <a:rPr lang="en-GB" sz="4000" dirty="0"/>
              <a:t>Can you give an example of it from the Ancient Romans?</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Ancient Romans Vocabulary and Communication question</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Sources as evidence:</a:t>
            </a:r>
          </a:p>
          <a:p>
            <a:pPr algn="ctr"/>
            <a:r>
              <a:rPr lang="en-GB" sz="2600" dirty="0"/>
              <a:t>There are lots of remains of forts and houses that show how the Romans lived in Britain. These are primary sources.</a:t>
            </a:r>
          </a:p>
        </p:txBody>
      </p:sp>
    </p:spTree>
    <p:extLst>
      <p:ext uri="{BB962C8B-B14F-4D97-AF65-F5344CB8AC3E}">
        <p14:creationId xmlns:p14="http://schemas.microsoft.com/office/powerpoint/2010/main" val="21499279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1280" y="53947"/>
            <a:ext cx="10515600" cy="1325563"/>
          </a:xfrm>
          <a:solidFill>
            <a:srgbClr val="7030A0"/>
          </a:solidFill>
          <a:ln>
            <a:solidFill>
              <a:srgbClr val="A6A6A6"/>
            </a:solidFill>
          </a:ln>
        </p:spPr>
        <p:txBody>
          <a:bodyPr/>
          <a:lstStyle/>
          <a:p>
            <a:pPr algn="ctr"/>
            <a:r>
              <a:rPr lang="en-GB" dirty="0">
                <a:solidFill>
                  <a:schemeClr val="bg1"/>
                </a:solidFill>
              </a:rPr>
              <a:t>Anglo-Saxons</a:t>
            </a:r>
          </a:p>
        </p:txBody>
      </p:sp>
      <p:sp>
        <p:nvSpPr>
          <p:cNvPr id="3" name="Title 1">
            <a:hlinkClick r:id="" action="ppaction://macro?name=ASChron"/>
          </p:cNvPr>
          <p:cNvSpPr txBox="1">
            <a:spLocks/>
          </p:cNvSpPr>
          <p:nvPr/>
        </p:nvSpPr>
        <p:spPr>
          <a:xfrm>
            <a:off x="4599801" y="1507751"/>
            <a:ext cx="2992395" cy="659870"/>
          </a:xfrm>
          <a:prstGeom prst="rect">
            <a:avLst/>
          </a:prstGeom>
          <a:solidFill>
            <a:srgbClr val="7030A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Chronology</a:t>
            </a:r>
          </a:p>
          <a:p>
            <a:pPr algn="ctr"/>
            <a:r>
              <a:rPr lang="en-GB" sz="1400" dirty="0">
                <a:solidFill>
                  <a:schemeClr val="bg1"/>
                </a:solidFill>
              </a:rPr>
              <a:t>(Click here for a random question)</a:t>
            </a:r>
          </a:p>
        </p:txBody>
      </p:sp>
      <p:sp>
        <p:nvSpPr>
          <p:cNvPr id="14" name="Title 1">
            <a:hlinkClick r:id="" action="ppaction://macro?name=ASCon"/>
          </p:cNvPr>
          <p:cNvSpPr txBox="1">
            <a:spLocks/>
          </p:cNvSpPr>
          <p:nvPr/>
        </p:nvSpPr>
        <p:spPr>
          <a:xfrm>
            <a:off x="838200" y="1507751"/>
            <a:ext cx="2992395" cy="659870"/>
          </a:xfrm>
          <a:prstGeom prst="rect">
            <a:avLst/>
          </a:prstGeom>
          <a:solidFill>
            <a:srgbClr val="7030A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Constructing the Past</a:t>
            </a:r>
          </a:p>
          <a:p>
            <a:pPr algn="ctr"/>
            <a:r>
              <a:rPr lang="en-GB" sz="1300" dirty="0">
                <a:solidFill>
                  <a:schemeClr val="bg1"/>
                </a:solidFill>
              </a:rPr>
              <a:t>(Click here for a random question)</a:t>
            </a:r>
          </a:p>
        </p:txBody>
      </p:sp>
      <p:sp>
        <p:nvSpPr>
          <p:cNvPr id="15" name="Title 1">
            <a:hlinkClick r:id="" action="ppaction://macro?name=ASContinuity"/>
          </p:cNvPr>
          <p:cNvSpPr txBox="1">
            <a:spLocks/>
          </p:cNvSpPr>
          <p:nvPr/>
        </p:nvSpPr>
        <p:spPr>
          <a:xfrm>
            <a:off x="8361405" y="1507751"/>
            <a:ext cx="2992395" cy="659870"/>
          </a:xfrm>
          <a:prstGeom prst="rect">
            <a:avLst/>
          </a:prstGeom>
          <a:solidFill>
            <a:srgbClr val="7030A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Continuity and Change</a:t>
            </a:r>
          </a:p>
          <a:p>
            <a:pPr algn="ctr"/>
            <a:r>
              <a:rPr lang="en-GB" sz="1400" dirty="0">
                <a:solidFill>
                  <a:schemeClr val="bg1"/>
                </a:solidFill>
              </a:rPr>
              <a:t>(Click here for a random question)</a:t>
            </a:r>
          </a:p>
        </p:txBody>
      </p:sp>
      <p:sp>
        <p:nvSpPr>
          <p:cNvPr id="28" name="Title 1">
            <a:hlinkClick r:id="" action="ppaction://macro?name=ASCause"/>
          </p:cNvPr>
          <p:cNvSpPr txBox="1">
            <a:spLocks/>
          </p:cNvSpPr>
          <p:nvPr/>
        </p:nvSpPr>
        <p:spPr>
          <a:xfrm>
            <a:off x="838200" y="3048762"/>
            <a:ext cx="2992395" cy="659870"/>
          </a:xfrm>
          <a:prstGeom prst="rect">
            <a:avLst/>
          </a:prstGeom>
          <a:solidFill>
            <a:srgbClr val="7030A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Cause and Effect</a:t>
            </a:r>
          </a:p>
          <a:p>
            <a:pPr algn="ctr"/>
            <a:r>
              <a:rPr lang="en-GB" sz="1400" dirty="0">
                <a:solidFill>
                  <a:schemeClr val="bg1"/>
                </a:solidFill>
              </a:rPr>
              <a:t>(Click here for a random question)</a:t>
            </a:r>
          </a:p>
        </p:txBody>
      </p:sp>
      <p:sp>
        <p:nvSpPr>
          <p:cNvPr id="29" name="Title 1">
            <a:hlinkClick r:id="" action="ppaction://macro?name=ASSig"/>
          </p:cNvPr>
          <p:cNvSpPr txBox="1">
            <a:spLocks/>
          </p:cNvSpPr>
          <p:nvPr/>
        </p:nvSpPr>
        <p:spPr>
          <a:xfrm>
            <a:off x="4599801" y="3048762"/>
            <a:ext cx="2992395" cy="659870"/>
          </a:xfrm>
          <a:prstGeom prst="rect">
            <a:avLst/>
          </a:prstGeom>
          <a:solidFill>
            <a:srgbClr val="7030A0"/>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Significance and Interpretation</a:t>
            </a:r>
          </a:p>
          <a:p>
            <a:pPr algn="ctr"/>
            <a:r>
              <a:rPr lang="en-GB" sz="1400" dirty="0">
                <a:solidFill>
                  <a:schemeClr val="bg1"/>
                </a:solidFill>
              </a:rPr>
              <a:t>(Click here for a random question)</a:t>
            </a:r>
            <a:endParaRPr lang="en-GB" sz="2000" dirty="0">
              <a:solidFill>
                <a:schemeClr val="bg1"/>
              </a:solidFill>
            </a:endParaRPr>
          </a:p>
        </p:txBody>
      </p:sp>
      <p:sp>
        <p:nvSpPr>
          <p:cNvPr id="30" name="Title 1">
            <a:hlinkClick r:id="" action="ppaction://macro?name=ASSources"/>
          </p:cNvPr>
          <p:cNvSpPr txBox="1">
            <a:spLocks/>
          </p:cNvSpPr>
          <p:nvPr/>
        </p:nvSpPr>
        <p:spPr>
          <a:xfrm>
            <a:off x="8361405" y="3048762"/>
            <a:ext cx="2992395" cy="659870"/>
          </a:xfrm>
          <a:prstGeom prst="rect">
            <a:avLst/>
          </a:prstGeom>
          <a:solidFill>
            <a:srgbClr val="7030A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Sources as Evidence</a:t>
            </a:r>
          </a:p>
          <a:p>
            <a:pPr algn="ctr"/>
            <a:r>
              <a:rPr lang="en-GB" sz="1400" dirty="0">
                <a:solidFill>
                  <a:schemeClr val="bg1"/>
                </a:solidFill>
              </a:rPr>
              <a:t>(Click here for a random question)</a:t>
            </a:r>
            <a:endParaRPr lang="en-GB" sz="2000" dirty="0">
              <a:solidFill>
                <a:schemeClr val="bg1"/>
              </a:solidFill>
            </a:endParaRPr>
          </a:p>
        </p:txBody>
      </p:sp>
      <p:sp>
        <p:nvSpPr>
          <p:cNvPr id="31" name="Title 1">
            <a:hlinkClick r:id="" action="ppaction://macro?name=ASEnquiry"/>
          </p:cNvPr>
          <p:cNvSpPr txBox="1">
            <a:spLocks/>
          </p:cNvSpPr>
          <p:nvPr/>
        </p:nvSpPr>
        <p:spPr>
          <a:xfrm>
            <a:off x="838200" y="4589773"/>
            <a:ext cx="2992395" cy="659870"/>
          </a:xfrm>
          <a:prstGeom prst="rect">
            <a:avLst/>
          </a:prstGeom>
          <a:solidFill>
            <a:srgbClr val="7030A0"/>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Historical Enquiry</a:t>
            </a:r>
          </a:p>
          <a:p>
            <a:pPr algn="ctr"/>
            <a:r>
              <a:rPr lang="en-GB" sz="1400" dirty="0">
                <a:solidFill>
                  <a:schemeClr val="bg1"/>
                </a:solidFill>
              </a:rPr>
              <a:t>(Click here for a random question)</a:t>
            </a:r>
          </a:p>
        </p:txBody>
      </p:sp>
      <p:sp>
        <p:nvSpPr>
          <p:cNvPr id="32" name="Title 1">
            <a:hlinkClick r:id="" action="ppaction://macro?name=ASVocab"/>
          </p:cNvPr>
          <p:cNvSpPr txBox="1">
            <a:spLocks/>
          </p:cNvSpPr>
          <p:nvPr/>
        </p:nvSpPr>
        <p:spPr>
          <a:xfrm>
            <a:off x="4599801" y="4589773"/>
            <a:ext cx="2992395" cy="659870"/>
          </a:xfrm>
          <a:prstGeom prst="rect">
            <a:avLst/>
          </a:prstGeom>
          <a:solidFill>
            <a:srgbClr val="7030A0"/>
          </a:solidFill>
          <a:ln>
            <a:solidFill>
              <a:srgbClr val="A6A6A6"/>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rPr>
              <a:t>Vocabulary and Communication</a:t>
            </a:r>
          </a:p>
          <a:p>
            <a:pPr algn="ctr"/>
            <a:r>
              <a:rPr lang="en-GB" sz="1400" dirty="0">
                <a:solidFill>
                  <a:schemeClr val="bg1"/>
                </a:solidFill>
              </a:rPr>
              <a:t>(Click here for a random question)</a:t>
            </a:r>
          </a:p>
        </p:txBody>
      </p:sp>
      <p:sp>
        <p:nvSpPr>
          <p:cNvPr id="40" name="Action Button: Custom 3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41" name="Action Button: Custom 40">
            <a:hlinkClick r:id="" action="ppaction://macro?name=RandomizerSaxons" highlightClick="1"/>
          </p:cNvPr>
          <p:cNvSpPr/>
          <p:nvPr/>
        </p:nvSpPr>
        <p:spPr>
          <a:xfrm>
            <a:off x="4599800" y="6198130"/>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skill linked to the Anglo-Saxons</a:t>
            </a:r>
          </a:p>
        </p:txBody>
      </p:sp>
      <p:sp>
        <p:nvSpPr>
          <p:cNvPr id="18" name="Title 1">
            <a:hlinkClick r:id="rId2" action="ppaction://hlinksldjump"/>
          </p:cNvPr>
          <p:cNvSpPr txBox="1">
            <a:spLocks/>
          </p:cNvSpPr>
          <p:nvPr/>
        </p:nvSpPr>
        <p:spPr>
          <a:xfrm>
            <a:off x="837516" y="2204976"/>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Similarities</a:t>
            </a:r>
          </a:p>
        </p:txBody>
      </p:sp>
      <p:sp>
        <p:nvSpPr>
          <p:cNvPr id="19" name="Title 1">
            <a:hlinkClick r:id="rId3" action="ppaction://hlinksldjump"/>
          </p:cNvPr>
          <p:cNvSpPr txBox="1">
            <a:spLocks/>
          </p:cNvSpPr>
          <p:nvPr/>
        </p:nvSpPr>
        <p:spPr>
          <a:xfrm>
            <a:off x="2378441" y="2204976"/>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Differences</a:t>
            </a:r>
          </a:p>
        </p:txBody>
      </p:sp>
      <p:sp>
        <p:nvSpPr>
          <p:cNvPr id="20" name="Title 1">
            <a:hlinkClick r:id="rId4" action="ppaction://hlinksldjump"/>
          </p:cNvPr>
          <p:cNvSpPr txBox="1">
            <a:spLocks/>
          </p:cNvSpPr>
          <p:nvPr/>
        </p:nvSpPr>
        <p:spPr>
          <a:xfrm>
            <a:off x="837516" y="2611718"/>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Contact</a:t>
            </a:r>
          </a:p>
        </p:txBody>
      </p:sp>
      <p:sp>
        <p:nvSpPr>
          <p:cNvPr id="21" name="Title 1">
            <a:hlinkClick r:id="rId5" action="ppaction://hlinksldjump"/>
          </p:cNvPr>
          <p:cNvSpPr txBox="1">
            <a:spLocks/>
          </p:cNvSpPr>
          <p:nvPr/>
        </p:nvSpPr>
        <p:spPr>
          <a:xfrm>
            <a:off x="2378441" y="2606915"/>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Historians</a:t>
            </a:r>
          </a:p>
        </p:txBody>
      </p:sp>
      <p:sp>
        <p:nvSpPr>
          <p:cNvPr id="22" name="Title 1">
            <a:hlinkClick r:id="rId6" action="ppaction://hlinksldjump"/>
          </p:cNvPr>
          <p:cNvSpPr txBox="1">
            <a:spLocks/>
          </p:cNvSpPr>
          <p:nvPr/>
        </p:nvSpPr>
        <p:spPr>
          <a:xfrm>
            <a:off x="837516" y="3751769"/>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Causes</a:t>
            </a:r>
          </a:p>
        </p:txBody>
      </p:sp>
      <p:sp>
        <p:nvSpPr>
          <p:cNvPr id="23" name="Title 1">
            <a:hlinkClick r:id="rId7" action="ppaction://hlinksldjump"/>
          </p:cNvPr>
          <p:cNvSpPr txBox="1">
            <a:spLocks/>
          </p:cNvSpPr>
          <p:nvPr/>
        </p:nvSpPr>
        <p:spPr>
          <a:xfrm>
            <a:off x="2378441" y="3751769"/>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Effects</a:t>
            </a:r>
          </a:p>
        </p:txBody>
      </p:sp>
      <p:sp>
        <p:nvSpPr>
          <p:cNvPr id="24" name="Title 1">
            <a:hlinkClick r:id="rId8" action="ppaction://hlinksldjump"/>
          </p:cNvPr>
          <p:cNvSpPr txBox="1">
            <a:spLocks/>
          </p:cNvSpPr>
          <p:nvPr/>
        </p:nvSpPr>
        <p:spPr>
          <a:xfrm>
            <a:off x="837516" y="4158511"/>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25" name="Title 1">
            <a:hlinkClick r:id="rId9" action="ppaction://hlinksldjump"/>
          </p:cNvPr>
          <p:cNvSpPr txBox="1">
            <a:spLocks/>
          </p:cNvSpPr>
          <p:nvPr/>
        </p:nvSpPr>
        <p:spPr>
          <a:xfrm>
            <a:off x="2378441" y="4153708"/>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26" name="Title 1">
            <a:hlinkClick r:id="rId10" action="ppaction://hlinksldjump"/>
          </p:cNvPr>
          <p:cNvSpPr txBox="1">
            <a:spLocks/>
          </p:cNvSpPr>
          <p:nvPr/>
        </p:nvSpPr>
        <p:spPr>
          <a:xfrm>
            <a:off x="4599801" y="2204976"/>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Before</a:t>
            </a:r>
          </a:p>
        </p:txBody>
      </p:sp>
      <p:sp>
        <p:nvSpPr>
          <p:cNvPr id="27" name="Title 1">
            <a:hlinkClick r:id="rId11" action="ppaction://hlinksldjump"/>
          </p:cNvPr>
          <p:cNvSpPr txBox="1">
            <a:spLocks/>
          </p:cNvSpPr>
          <p:nvPr/>
        </p:nvSpPr>
        <p:spPr>
          <a:xfrm>
            <a:off x="6140042" y="2204976"/>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After</a:t>
            </a:r>
          </a:p>
        </p:txBody>
      </p:sp>
      <p:sp>
        <p:nvSpPr>
          <p:cNvPr id="38" name="Title 1">
            <a:hlinkClick r:id="rId12" action="ppaction://hlinksldjump"/>
          </p:cNvPr>
          <p:cNvSpPr txBox="1">
            <a:spLocks/>
          </p:cNvSpPr>
          <p:nvPr/>
        </p:nvSpPr>
        <p:spPr>
          <a:xfrm>
            <a:off x="4599801" y="2611718"/>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Concurrent</a:t>
            </a:r>
          </a:p>
        </p:txBody>
      </p:sp>
      <p:sp>
        <p:nvSpPr>
          <p:cNvPr id="39" name="Title 1">
            <a:hlinkClick r:id="rId13" action="ppaction://hlinksldjump"/>
          </p:cNvPr>
          <p:cNvSpPr txBox="1">
            <a:spLocks/>
          </p:cNvSpPr>
          <p:nvPr/>
        </p:nvSpPr>
        <p:spPr>
          <a:xfrm>
            <a:off x="6140042" y="2606915"/>
            <a:ext cx="1452154" cy="364584"/>
          </a:xfrm>
          <a:prstGeom prst="rect">
            <a:avLst/>
          </a:prstGeom>
          <a:solidFill>
            <a:srgbClr val="4B0B7B"/>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Dates/Orders</a:t>
            </a:r>
          </a:p>
        </p:txBody>
      </p:sp>
      <p:sp>
        <p:nvSpPr>
          <p:cNvPr id="42" name="Title 1">
            <a:hlinkClick r:id="rId14" action="ppaction://hlinksldjump"/>
          </p:cNvPr>
          <p:cNvSpPr txBox="1">
            <a:spLocks/>
          </p:cNvSpPr>
          <p:nvPr/>
        </p:nvSpPr>
        <p:spPr>
          <a:xfrm>
            <a:off x="8361405" y="2207970"/>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Continuities</a:t>
            </a:r>
          </a:p>
        </p:txBody>
      </p:sp>
      <p:sp>
        <p:nvSpPr>
          <p:cNvPr id="43" name="Title 1">
            <a:hlinkClick r:id="rId15" action="ppaction://hlinksldjump"/>
          </p:cNvPr>
          <p:cNvSpPr txBox="1">
            <a:spLocks/>
          </p:cNvSpPr>
          <p:nvPr/>
        </p:nvSpPr>
        <p:spPr>
          <a:xfrm>
            <a:off x="9901646" y="2207970"/>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Changes</a:t>
            </a:r>
          </a:p>
        </p:txBody>
      </p:sp>
      <p:sp>
        <p:nvSpPr>
          <p:cNvPr id="44" name="Title 1">
            <a:hlinkClick r:id="rId8" action="ppaction://hlinksldjump"/>
          </p:cNvPr>
          <p:cNvSpPr txBox="1">
            <a:spLocks/>
          </p:cNvSpPr>
          <p:nvPr/>
        </p:nvSpPr>
        <p:spPr>
          <a:xfrm>
            <a:off x="8361405" y="2614712"/>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Positive</a:t>
            </a:r>
          </a:p>
        </p:txBody>
      </p:sp>
      <p:sp>
        <p:nvSpPr>
          <p:cNvPr id="45" name="Title 1">
            <a:hlinkClick r:id="rId16" action="ppaction://hlinksldjump"/>
          </p:cNvPr>
          <p:cNvSpPr txBox="1">
            <a:spLocks/>
          </p:cNvSpPr>
          <p:nvPr/>
        </p:nvSpPr>
        <p:spPr>
          <a:xfrm>
            <a:off x="9901646" y="2609909"/>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Negative</a:t>
            </a:r>
          </a:p>
        </p:txBody>
      </p:sp>
      <p:sp>
        <p:nvSpPr>
          <p:cNvPr id="46" name="Title 1">
            <a:hlinkClick r:id="rId17" action="ppaction://hlinksldjump"/>
          </p:cNvPr>
          <p:cNvSpPr txBox="1">
            <a:spLocks/>
          </p:cNvSpPr>
          <p:nvPr/>
        </p:nvSpPr>
        <p:spPr>
          <a:xfrm>
            <a:off x="4599801" y="3751769"/>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Events</a:t>
            </a:r>
          </a:p>
        </p:txBody>
      </p:sp>
      <p:sp>
        <p:nvSpPr>
          <p:cNvPr id="47" name="Title 1">
            <a:hlinkClick r:id="rId18" action="ppaction://hlinksldjump"/>
          </p:cNvPr>
          <p:cNvSpPr txBox="1">
            <a:spLocks/>
          </p:cNvSpPr>
          <p:nvPr/>
        </p:nvSpPr>
        <p:spPr>
          <a:xfrm>
            <a:off x="6140042" y="3751769"/>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People</a:t>
            </a:r>
          </a:p>
        </p:txBody>
      </p:sp>
      <p:sp>
        <p:nvSpPr>
          <p:cNvPr id="48" name="Title 1">
            <a:hlinkClick r:id="rId19" action="ppaction://hlinksldjump"/>
          </p:cNvPr>
          <p:cNvSpPr txBox="1">
            <a:spLocks/>
          </p:cNvSpPr>
          <p:nvPr/>
        </p:nvSpPr>
        <p:spPr>
          <a:xfrm>
            <a:off x="4599801" y="4158511"/>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Challenges</a:t>
            </a:r>
          </a:p>
        </p:txBody>
      </p:sp>
      <p:sp>
        <p:nvSpPr>
          <p:cNvPr id="49" name="Title 1">
            <a:hlinkClick r:id="rId20" action="ppaction://hlinksldjump"/>
          </p:cNvPr>
          <p:cNvSpPr txBox="1">
            <a:spLocks/>
          </p:cNvSpPr>
          <p:nvPr/>
        </p:nvSpPr>
        <p:spPr>
          <a:xfrm>
            <a:off x="6140042" y="4153708"/>
            <a:ext cx="1452154" cy="364584"/>
          </a:xfrm>
          <a:prstGeom prst="rect">
            <a:avLst/>
          </a:prstGeom>
          <a:solidFill>
            <a:srgbClr val="4B0B7B"/>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Interpretation</a:t>
            </a:r>
          </a:p>
        </p:txBody>
      </p:sp>
      <p:sp>
        <p:nvSpPr>
          <p:cNvPr id="50" name="Title 1">
            <a:hlinkClick r:id="rId21" action="ppaction://hlinksldjump"/>
          </p:cNvPr>
          <p:cNvSpPr txBox="1">
            <a:spLocks/>
          </p:cNvSpPr>
          <p:nvPr/>
        </p:nvSpPr>
        <p:spPr>
          <a:xfrm>
            <a:off x="8361405" y="3751769"/>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Types</a:t>
            </a:r>
          </a:p>
        </p:txBody>
      </p:sp>
      <p:sp>
        <p:nvSpPr>
          <p:cNvPr id="51" name="Title 1">
            <a:hlinkClick r:id="rId22" action="ppaction://hlinksldjump"/>
          </p:cNvPr>
          <p:cNvSpPr txBox="1">
            <a:spLocks/>
          </p:cNvSpPr>
          <p:nvPr/>
        </p:nvSpPr>
        <p:spPr>
          <a:xfrm>
            <a:off x="9901646" y="3751769"/>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Amount</a:t>
            </a:r>
          </a:p>
        </p:txBody>
      </p:sp>
      <p:sp>
        <p:nvSpPr>
          <p:cNvPr id="52" name="Title 1">
            <a:hlinkClick r:id="rId23" action="ppaction://hlinksldjump"/>
          </p:cNvPr>
          <p:cNvSpPr txBox="1">
            <a:spLocks/>
          </p:cNvSpPr>
          <p:nvPr/>
        </p:nvSpPr>
        <p:spPr>
          <a:xfrm>
            <a:off x="8361405" y="4158511"/>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Usefulness</a:t>
            </a:r>
          </a:p>
        </p:txBody>
      </p:sp>
      <p:sp>
        <p:nvSpPr>
          <p:cNvPr id="53" name="Title 1">
            <a:hlinkClick r:id="rId24" action="ppaction://hlinksldjump"/>
          </p:cNvPr>
          <p:cNvSpPr txBox="1">
            <a:spLocks/>
          </p:cNvSpPr>
          <p:nvPr/>
        </p:nvSpPr>
        <p:spPr>
          <a:xfrm>
            <a:off x="9901646" y="4153708"/>
            <a:ext cx="1452154" cy="364584"/>
          </a:xfrm>
          <a:prstGeom prst="rect">
            <a:avLst/>
          </a:prstGeom>
          <a:solidFill>
            <a:srgbClr val="4B0B7B"/>
          </a:solidFill>
          <a:ln>
            <a:solidFill>
              <a:srgbClr val="A6A6A6"/>
            </a:solid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Primary/Secondary</a:t>
            </a:r>
          </a:p>
        </p:txBody>
      </p:sp>
      <p:sp>
        <p:nvSpPr>
          <p:cNvPr id="54" name="Title 1">
            <a:hlinkClick r:id="rId25" action="ppaction://hlinksldjump"/>
          </p:cNvPr>
          <p:cNvSpPr txBox="1">
            <a:spLocks/>
          </p:cNvSpPr>
          <p:nvPr/>
        </p:nvSpPr>
        <p:spPr>
          <a:xfrm>
            <a:off x="837516" y="5332363"/>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Questions</a:t>
            </a:r>
          </a:p>
        </p:txBody>
      </p:sp>
      <p:sp>
        <p:nvSpPr>
          <p:cNvPr id="55" name="Title 1">
            <a:hlinkClick r:id="rId26" action="ppaction://hlinksldjump"/>
          </p:cNvPr>
          <p:cNvSpPr txBox="1">
            <a:spLocks/>
          </p:cNvSpPr>
          <p:nvPr/>
        </p:nvSpPr>
        <p:spPr>
          <a:xfrm>
            <a:off x="2378441" y="5332363"/>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Explanation</a:t>
            </a:r>
          </a:p>
        </p:txBody>
      </p:sp>
      <p:sp>
        <p:nvSpPr>
          <p:cNvPr id="56" name="Title 1">
            <a:hlinkClick r:id="rId27" action="ppaction://hlinksldjump"/>
          </p:cNvPr>
          <p:cNvSpPr txBox="1">
            <a:spLocks/>
          </p:cNvSpPr>
          <p:nvPr/>
        </p:nvSpPr>
        <p:spPr>
          <a:xfrm>
            <a:off x="837516" y="5739105"/>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Evidence</a:t>
            </a:r>
          </a:p>
        </p:txBody>
      </p:sp>
      <p:sp>
        <p:nvSpPr>
          <p:cNvPr id="57" name="Title 1">
            <a:hlinkClick r:id="rId28" action="ppaction://hlinksldjump"/>
          </p:cNvPr>
          <p:cNvSpPr txBox="1">
            <a:spLocks/>
          </p:cNvSpPr>
          <p:nvPr/>
        </p:nvSpPr>
        <p:spPr>
          <a:xfrm>
            <a:off x="2378441" y="5734302"/>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Importance</a:t>
            </a:r>
          </a:p>
        </p:txBody>
      </p:sp>
      <p:sp>
        <p:nvSpPr>
          <p:cNvPr id="58" name="Title 1">
            <a:hlinkClick r:id="rId29" action="ppaction://hlinksldjump"/>
          </p:cNvPr>
          <p:cNvSpPr txBox="1">
            <a:spLocks/>
          </p:cNvSpPr>
          <p:nvPr/>
        </p:nvSpPr>
        <p:spPr>
          <a:xfrm>
            <a:off x="4599801" y="5291315"/>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Specific</a:t>
            </a:r>
          </a:p>
        </p:txBody>
      </p:sp>
      <p:sp>
        <p:nvSpPr>
          <p:cNvPr id="59" name="Title 1">
            <a:hlinkClick r:id="rId30" action="ppaction://hlinksldjump"/>
          </p:cNvPr>
          <p:cNvSpPr txBox="1">
            <a:spLocks/>
          </p:cNvSpPr>
          <p:nvPr/>
        </p:nvSpPr>
        <p:spPr>
          <a:xfrm>
            <a:off x="6140042" y="5291315"/>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General</a:t>
            </a:r>
          </a:p>
        </p:txBody>
      </p:sp>
      <p:sp>
        <p:nvSpPr>
          <p:cNvPr id="60" name="Title 1">
            <a:hlinkClick r:id="rId31" action="ppaction://hlinksldjump"/>
          </p:cNvPr>
          <p:cNvSpPr txBox="1">
            <a:spLocks/>
          </p:cNvSpPr>
          <p:nvPr/>
        </p:nvSpPr>
        <p:spPr>
          <a:xfrm>
            <a:off x="4599801" y="5698057"/>
            <a:ext cx="1452154" cy="364584"/>
          </a:xfrm>
          <a:prstGeom prst="rect">
            <a:avLst/>
          </a:prstGeom>
          <a:solidFill>
            <a:srgbClr val="4B0B7B"/>
          </a:solidFill>
          <a:ln>
            <a:solidFill>
              <a:srgbClr val="A6A6A6"/>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Definition</a:t>
            </a:r>
          </a:p>
        </p:txBody>
      </p:sp>
      <p:sp>
        <p:nvSpPr>
          <p:cNvPr id="61" name="Title 1">
            <a:hlinkClick r:id="rId32" action="ppaction://hlinksldjump"/>
          </p:cNvPr>
          <p:cNvSpPr txBox="1">
            <a:spLocks/>
          </p:cNvSpPr>
          <p:nvPr/>
        </p:nvSpPr>
        <p:spPr>
          <a:xfrm>
            <a:off x="6140042" y="5693254"/>
            <a:ext cx="1452154" cy="364584"/>
          </a:xfrm>
          <a:prstGeom prst="rect">
            <a:avLst/>
          </a:prstGeom>
          <a:solidFill>
            <a:srgbClr val="4B0B7B"/>
          </a:solidFill>
          <a:ln>
            <a:solidFill>
              <a:srgbClr val="A6A6A6"/>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rPr>
              <a:t>Skill/Concept</a:t>
            </a:r>
          </a:p>
        </p:txBody>
      </p:sp>
      <p:pic>
        <p:nvPicPr>
          <p:cNvPr id="63" name="Picture 62">
            <a:hlinkClick r:id="rId33"/>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8582887" y="4589773"/>
            <a:ext cx="2549429" cy="1612459"/>
          </a:xfrm>
          <a:prstGeom prst="rect">
            <a:avLst/>
          </a:prstGeom>
        </p:spPr>
      </p:pic>
    </p:spTree>
    <p:extLst>
      <p:ext uri="{BB962C8B-B14F-4D97-AF65-F5344CB8AC3E}">
        <p14:creationId xmlns:p14="http://schemas.microsoft.com/office/powerpoint/2010/main" val="35451095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Similarities</a:t>
            </a:r>
          </a:p>
        </p:txBody>
      </p:sp>
      <p:sp>
        <p:nvSpPr>
          <p:cNvPr id="3" name="Content Placeholder 2"/>
          <p:cNvSpPr>
            <a:spLocks noGrp="1"/>
          </p:cNvSpPr>
          <p:nvPr>
            <p:ph idx="1"/>
          </p:nvPr>
        </p:nvSpPr>
        <p:spPr>
          <a:xfrm>
            <a:off x="838200" y="2379668"/>
            <a:ext cx="10515600" cy="2889017"/>
          </a:xfrm>
        </p:spPr>
        <p:txBody>
          <a:bodyPr>
            <a:noAutofit/>
          </a:bodyPr>
          <a:lstStyle/>
          <a:p>
            <a:pPr marL="0" indent="0" algn="ctr">
              <a:buNone/>
            </a:pPr>
            <a:r>
              <a:rPr lang="en-GB" sz="5000" dirty="0"/>
              <a:t>Can you think of 3 ways that the Anglo-Saxons were similar to another period of history or civilisation that you have studied? </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6" name="Action Button: Custom 15">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Anglo-Saxons Constructing the Past question</a:t>
            </a:r>
          </a:p>
        </p:txBody>
      </p:sp>
      <p:sp>
        <p:nvSpPr>
          <p:cNvPr id="9" name="Action Button: Custom 8">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2" name="Action Button: Custom 11">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1" name="Action Button: Custom 10">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The Anglo-Saxons had a religion, a language and were expert craftsmen. However, a lot of them couldn’t read or write, just like a lot of other civilisations. </a:t>
            </a:r>
          </a:p>
        </p:txBody>
      </p:sp>
    </p:spTree>
    <p:extLst>
      <p:ext uri="{BB962C8B-B14F-4D97-AF65-F5344CB8AC3E}">
        <p14:creationId xmlns:p14="http://schemas.microsoft.com/office/powerpoint/2010/main" val="3513231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Before</a:t>
            </a:r>
          </a:p>
        </p:txBody>
      </p:sp>
      <p:sp>
        <p:nvSpPr>
          <p:cNvPr id="3" name="Content Placeholder 2"/>
          <p:cNvSpPr>
            <a:spLocks noGrp="1"/>
          </p:cNvSpPr>
          <p:nvPr>
            <p:ph idx="1"/>
          </p:nvPr>
        </p:nvSpPr>
        <p:spPr>
          <a:xfrm>
            <a:off x="699187" y="2283874"/>
            <a:ext cx="10793627" cy="3725040"/>
          </a:xfrm>
        </p:spPr>
        <p:txBody>
          <a:bodyPr>
            <a:noAutofit/>
          </a:bodyPr>
          <a:lstStyle/>
          <a:p>
            <a:pPr marL="0" indent="0" algn="ctr">
              <a:buNone/>
            </a:pPr>
            <a:r>
              <a:rPr lang="en-GB" sz="5000" dirty="0"/>
              <a:t>Why is there no human history BEFORE the Stone Age? </a:t>
            </a:r>
          </a:p>
          <a:p>
            <a:pPr marL="0" indent="0" algn="ctr">
              <a:buNone/>
            </a:pPr>
            <a:r>
              <a:rPr lang="en-GB" sz="5000" dirty="0"/>
              <a:t>Can you identify the 3 different periods of the Stone Age and something important from each one?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Stone Age to Iron Age Chronology question</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9" name="Action Button: Custom 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2" name="Rectangle 11"/>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800" dirty="0"/>
              <a:t>The Stone Age is the start of ALL human history when people began using tools. The ages were the Palaeolithic, Mesolithic and Neolithic.</a:t>
            </a:r>
          </a:p>
        </p:txBody>
      </p:sp>
    </p:spTree>
    <p:extLst>
      <p:ext uri="{BB962C8B-B14F-4D97-AF65-F5344CB8AC3E}">
        <p14:creationId xmlns:p14="http://schemas.microsoft.com/office/powerpoint/2010/main" val="3921491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2" grpId="0" animBg="1"/>
      <p:bldP spid="12"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no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Differences</a:t>
            </a:r>
          </a:p>
        </p:txBody>
      </p:sp>
      <p:sp>
        <p:nvSpPr>
          <p:cNvPr id="3" name="Content Placeholder 2"/>
          <p:cNvSpPr>
            <a:spLocks noGrp="1"/>
          </p:cNvSpPr>
          <p:nvPr>
            <p:ph idx="1"/>
          </p:nvPr>
        </p:nvSpPr>
        <p:spPr>
          <a:xfrm>
            <a:off x="838200" y="2379668"/>
            <a:ext cx="10515600" cy="2889017"/>
          </a:xfrm>
        </p:spPr>
        <p:txBody>
          <a:bodyPr>
            <a:noAutofit/>
          </a:bodyPr>
          <a:lstStyle/>
          <a:p>
            <a:pPr marL="0" indent="0" algn="ctr">
              <a:buNone/>
            </a:pPr>
            <a:r>
              <a:rPr lang="en-GB" sz="5000" dirty="0"/>
              <a:t>Can you think of 3 ways that the Anglo-Saxons were different to another period of history or civilisation that you have studied? </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Anglo-Saxon Constructing the Past question</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Anglo-Saxons Constructing the Past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4" name="Action Button: Custom 13">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16" name="Action Button: Custom 15">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7" name="Action Button: Custom 16">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8" name="Rectangle 17"/>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The Anglo-Saxons didn’t usually work with stone as much as the Romans did, building houses and other buildings from wood instead.</a:t>
            </a:r>
          </a:p>
        </p:txBody>
      </p:sp>
    </p:spTree>
    <p:extLst>
      <p:ext uri="{BB962C8B-B14F-4D97-AF65-F5344CB8AC3E}">
        <p14:creationId xmlns:p14="http://schemas.microsoft.com/office/powerpoint/2010/main" val="8736714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8" grpId="0" animBg="1"/>
      <p:bldP spid="18"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Contact</a:t>
            </a:r>
          </a:p>
        </p:txBody>
      </p:sp>
      <p:sp>
        <p:nvSpPr>
          <p:cNvPr id="3" name="Content Placeholder 2"/>
          <p:cNvSpPr>
            <a:spLocks noGrp="1"/>
          </p:cNvSpPr>
          <p:nvPr>
            <p:ph idx="1"/>
          </p:nvPr>
        </p:nvSpPr>
        <p:spPr>
          <a:xfrm>
            <a:off x="838200" y="2283874"/>
            <a:ext cx="10515600" cy="2889017"/>
          </a:xfrm>
        </p:spPr>
        <p:txBody>
          <a:bodyPr>
            <a:noAutofit/>
          </a:bodyPr>
          <a:lstStyle/>
          <a:p>
            <a:pPr marL="0" indent="0" algn="ctr">
              <a:buNone/>
            </a:pPr>
            <a:r>
              <a:rPr lang="en-GB" sz="5000" dirty="0"/>
              <a:t>Can you think of another civilisation that the Anglo-Saxons may have had contact with and in what kind of way?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Anglo-Saxons Constructing the Past question</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4" name="Action Button: Custom 13">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15" name="Action Button: Custom 14">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Anglo-Saxon Constructing the Past question</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The Anglo-Saxons had boats meaning that the could travel. They interacted with the Romans through trade and attacks and had to deal with the Vikings too.</a:t>
            </a:r>
          </a:p>
        </p:txBody>
      </p:sp>
    </p:spTree>
    <p:extLst>
      <p:ext uri="{BB962C8B-B14F-4D97-AF65-F5344CB8AC3E}">
        <p14:creationId xmlns:p14="http://schemas.microsoft.com/office/powerpoint/2010/main" val="14138797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6" grpId="0" animBg="1"/>
      <p:bldP spid="16"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Constructing the past</a:t>
            </a:r>
            <a:br>
              <a:rPr lang="en-GB" dirty="0">
                <a:solidFill>
                  <a:schemeClr val="bg1"/>
                </a:solidFill>
              </a:rPr>
            </a:br>
            <a:r>
              <a:rPr lang="en-GB" dirty="0">
                <a:solidFill>
                  <a:schemeClr val="bg1"/>
                </a:solidFill>
              </a:rPr>
              <a:t>Historians</a:t>
            </a:r>
          </a:p>
        </p:txBody>
      </p:sp>
      <p:sp>
        <p:nvSpPr>
          <p:cNvPr id="3" name="Content Placeholder 2"/>
          <p:cNvSpPr>
            <a:spLocks noGrp="1"/>
          </p:cNvSpPr>
          <p:nvPr>
            <p:ph idx="1"/>
          </p:nvPr>
        </p:nvSpPr>
        <p:spPr>
          <a:xfrm>
            <a:off x="838200" y="2283874"/>
            <a:ext cx="10515600" cy="3725040"/>
          </a:xfrm>
        </p:spPr>
        <p:txBody>
          <a:bodyPr>
            <a:noAutofit/>
          </a:bodyPr>
          <a:lstStyle/>
          <a:p>
            <a:pPr marL="0" indent="0" algn="ctr">
              <a:buNone/>
            </a:pPr>
            <a:r>
              <a:rPr lang="en-GB" sz="5000" dirty="0"/>
              <a:t>How do you think that historians have created an understanding of the Anglo-Saxons?</a:t>
            </a:r>
          </a:p>
          <a:p>
            <a:pPr marL="0" indent="0" algn="ctr">
              <a:buNone/>
            </a:pPr>
            <a:r>
              <a:rPr lang="en-GB" sz="5000" dirty="0"/>
              <a:t>What have they found and what do they know?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2" name="Action Button: Custom 11">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3" name="Action Button: Custom 12">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14" name="Action Button: Custom 13">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Anglo-Saxon Constructing the Past question</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9" name="Action Button: Custom 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1" name="Rectangle 10"/>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We know more about the Anglo-Saxons now than we did before because we have found religious texts, human remains and burial sites.</a:t>
            </a:r>
          </a:p>
        </p:txBody>
      </p:sp>
    </p:spTree>
    <p:extLst>
      <p:ext uri="{BB962C8B-B14F-4D97-AF65-F5344CB8AC3E}">
        <p14:creationId xmlns:p14="http://schemas.microsoft.com/office/powerpoint/2010/main" val="9588435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1" grpId="0" animBg="1"/>
      <p:bldP spid="11"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Before</a:t>
            </a:r>
          </a:p>
        </p:txBody>
      </p:sp>
      <p:sp>
        <p:nvSpPr>
          <p:cNvPr id="3" name="Content Placeholder 2"/>
          <p:cNvSpPr>
            <a:spLocks noGrp="1"/>
          </p:cNvSpPr>
          <p:nvPr>
            <p:ph idx="1"/>
          </p:nvPr>
        </p:nvSpPr>
        <p:spPr>
          <a:xfrm>
            <a:off x="838200" y="1987214"/>
            <a:ext cx="10515600" cy="3725040"/>
          </a:xfrm>
        </p:spPr>
        <p:txBody>
          <a:bodyPr>
            <a:noAutofit/>
          </a:bodyPr>
          <a:lstStyle/>
          <a:p>
            <a:pPr marL="0" indent="0" algn="ctr">
              <a:buNone/>
            </a:pPr>
            <a:r>
              <a:rPr lang="en-GB" sz="4000" dirty="0"/>
              <a:t>Can you identify a period of history or a civilisation that existed BEFORE the Anglo-Saxons in Britain?</a:t>
            </a:r>
          </a:p>
          <a:p>
            <a:pPr marL="0" indent="0" algn="ctr">
              <a:buNone/>
            </a:pPr>
            <a:endParaRPr lang="en-GB" sz="4000" dirty="0"/>
          </a:p>
          <a:p>
            <a:pPr marL="0" indent="0" algn="ctr">
              <a:buNone/>
            </a:pPr>
            <a:r>
              <a:rPr lang="en-GB" sz="4000" dirty="0"/>
              <a:t>Did the Anglo-Saxons ONLY exist in Britain or were they alive somewhere else before they came to Britain?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Anglo-Saxons Chronology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2" name="Action Button: Custom 11">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9" name="Action Button: Custom 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Whilst the Anglo-Saxons lived in their own countries at the same time as the Romans, the Stone, Bronze and Iron Ages, plus the Romans in Britain, all lived in Britain before the Anglo-Saxons.</a:t>
            </a:r>
          </a:p>
        </p:txBody>
      </p:sp>
    </p:spTree>
    <p:extLst>
      <p:ext uri="{BB962C8B-B14F-4D97-AF65-F5344CB8AC3E}">
        <p14:creationId xmlns:p14="http://schemas.microsoft.com/office/powerpoint/2010/main" val="12219049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3" grpId="0" animBg="1"/>
      <p:bldP spid="13"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After</a:t>
            </a:r>
          </a:p>
        </p:txBody>
      </p:sp>
      <p:sp>
        <p:nvSpPr>
          <p:cNvPr id="3" name="Content Placeholder 2"/>
          <p:cNvSpPr>
            <a:spLocks noGrp="1"/>
          </p:cNvSpPr>
          <p:nvPr>
            <p:ph idx="1"/>
          </p:nvPr>
        </p:nvSpPr>
        <p:spPr>
          <a:xfrm>
            <a:off x="838200" y="1987214"/>
            <a:ext cx="10515600" cy="3725040"/>
          </a:xfrm>
        </p:spPr>
        <p:txBody>
          <a:bodyPr>
            <a:noAutofit/>
          </a:bodyPr>
          <a:lstStyle/>
          <a:p>
            <a:pPr marL="0" indent="0" algn="ctr">
              <a:buNone/>
            </a:pPr>
            <a:r>
              <a:rPr lang="en-GB" sz="5000" dirty="0"/>
              <a:t>Can you identify some periods of history or civilisations that came AFTER the Anglo-Saxons in Britain?</a:t>
            </a:r>
          </a:p>
          <a:p>
            <a:pPr marL="0" indent="0" algn="ctr">
              <a:buNone/>
            </a:pPr>
            <a:endParaRPr lang="en-GB" sz="2000" dirty="0"/>
          </a:p>
          <a:p>
            <a:pPr marL="0" indent="0" algn="ctr">
              <a:buNone/>
            </a:pPr>
            <a:r>
              <a:rPr lang="en-GB" sz="5000" dirty="0"/>
              <a:t>Did they have any connection to the end of Anglo-Saxon Britain?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Anglo-Saxons 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Anglo-Saxons Chronology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3" name="Action Button: Custom 12">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The Vikings came to Britain later than the Anglo-Saxons but lived with them for around 200 years. Anglo-Saxon Britain ended when the Normans invaded.</a:t>
            </a:r>
          </a:p>
        </p:txBody>
      </p:sp>
    </p:spTree>
    <p:extLst>
      <p:ext uri="{BB962C8B-B14F-4D97-AF65-F5344CB8AC3E}">
        <p14:creationId xmlns:p14="http://schemas.microsoft.com/office/powerpoint/2010/main" val="10935965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Concurrent</a:t>
            </a:r>
          </a:p>
        </p:txBody>
      </p:sp>
      <p:sp>
        <p:nvSpPr>
          <p:cNvPr id="3" name="Content Placeholder 2"/>
          <p:cNvSpPr>
            <a:spLocks noGrp="1"/>
          </p:cNvSpPr>
          <p:nvPr>
            <p:ph idx="1"/>
          </p:nvPr>
        </p:nvSpPr>
        <p:spPr>
          <a:xfrm>
            <a:off x="0" y="1785257"/>
            <a:ext cx="12192000" cy="4223657"/>
          </a:xfrm>
        </p:spPr>
        <p:txBody>
          <a:bodyPr>
            <a:noAutofit/>
          </a:bodyPr>
          <a:lstStyle/>
          <a:p>
            <a:pPr marL="0" indent="0" algn="ctr">
              <a:buNone/>
            </a:pPr>
            <a:r>
              <a:rPr lang="en-GB" sz="5000" dirty="0"/>
              <a:t>Can you identify some other civilisations that lived AT THE SAME TIME as the Anglo-Saxons?</a:t>
            </a:r>
          </a:p>
          <a:p>
            <a:pPr marL="0" indent="0" algn="ctr">
              <a:buNone/>
            </a:pPr>
            <a:endParaRPr lang="en-GB" sz="2000" dirty="0"/>
          </a:p>
          <a:p>
            <a:pPr marL="0" indent="0" algn="ctr">
              <a:buNone/>
            </a:pPr>
            <a:r>
              <a:rPr lang="en-GB" sz="5000" dirty="0"/>
              <a:t>Does that mean that they knew about each other?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Anglo-Saxons 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Anglo-Saxons Chronology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3" name="Action Button: Custom 12">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The Vikings lived in Britain at the same time as the Anglo-Saxons for around 200 years. The Maya also existed at the same time but they most likely did not know about each other.</a:t>
            </a:r>
          </a:p>
        </p:txBody>
      </p:sp>
    </p:spTree>
    <p:extLst>
      <p:ext uri="{BB962C8B-B14F-4D97-AF65-F5344CB8AC3E}">
        <p14:creationId xmlns:p14="http://schemas.microsoft.com/office/powerpoint/2010/main" val="37744616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Dates/Orders</a:t>
            </a:r>
          </a:p>
        </p:txBody>
      </p:sp>
      <p:sp>
        <p:nvSpPr>
          <p:cNvPr id="3" name="Content Placeholder 2"/>
          <p:cNvSpPr>
            <a:spLocks noGrp="1"/>
          </p:cNvSpPr>
          <p:nvPr>
            <p:ph idx="1"/>
          </p:nvPr>
        </p:nvSpPr>
        <p:spPr>
          <a:xfrm>
            <a:off x="0" y="1785257"/>
            <a:ext cx="12192000" cy="4223657"/>
          </a:xfrm>
        </p:spPr>
        <p:txBody>
          <a:bodyPr>
            <a:noAutofit/>
          </a:bodyPr>
          <a:lstStyle/>
          <a:p>
            <a:pPr marL="0" indent="0" algn="ctr">
              <a:buNone/>
            </a:pPr>
            <a:r>
              <a:rPr lang="en-GB" sz="5000" dirty="0"/>
              <a:t>Can you remember some dates linked to the Anglo-Saxons?</a:t>
            </a:r>
          </a:p>
          <a:p>
            <a:pPr marL="0" indent="0" algn="ctr">
              <a:buNone/>
            </a:pPr>
            <a:endParaRPr lang="en-GB" sz="5000" dirty="0"/>
          </a:p>
          <a:p>
            <a:pPr marL="0" indent="0" algn="ctr">
              <a:buNone/>
            </a:pPr>
            <a:r>
              <a:rPr lang="en-GB" sz="5000" dirty="0"/>
              <a:t>Which dates do you think are significant to their history?</a:t>
            </a:r>
          </a:p>
          <a:p>
            <a:pPr marL="0" indent="0" algn="ctr">
              <a:buNone/>
            </a:pPr>
            <a:endParaRPr lang="en-GB" sz="5000" dirty="0"/>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Anglo-Saxons Chronology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2" name="Action Button: Custom 11">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9" name="Action Button: Custom 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The Anglo-Saxons started coming to Britain in larger numbers around AD449. Anglo-Saxon Britain ended in AD1066 when the Normans invaded.</a:t>
            </a:r>
          </a:p>
        </p:txBody>
      </p:sp>
    </p:spTree>
    <p:extLst>
      <p:ext uri="{BB962C8B-B14F-4D97-AF65-F5344CB8AC3E}">
        <p14:creationId xmlns:p14="http://schemas.microsoft.com/office/powerpoint/2010/main" val="28962820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3" grpId="0" animBg="1"/>
      <p:bldP spid="13"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Continuities</a:t>
            </a:r>
          </a:p>
        </p:txBody>
      </p:sp>
      <p:sp>
        <p:nvSpPr>
          <p:cNvPr id="3" name="Content Placeholder 2"/>
          <p:cNvSpPr>
            <a:spLocks noGrp="1"/>
          </p:cNvSpPr>
          <p:nvPr>
            <p:ph idx="1"/>
          </p:nvPr>
        </p:nvSpPr>
        <p:spPr>
          <a:xfrm>
            <a:off x="704850" y="1957524"/>
            <a:ext cx="10787964" cy="4071801"/>
          </a:xfrm>
        </p:spPr>
        <p:txBody>
          <a:bodyPr>
            <a:noAutofit/>
          </a:bodyPr>
          <a:lstStyle/>
          <a:p>
            <a:pPr marL="0" indent="0" algn="ctr">
              <a:buNone/>
            </a:pPr>
            <a:r>
              <a:rPr lang="en-GB" sz="5000" dirty="0"/>
              <a:t>Can you identify some things that continued in the same way when the Anglo-Saxons settled?</a:t>
            </a:r>
          </a:p>
          <a:p>
            <a:pPr marL="0" indent="0" algn="ctr">
              <a:buNone/>
            </a:pPr>
            <a:endParaRPr lang="en-GB" sz="2000" dirty="0"/>
          </a:p>
          <a:p>
            <a:pPr marL="0" indent="0" algn="ctr">
              <a:buNone/>
            </a:pPr>
            <a:r>
              <a:rPr lang="en-GB" sz="5000" dirty="0"/>
              <a:t>Why do you think that they stayed the same? Are they the same now?</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Anglo-Saxons 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2" name="Action Button: Custom 11">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9" name="Action Button: Custom 8">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3" name="Rectangle 12"/>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People continued to live in wooden houses much like they had done during the Iron Age, as did most Celts under the Romans. They were also good farmers.</a:t>
            </a:r>
          </a:p>
        </p:txBody>
      </p:sp>
    </p:spTree>
    <p:extLst>
      <p:ext uri="{BB962C8B-B14F-4D97-AF65-F5344CB8AC3E}">
        <p14:creationId xmlns:p14="http://schemas.microsoft.com/office/powerpoint/2010/main" val="25535674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3" grpId="0" animBg="1"/>
      <p:bldP spid="13"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Changes</a:t>
            </a:r>
          </a:p>
        </p:txBody>
      </p:sp>
      <p:sp>
        <p:nvSpPr>
          <p:cNvPr id="3" name="Content Placeholder 2"/>
          <p:cNvSpPr>
            <a:spLocks noGrp="1"/>
          </p:cNvSpPr>
          <p:nvPr>
            <p:ph idx="1"/>
          </p:nvPr>
        </p:nvSpPr>
        <p:spPr>
          <a:xfrm>
            <a:off x="699186" y="1767840"/>
            <a:ext cx="10793627" cy="2386149"/>
          </a:xfrm>
        </p:spPr>
        <p:txBody>
          <a:bodyPr>
            <a:noAutofit/>
          </a:bodyPr>
          <a:lstStyle/>
          <a:p>
            <a:pPr marL="0" indent="0" algn="ctr">
              <a:buNone/>
            </a:pPr>
            <a:r>
              <a:rPr lang="en-GB" sz="5000" dirty="0"/>
              <a:t>Can you identify any changes in Britain that happened when the Anglo-Saxons settled?</a:t>
            </a:r>
          </a:p>
          <a:p>
            <a:pPr marL="0" indent="0" algn="ctr">
              <a:buNone/>
            </a:pPr>
            <a:endParaRPr lang="en-GB" sz="2000" dirty="0"/>
          </a:p>
          <a:p>
            <a:pPr marL="0" indent="0" algn="ctr">
              <a:buNone/>
            </a:pPr>
            <a:r>
              <a:rPr lang="en-GB" sz="5000" dirty="0"/>
              <a:t>Do you think that people were happy with these changes?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Anglo-Saxons 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Anglo-Saxons 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3" name="Action Button: Custom 12">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The Anglo-Saxons helped make Britain what it is today by establishing large kingdoms rather than small tribes. They also helped make Christianity the dominant religion throughout Britain.</a:t>
            </a:r>
          </a:p>
        </p:txBody>
      </p:sp>
    </p:spTree>
    <p:extLst>
      <p:ext uri="{BB962C8B-B14F-4D97-AF65-F5344CB8AC3E}">
        <p14:creationId xmlns:p14="http://schemas.microsoft.com/office/powerpoint/2010/main" val="36004101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Positive</a:t>
            </a:r>
          </a:p>
        </p:txBody>
      </p:sp>
      <p:sp>
        <p:nvSpPr>
          <p:cNvPr id="3"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a continuity or a change during the Anglo-Saxon settlement that you think was positive and say why you think it was positive?</a:t>
            </a:r>
          </a:p>
          <a:p>
            <a:pPr marL="0" indent="0" algn="ctr">
              <a:buNone/>
            </a:pPr>
            <a:endParaRPr lang="en-GB" sz="2000" dirty="0"/>
          </a:p>
          <a:p>
            <a:pPr marL="0" indent="0" algn="ctr">
              <a:buNone/>
            </a:pPr>
            <a:r>
              <a:rPr lang="en-GB" sz="4500" dirty="0"/>
              <a:t>Do you think that THEY knew that it was positive or was it later?</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Anglo-Saxons Continuity and Change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Anglo-Saxons 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3" name="Action Button: Custom 12">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Their battles against the Scots helped make the boundaries of England and Scotland that  are fairly similar to the boundaries that are there today.</a:t>
            </a:r>
          </a:p>
        </p:txBody>
      </p:sp>
    </p:spTree>
    <p:extLst>
      <p:ext uri="{BB962C8B-B14F-4D97-AF65-F5344CB8AC3E}">
        <p14:creationId xmlns:p14="http://schemas.microsoft.com/office/powerpoint/2010/main" val="321731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After</a:t>
            </a:r>
          </a:p>
        </p:txBody>
      </p:sp>
      <p:sp>
        <p:nvSpPr>
          <p:cNvPr id="3" name="Content Placeholder 2"/>
          <p:cNvSpPr>
            <a:spLocks noGrp="1"/>
          </p:cNvSpPr>
          <p:nvPr>
            <p:ph idx="1"/>
          </p:nvPr>
        </p:nvSpPr>
        <p:spPr>
          <a:xfrm>
            <a:off x="699187" y="1743943"/>
            <a:ext cx="10793627" cy="3725040"/>
          </a:xfrm>
        </p:spPr>
        <p:txBody>
          <a:bodyPr>
            <a:noAutofit/>
          </a:bodyPr>
          <a:lstStyle/>
          <a:p>
            <a:pPr marL="0" indent="0" algn="ctr">
              <a:buNone/>
            </a:pPr>
            <a:r>
              <a:rPr lang="en-GB" sz="5000" dirty="0"/>
              <a:t>Can you identify some periods of history that came AFTER the Stone, Bronze or Iron Ages in Britain?</a:t>
            </a:r>
          </a:p>
          <a:p>
            <a:pPr marL="0" indent="0" algn="ctr">
              <a:buNone/>
            </a:pPr>
            <a:endParaRPr lang="en-GB" sz="3000" dirty="0"/>
          </a:p>
          <a:p>
            <a:pPr marL="0" indent="0" algn="ctr">
              <a:buNone/>
            </a:pPr>
            <a:r>
              <a:rPr lang="en-GB" sz="5000" dirty="0"/>
              <a:t>Does this automatically make them more advanced than prehistoric Britain?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Stone Age to Iron Age 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Stone Age to Iron Age Chronology question</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3000" dirty="0"/>
              <a:t>There are lots of periods of history after prehistoric Britain such as Roman Britain, Anglo-Saxon and Viking Britain or Norman Britain.</a:t>
            </a:r>
          </a:p>
        </p:txBody>
      </p:sp>
    </p:spTree>
    <p:extLst>
      <p:ext uri="{BB962C8B-B14F-4D97-AF65-F5344CB8AC3E}">
        <p14:creationId xmlns:p14="http://schemas.microsoft.com/office/powerpoint/2010/main" val="34569272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Continuity and Change</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a continuity or a change during the Anglo-Saxon settlement that you think was negative and say why you think it was negative?</a:t>
            </a:r>
          </a:p>
          <a:p>
            <a:pPr marL="0" indent="0" algn="ctr">
              <a:buNone/>
            </a:pPr>
            <a:endParaRPr lang="en-GB" sz="2000" dirty="0"/>
          </a:p>
          <a:p>
            <a:pPr marL="0" indent="0" algn="ctr">
              <a:buNone/>
            </a:pPr>
            <a:r>
              <a:rPr lang="en-GB" sz="4500" dirty="0"/>
              <a:t>Do you think that THEY knew that it was negative or was it later?</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Anglo-Saxons Continuity and Change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3" name="Action Button: Custom 12">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The Anglo-Saxons didn’t write much as many of them couldn’t read or write, so we don’t have as much evidence about them as we do about the Romans in Britain. They also preferred building with wood instead of stone, meaning that lots of their buildings haven’t survived.</a:t>
            </a:r>
          </a:p>
        </p:txBody>
      </p:sp>
    </p:spTree>
    <p:extLst>
      <p:ext uri="{BB962C8B-B14F-4D97-AF65-F5344CB8AC3E}">
        <p14:creationId xmlns:p14="http://schemas.microsoft.com/office/powerpoint/2010/main" val="4617927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Causes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7" cy="4136570"/>
          </a:xfrm>
        </p:spPr>
        <p:txBody>
          <a:bodyPr>
            <a:noAutofit/>
          </a:bodyPr>
          <a:lstStyle/>
          <a:p>
            <a:pPr marL="0" indent="0" algn="ctr">
              <a:buNone/>
            </a:pPr>
            <a:r>
              <a:rPr lang="en-GB" sz="4500" dirty="0"/>
              <a:t>Can you identify some causes that brought about change to Britain by the Anglo-Saxons</a:t>
            </a:r>
          </a:p>
          <a:p>
            <a:pPr marL="0" indent="0" algn="ctr">
              <a:buNone/>
            </a:pPr>
            <a:endParaRPr lang="en-GB" sz="4500" dirty="0"/>
          </a:p>
          <a:p>
            <a:pPr marL="0" indent="0" algn="ctr">
              <a:buNone/>
            </a:pPr>
            <a:r>
              <a:rPr lang="en-GB" sz="4500" dirty="0"/>
              <a:t>Do you think these causes were more important than the effects that they brought?</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Anglo-Saxons 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3" name="Action Button: Custom 12">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Religion changed in Britain under the Anglo-Saxons because Christianity became more popular across the world. Missionaries were sent to convert the Anglo-Saxons to Christianity.</a:t>
            </a:r>
          </a:p>
        </p:txBody>
      </p:sp>
    </p:spTree>
    <p:extLst>
      <p:ext uri="{BB962C8B-B14F-4D97-AF65-F5344CB8AC3E}">
        <p14:creationId xmlns:p14="http://schemas.microsoft.com/office/powerpoint/2010/main" val="6189877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Effects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1678947"/>
            <a:ext cx="10793628" cy="4136570"/>
          </a:xfrm>
        </p:spPr>
        <p:txBody>
          <a:bodyPr>
            <a:noAutofit/>
          </a:bodyPr>
          <a:lstStyle/>
          <a:p>
            <a:pPr marL="0" indent="0" algn="ctr">
              <a:buNone/>
            </a:pPr>
            <a:r>
              <a:rPr lang="en-GB" sz="4000" dirty="0"/>
              <a:t>Can you identify some effects that occurred in Britain under Anglo-Saxon rule?</a:t>
            </a:r>
          </a:p>
          <a:p>
            <a:pPr marL="0" indent="0" algn="ctr">
              <a:buNone/>
            </a:pPr>
            <a:endParaRPr lang="en-GB" sz="4000" dirty="0"/>
          </a:p>
          <a:p>
            <a:pPr marL="0" indent="0" algn="ctr">
              <a:buNone/>
            </a:pPr>
            <a:r>
              <a:rPr lang="en-GB" sz="4000" dirty="0"/>
              <a:t>Can you identify the causes of them?</a:t>
            </a:r>
          </a:p>
          <a:p>
            <a:pPr marL="0" indent="0" algn="ctr">
              <a:buNone/>
            </a:pPr>
            <a:endParaRPr lang="en-GB" sz="4000" dirty="0"/>
          </a:p>
          <a:p>
            <a:pPr marL="0" indent="0" algn="ctr">
              <a:buNone/>
            </a:pPr>
            <a:r>
              <a:rPr lang="en-GB" sz="4000" dirty="0"/>
              <a:t>Did these effects last longer than the Anglo-Saxons perhaps intended them to?</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Anglo-Saxons 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Anglo-Saxons 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3" name="Action Button: Custom 12">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The name ‘England’ comes from the term ‘Angle land’ which we still use today, like lots of other place names in Britain such as –borough, -ton or –mouth.</a:t>
            </a:r>
          </a:p>
        </p:txBody>
      </p:sp>
    </p:spTree>
    <p:extLst>
      <p:ext uri="{BB962C8B-B14F-4D97-AF65-F5344CB8AC3E}">
        <p14:creationId xmlns:p14="http://schemas.microsoft.com/office/powerpoint/2010/main" val="12215361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Positive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272579"/>
            <a:ext cx="10793628" cy="3154310"/>
          </a:xfrm>
        </p:spPr>
        <p:txBody>
          <a:bodyPr>
            <a:noAutofit/>
          </a:bodyPr>
          <a:lstStyle/>
          <a:p>
            <a:pPr marL="0" indent="0" algn="ctr">
              <a:buNone/>
            </a:pPr>
            <a:r>
              <a:rPr lang="en-GB" sz="4000" dirty="0"/>
              <a:t>Can you think of any causes or effects that had a positive impact on Britain under the Anglo-Saxons?</a:t>
            </a:r>
          </a:p>
          <a:p>
            <a:pPr marL="0" indent="0" algn="ctr">
              <a:buNone/>
            </a:pPr>
            <a:endParaRPr lang="en-GB" sz="4000" dirty="0"/>
          </a:p>
          <a:p>
            <a:pPr marL="0" indent="0" algn="ctr">
              <a:buNone/>
            </a:pPr>
            <a:r>
              <a:rPr lang="en-GB" sz="4000" dirty="0"/>
              <a:t>Do you think that history would have developed in the same way without these causes and effects?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Anglo-Saxons Cause and Effect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Anglo-Saxons 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3" name="Action Button: Custom 12">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Establishing kingdoms in England gave fewer people more control, meaning the country was more united, eventually leading to the Kingdom of England.</a:t>
            </a:r>
          </a:p>
        </p:txBody>
      </p:sp>
    </p:spTree>
    <p:extLst>
      <p:ext uri="{BB962C8B-B14F-4D97-AF65-F5344CB8AC3E}">
        <p14:creationId xmlns:p14="http://schemas.microsoft.com/office/powerpoint/2010/main" val="345574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Cause and Effect</a:t>
            </a:r>
            <a:br>
              <a:rPr lang="en-GB" b="1" u="sng" dirty="0">
                <a:solidFill>
                  <a:schemeClr val="bg1"/>
                </a:solidFill>
              </a:rPr>
            </a:br>
            <a:r>
              <a:rPr lang="en-GB" dirty="0">
                <a:solidFill>
                  <a:schemeClr val="bg1"/>
                </a:solidFill>
              </a:rPr>
              <a:t>Negative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351613"/>
            <a:ext cx="10793628" cy="3180893"/>
          </a:xfrm>
        </p:spPr>
        <p:txBody>
          <a:bodyPr>
            <a:noAutofit/>
          </a:bodyPr>
          <a:lstStyle/>
          <a:p>
            <a:pPr marL="0" indent="0" algn="ctr">
              <a:buNone/>
            </a:pPr>
            <a:r>
              <a:rPr lang="en-GB" sz="4000" dirty="0"/>
              <a:t>Can you think of any causes or effects that had a negative impact on Britain from the Anglo-Saxons?</a:t>
            </a:r>
          </a:p>
          <a:p>
            <a:pPr marL="0" indent="0" algn="ctr">
              <a:buNone/>
            </a:pPr>
            <a:endParaRPr lang="en-GB" sz="4000" dirty="0"/>
          </a:p>
          <a:p>
            <a:pPr marL="0" indent="0" algn="ctr">
              <a:buNone/>
            </a:pPr>
            <a:r>
              <a:rPr lang="en-GB" sz="4000" dirty="0"/>
              <a:t>Do you think that history would have developed in the same way without these causes and effects?</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Anglo-Saxons Cause and Effect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3" name="Action Button: Custom 12">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As the Anglo-Saxons weren’t as interested in writing, very few people learned to read or write, meaning that we don’t know as much about them as other civilisations that did write lots. </a:t>
            </a:r>
          </a:p>
        </p:txBody>
      </p:sp>
    </p:spTree>
    <p:extLst>
      <p:ext uri="{BB962C8B-B14F-4D97-AF65-F5344CB8AC3E}">
        <p14:creationId xmlns:p14="http://schemas.microsoft.com/office/powerpoint/2010/main" val="21011507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Event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93628" cy="3180893"/>
          </a:xfrm>
        </p:spPr>
        <p:txBody>
          <a:bodyPr>
            <a:noAutofit/>
          </a:bodyPr>
          <a:lstStyle/>
          <a:p>
            <a:pPr marL="0" indent="0" algn="ctr">
              <a:buNone/>
            </a:pPr>
            <a:r>
              <a:rPr lang="en-GB" sz="4000" dirty="0"/>
              <a:t>Can you think of a significant event during the Anglo-Saxon settlement and say why it was so significant?</a:t>
            </a:r>
          </a:p>
          <a:p>
            <a:pPr marL="0" indent="0" algn="ctr">
              <a:buNone/>
            </a:pPr>
            <a:endParaRPr lang="en-GB" sz="4000" dirty="0"/>
          </a:p>
          <a:p>
            <a:pPr marL="0" indent="0" algn="ctr">
              <a:buNone/>
            </a:pPr>
            <a:r>
              <a:rPr lang="en-GB" sz="4000" dirty="0"/>
              <a:t>Do you think that it was more significant for people back then or for us now?</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Anglo-Saxons 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3" name="Action Button: Custom 12">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Alfred the Great’s victory at the Battle of </a:t>
            </a:r>
            <a:r>
              <a:rPr lang="en-GB" sz="2600" dirty="0" err="1"/>
              <a:t>Edington</a:t>
            </a:r>
            <a:r>
              <a:rPr lang="en-GB" sz="2600" dirty="0"/>
              <a:t> in AD878 meant that the Vikings suffered their first major defeat in Britain, showing that the Anglo-Saxons could and would fight back. </a:t>
            </a:r>
          </a:p>
        </p:txBody>
      </p:sp>
    </p:spTree>
    <p:extLst>
      <p:ext uri="{BB962C8B-B14F-4D97-AF65-F5344CB8AC3E}">
        <p14:creationId xmlns:p14="http://schemas.microsoft.com/office/powerpoint/2010/main" val="13354234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People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6" y="2113488"/>
            <a:ext cx="10793628" cy="3180893"/>
          </a:xfrm>
        </p:spPr>
        <p:txBody>
          <a:bodyPr>
            <a:noAutofit/>
          </a:bodyPr>
          <a:lstStyle/>
          <a:p>
            <a:pPr marL="0" indent="0" algn="ctr">
              <a:buNone/>
            </a:pPr>
            <a:r>
              <a:rPr lang="en-GB" sz="4000" dirty="0"/>
              <a:t>Can you think of some significant people linked to the Anglo-Saxons and say why there were so significant?</a:t>
            </a:r>
          </a:p>
          <a:p>
            <a:pPr marL="0" indent="0" algn="ctr">
              <a:buNone/>
            </a:pPr>
            <a:endParaRPr lang="en-GB" sz="4000" dirty="0"/>
          </a:p>
          <a:p>
            <a:pPr marL="0" indent="0" algn="ctr">
              <a:buNone/>
            </a:pPr>
            <a:r>
              <a:rPr lang="en-GB" sz="4000" dirty="0"/>
              <a:t>Were these people actually Anglo-Saxons or did they belong to a different group or country?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Anglo-Saxons 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Anglo-Saxons 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3" name="Action Button: Custom 12">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Saint Bede was an important Anglo-Saxon Monk who became famous for writing about the history of England, giving us one of the first real histories of the country. </a:t>
            </a:r>
          </a:p>
        </p:txBody>
      </p:sp>
    </p:spTree>
    <p:extLst>
      <p:ext uri="{BB962C8B-B14F-4D97-AF65-F5344CB8AC3E}">
        <p14:creationId xmlns:p14="http://schemas.microsoft.com/office/powerpoint/2010/main" val="18393472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Challenges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708596"/>
            <a:ext cx="12192000" cy="4466927"/>
          </a:xfrm>
        </p:spPr>
        <p:txBody>
          <a:bodyPr>
            <a:noAutofit/>
          </a:bodyPr>
          <a:lstStyle/>
          <a:p>
            <a:pPr marL="0" indent="0" algn="ctr">
              <a:buNone/>
            </a:pPr>
            <a:r>
              <a:rPr lang="en-GB" sz="4000" dirty="0"/>
              <a:t>What kinds of challenges do you think that the Anglo-Saxons faced?</a:t>
            </a:r>
          </a:p>
          <a:p>
            <a:pPr algn="ctr"/>
            <a:endParaRPr lang="en-GB" sz="1000" dirty="0"/>
          </a:p>
          <a:p>
            <a:pPr marL="0" indent="0" algn="ctr">
              <a:buNone/>
            </a:pPr>
            <a:r>
              <a:rPr lang="en-GB" sz="4000" dirty="0"/>
              <a:t>Do you think that they faced greater challenges than other civilisations that you’ve studied?</a:t>
            </a:r>
          </a:p>
          <a:p>
            <a:pPr marL="0" indent="0" algn="ctr">
              <a:buNone/>
            </a:pPr>
            <a:endParaRPr lang="en-GB" sz="1000" dirty="0"/>
          </a:p>
          <a:p>
            <a:pPr marL="0" indent="0" algn="ctr">
              <a:buNone/>
            </a:pPr>
            <a:r>
              <a:rPr lang="en-GB" sz="4000" dirty="0"/>
              <a:t>Do you think that other people faced new challenges when they came into contact with the Anglo-Saxons?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Anglo-Saxons Significance and Interpretation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Anglo-Saxons 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3" name="Action Button: Custom 12">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The Anglo-Saxons had to face almost constant threats from Viking attacks from around AD800 onwards. They had settled and claimed the lands for themselves, but the Vikings did the same. </a:t>
            </a:r>
          </a:p>
        </p:txBody>
      </p:sp>
    </p:spTree>
    <p:extLst>
      <p:ext uri="{BB962C8B-B14F-4D97-AF65-F5344CB8AC3E}">
        <p14:creationId xmlns:p14="http://schemas.microsoft.com/office/powerpoint/2010/main" val="40660649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Significance and Interpretation</a:t>
            </a:r>
            <a:br>
              <a:rPr lang="en-GB" b="1" u="sng" dirty="0">
                <a:solidFill>
                  <a:schemeClr val="bg1"/>
                </a:solidFill>
              </a:rPr>
            </a:br>
            <a:r>
              <a:rPr lang="en-GB" dirty="0">
                <a:solidFill>
                  <a:schemeClr val="bg1"/>
                </a:solidFill>
              </a:rPr>
              <a:t>Interpretation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0" y="1829098"/>
            <a:ext cx="12192000" cy="3180893"/>
          </a:xfrm>
        </p:spPr>
        <p:txBody>
          <a:bodyPr>
            <a:noAutofit/>
          </a:bodyPr>
          <a:lstStyle/>
          <a:p>
            <a:pPr marL="0" indent="0" algn="ctr">
              <a:buNone/>
            </a:pPr>
            <a:r>
              <a:rPr lang="en-GB" sz="4000" dirty="0"/>
              <a:t>Can you think of an interpretation that we have of the Anglo-Saxons?</a:t>
            </a:r>
          </a:p>
          <a:p>
            <a:pPr marL="0" indent="0" algn="ctr">
              <a:buNone/>
            </a:pPr>
            <a:endParaRPr lang="en-GB" sz="4000" dirty="0"/>
          </a:p>
          <a:p>
            <a:pPr marL="0" indent="0" algn="ctr">
              <a:buNone/>
            </a:pPr>
            <a:r>
              <a:rPr lang="en-GB" sz="4000" dirty="0"/>
              <a:t>Is it a good interpretation or a bad one?</a:t>
            </a:r>
          </a:p>
          <a:p>
            <a:pPr marL="0" indent="0" algn="ctr">
              <a:buNone/>
            </a:pPr>
            <a:endParaRPr lang="en-GB" sz="4000" dirty="0"/>
          </a:p>
          <a:p>
            <a:pPr marL="0" indent="0" algn="ctr">
              <a:buNone/>
            </a:pPr>
            <a:r>
              <a:rPr lang="en-GB" sz="4000" dirty="0"/>
              <a:t>Why do you think we have this interpretation of them?</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Anglo-Saxons Significance and Interpretation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3" name="Action Button: Custom 12">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The ‘Dark Ages’ refers to Anglo-Saxon and Viking Britain as not much was known because they didn’t write. However, just because they didn’t write much didn’t mean they weren’t intelligent. We owe lots to the Anglo-Saxons and their creations.</a:t>
            </a:r>
          </a:p>
        </p:txBody>
      </p:sp>
    </p:spTree>
    <p:extLst>
      <p:ext uri="{BB962C8B-B14F-4D97-AF65-F5344CB8AC3E}">
        <p14:creationId xmlns:p14="http://schemas.microsoft.com/office/powerpoint/2010/main" val="35076715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Types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1944962"/>
            <a:ext cx="10773032" cy="3180893"/>
          </a:xfrm>
        </p:spPr>
        <p:txBody>
          <a:bodyPr>
            <a:noAutofit/>
          </a:bodyPr>
          <a:lstStyle/>
          <a:p>
            <a:pPr marL="0" indent="0" algn="ctr">
              <a:buNone/>
            </a:pPr>
            <a:r>
              <a:rPr lang="en-GB" sz="4000" dirty="0"/>
              <a:t>What types of sources do we have about the Anglo-Saxons?</a:t>
            </a:r>
          </a:p>
          <a:p>
            <a:pPr marL="0" indent="0" algn="ctr">
              <a:buNone/>
            </a:pPr>
            <a:endParaRPr lang="en-GB" sz="4000" dirty="0"/>
          </a:p>
          <a:p>
            <a:pPr marL="0" indent="0" algn="ctr">
              <a:buNone/>
            </a:pPr>
            <a:r>
              <a:rPr lang="en-GB" sz="4000" dirty="0"/>
              <a:t>Do we have different types of sources for the Anglo-Saxons compared to another period or civilisation that we have studied and why?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Anglo-Saxons Sources as Evidence question</a:t>
            </a:r>
          </a:p>
        </p:txBody>
      </p:sp>
      <p:sp>
        <p:nvSpPr>
          <p:cNvPr id="8" name="Action Button: Custom 7">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1" name="Action Button: Custom 10">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3" name="Action Button: Custom 12">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Some of the most important evidence we have for the Anglo-Saxons are church and religious manuscripts that were crafted. We also have burial mounds, jewellery, buildings and human remains.</a:t>
            </a:r>
          </a:p>
        </p:txBody>
      </p:sp>
    </p:spTree>
    <p:extLst>
      <p:ext uri="{BB962C8B-B14F-4D97-AF65-F5344CB8AC3E}">
        <p14:creationId xmlns:p14="http://schemas.microsoft.com/office/powerpoint/2010/main" val="4963266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A6A6A6"/>
          </a:solidFill>
          <a:ln>
            <a:solidFill>
              <a:srgbClr val="A6A6A6"/>
            </a:solidFill>
          </a:ln>
        </p:spPr>
        <p:txBody>
          <a:bodyPr/>
          <a:lstStyle/>
          <a:p>
            <a:pPr algn="ctr"/>
            <a:r>
              <a:rPr lang="en-GB" b="1" u="sng" dirty="0">
                <a:solidFill>
                  <a:schemeClr val="bg1"/>
                </a:solidFill>
              </a:rPr>
              <a:t>Chronology</a:t>
            </a:r>
            <a:br>
              <a:rPr lang="en-GB" b="1" u="sng" dirty="0">
                <a:solidFill>
                  <a:schemeClr val="bg1"/>
                </a:solidFill>
              </a:rPr>
            </a:br>
            <a:r>
              <a:rPr lang="en-GB" dirty="0">
                <a:solidFill>
                  <a:schemeClr val="bg1"/>
                </a:solidFill>
              </a:rPr>
              <a:t>Concurrent</a:t>
            </a:r>
          </a:p>
        </p:txBody>
      </p:sp>
      <p:sp>
        <p:nvSpPr>
          <p:cNvPr id="3" name="Content Placeholder 2"/>
          <p:cNvSpPr>
            <a:spLocks noGrp="1"/>
          </p:cNvSpPr>
          <p:nvPr>
            <p:ph idx="1"/>
          </p:nvPr>
        </p:nvSpPr>
        <p:spPr>
          <a:xfrm>
            <a:off x="0" y="1785257"/>
            <a:ext cx="12192000" cy="4223657"/>
          </a:xfrm>
        </p:spPr>
        <p:txBody>
          <a:bodyPr>
            <a:noAutofit/>
          </a:bodyPr>
          <a:lstStyle/>
          <a:p>
            <a:pPr marL="0" indent="0" algn="ctr">
              <a:buNone/>
            </a:pPr>
            <a:r>
              <a:rPr lang="en-GB" sz="5000" dirty="0"/>
              <a:t>Can you identify some other civilisations that lived AT THE SAME TIME as:</a:t>
            </a:r>
          </a:p>
          <a:p>
            <a:pPr algn="ctr"/>
            <a:r>
              <a:rPr lang="en-GB" sz="5000" dirty="0"/>
              <a:t>Stone Age Britain,</a:t>
            </a:r>
          </a:p>
          <a:p>
            <a:pPr algn="ctr"/>
            <a:r>
              <a:rPr lang="en-GB" sz="5000" dirty="0"/>
              <a:t>Bronze Age Britain or</a:t>
            </a:r>
          </a:p>
          <a:p>
            <a:pPr algn="ctr"/>
            <a:r>
              <a:rPr lang="en-GB" sz="5000" dirty="0"/>
              <a:t>Iron Age Britain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11" name="Action Button: Custom 10">
            <a:hlinkClick r:id="" action="ppaction://macro?name=RandomizerStone"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Stone to Iron Age skill</a:t>
            </a:r>
          </a:p>
        </p:txBody>
      </p:sp>
      <p:sp>
        <p:nvSpPr>
          <p:cNvPr id="13" name="Action Button: Custom 12">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Stone Age to Iron Age menu</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Next Stone Age to Iron Age Chronology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Previous Stone Age to Iron Age Chronology question</a:t>
            </a:r>
          </a:p>
        </p:txBody>
      </p:sp>
      <p:sp>
        <p:nvSpPr>
          <p:cNvPr id="9" name="Action Button: Custom 8">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3000" dirty="0"/>
              <a:t>Stone Age Britain: Ancient Egypt</a:t>
            </a:r>
          </a:p>
          <a:p>
            <a:pPr algn="ctr"/>
            <a:r>
              <a:rPr lang="en-GB" sz="3000" dirty="0"/>
              <a:t>Bronze Age Britain: Shang Dynasty</a:t>
            </a:r>
          </a:p>
          <a:p>
            <a:pPr algn="ctr"/>
            <a:r>
              <a:rPr lang="en-GB" sz="3000" dirty="0"/>
              <a:t>Iron Age Britain: Greeks and Romans</a:t>
            </a:r>
          </a:p>
        </p:txBody>
      </p:sp>
    </p:spTree>
    <p:extLst>
      <p:ext uri="{BB962C8B-B14F-4D97-AF65-F5344CB8AC3E}">
        <p14:creationId xmlns:p14="http://schemas.microsoft.com/office/powerpoint/2010/main" val="33652243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Amount</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73032" cy="3180893"/>
          </a:xfrm>
        </p:spPr>
        <p:txBody>
          <a:bodyPr>
            <a:noAutofit/>
          </a:bodyPr>
          <a:lstStyle/>
          <a:p>
            <a:pPr marL="0" indent="0" algn="ctr">
              <a:buNone/>
            </a:pPr>
            <a:r>
              <a:rPr lang="en-GB" sz="4000" dirty="0"/>
              <a:t>How much evidence do we have about the Anglo-Saxons?</a:t>
            </a:r>
          </a:p>
          <a:p>
            <a:pPr marL="0" indent="0" algn="ctr">
              <a:buNone/>
            </a:pPr>
            <a:endParaRPr lang="en-GB" sz="2000" dirty="0"/>
          </a:p>
          <a:p>
            <a:pPr marL="0" indent="0" algn="ctr">
              <a:buNone/>
            </a:pPr>
            <a:r>
              <a:rPr lang="en-GB" sz="4000" dirty="0"/>
              <a:t>Do we have as much evidence as other periods or civilisations that you’ve studied and why might that be?</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Anglo-Saxons 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Anglo-Saxons Sources as Evidence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3" name="Action Button: Custom 12">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There isn’t as much evidence from the Anglo-Saxons because they didn’t write as much and lots of their buildings were made from wood so they have rotted away.</a:t>
            </a:r>
          </a:p>
        </p:txBody>
      </p:sp>
    </p:spTree>
    <p:extLst>
      <p:ext uri="{BB962C8B-B14F-4D97-AF65-F5344CB8AC3E}">
        <p14:creationId xmlns:p14="http://schemas.microsoft.com/office/powerpoint/2010/main" val="7121145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Usefulness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09484" y="2259287"/>
            <a:ext cx="10773032" cy="3180893"/>
          </a:xfrm>
        </p:spPr>
        <p:txBody>
          <a:bodyPr>
            <a:noAutofit/>
          </a:bodyPr>
          <a:lstStyle/>
          <a:p>
            <a:pPr marL="0" indent="0" algn="ctr">
              <a:buNone/>
            </a:pPr>
            <a:r>
              <a:rPr lang="en-GB" sz="4000" dirty="0"/>
              <a:t>Can you name any evidence about the Anglo-Saxons?</a:t>
            </a:r>
          </a:p>
          <a:p>
            <a:pPr marL="0" indent="0" algn="ctr">
              <a:buNone/>
            </a:pPr>
            <a:endParaRPr lang="en-GB" sz="4000" dirty="0"/>
          </a:p>
          <a:p>
            <a:pPr marL="0" indent="0" algn="ctr">
              <a:buNone/>
            </a:pPr>
            <a:r>
              <a:rPr lang="en-GB" sz="4000" dirty="0"/>
              <a:t>What makes it useful and in what kind of way?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Anglo-Saxons Sources as Evidence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Anglo-Saxons Sources as Evidence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3" name="Action Button: Custom 12">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453121"/>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Lots of written evidence from the Anglo-Saxons was written by monks so there are lots of religious elements, meaning that we have to think carefully about what they saw and what they thought was down to religion and their gods.</a:t>
            </a:r>
          </a:p>
        </p:txBody>
      </p:sp>
    </p:spTree>
    <p:extLst>
      <p:ext uri="{BB962C8B-B14F-4D97-AF65-F5344CB8AC3E}">
        <p14:creationId xmlns:p14="http://schemas.microsoft.com/office/powerpoint/2010/main" val="4036301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Sources as Evidence</a:t>
            </a:r>
            <a:br>
              <a:rPr lang="en-GB" b="1" u="sng" dirty="0">
                <a:solidFill>
                  <a:schemeClr val="bg1"/>
                </a:solidFill>
              </a:rPr>
            </a:br>
            <a:r>
              <a:rPr lang="en-GB" dirty="0">
                <a:solidFill>
                  <a:schemeClr val="bg1"/>
                </a:solidFill>
              </a:rPr>
              <a:t>Primary/Secondary</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73032" cy="3180893"/>
          </a:xfrm>
        </p:spPr>
        <p:txBody>
          <a:bodyPr>
            <a:noAutofit/>
          </a:bodyPr>
          <a:lstStyle/>
          <a:p>
            <a:pPr marL="0" indent="0" algn="ctr">
              <a:buNone/>
            </a:pPr>
            <a:r>
              <a:rPr lang="en-GB" sz="4000" dirty="0"/>
              <a:t>Can you identify any primary sources about the Anglo-Saxons?</a:t>
            </a:r>
          </a:p>
          <a:p>
            <a:pPr marL="0" indent="0" algn="ctr">
              <a:buNone/>
            </a:pPr>
            <a:endParaRPr lang="en-GB" sz="4000" dirty="0"/>
          </a:p>
          <a:p>
            <a:pPr marL="0" indent="0" algn="ctr">
              <a:buNone/>
            </a:pPr>
            <a:r>
              <a:rPr lang="en-GB" sz="4000" dirty="0"/>
              <a:t>Which secondary sources have we used to find out about this period of history?</a:t>
            </a:r>
          </a:p>
        </p:txBody>
      </p:sp>
      <p:sp>
        <p:nvSpPr>
          <p:cNvPr id="7" name="Action Button: Custom 6">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Anglo-Saxons Sources as Evidence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3" name="Action Button: Custom 12">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Coins, manuscripts, jewellery, tools and weapons are all primary sources that have been found from Anglo-Saxon Britain. Books, websites and videos are secondary sources.</a:t>
            </a:r>
          </a:p>
        </p:txBody>
      </p:sp>
    </p:spTree>
    <p:extLst>
      <p:ext uri="{BB962C8B-B14F-4D97-AF65-F5344CB8AC3E}">
        <p14:creationId xmlns:p14="http://schemas.microsoft.com/office/powerpoint/2010/main" val="34951872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Questions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2259287"/>
            <a:ext cx="10773032" cy="3180893"/>
          </a:xfrm>
        </p:spPr>
        <p:txBody>
          <a:bodyPr>
            <a:noAutofit/>
          </a:bodyPr>
          <a:lstStyle/>
          <a:p>
            <a:pPr marL="0" indent="0" algn="ctr">
              <a:buNone/>
            </a:pPr>
            <a:r>
              <a:rPr lang="en-GB" sz="4000" dirty="0"/>
              <a:t>What kinds of questions would you like to ask about the Anglo-Saxons?</a:t>
            </a:r>
          </a:p>
          <a:p>
            <a:pPr marL="0" indent="0" algn="ctr">
              <a:buNone/>
            </a:pPr>
            <a:endParaRPr lang="en-GB" sz="4000" dirty="0"/>
          </a:p>
          <a:p>
            <a:pPr marL="0" indent="0" algn="ctr">
              <a:buNone/>
            </a:pPr>
            <a:r>
              <a:rPr lang="en-GB" sz="4000" dirty="0"/>
              <a:t>Why might they be good questions to ask?</a:t>
            </a:r>
          </a:p>
        </p:txBody>
      </p:sp>
      <p:sp>
        <p:nvSpPr>
          <p:cNvPr id="8" name="Action Button: Custom 7">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Anglo-Saxons 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3" name="Action Button: Custom 12">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600" dirty="0"/>
              <a:t>Why did the Anglo-Saxons wait until the Romans had left to invade?</a:t>
            </a:r>
          </a:p>
          <a:p>
            <a:pPr algn="ctr"/>
            <a:r>
              <a:rPr lang="en-GB" sz="2600" dirty="0"/>
              <a:t>How did the Anglo-Saxon struggle with the Scots help shape Britain?</a:t>
            </a:r>
          </a:p>
        </p:txBody>
      </p:sp>
    </p:spTree>
    <p:extLst>
      <p:ext uri="{BB962C8B-B14F-4D97-AF65-F5344CB8AC3E}">
        <p14:creationId xmlns:p14="http://schemas.microsoft.com/office/powerpoint/2010/main" val="2599240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Explanations</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73032" cy="3180893"/>
          </a:xfrm>
        </p:spPr>
        <p:txBody>
          <a:bodyPr>
            <a:noAutofit/>
          </a:bodyPr>
          <a:lstStyle/>
          <a:p>
            <a:pPr marL="0" indent="0" algn="ctr">
              <a:buNone/>
            </a:pPr>
            <a:r>
              <a:rPr lang="en-GB" sz="4000" dirty="0"/>
              <a:t>Can you give an explanation to a question that has already been asked about the Anglo-Saxons?</a:t>
            </a:r>
          </a:p>
          <a:p>
            <a:pPr marL="0" indent="0" algn="ctr">
              <a:buNone/>
            </a:pPr>
            <a:endParaRPr lang="en-GB" sz="4000" dirty="0"/>
          </a:p>
          <a:p>
            <a:pPr marL="0" indent="0" algn="ctr">
              <a:buNone/>
            </a:pPr>
            <a:r>
              <a:rPr lang="en-GB" sz="4000" dirty="0"/>
              <a:t>Can you answer a question that YOU have asked?</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Anglo-Saxons 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Anglo-Saxons 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3" name="Action Button: Custom 12">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200" dirty="0"/>
              <a:t>Why did the Anglo-Saxons build with wood instead of stone?</a:t>
            </a:r>
          </a:p>
          <a:p>
            <a:pPr algn="ctr"/>
            <a:r>
              <a:rPr lang="en-GB" sz="2200" dirty="0"/>
              <a:t>Where the Anglo-Saxons came from was full of forests, so they were good with wood. Britain also had lots of forests and it is easier to work with than stone.</a:t>
            </a:r>
          </a:p>
        </p:txBody>
      </p:sp>
    </p:spTree>
    <p:extLst>
      <p:ext uri="{BB962C8B-B14F-4D97-AF65-F5344CB8AC3E}">
        <p14:creationId xmlns:p14="http://schemas.microsoft.com/office/powerpoint/2010/main" val="24977362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Evidence</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2259287"/>
            <a:ext cx="10773032" cy="3180893"/>
          </a:xfrm>
        </p:spPr>
        <p:txBody>
          <a:bodyPr>
            <a:noAutofit/>
          </a:bodyPr>
          <a:lstStyle/>
          <a:p>
            <a:pPr marL="0" indent="0" algn="ctr">
              <a:buNone/>
            </a:pPr>
            <a:r>
              <a:rPr lang="en-GB" sz="4000" dirty="0"/>
              <a:t>Can you give any evidence to either support or oppose a question or statement about the Anglo-Saxons?</a:t>
            </a:r>
          </a:p>
          <a:p>
            <a:pPr marL="0" indent="0" algn="ctr">
              <a:buNone/>
            </a:pPr>
            <a:endParaRPr lang="en-GB" sz="2000" dirty="0"/>
          </a:p>
          <a:p>
            <a:pPr marL="0" indent="0" algn="ctr">
              <a:buNone/>
            </a:pPr>
            <a:r>
              <a:rPr lang="en-GB" sz="4000" dirty="0"/>
              <a:t>Is providing evidence important when conducting an enquiry in history?</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Anglo-Saxons Historical Enquiry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Anglo-Saxons 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3" name="Action Button: Custom 12">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12" name="Action Button: Custom 11">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2000" b="1" u="sng" dirty="0"/>
          </a:p>
          <a:p>
            <a:pPr algn="ctr"/>
            <a:r>
              <a:rPr lang="en-GB" sz="2500" dirty="0"/>
              <a:t>The warrior’s helmet at Sutton </a:t>
            </a:r>
            <a:r>
              <a:rPr lang="en-GB" sz="2500" dirty="0" err="1"/>
              <a:t>Hoo</a:t>
            </a:r>
            <a:r>
              <a:rPr lang="en-GB" sz="2500" dirty="0"/>
              <a:t> shows that the Anglo-Saxons were very skilled and could they create incredible pieces of jewellery such as that found at the Saxon Princess site in the North East of England.</a:t>
            </a:r>
          </a:p>
        </p:txBody>
      </p:sp>
    </p:spTree>
    <p:extLst>
      <p:ext uri="{BB962C8B-B14F-4D97-AF65-F5344CB8AC3E}">
        <p14:creationId xmlns:p14="http://schemas.microsoft.com/office/powerpoint/2010/main" val="1470879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383177" y="2116412"/>
            <a:ext cx="11425645" cy="3180893"/>
          </a:xfrm>
        </p:spPr>
        <p:txBody>
          <a:bodyPr>
            <a:noAutofit/>
          </a:bodyPr>
          <a:lstStyle/>
          <a:p>
            <a:pPr marL="0" indent="0" algn="ctr">
              <a:buNone/>
            </a:pPr>
            <a:r>
              <a:rPr lang="en-GB" sz="4000" dirty="0"/>
              <a:t>Is it important that we ask questions about the Anglo-Saxons and try to find answers or should we just leave it all in the past?</a:t>
            </a:r>
          </a:p>
          <a:p>
            <a:pPr marL="0" indent="0" algn="ctr">
              <a:buNone/>
            </a:pPr>
            <a:endParaRPr lang="en-GB" sz="4000" dirty="0"/>
          </a:p>
          <a:p>
            <a:pPr marL="0" indent="0" algn="ctr">
              <a:buNone/>
            </a:pPr>
            <a:r>
              <a:rPr lang="en-GB" sz="4000" dirty="0"/>
              <a:t>What would our understanding of them be like WITHOUT asking questions?</a:t>
            </a:r>
          </a:p>
        </p:txBody>
      </p:sp>
      <p:sp>
        <p:nvSpPr>
          <p:cNvPr id="8" name="Title 1"/>
          <p:cNvSpPr txBox="1">
            <a:spLocks/>
          </p:cNvSpPr>
          <p:nvPr/>
        </p:nvSpPr>
        <p:spPr>
          <a:xfrm>
            <a:off x="699187" y="353384"/>
            <a:ext cx="10793627" cy="1325563"/>
          </a:xfrm>
          <a:prstGeom prst="rect">
            <a:avLst/>
          </a:prstGeom>
          <a:solidFill>
            <a:srgbClr val="4B0B7B"/>
          </a:solidFill>
          <a:ln>
            <a:solidFill>
              <a:srgbClr val="A6A6A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solidFill>
                  <a:schemeClr val="bg1"/>
                </a:solidFill>
              </a:rPr>
              <a:t>Historical Enquiry</a:t>
            </a:r>
            <a:br>
              <a:rPr lang="en-GB" b="1" u="sng" dirty="0">
                <a:solidFill>
                  <a:schemeClr val="bg1"/>
                </a:solidFill>
              </a:rPr>
            </a:br>
            <a:r>
              <a:rPr lang="en-GB" dirty="0">
                <a:solidFill>
                  <a:schemeClr val="bg1"/>
                </a:solidFill>
              </a:rPr>
              <a:t>Importance</a:t>
            </a:r>
          </a:p>
        </p:txBody>
      </p:sp>
      <p:sp>
        <p:nvSpPr>
          <p:cNvPr id="12" name="Action Button: Custom 11">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Anglo-Saxons Historical Enquiry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3" name="Action Button: Custom 12">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14" name="Action Button: Custom 13">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5" name="Action Button: Custom 14">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6" name="Rectangle 15"/>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If we didn’t ask questions about the Anglo-Saxons then we might not know much about how Britain was created in the way that it still is today.</a:t>
            </a:r>
          </a:p>
        </p:txBody>
      </p:sp>
    </p:spTree>
    <p:extLst>
      <p:ext uri="{BB962C8B-B14F-4D97-AF65-F5344CB8AC3E}">
        <p14:creationId xmlns:p14="http://schemas.microsoft.com/office/powerpoint/2010/main" val="15908772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6" grpId="0" animBg="1"/>
      <p:bldP spid="16" grpId="1"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Specific</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699187" y="2259287"/>
            <a:ext cx="10773032" cy="3180893"/>
          </a:xfrm>
        </p:spPr>
        <p:txBody>
          <a:bodyPr>
            <a:noAutofit/>
          </a:bodyPr>
          <a:lstStyle/>
          <a:p>
            <a:pPr marL="0" indent="0" algn="ctr">
              <a:buNone/>
            </a:pPr>
            <a:r>
              <a:rPr lang="en-GB" sz="4000" dirty="0"/>
              <a:t>Can you give some examples of some vocabulary that is SPECIFIC to the Anglo-Saxons?</a:t>
            </a:r>
          </a:p>
          <a:p>
            <a:pPr marL="0" indent="0" algn="ctr">
              <a:buNone/>
            </a:pPr>
            <a:endParaRPr lang="en-GB" sz="4000" dirty="0"/>
          </a:p>
          <a:p>
            <a:pPr marL="0" indent="0" algn="ctr">
              <a:buNone/>
            </a:pPr>
            <a:r>
              <a:rPr lang="en-GB" sz="4000" dirty="0"/>
              <a:t>Is there a reason that it is specific to them?</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Anglo-Saxons 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3" name="Action Button: Custom 12">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8" name="Action Button: Custom 7">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2" name="Action Button: Custom 11">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4" name="Rectangle 13"/>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Monk</a:t>
            </a:r>
          </a:p>
          <a:p>
            <a:pPr algn="ctr"/>
            <a:r>
              <a:rPr lang="en-GB" sz="2600" dirty="0"/>
              <a:t>Kingdom</a:t>
            </a:r>
          </a:p>
          <a:p>
            <a:pPr algn="ctr"/>
            <a:r>
              <a:rPr lang="en-GB" sz="2600" dirty="0"/>
              <a:t>Manuscript</a:t>
            </a:r>
          </a:p>
        </p:txBody>
      </p:sp>
    </p:spTree>
    <p:extLst>
      <p:ext uri="{BB962C8B-B14F-4D97-AF65-F5344CB8AC3E}">
        <p14:creationId xmlns:p14="http://schemas.microsoft.com/office/powerpoint/2010/main" val="8913790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General</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963195"/>
            <a:ext cx="10773032" cy="3180893"/>
          </a:xfrm>
        </p:spPr>
        <p:txBody>
          <a:bodyPr>
            <a:noAutofit/>
          </a:bodyPr>
          <a:lstStyle/>
          <a:p>
            <a:pPr marL="0" indent="0" algn="ctr">
              <a:buNone/>
            </a:pPr>
            <a:r>
              <a:rPr lang="en-GB" sz="4000" dirty="0"/>
              <a:t>Can you give some examples of some vocabulary from the Anglo-Saxons that can be found in other periods of history or civilisations?</a:t>
            </a:r>
          </a:p>
          <a:p>
            <a:pPr marL="0" indent="0" algn="ctr">
              <a:buNone/>
            </a:pPr>
            <a:endParaRPr lang="en-GB" sz="4000" dirty="0"/>
          </a:p>
          <a:p>
            <a:pPr marL="0" indent="0" algn="ctr">
              <a:buNone/>
            </a:pPr>
            <a:r>
              <a:rPr lang="en-GB" sz="4000" dirty="0"/>
              <a:t>Why might they be found in other periods of history or other civilisations?</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Anglo-Saxons 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Anglo-Saxons 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2" name="Action Button: Custom 11">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a:t>Farmer-warrior</a:t>
            </a:r>
          </a:p>
          <a:p>
            <a:pPr algn="ctr"/>
            <a:r>
              <a:rPr lang="en-GB" sz="2600" dirty="0"/>
              <a:t>Invader</a:t>
            </a:r>
          </a:p>
          <a:p>
            <a:pPr algn="ctr"/>
            <a:r>
              <a:rPr lang="en-GB" sz="2600" dirty="0"/>
              <a:t>Christianity</a:t>
            </a:r>
          </a:p>
        </p:txBody>
      </p:sp>
    </p:spTree>
    <p:extLst>
      <p:ext uri="{BB962C8B-B14F-4D97-AF65-F5344CB8AC3E}">
        <p14:creationId xmlns:p14="http://schemas.microsoft.com/office/powerpoint/2010/main" val="28381267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7" y="353384"/>
            <a:ext cx="10793627" cy="1325563"/>
          </a:xfrm>
          <a:solidFill>
            <a:srgbClr val="4B0B7B"/>
          </a:solidFill>
          <a:ln>
            <a:solidFill>
              <a:srgbClr val="A6A6A6"/>
            </a:solidFill>
          </a:ln>
        </p:spPr>
        <p:txBody>
          <a:bodyPr/>
          <a:lstStyle/>
          <a:p>
            <a:pPr algn="ctr"/>
            <a:r>
              <a:rPr lang="en-GB" b="1" u="sng" dirty="0">
                <a:solidFill>
                  <a:schemeClr val="bg1"/>
                </a:solidFill>
              </a:rPr>
              <a:t>Vocabulary and Communication</a:t>
            </a:r>
            <a:br>
              <a:rPr lang="en-GB" b="1" u="sng" dirty="0">
                <a:solidFill>
                  <a:schemeClr val="bg1"/>
                </a:solidFill>
              </a:rPr>
            </a:br>
            <a:r>
              <a:rPr lang="en-GB" dirty="0">
                <a:solidFill>
                  <a:schemeClr val="bg1"/>
                </a:solidFill>
              </a:rPr>
              <a:t>Definition</a:t>
            </a:r>
          </a:p>
        </p:txBody>
      </p:sp>
      <p:sp>
        <p:nvSpPr>
          <p:cNvPr id="10" name="Action Button: Custom 9">
            <a:hlinkClick r:id="" action="ppaction://hlinkshowjump?jump=firstslide" highlightClick="1"/>
          </p:cNvPr>
          <p:cNvSpPr/>
          <p:nvPr/>
        </p:nvSpPr>
        <p:spPr>
          <a:xfrm>
            <a:off x="0" y="6389826"/>
            <a:ext cx="838200"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Home</a:t>
            </a:r>
          </a:p>
        </p:txBody>
      </p:sp>
      <p:sp>
        <p:nvSpPr>
          <p:cNvPr id="9" name="Content Placeholder 2"/>
          <p:cNvSpPr>
            <a:spLocks noGrp="1"/>
          </p:cNvSpPr>
          <p:nvPr>
            <p:ph idx="1"/>
          </p:nvPr>
        </p:nvSpPr>
        <p:spPr>
          <a:xfrm>
            <a:off x="719782" y="1963195"/>
            <a:ext cx="10773032" cy="3180893"/>
          </a:xfrm>
        </p:spPr>
        <p:txBody>
          <a:bodyPr>
            <a:noAutofit/>
          </a:bodyPr>
          <a:lstStyle/>
          <a:p>
            <a:pPr marL="0" indent="0" algn="ctr">
              <a:buNone/>
            </a:pPr>
            <a:r>
              <a:rPr lang="en-GB" sz="4000" dirty="0"/>
              <a:t>Can you remember a word or phrase linked to the Anglo-Saxons and give its definition?</a:t>
            </a:r>
          </a:p>
          <a:p>
            <a:pPr marL="0" indent="0" algn="ctr">
              <a:buNone/>
            </a:pPr>
            <a:endParaRPr lang="en-GB" sz="4000" dirty="0"/>
          </a:p>
          <a:p>
            <a:pPr marL="0" indent="0" algn="ctr">
              <a:buNone/>
            </a:pPr>
            <a:r>
              <a:rPr lang="en-GB" sz="4000" dirty="0"/>
              <a:t>Is it specific to these periods or does it appear in another period or civilisation?</a:t>
            </a:r>
          </a:p>
        </p:txBody>
      </p:sp>
      <p:sp>
        <p:nvSpPr>
          <p:cNvPr id="7" name="Action Button: Custom 6">
            <a:hlinkClick r:id="" action="ppaction://hlinkshowjump?jump=nextslide" highlightClick="1"/>
          </p:cNvPr>
          <p:cNvSpPr/>
          <p:nvPr/>
        </p:nvSpPr>
        <p:spPr>
          <a:xfrm>
            <a:off x="2851359"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Next Anglo-Saxons Vocabulary and Communication question</a:t>
            </a:r>
          </a:p>
        </p:txBody>
      </p:sp>
      <p:sp>
        <p:nvSpPr>
          <p:cNvPr id="8" name="Action Button: Custom 7">
            <a:hlinkClick r:id="" action="ppaction://hlinkshowjump?jump=previousslide" highlightClick="1"/>
          </p:cNvPr>
          <p:cNvSpPr/>
          <p:nvPr/>
        </p:nvSpPr>
        <p:spPr>
          <a:xfrm>
            <a:off x="5278394" y="6389826"/>
            <a:ext cx="233024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Previous Anglo-Saxons Vocabulary and Communication question</a:t>
            </a:r>
          </a:p>
        </p:txBody>
      </p:sp>
      <p:sp>
        <p:nvSpPr>
          <p:cNvPr id="11" name="Action Button: Custom 10">
            <a:hlinkClick r:id="rId2" action="ppaction://hlinksldjump" highlightClick="1"/>
          </p:cNvPr>
          <p:cNvSpPr/>
          <p:nvPr/>
        </p:nvSpPr>
        <p:spPr>
          <a:xfrm>
            <a:off x="934994" y="6389826"/>
            <a:ext cx="1819571" cy="477795"/>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Anglo-Saxons</a:t>
            </a:r>
          </a:p>
          <a:p>
            <a:pPr algn="ctr"/>
            <a:r>
              <a:rPr lang="en-GB" sz="1300" dirty="0"/>
              <a:t>menu</a:t>
            </a:r>
          </a:p>
        </p:txBody>
      </p:sp>
      <p:sp>
        <p:nvSpPr>
          <p:cNvPr id="12" name="Action Button: Custom 11">
            <a:hlinkClick r:id="" action="ppaction://macro?name=RandomizerSaxons" highlightClick="1"/>
          </p:cNvPr>
          <p:cNvSpPr/>
          <p:nvPr/>
        </p:nvSpPr>
        <p:spPr>
          <a:xfrm>
            <a:off x="9199605" y="6205173"/>
            <a:ext cx="2992395" cy="65987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Random Anglo-Saxon skill</a:t>
            </a:r>
          </a:p>
        </p:txBody>
      </p:sp>
      <p:sp>
        <p:nvSpPr>
          <p:cNvPr id="13" name="Action Button: Custom 12">
            <a:hlinkClick r:id="" action="ppaction://noaction" highlightClick="1"/>
          </p:cNvPr>
          <p:cNvSpPr/>
          <p:nvPr/>
        </p:nvSpPr>
        <p:spPr>
          <a:xfrm>
            <a:off x="7705429" y="6226270"/>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on</a:t>
            </a:r>
          </a:p>
        </p:txBody>
      </p:sp>
      <p:sp>
        <p:nvSpPr>
          <p:cNvPr id="14" name="Action Button: Custom 13">
            <a:hlinkClick r:id="" action="ppaction://noaction" highlightClick="1"/>
          </p:cNvPr>
          <p:cNvSpPr/>
          <p:nvPr/>
        </p:nvSpPr>
        <p:spPr>
          <a:xfrm>
            <a:off x="7705429" y="6573622"/>
            <a:ext cx="1386320" cy="291421"/>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Example off</a:t>
            </a:r>
          </a:p>
        </p:txBody>
      </p:sp>
      <p:sp>
        <p:nvSpPr>
          <p:cNvPr id="15" name="Rectangle 14"/>
          <p:cNvSpPr/>
          <p:nvPr/>
        </p:nvSpPr>
        <p:spPr>
          <a:xfrm>
            <a:off x="3172597" y="2379668"/>
            <a:ext cx="5846805" cy="2793223"/>
          </a:xfrm>
          <a:prstGeom prst="rect">
            <a:avLst/>
          </a:prstGeom>
          <a:solidFill>
            <a:srgbClr val="4B0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u="sng" dirty="0"/>
              <a:t>Example</a:t>
            </a:r>
          </a:p>
          <a:p>
            <a:pPr algn="ctr"/>
            <a:endParaRPr lang="en-GB" sz="3000" b="1" u="sng" dirty="0"/>
          </a:p>
          <a:p>
            <a:pPr algn="ctr"/>
            <a:r>
              <a:rPr lang="en-GB" sz="2600" dirty="0" err="1"/>
              <a:t>Danegeld</a:t>
            </a:r>
            <a:r>
              <a:rPr lang="en-GB" sz="2600" dirty="0"/>
              <a:t>:</a:t>
            </a:r>
          </a:p>
          <a:p>
            <a:pPr algn="ctr"/>
            <a:r>
              <a:rPr lang="en-GB" sz="2600" dirty="0"/>
              <a:t>Money given by the Anglo-Saxons to the Vikings to stop them attacking.</a:t>
            </a:r>
          </a:p>
        </p:txBody>
      </p:sp>
    </p:spTree>
    <p:extLst>
      <p:ext uri="{BB962C8B-B14F-4D97-AF65-F5344CB8AC3E}">
        <p14:creationId xmlns:p14="http://schemas.microsoft.com/office/powerpoint/2010/main" val="22682556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use and Effect Game" id="{F263F507-4CF7-4B4E-BD76-870546F65723}" vid="{784E09AA-69DA-4E4B-AF0D-3E852A7DE0E0}"/>
    </a:ext>
  </a:extLst>
</a:theme>
</file>

<file path=docProps/app.xml><?xml version="1.0" encoding="utf-8"?>
<Properties xmlns="http://schemas.openxmlformats.org/officeDocument/2006/extended-properties" xmlns:vt="http://schemas.openxmlformats.org/officeDocument/2006/docPropsVTypes">
  <Template>Cause and Effect Game</Template>
  <TotalTime>44613</TotalTime>
  <Words>46853</Words>
  <Application>Microsoft Office PowerPoint</Application>
  <PresentationFormat>Widescreen</PresentationFormat>
  <Paragraphs>9273</Paragraphs>
  <Slides>530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530</vt:i4>
      </vt:variant>
    </vt:vector>
  </HeadingPairs>
  <TitlesOfParts>
    <vt:vector size="534" baseType="lpstr">
      <vt:lpstr>Arial</vt:lpstr>
      <vt:lpstr>Calibri</vt:lpstr>
      <vt:lpstr>Calibri Light</vt:lpstr>
      <vt:lpstr>Office Theme</vt:lpstr>
      <vt:lpstr>Choose your topic to begin</vt:lpstr>
      <vt:lpstr>Stone Age to Iron Age</vt:lpstr>
      <vt:lpstr>Constructing the past Similarities</vt:lpstr>
      <vt:lpstr>Constructing the past Differences</vt:lpstr>
      <vt:lpstr>Constructing the past Contact</vt:lpstr>
      <vt:lpstr>Constructing the past Historians</vt:lpstr>
      <vt:lpstr>Chronology Before</vt:lpstr>
      <vt:lpstr>Chronology After</vt:lpstr>
      <vt:lpstr>Chronology Concurrent</vt:lpstr>
      <vt:lpstr>Chronology Dates/Orders</vt:lpstr>
      <vt:lpstr>Continuity and Change Continuities</vt:lpstr>
      <vt:lpstr>Continuity and Change Changes</vt:lpstr>
      <vt:lpstr>Continuity and Change Positive</vt:lpstr>
      <vt:lpstr>Continuity and Change Negative</vt:lpstr>
      <vt:lpstr>Cause and Effect Causes</vt:lpstr>
      <vt:lpstr>Cause and Effect Effects</vt:lpstr>
      <vt:lpstr>Cause and Effect Positive</vt:lpstr>
      <vt:lpstr>Cause and Effect Negative</vt:lpstr>
      <vt:lpstr>Significance and Interpretation Event</vt:lpstr>
      <vt:lpstr>Significance and Interpretation People</vt:lpstr>
      <vt:lpstr>Significance and Interpretation Challenges</vt:lpstr>
      <vt:lpstr>Significance and Interpretation Interpretation</vt:lpstr>
      <vt:lpstr>Sources as Evidence Types</vt:lpstr>
      <vt:lpstr>Sources as Evidence Amount</vt:lpstr>
      <vt:lpstr>Sources as Evidence Usefulness</vt:lpstr>
      <vt:lpstr>Sources as Evidence Primary/Secondary</vt:lpstr>
      <vt:lpstr>Historical Enquiry Questions</vt:lpstr>
      <vt:lpstr>Historical Enquiry Explanations</vt:lpstr>
      <vt:lpstr>Historical Enquiry Evidence</vt:lpstr>
      <vt:lpstr>PowerPoint Presentation</vt:lpstr>
      <vt:lpstr>Vocabulary and Communication Specific</vt:lpstr>
      <vt:lpstr>Vocabulary and Communication General</vt:lpstr>
      <vt:lpstr>Vocabulary and Communication Definition</vt:lpstr>
      <vt:lpstr>Vocabulary and Communication Skill/Concept</vt:lpstr>
      <vt:lpstr>Ancient Romans</vt:lpstr>
      <vt:lpstr>Constructing the past Similarities</vt:lpstr>
      <vt:lpstr>Constructing the past Differences</vt:lpstr>
      <vt:lpstr>Constructing the past Contact</vt:lpstr>
      <vt:lpstr>Constructing the past Historians</vt:lpstr>
      <vt:lpstr>Chronology Before</vt:lpstr>
      <vt:lpstr>Chronology After</vt:lpstr>
      <vt:lpstr>Chronology Concurrent</vt:lpstr>
      <vt:lpstr>Chronology Dates/Orders</vt:lpstr>
      <vt:lpstr>Continuity and Change Continuities</vt:lpstr>
      <vt:lpstr>Continuity and Change Changes</vt:lpstr>
      <vt:lpstr>Continuity and Change Positive</vt:lpstr>
      <vt:lpstr>Continuity and Change Negative</vt:lpstr>
      <vt:lpstr>Cause and Effect Causes</vt:lpstr>
      <vt:lpstr>Cause and Effect Effects</vt:lpstr>
      <vt:lpstr>Cause and Effect Positive</vt:lpstr>
      <vt:lpstr>Cause and Effect Negative</vt:lpstr>
      <vt:lpstr>Significance and Interpretation Event</vt:lpstr>
      <vt:lpstr>Significance and Interpretation People</vt:lpstr>
      <vt:lpstr>Significance and Interpretation Challenges</vt:lpstr>
      <vt:lpstr>Significance and Interpretation Interpretation</vt:lpstr>
      <vt:lpstr>Sources as Evidence Types</vt:lpstr>
      <vt:lpstr>Sources as Evidence Amount</vt:lpstr>
      <vt:lpstr>Sources as Evidence Usefulness</vt:lpstr>
      <vt:lpstr>Sources as Evidence Primary/Secondary</vt:lpstr>
      <vt:lpstr>Historical Enquiry Questions</vt:lpstr>
      <vt:lpstr>Historical Enquiry Explanations</vt:lpstr>
      <vt:lpstr>Historical Enquiry Evidence</vt:lpstr>
      <vt:lpstr>PowerPoint Presentation</vt:lpstr>
      <vt:lpstr>Vocabulary and Communication Specific</vt:lpstr>
      <vt:lpstr>Vocabulary and Communication General</vt:lpstr>
      <vt:lpstr>Vocabulary and Communication Definition</vt:lpstr>
      <vt:lpstr>Vocabulary and Communication Skill/Concept</vt:lpstr>
      <vt:lpstr>Anglo-Saxons</vt:lpstr>
      <vt:lpstr>Constructing the past Similarities</vt:lpstr>
      <vt:lpstr>Constructing the past Differences</vt:lpstr>
      <vt:lpstr>Constructing the past Contact</vt:lpstr>
      <vt:lpstr>Constructing the past Historians</vt:lpstr>
      <vt:lpstr>Chronology Before</vt:lpstr>
      <vt:lpstr>Chronology After</vt:lpstr>
      <vt:lpstr>Chronology Concurrent</vt:lpstr>
      <vt:lpstr>Chronology Dates/Orders</vt:lpstr>
      <vt:lpstr>Continuity and Change Continuities</vt:lpstr>
      <vt:lpstr>Continuity and Change Changes</vt:lpstr>
      <vt:lpstr>Continuity and Change Positive</vt:lpstr>
      <vt:lpstr>Continuity and Change Negative</vt:lpstr>
      <vt:lpstr>Cause and Effect Causes</vt:lpstr>
      <vt:lpstr>Cause and Effect Effects</vt:lpstr>
      <vt:lpstr>Cause and Effect Positive</vt:lpstr>
      <vt:lpstr>Cause and Effect Negative</vt:lpstr>
      <vt:lpstr>Significance and Interpretation Event</vt:lpstr>
      <vt:lpstr>Significance and Interpretation People</vt:lpstr>
      <vt:lpstr>Significance and Interpretation Challenges</vt:lpstr>
      <vt:lpstr>Significance and Interpretation Interpretation</vt:lpstr>
      <vt:lpstr>Sources as Evidence Types</vt:lpstr>
      <vt:lpstr>Sources as Evidence Amount</vt:lpstr>
      <vt:lpstr>Sources as Evidence Usefulness</vt:lpstr>
      <vt:lpstr>Sources as Evidence Primary/Secondary</vt:lpstr>
      <vt:lpstr>Historical Enquiry Questions</vt:lpstr>
      <vt:lpstr>Historical Enquiry Explanations</vt:lpstr>
      <vt:lpstr>Historical Enquiry Evidence</vt:lpstr>
      <vt:lpstr>PowerPoint Presentation</vt:lpstr>
      <vt:lpstr>Vocabulary and Communication Specific</vt:lpstr>
      <vt:lpstr>Vocabulary and Communication General</vt:lpstr>
      <vt:lpstr>Vocabulary and Communication Definition</vt:lpstr>
      <vt:lpstr>Vocabulary and Communication Skill/Concept</vt:lpstr>
      <vt:lpstr>Vikings</vt:lpstr>
      <vt:lpstr>Constructing the past Similarities</vt:lpstr>
      <vt:lpstr>Constructing the past Differences</vt:lpstr>
      <vt:lpstr>Constructing the past Contact</vt:lpstr>
      <vt:lpstr>Constructing the past Historians</vt:lpstr>
      <vt:lpstr>Chronology Before</vt:lpstr>
      <vt:lpstr>Chronology After</vt:lpstr>
      <vt:lpstr>Chronology Concurrent</vt:lpstr>
      <vt:lpstr>Chronology Dates/Orders</vt:lpstr>
      <vt:lpstr>Continuity and Change Continuities</vt:lpstr>
      <vt:lpstr>Continuity and Change Changes</vt:lpstr>
      <vt:lpstr>Continuity and Change Positive</vt:lpstr>
      <vt:lpstr>Continuity and Change Negative</vt:lpstr>
      <vt:lpstr>Cause and Effect Causes</vt:lpstr>
      <vt:lpstr>Cause and Effect Effects</vt:lpstr>
      <vt:lpstr>Cause and Effect Positive</vt:lpstr>
      <vt:lpstr>Cause and Effect Negative</vt:lpstr>
      <vt:lpstr>Significance and Interpretation Event</vt:lpstr>
      <vt:lpstr>Significance and Interpretation People</vt:lpstr>
      <vt:lpstr>Significance and Interpretation Challenges</vt:lpstr>
      <vt:lpstr>Significance and Interpretation Interpretation</vt:lpstr>
      <vt:lpstr>Sources as Evidence Types</vt:lpstr>
      <vt:lpstr>Sources as Evidence Amount</vt:lpstr>
      <vt:lpstr>Sources as Evidence Usefulness</vt:lpstr>
      <vt:lpstr>Sources as Evidence Primary/Secondary</vt:lpstr>
      <vt:lpstr>Historical Enquiry Questions</vt:lpstr>
      <vt:lpstr>Historical Enquiry Explanations</vt:lpstr>
      <vt:lpstr>Historical Enquiry Evidence</vt:lpstr>
      <vt:lpstr>PowerPoint Presentation</vt:lpstr>
      <vt:lpstr>Vocabulary and Communication Specific</vt:lpstr>
      <vt:lpstr>Vocabulary and Communication General</vt:lpstr>
      <vt:lpstr>Vocabulary and Communication Definition</vt:lpstr>
      <vt:lpstr>Vocabulary and Communication Skill/Concept</vt:lpstr>
      <vt:lpstr>Ancient Greeks</vt:lpstr>
      <vt:lpstr>Constructing the past Similarities</vt:lpstr>
      <vt:lpstr>Constructing the past Differences</vt:lpstr>
      <vt:lpstr>Constructing the past Contact</vt:lpstr>
      <vt:lpstr>Constructing the past Historians</vt:lpstr>
      <vt:lpstr>Chronology Before</vt:lpstr>
      <vt:lpstr>Chronology After</vt:lpstr>
      <vt:lpstr>Chronology Concurrent</vt:lpstr>
      <vt:lpstr>Chronology Dates/Orders</vt:lpstr>
      <vt:lpstr>Continuity and Change Continuities</vt:lpstr>
      <vt:lpstr>Continuity and Change Changes</vt:lpstr>
      <vt:lpstr>Continuity and Change Positive</vt:lpstr>
      <vt:lpstr>Continuity and Change Negative</vt:lpstr>
      <vt:lpstr>Cause and Effect Causes</vt:lpstr>
      <vt:lpstr>Cause and Effect Effects</vt:lpstr>
      <vt:lpstr>Cause and Effect Positive</vt:lpstr>
      <vt:lpstr>Cause and Effect Negative</vt:lpstr>
      <vt:lpstr>Significance and Interpretation Event</vt:lpstr>
      <vt:lpstr>Significance and Interpretation People</vt:lpstr>
      <vt:lpstr>Significance and Interpretation Challenges</vt:lpstr>
      <vt:lpstr>Significance and Interpretation Interpretation</vt:lpstr>
      <vt:lpstr>Sources as Evidence Types</vt:lpstr>
      <vt:lpstr>Sources as Evidence Amount</vt:lpstr>
      <vt:lpstr>Sources as Evidence Usefulness</vt:lpstr>
      <vt:lpstr>Sources as Evidence Primary/Secondary</vt:lpstr>
      <vt:lpstr>Historical Enquiry Questions</vt:lpstr>
      <vt:lpstr>Historical Enquiry Explanations</vt:lpstr>
      <vt:lpstr>Historical Enquiry Evidence</vt:lpstr>
      <vt:lpstr>PowerPoint Presentation</vt:lpstr>
      <vt:lpstr>Vocabulary and Communication Specific</vt:lpstr>
      <vt:lpstr>Vocabulary and Communication General</vt:lpstr>
      <vt:lpstr>Vocabulary and Communication Definition</vt:lpstr>
      <vt:lpstr>Vocabulary and Communication Skill/Concept</vt:lpstr>
      <vt:lpstr>Ancient Egyptians</vt:lpstr>
      <vt:lpstr>Constructing the past Similarities</vt:lpstr>
      <vt:lpstr>Constructing the past Differences</vt:lpstr>
      <vt:lpstr>Constructing the past Contact</vt:lpstr>
      <vt:lpstr>Constructing the past Historians</vt:lpstr>
      <vt:lpstr>Chronology Before</vt:lpstr>
      <vt:lpstr>Chronology After</vt:lpstr>
      <vt:lpstr>Chronology Concurrent</vt:lpstr>
      <vt:lpstr>Chronology Dates/Orders</vt:lpstr>
      <vt:lpstr>Continuity and Change Continuities</vt:lpstr>
      <vt:lpstr>Continuity and Change Changes</vt:lpstr>
      <vt:lpstr>Continuity and Change Positive</vt:lpstr>
      <vt:lpstr>Continuity and Change Negative</vt:lpstr>
      <vt:lpstr>Cause and Effect Causes</vt:lpstr>
      <vt:lpstr>Cause and Effect Effects</vt:lpstr>
      <vt:lpstr>Cause and Effect Positive</vt:lpstr>
      <vt:lpstr>Cause and Effect Negative</vt:lpstr>
      <vt:lpstr>Significance and Interpretation Event</vt:lpstr>
      <vt:lpstr>Significance and Interpretation People</vt:lpstr>
      <vt:lpstr>Significance and Interpretation Challenges</vt:lpstr>
      <vt:lpstr>Significance and Interpretation Interpretation</vt:lpstr>
      <vt:lpstr>Sources as Evidence Types</vt:lpstr>
      <vt:lpstr>Sources as Evidence Amount</vt:lpstr>
      <vt:lpstr>Sources as Evidence Usefulness</vt:lpstr>
      <vt:lpstr>Sources as Evidence Primary/Secondary</vt:lpstr>
      <vt:lpstr>Historical Enquiry Questions</vt:lpstr>
      <vt:lpstr>Historical Enquiry Explanations</vt:lpstr>
      <vt:lpstr>Historical Enquiry Evidence</vt:lpstr>
      <vt:lpstr>PowerPoint Presentation</vt:lpstr>
      <vt:lpstr>Vocabulary and Communication Specific</vt:lpstr>
      <vt:lpstr>Vocabulary and Communication General</vt:lpstr>
      <vt:lpstr>Vocabulary and Communication Definition</vt:lpstr>
      <vt:lpstr>Vocabulary and Communication Skill/Concept</vt:lpstr>
      <vt:lpstr>Shang Dynasty</vt:lpstr>
      <vt:lpstr>Constructing the past Similarities</vt:lpstr>
      <vt:lpstr>Constructing the past Differences</vt:lpstr>
      <vt:lpstr>Constructing the past Contact</vt:lpstr>
      <vt:lpstr>Constructing the past Historians</vt:lpstr>
      <vt:lpstr>Chronology Before</vt:lpstr>
      <vt:lpstr>Chronology After</vt:lpstr>
      <vt:lpstr>Chronology Concurrent</vt:lpstr>
      <vt:lpstr>Chronology Dates/Orders</vt:lpstr>
      <vt:lpstr>Continuity and Change Continuities</vt:lpstr>
      <vt:lpstr>Continuity and Change Changes</vt:lpstr>
      <vt:lpstr>Continuity and Change Positive</vt:lpstr>
      <vt:lpstr>Continuity and Change Negative</vt:lpstr>
      <vt:lpstr>Cause and Effect Causes</vt:lpstr>
      <vt:lpstr>Cause and Effect Effects</vt:lpstr>
      <vt:lpstr>Cause and Effect Positive</vt:lpstr>
      <vt:lpstr>Cause and Effect Negative</vt:lpstr>
      <vt:lpstr>Significance and Interpretation Event</vt:lpstr>
      <vt:lpstr>Significance and Interpretation People</vt:lpstr>
      <vt:lpstr>Significance and Interpretation Challenges</vt:lpstr>
      <vt:lpstr>Significance and Interpretation Interpretation</vt:lpstr>
      <vt:lpstr>Sources as Evidence Types</vt:lpstr>
      <vt:lpstr>Sources as Evidence Amount</vt:lpstr>
      <vt:lpstr>Sources as Evidence Usefulness</vt:lpstr>
      <vt:lpstr>Sources as Evidence Primary/Secondary</vt:lpstr>
      <vt:lpstr>Historical Enquiry Questions</vt:lpstr>
      <vt:lpstr>Historical Enquiry Explanations</vt:lpstr>
      <vt:lpstr>Historical Enquiry Evidence</vt:lpstr>
      <vt:lpstr>PowerPoint Presentation</vt:lpstr>
      <vt:lpstr>Vocabulary and Communication Specific</vt:lpstr>
      <vt:lpstr>Vocabulary and Communication General</vt:lpstr>
      <vt:lpstr>Vocabulary and Communication Definition</vt:lpstr>
      <vt:lpstr>Vocabulary and Communication Skill/Concept</vt:lpstr>
      <vt:lpstr>Kingdom of Benin</vt:lpstr>
      <vt:lpstr>Constructing the past Similarities</vt:lpstr>
      <vt:lpstr>Constructing the past Differences</vt:lpstr>
      <vt:lpstr>Constructing the past Contact</vt:lpstr>
      <vt:lpstr>Constructing the past Historians</vt:lpstr>
      <vt:lpstr>Chronology Before</vt:lpstr>
      <vt:lpstr>Chronology After</vt:lpstr>
      <vt:lpstr>Chronology Concurrent</vt:lpstr>
      <vt:lpstr>Chronology Dates/Orders</vt:lpstr>
      <vt:lpstr>Continuity and Change Continuities</vt:lpstr>
      <vt:lpstr>Continuity and Change Changes</vt:lpstr>
      <vt:lpstr>Continuity and Change Positive</vt:lpstr>
      <vt:lpstr>Continuity and Change Negative</vt:lpstr>
      <vt:lpstr>Cause and Effect Causes</vt:lpstr>
      <vt:lpstr>Cause and Effect Effects</vt:lpstr>
      <vt:lpstr>Cause and Effect Positive</vt:lpstr>
      <vt:lpstr>Cause and Effect Negative</vt:lpstr>
      <vt:lpstr>Significance and Interpretation Event</vt:lpstr>
      <vt:lpstr>Significance and Interpretation People</vt:lpstr>
      <vt:lpstr>Significance and Interpretation Challenges</vt:lpstr>
      <vt:lpstr>Significance and Interpretation Interpretation</vt:lpstr>
      <vt:lpstr>Sources as Evidence Types</vt:lpstr>
      <vt:lpstr>Sources as Evidence Amount</vt:lpstr>
      <vt:lpstr>Sources as Evidence Usefulness</vt:lpstr>
      <vt:lpstr>Sources as Evidence Primary/Secondary</vt:lpstr>
      <vt:lpstr>Historical Enquiry Questions</vt:lpstr>
      <vt:lpstr>Historical Enquiry Explanations</vt:lpstr>
      <vt:lpstr>Historical Enquiry Evidence</vt:lpstr>
      <vt:lpstr>PowerPoint Presentation</vt:lpstr>
      <vt:lpstr>Vocabulary and Communication Specific</vt:lpstr>
      <vt:lpstr>Vocabulary and Communication General</vt:lpstr>
      <vt:lpstr>Vocabulary and Communication Definition</vt:lpstr>
      <vt:lpstr>Vocabulary and Communication Skill/Concept</vt:lpstr>
      <vt:lpstr>Ancient Maya</vt:lpstr>
      <vt:lpstr>Constructing the past Similarities</vt:lpstr>
      <vt:lpstr>Constructing the past Differences</vt:lpstr>
      <vt:lpstr>Constructing the past Contact</vt:lpstr>
      <vt:lpstr>Constructing the past Historians</vt:lpstr>
      <vt:lpstr>Chronology Before</vt:lpstr>
      <vt:lpstr>Chronology After</vt:lpstr>
      <vt:lpstr>Chronology Concurrent</vt:lpstr>
      <vt:lpstr>Chronology Dates/Orders</vt:lpstr>
      <vt:lpstr>Continuity and Change Continuities</vt:lpstr>
      <vt:lpstr>Continuity and Change Changes</vt:lpstr>
      <vt:lpstr>Continuity and Change Positive</vt:lpstr>
      <vt:lpstr>Continuity and Change Negative</vt:lpstr>
      <vt:lpstr>Cause and Effect Causes</vt:lpstr>
      <vt:lpstr>Cause and Effect Effects</vt:lpstr>
      <vt:lpstr>Cause and Effect Positive</vt:lpstr>
      <vt:lpstr>Cause and Effect Negative</vt:lpstr>
      <vt:lpstr>Significance and Interpretation Event</vt:lpstr>
      <vt:lpstr>Significance and Interpretation People</vt:lpstr>
      <vt:lpstr>Significance and Interpretation Challenges</vt:lpstr>
      <vt:lpstr>Significance and Interpretation Interpretation</vt:lpstr>
      <vt:lpstr>Sources as Evidence Types</vt:lpstr>
      <vt:lpstr>Sources as Evidence Amount</vt:lpstr>
      <vt:lpstr>Sources as Evidence Usefulness</vt:lpstr>
      <vt:lpstr>Sources as Evidence Primary/Secondary</vt:lpstr>
      <vt:lpstr>Historical Enquiry Questions</vt:lpstr>
      <vt:lpstr>Historical Enquiry Explanations</vt:lpstr>
      <vt:lpstr>Historical Enquiry Evidence</vt:lpstr>
      <vt:lpstr>PowerPoint Presentation</vt:lpstr>
      <vt:lpstr>Vocabulary and Communication Specific</vt:lpstr>
      <vt:lpstr>Vocabulary and Communication General</vt:lpstr>
      <vt:lpstr>Vocabulary and Communication Definition</vt:lpstr>
      <vt:lpstr>Vocabulary and Communication Skill/Concept</vt:lpstr>
      <vt:lpstr>Early Islam</vt:lpstr>
      <vt:lpstr>Constructing the past Similarities</vt:lpstr>
      <vt:lpstr>Constructing the past Differences</vt:lpstr>
      <vt:lpstr>Constructing the past Contact</vt:lpstr>
      <vt:lpstr>Constructing the past Historians</vt:lpstr>
      <vt:lpstr>Chronology Before</vt:lpstr>
      <vt:lpstr>Chronology After</vt:lpstr>
      <vt:lpstr>Chronology Concurrent</vt:lpstr>
      <vt:lpstr>Chronology Dates/Orders</vt:lpstr>
      <vt:lpstr>Continuity and Change Continuities</vt:lpstr>
      <vt:lpstr>Continuity and Change Changes</vt:lpstr>
      <vt:lpstr>Continuity and Change Positive</vt:lpstr>
      <vt:lpstr>Continuity and Change Negative</vt:lpstr>
      <vt:lpstr>Cause and Effect Causes</vt:lpstr>
      <vt:lpstr>Cause and Effect Effects</vt:lpstr>
      <vt:lpstr>Cause and Effect Positive</vt:lpstr>
      <vt:lpstr>Cause and Effect Negative</vt:lpstr>
      <vt:lpstr>Significance and Interpretation Event</vt:lpstr>
      <vt:lpstr>Significance and Interpretation People</vt:lpstr>
      <vt:lpstr>Significance and Interpretation Challenges</vt:lpstr>
      <vt:lpstr>Significance and Interpretation Interpretation</vt:lpstr>
      <vt:lpstr>Sources as Evidence Types</vt:lpstr>
      <vt:lpstr>Sources as Evidence Amount</vt:lpstr>
      <vt:lpstr>Sources as Evidence Usefulness</vt:lpstr>
      <vt:lpstr>Sources as Evidence Primary/Secondary</vt:lpstr>
      <vt:lpstr>Historical Enquiry Questions</vt:lpstr>
      <vt:lpstr>Historical Enquiry Explanations</vt:lpstr>
      <vt:lpstr>Historical Enquiry Evidence</vt:lpstr>
      <vt:lpstr>PowerPoint Presentation</vt:lpstr>
      <vt:lpstr>Vocabulary and Communication Specific</vt:lpstr>
      <vt:lpstr>Vocabulary and Communication General</vt:lpstr>
      <vt:lpstr>Vocabulary and Communication Definition</vt:lpstr>
      <vt:lpstr>Vocabulary and Communication Skill/Concept</vt:lpstr>
      <vt:lpstr>General</vt:lpstr>
      <vt:lpstr>Constructing the past Similarities</vt:lpstr>
      <vt:lpstr>Constructing the past Differences</vt:lpstr>
      <vt:lpstr>Constructing the past Contact</vt:lpstr>
      <vt:lpstr>Constructing the past Historians</vt:lpstr>
      <vt:lpstr>Chronology Before</vt:lpstr>
      <vt:lpstr>Chronology After</vt:lpstr>
      <vt:lpstr>Chronology Concurrent</vt:lpstr>
      <vt:lpstr>Chronology Dates/Orders</vt:lpstr>
      <vt:lpstr>Continuity and Change Continuities</vt:lpstr>
      <vt:lpstr>Continuity and Change Changes</vt:lpstr>
      <vt:lpstr>Continuity and Change Positive</vt:lpstr>
      <vt:lpstr>Continuity and Change Negative</vt:lpstr>
      <vt:lpstr>Cause and Effect Causes</vt:lpstr>
      <vt:lpstr>Cause and Effect Effects</vt:lpstr>
      <vt:lpstr>Cause and Effect Positive</vt:lpstr>
      <vt:lpstr>Cause and Effect Negative</vt:lpstr>
      <vt:lpstr>Significance and Interpretation Event</vt:lpstr>
      <vt:lpstr>Significance and Interpretation People</vt:lpstr>
      <vt:lpstr>Significance and Interpretation Challenges</vt:lpstr>
      <vt:lpstr>Significance and Interpretation Interpretation</vt:lpstr>
      <vt:lpstr>Sources as Evidence Types</vt:lpstr>
      <vt:lpstr>Sources as Evidence Amount</vt:lpstr>
      <vt:lpstr>Sources as Evidence Usefulness</vt:lpstr>
      <vt:lpstr>Sources as Evidence Primary/Secondary</vt:lpstr>
      <vt:lpstr>Historical Enquiry Questions</vt:lpstr>
      <vt:lpstr>Historical Enquiry Explanations</vt:lpstr>
      <vt:lpstr>Historical Enquiry Evidence</vt:lpstr>
      <vt:lpstr>PowerPoint Presentation</vt:lpstr>
      <vt:lpstr>Vocabulary and Communication Specific</vt:lpstr>
      <vt:lpstr>Vocabulary and Communication General</vt:lpstr>
      <vt:lpstr>Vocabulary and Communication Definition</vt:lpstr>
      <vt:lpstr>Vocabulary and Communication Skill/Concept</vt:lpstr>
      <vt:lpstr>KS1</vt:lpstr>
      <vt:lpstr>KS1 - People</vt:lpstr>
      <vt:lpstr>Constructing the past Similarities</vt:lpstr>
      <vt:lpstr>Constructing the past Differences</vt:lpstr>
      <vt:lpstr>Constructing the past Contact</vt:lpstr>
      <vt:lpstr>Constructing the past Historians</vt:lpstr>
      <vt:lpstr>Chronology Before</vt:lpstr>
      <vt:lpstr>Chronology After</vt:lpstr>
      <vt:lpstr>Chronology Concurrent</vt:lpstr>
      <vt:lpstr>Chronology Dates/Orders</vt:lpstr>
      <vt:lpstr>Continuity and Change Continuities</vt:lpstr>
      <vt:lpstr>Continuity and Change Changes</vt:lpstr>
      <vt:lpstr>Continuity and Change Positive</vt:lpstr>
      <vt:lpstr>Continuity and Change Negative</vt:lpstr>
      <vt:lpstr>Cause and Effect Causes</vt:lpstr>
      <vt:lpstr>Cause and Effect Effects</vt:lpstr>
      <vt:lpstr>Cause and Effect Positive</vt:lpstr>
      <vt:lpstr>Cause and Effect Negative</vt:lpstr>
      <vt:lpstr>Significance and Interpretation Event</vt:lpstr>
      <vt:lpstr>Significance and Interpretation Studying</vt:lpstr>
      <vt:lpstr>Significance and Interpretation Challenges</vt:lpstr>
      <vt:lpstr>Significance and Interpretation Interpretation</vt:lpstr>
      <vt:lpstr>Sources as Evidence Types</vt:lpstr>
      <vt:lpstr>Sources as Evidence Amount</vt:lpstr>
      <vt:lpstr>Sources as Evidence Usefulness</vt:lpstr>
      <vt:lpstr>Sources as Evidence Primary/Secondary</vt:lpstr>
      <vt:lpstr>Historical Enquiry Questions</vt:lpstr>
      <vt:lpstr>Historical Enquiry Explanations</vt:lpstr>
      <vt:lpstr>Historical Enquiry Evidence</vt:lpstr>
      <vt:lpstr>PowerPoint Presentation</vt:lpstr>
      <vt:lpstr>Vocabulary and Communication Specific</vt:lpstr>
      <vt:lpstr>Vocabulary and Communication General</vt:lpstr>
      <vt:lpstr>Vocabulary and Communication Definition</vt:lpstr>
      <vt:lpstr>Vocabulary and Communication Presenting</vt:lpstr>
      <vt:lpstr>KS1 - Places</vt:lpstr>
      <vt:lpstr>Constructing the past Similarities</vt:lpstr>
      <vt:lpstr>Constructing the past Differences</vt:lpstr>
      <vt:lpstr>Constructing the past Contact</vt:lpstr>
      <vt:lpstr>Constructing the past Historians</vt:lpstr>
      <vt:lpstr>Chronology Before</vt:lpstr>
      <vt:lpstr>Chronology After</vt:lpstr>
      <vt:lpstr>Chronology Concurrent</vt:lpstr>
      <vt:lpstr>Chronology Dates/Orders</vt:lpstr>
      <vt:lpstr>Continuity and Change Continuities</vt:lpstr>
      <vt:lpstr>Continuity and Change Changes</vt:lpstr>
      <vt:lpstr>Continuity and Change Positive</vt:lpstr>
      <vt:lpstr>Continuity and Change Negative</vt:lpstr>
      <vt:lpstr>Cause and Effect Causes</vt:lpstr>
      <vt:lpstr>Cause and Effect Effects</vt:lpstr>
      <vt:lpstr>Cause and Effect Positive</vt:lpstr>
      <vt:lpstr>Cause and Effect Negative</vt:lpstr>
      <vt:lpstr>Significance and Interpretation Event</vt:lpstr>
      <vt:lpstr>Significance and Interpretation Studying</vt:lpstr>
      <vt:lpstr>Significance and Interpretation Challenges</vt:lpstr>
      <vt:lpstr>Significance and Interpretation Interpretation</vt:lpstr>
      <vt:lpstr>Sources as Evidence Types</vt:lpstr>
      <vt:lpstr>Sources as Evidence Amount</vt:lpstr>
      <vt:lpstr>Sources as Evidence Usefulness</vt:lpstr>
      <vt:lpstr>Sources as Evidence Primary/Secondary</vt:lpstr>
      <vt:lpstr>Historical Enquiry Questions</vt:lpstr>
      <vt:lpstr>Historical Enquiry Explanations</vt:lpstr>
      <vt:lpstr>Historical Enquiry Evidence</vt:lpstr>
      <vt:lpstr>PowerPoint Presentation</vt:lpstr>
      <vt:lpstr>Vocabulary and Communication Specific</vt:lpstr>
      <vt:lpstr>Vocabulary and Communication General</vt:lpstr>
      <vt:lpstr>Vocabulary and Communication Definition</vt:lpstr>
      <vt:lpstr>Vocabulary and Communication Presenting</vt:lpstr>
      <vt:lpstr>KS1 - Events</vt:lpstr>
      <vt:lpstr>Constructing the past Similarities</vt:lpstr>
      <vt:lpstr>Constructing the past Differences</vt:lpstr>
      <vt:lpstr>Constructing the past Contact</vt:lpstr>
      <vt:lpstr>Constructing the past Historians</vt:lpstr>
      <vt:lpstr>Chronology Before</vt:lpstr>
      <vt:lpstr>Chronology After</vt:lpstr>
      <vt:lpstr>Chronology Concurrent</vt:lpstr>
      <vt:lpstr>Chronology Dates/Orders</vt:lpstr>
      <vt:lpstr>Continuity and Change Continuities</vt:lpstr>
      <vt:lpstr>Continuity and Change Changes</vt:lpstr>
      <vt:lpstr>Continuity and Change Positive</vt:lpstr>
      <vt:lpstr>Continuity and Change Negative</vt:lpstr>
      <vt:lpstr>Cause and Effect Causes</vt:lpstr>
      <vt:lpstr>Cause and Effect Effects</vt:lpstr>
      <vt:lpstr>Cause and Effect Positive</vt:lpstr>
      <vt:lpstr>Cause and Effect Negative</vt:lpstr>
      <vt:lpstr>Significance and Interpretation Event</vt:lpstr>
      <vt:lpstr>Significance and Interpretation Studying</vt:lpstr>
      <vt:lpstr>Significance and Interpretation Challenges</vt:lpstr>
      <vt:lpstr>Significance and Interpretation Interpretation</vt:lpstr>
      <vt:lpstr>Sources as Evidence Types</vt:lpstr>
      <vt:lpstr>Sources as Evidence Amount</vt:lpstr>
      <vt:lpstr>Sources as Evidence Usefulness</vt:lpstr>
      <vt:lpstr>Sources as Evidence Primary/Secondary</vt:lpstr>
      <vt:lpstr>Historical Enquiry Questions</vt:lpstr>
      <vt:lpstr>Historical Enquiry Explanations</vt:lpstr>
      <vt:lpstr>Historical Enquiry Evidence</vt:lpstr>
      <vt:lpstr>PowerPoint Presentation</vt:lpstr>
      <vt:lpstr>Vocabulary and Communication Specific</vt:lpstr>
      <vt:lpstr>Vocabulary and Communication General</vt:lpstr>
      <vt:lpstr>Vocabulary and Communication Definition</vt:lpstr>
      <vt:lpstr>Vocabulary and Communication Presenting</vt:lpstr>
      <vt:lpstr>KS1 - Locality</vt:lpstr>
      <vt:lpstr>Constructing the past Similarities</vt:lpstr>
      <vt:lpstr>Constructing the past Differences</vt:lpstr>
      <vt:lpstr>Constructing the past Contact</vt:lpstr>
      <vt:lpstr>Constructing the past Historians</vt:lpstr>
      <vt:lpstr>Chronology Before</vt:lpstr>
      <vt:lpstr>Chronology Future</vt:lpstr>
      <vt:lpstr>Chronology Concurrent</vt:lpstr>
      <vt:lpstr>Chronology Dates/Orders</vt:lpstr>
      <vt:lpstr>Continuity and Change Continuities</vt:lpstr>
      <vt:lpstr>Continuity and Change Changes</vt:lpstr>
      <vt:lpstr>Continuity and Change Positive</vt:lpstr>
      <vt:lpstr>Continuity and Change Negative</vt:lpstr>
      <vt:lpstr>Cause and Effect Causes</vt:lpstr>
      <vt:lpstr>Cause and Effect Effects</vt:lpstr>
      <vt:lpstr>Cause and Effect Positive</vt:lpstr>
      <vt:lpstr>Cause and Effect Negative</vt:lpstr>
      <vt:lpstr>Significance and Interpretation Event</vt:lpstr>
      <vt:lpstr>Significance and Interpretation Studying</vt:lpstr>
      <vt:lpstr>Significance and Interpretation Challenges</vt:lpstr>
      <vt:lpstr>Significance and Interpretation Interpretation</vt:lpstr>
      <vt:lpstr>Sources as Evidence Types</vt:lpstr>
      <vt:lpstr>Sources as Evidence Amount</vt:lpstr>
      <vt:lpstr>Sources as Evidence Usefulness</vt:lpstr>
      <vt:lpstr>Sources as Evidence Primary/Secondary</vt:lpstr>
      <vt:lpstr>Historical Enquiry Questions</vt:lpstr>
      <vt:lpstr>Historical Enquiry Explanations</vt:lpstr>
      <vt:lpstr>Historical Enquiry Evidence</vt:lpstr>
      <vt:lpstr>PowerPoint Presentation</vt:lpstr>
      <vt:lpstr>Vocabulary and Communication Specific</vt:lpstr>
      <vt:lpstr>Vocabulary and Communication General</vt:lpstr>
      <vt:lpstr>Vocabulary and Communication Definition</vt:lpstr>
      <vt:lpstr>Vocabulary and Communication Presenting</vt:lpstr>
      <vt:lpstr>KS1 – Changes within living memory</vt:lpstr>
      <vt:lpstr>Constructing the past Similarities</vt:lpstr>
      <vt:lpstr>Constructing the past Differences</vt:lpstr>
      <vt:lpstr>Constructing the past Contact</vt:lpstr>
      <vt:lpstr>Constructing the past Historians</vt:lpstr>
      <vt:lpstr>Chronology Before</vt:lpstr>
      <vt:lpstr>Chronology Future</vt:lpstr>
      <vt:lpstr>Chronology Concurrent</vt:lpstr>
      <vt:lpstr>Chronology Dates/Orders</vt:lpstr>
      <vt:lpstr>Continuity and Change Continuities</vt:lpstr>
      <vt:lpstr>Continuity and Change Changes</vt:lpstr>
      <vt:lpstr>Continuity and Change Positive</vt:lpstr>
      <vt:lpstr>Continuity and Change Negative</vt:lpstr>
      <vt:lpstr>Cause and Effect Causes</vt:lpstr>
      <vt:lpstr>Cause and Effect Effects</vt:lpstr>
      <vt:lpstr>Cause and Effect Positive</vt:lpstr>
      <vt:lpstr>Cause and Effect Negative</vt:lpstr>
      <vt:lpstr>Significance and Interpretation Event</vt:lpstr>
      <vt:lpstr>Significance and Interpretation Studying</vt:lpstr>
      <vt:lpstr>Significance and Interpretation Challenges</vt:lpstr>
      <vt:lpstr>Significance and Interpretation Interpretation</vt:lpstr>
      <vt:lpstr>Sources as Evidence Types</vt:lpstr>
      <vt:lpstr>Sources as Evidence Amount</vt:lpstr>
      <vt:lpstr>Sources as Evidence Usefulness</vt:lpstr>
      <vt:lpstr>Sources as Evidence Primary/Secondary</vt:lpstr>
      <vt:lpstr>Historical Enquiry Questions</vt:lpstr>
      <vt:lpstr>Historical Enquiry Explanations</vt:lpstr>
      <vt:lpstr>Historical Enquiry Evidence</vt:lpstr>
      <vt:lpstr>PowerPoint Presentation</vt:lpstr>
      <vt:lpstr>Vocabulary and Communication Specific</vt:lpstr>
      <vt:lpstr>Vocabulary and Communication General</vt:lpstr>
      <vt:lpstr>Vocabulary and Communication Definition</vt:lpstr>
      <vt:lpstr>Vocabulary and Communication Presenting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Choose your topic to begin</dc:title>
  <dc:creator>Glenn Carter</dc:creator>
  <cp:lastModifiedBy>Jodie Bond</cp:lastModifiedBy>
  <cp:revision>1122</cp:revision>
  <dcterms:created xsi:type="dcterms:W3CDTF">2020-01-24T06:35:20Z</dcterms:created>
  <dcterms:modified xsi:type="dcterms:W3CDTF">2022-01-14T10:29:57Z</dcterms:modified>
</cp:coreProperties>
</file>