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9" r:id="rId3"/>
    <p:sldId id="265" r:id="rId4"/>
    <p:sldId id="262" r:id="rId5"/>
    <p:sldId id="274" r:id="rId6"/>
    <p:sldId id="275" r:id="rId7"/>
    <p:sldId id="264" r:id="rId8"/>
    <p:sldId id="266" r:id="rId9"/>
    <p:sldId id="267" r:id="rId10"/>
    <p:sldId id="277" r:id="rId11"/>
    <p:sldId id="268" r:id="rId12"/>
    <p:sldId id="276" r:id="rId13"/>
    <p:sldId id="269" r:id="rId14"/>
    <p:sldId id="258"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23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08321-0301-494A-90C2-0785E7A502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BAB2C2-5291-4375-8FD1-15BA385532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EF08A4-25D2-46ED-8F48-5244FBA0EB62}" type="datetimeFigureOut">
              <a:rPr lang="en-GB" smtClean="0"/>
              <a:t>24/01/2021</a:t>
            </a:fld>
            <a:endParaRPr lang="en-GB"/>
          </a:p>
        </p:txBody>
      </p:sp>
      <p:sp>
        <p:nvSpPr>
          <p:cNvPr id="4" name="Footer Placeholder 3">
            <a:extLst>
              <a:ext uri="{FF2B5EF4-FFF2-40B4-BE49-F238E27FC236}">
                <a16:creationId xmlns:a16="http://schemas.microsoft.com/office/drawing/2014/main" id="{20ED4535-CDE6-4D02-BC26-3FA564FFBD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07D5956-4842-4521-9A57-9F52B1755A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7D0B40-49F6-49B3-B72E-1B5DC11E4377}" type="slidenum">
              <a:rPr lang="en-GB" smtClean="0"/>
              <a:t>‹#›</a:t>
            </a:fld>
            <a:endParaRPr lang="en-GB"/>
          </a:p>
        </p:txBody>
      </p:sp>
    </p:spTree>
    <p:extLst>
      <p:ext uri="{BB962C8B-B14F-4D97-AF65-F5344CB8AC3E}">
        <p14:creationId xmlns:p14="http://schemas.microsoft.com/office/powerpoint/2010/main" val="187632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EB69B-C94B-4B4E-B462-5C91EDA2B4FC}" type="datetimeFigureOut">
              <a:rPr lang="en-GB" smtClean="0"/>
              <a:t>24/01/2021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7E07F-8DF3-4062-8010-955A81EE1C95}" type="slidenum">
              <a:rPr lang="en-GB" smtClean="0"/>
              <a:t>‹#›</a:t>
            </a:fld>
            <a:endParaRPr lang="en-GB"/>
          </a:p>
        </p:txBody>
      </p:sp>
    </p:spTree>
    <p:extLst>
      <p:ext uri="{BB962C8B-B14F-4D97-AF65-F5344CB8AC3E}">
        <p14:creationId xmlns:p14="http://schemas.microsoft.com/office/powerpoint/2010/main" val="87874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Read LI to pupils. Click to move to next slide.</a:t>
            </a:r>
          </a:p>
        </p:txBody>
      </p:sp>
      <p:sp>
        <p:nvSpPr>
          <p:cNvPr id="4" name="Slide Number Placeholder 3"/>
          <p:cNvSpPr>
            <a:spLocks noGrp="1"/>
          </p:cNvSpPr>
          <p:nvPr>
            <p:ph type="sldNum" sz="quarter" idx="5"/>
          </p:nvPr>
        </p:nvSpPr>
        <p:spPr/>
        <p:txBody>
          <a:bodyPr/>
          <a:lstStyle/>
          <a:p>
            <a:fld id="{E0F7E07F-8DF3-4062-8010-955A81EE1C95}" type="slidenum">
              <a:rPr lang="en-GB" smtClean="0"/>
              <a:t>1</a:t>
            </a:fld>
            <a:endParaRPr lang="en-GB"/>
          </a:p>
        </p:txBody>
      </p:sp>
    </p:spTree>
    <p:extLst>
      <p:ext uri="{BB962C8B-B14F-4D97-AF65-F5344CB8AC3E}">
        <p14:creationId xmlns:p14="http://schemas.microsoft.com/office/powerpoint/2010/main" val="176849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time to look at the image carefully.  Ask questions such as: Can you see Egyptians hunting hippos?</a:t>
            </a:r>
          </a:p>
          <a:p>
            <a:r>
              <a:rPr lang="en-GB" dirty="0"/>
              <a:t>Can you see an Egyptian getting water from the Nile?</a:t>
            </a:r>
          </a:p>
          <a:p>
            <a:r>
              <a:rPr lang="en-GB" dirty="0"/>
              <a:t>Can you see a man in a reed boat selling things?</a:t>
            </a:r>
          </a:p>
          <a:p>
            <a:r>
              <a:rPr lang="en-GB" dirty="0"/>
              <a:t>How are people travelling on the Nile?</a:t>
            </a:r>
          </a:p>
        </p:txBody>
      </p:sp>
      <p:sp>
        <p:nvSpPr>
          <p:cNvPr id="4" name="Slide Number Placeholder 3"/>
          <p:cNvSpPr>
            <a:spLocks noGrp="1"/>
          </p:cNvSpPr>
          <p:nvPr>
            <p:ph type="sldNum" sz="quarter" idx="5"/>
          </p:nvPr>
        </p:nvSpPr>
        <p:spPr/>
        <p:txBody>
          <a:bodyPr/>
          <a:lstStyle/>
          <a:p>
            <a:fld id="{E0F7E07F-8DF3-4062-8010-955A81EE1C95}" type="slidenum">
              <a:rPr lang="en-GB" smtClean="0"/>
              <a:t>2</a:t>
            </a:fld>
            <a:endParaRPr lang="en-GB"/>
          </a:p>
        </p:txBody>
      </p:sp>
    </p:spTree>
    <p:extLst>
      <p:ext uri="{BB962C8B-B14F-4D97-AF65-F5344CB8AC3E}">
        <p14:creationId xmlns:p14="http://schemas.microsoft.com/office/powerpoint/2010/main" val="302356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details. Ask pupils to make a note of any useful words and facts. Check they have understood by allowing time for them to ask questions about new words or ideas.</a:t>
            </a:r>
          </a:p>
        </p:txBody>
      </p:sp>
      <p:sp>
        <p:nvSpPr>
          <p:cNvPr id="4" name="Slide Number Placeholder 3"/>
          <p:cNvSpPr>
            <a:spLocks noGrp="1"/>
          </p:cNvSpPr>
          <p:nvPr>
            <p:ph type="sldNum" sz="quarter" idx="5"/>
          </p:nvPr>
        </p:nvSpPr>
        <p:spPr/>
        <p:txBody>
          <a:bodyPr/>
          <a:lstStyle/>
          <a:p>
            <a:fld id="{E0F7E07F-8DF3-4062-8010-955A81EE1C95}" type="slidenum">
              <a:rPr lang="en-GB" smtClean="0"/>
              <a:t>3</a:t>
            </a:fld>
            <a:endParaRPr lang="en-GB"/>
          </a:p>
        </p:txBody>
      </p:sp>
    </p:spTree>
    <p:extLst>
      <p:ext uri="{BB962C8B-B14F-4D97-AF65-F5344CB8AC3E}">
        <p14:creationId xmlns:p14="http://schemas.microsoft.com/office/powerpoint/2010/main" val="81995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details. Ask pupils to make a note of any useful words and facts. Check they have understood by allowing time for them to ask questions about new words or ideas.</a:t>
            </a:r>
          </a:p>
        </p:txBody>
      </p:sp>
      <p:sp>
        <p:nvSpPr>
          <p:cNvPr id="4" name="Slide Number Placeholder 3"/>
          <p:cNvSpPr>
            <a:spLocks noGrp="1"/>
          </p:cNvSpPr>
          <p:nvPr>
            <p:ph type="sldNum" sz="quarter" idx="5"/>
          </p:nvPr>
        </p:nvSpPr>
        <p:spPr/>
        <p:txBody>
          <a:bodyPr/>
          <a:lstStyle/>
          <a:p>
            <a:fld id="{E0F7E07F-8DF3-4062-8010-955A81EE1C95}" type="slidenum">
              <a:rPr lang="en-GB" smtClean="0"/>
              <a:t>7</a:t>
            </a:fld>
            <a:endParaRPr lang="en-GB"/>
          </a:p>
        </p:txBody>
      </p:sp>
    </p:spTree>
    <p:extLst>
      <p:ext uri="{BB962C8B-B14F-4D97-AF65-F5344CB8AC3E}">
        <p14:creationId xmlns:p14="http://schemas.microsoft.com/office/powerpoint/2010/main" val="268237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details. Ask pupils to make a note of any useful words and facts. Check they have understood by allowing time for them to ask questions about new words or ideas.</a:t>
            </a:r>
          </a:p>
        </p:txBody>
      </p:sp>
      <p:sp>
        <p:nvSpPr>
          <p:cNvPr id="4" name="Slide Number Placeholder 3"/>
          <p:cNvSpPr>
            <a:spLocks noGrp="1"/>
          </p:cNvSpPr>
          <p:nvPr>
            <p:ph type="sldNum" sz="quarter" idx="5"/>
          </p:nvPr>
        </p:nvSpPr>
        <p:spPr/>
        <p:txBody>
          <a:bodyPr/>
          <a:lstStyle/>
          <a:p>
            <a:fld id="{E0F7E07F-8DF3-4062-8010-955A81EE1C95}" type="slidenum">
              <a:rPr lang="en-GB" smtClean="0"/>
              <a:t>8</a:t>
            </a:fld>
            <a:endParaRPr lang="en-GB"/>
          </a:p>
        </p:txBody>
      </p:sp>
    </p:spTree>
    <p:extLst>
      <p:ext uri="{BB962C8B-B14F-4D97-AF65-F5344CB8AC3E}">
        <p14:creationId xmlns:p14="http://schemas.microsoft.com/office/powerpoint/2010/main" val="147776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F489B-9989-491A-952C-2405950F0B05}"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27056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F489B-9989-491A-952C-2405950F0B05}"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41289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F489B-9989-491A-952C-2405950F0B05}"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157267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F489B-9989-491A-952C-2405950F0B05}"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34661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BF489B-9989-491A-952C-2405950F0B05}" type="datetimeFigureOut">
              <a:rPr lang="en-GB" smtClean="0"/>
              <a:t>24/01/2021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329213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BF489B-9989-491A-952C-2405950F0B05}"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65593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F489B-9989-491A-952C-2405950F0B05}" type="datetimeFigureOut">
              <a:rPr lang="en-GB" smtClean="0"/>
              <a:t>24/01/2021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72567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BF489B-9989-491A-952C-2405950F0B05}" type="datetimeFigureOut">
              <a:rPr lang="en-GB" smtClean="0"/>
              <a:t>24/01/2021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164675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F489B-9989-491A-952C-2405950F0B05}" type="datetimeFigureOut">
              <a:rPr lang="en-GB" smtClean="0"/>
              <a:t>24/01/2021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425977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BF489B-9989-491A-952C-2405950F0B05}"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384291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BF489B-9989-491A-952C-2405950F0B05}" type="datetimeFigureOut">
              <a:rPr lang="en-GB" smtClean="0"/>
              <a:t>24/01/2021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F8780-1AEF-4303-A7BE-98599C5B8749}" type="slidenum">
              <a:rPr lang="en-GB" smtClean="0"/>
              <a:t>‹#›</a:t>
            </a:fld>
            <a:endParaRPr lang="en-GB"/>
          </a:p>
        </p:txBody>
      </p:sp>
    </p:spTree>
    <p:extLst>
      <p:ext uri="{BB962C8B-B14F-4D97-AF65-F5344CB8AC3E}">
        <p14:creationId xmlns:p14="http://schemas.microsoft.com/office/powerpoint/2010/main" val="219102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F489B-9989-491A-952C-2405950F0B05}" type="datetimeFigureOut">
              <a:rPr lang="en-GB" smtClean="0"/>
              <a:t>24/01/2021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8780-1AEF-4303-A7BE-98599C5B8749}" type="slidenum">
              <a:rPr lang="en-GB" smtClean="0"/>
              <a:t>‹#›</a:t>
            </a:fld>
            <a:endParaRPr lang="en-GB"/>
          </a:p>
        </p:txBody>
      </p:sp>
    </p:spTree>
    <p:extLst>
      <p:ext uri="{BB962C8B-B14F-4D97-AF65-F5344CB8AC3E}">
        <p14:creationId xmlns:p14="http://schemas.microsoft.com/office/powerpoint/2010/main" val="952174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07C839-088F-4990-B35E-38989F58BAEA}"/>
              </a:ext>
            </a:extLst>
          </p:cNvPr>
          <p:cNvSpPr/>
          <p:nvPr/>
        </p:nvSpPr>
        <p:spPr>
          <a:xfrm>
            <a:off x="1520191" y="2000250"/>
            <a:ext cx="7623809" cy="79567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 name="TextBox 1">
            <a:extLst>
              <a:ext uri="{FF2B5EF4-FFF2-40B4-BE49-F238E27FC236}">
                <a16:creationId xmlns:a16="http://schemas.microsoft.com/office/drawing/2014/main" id="{4ED57F05-705A-465E-8454-49B724B7F4D0}"/>
              </a:ext>
            </a:extLst>
          </p:cNvPr>
          <p:cNvSpPr txBox="1"/>
          <p:nvPr/>
        </p:nvSpPr>
        <p:spPr>
          <a:xfrm>
            <a:off x="1571804" y="1742104"/>
            <a:ext cx="7578090" cy="877163"/>
          </a:xfrm>
          <a:prstGeom prst="rect">
            <a:avLst/>
          </a:prstGeom>
          <a:noFill/>
        </p:spPr>
        <p:txBody>
          <a:bodyPr wrap="square" rtlCol="0">
            <a:spAutoFit/>
          </a:bodyPr>
          <a:lstStyle/>
          <a:p>
            <a:endParaRPr lang="en-GB" sz="1350" dirty="0"/>
          </a:p>
          <a:p>
            <a:endParaRPr lang="en-GB" sz="1350" dirty="0"/>
          </a:p>
          <a:p>
            <a:r>
              <a:rPr lang="en-GB" sz="2400" b="1" dirty="0">
                <a:solidFill>
                  <a:schemeClr val="bg1"/>
                </a:solidFill>
              </a:rPr>
              <a:t>L.I: To  understand the achievements of  the pharaohs </a:t>
            </a:r>
          </a:p>
        </p:txBody>
      </p:sp>
      <p:pic>
        <p:nvPicPr>
          <p:cNvPr id="4" name="Picture 3">
            <a:extLst>
              <a:ext uri="{FF2B5EF4-FFF2-40B4-BE49-F238E27FC236}">
                <a16:creationId xmlns:a16="http://schemas.microsoft.com/office/drawing/2014/main" id="{999B84E7-0528-41A8-8845-ED6614047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61" y="1117241"/>
            <a:ext cx="3000794" cy="600159"/>
          </a:xfrm>
          <a:prstGeom prst="rect">
            <a:avLst/>
          </a:prstGeom>
        </p:spPr>
      </p:pic>
      <p:grpSp>
        <p:nvGrpSpPr>
          <p:cNvPr id="11" name="Group 10">
            <a:extLst>
              <a:ext uri="{FF2B5EF4-FFF2-40B4-BE49-F238E27FC236}">
                <a16:creationId xmlns:a16="http://schemas.microsoft.com/office/drawing/2014/main" id="{F1350B24-FCE6-494A-A658-790A317398FE}"/>
              </a:ext>
            </a:extLst>
          </p:cNvPr>
          <p:cNvGrpSpPr/>
          <p:nvPr/>
        </p:nvGrpSpPr>
        <p:grpSpPr>
          <a:xfrm>
            <a:off x="0" y="857250"/>
            <a:ext cx="1169270" cy="5143500"/>
            <a:chOff x="0" y="0"/>
            <a:chExt cx="1559026" cy="6858000"/>
          </a:xfrm>
        </p:grpSpPr>
        <p:pic>
          <p:nvPicPr>
            <p:cNvPr id="5" name="Picture 4">
              <a:extLst>
                <a:ext uri="{FF2B5EF4-FFF2-40B4-BE49-F238E27FC236}">
                  <a16:creationId xmlns:a16="http://schemas.microsoft.com/office/drawing/2014/main" id="{11784451-4DC4-49D1-8CC5-82AB0C2984F4}"/>
                </a:ext>
              </a:extLst>
            </p:cNvPr>
            <p:cNvPicPr>
              <a:picLocks noChangeAspect="1"/>
            </p:cNvPicPr>
            <p:nvPr/>
          </p:nvPicPr>
          <p:blipFill>
            <a:blip r:embed="rId4"/>
            <a:stretch>
              <a:fillRect/>
            </a:stretch>
          </p:blipFill>
          <p:spPr>
            <a:xfrm>
              <a:off x="0" y="0"/>
              <a:ext cx="1559026" cy="1167765"/>
            </a:xfrm>
            <a:prstGeom prst="rect">
              <a:avLst/>
            </a:prstGeom>
          </p:spPr>
        </p:pic>
        <p:pic>
          <p:nvPicPr>
            <p:cNvPr id="6" name="Picture 5">
              <a:extLst>
                <a:ext uri="{FF2B5EF4-FFF2-40B4-BE49-F238E27FC236}">
                  <a16:creationId xmlns:a16="http://schemas.microsoft.com/office/drawing/2014/main" id="{D0F97714-B1D8-4FDF-A7A8-2FB2BBE3DD9B}"/>
                </a:ext>
              </a:extLst>
            </p:cNvPr>
            <p:cNvPicPr>
              <a:picLocks noChangeAspect="1"/>
            </p:cNvPicPr>
            <p:nvPr/>
          </p:nvPicPr>
          <p:blipFill>
            <a:blip r:embed="rId5"/>
            <a:stretch>
              <a:fillRect/>
            </a:stretch>
          </p:blipFill>
          <p:spPr>
            <a:xfrm>
              <a:off x="0" y="1167765"/>
              <a:ext cx="1559026" cy="1060905"/>
            </a:xfrm>
            <a:prstGeom prst="rect">
              <a:avLst/>
            </a:prstGeom>
          </p:spPr>
        </p:pic>
        <p:pic>
          <p:nvPicPr>
            <p:cNvPr id="7" name="Picture 6">
              <a:extLst>
                <a:ext uri="{FF2B5EF4-FFF2-40B4-BE49-F238E27FC236}">
                  <a16:creationId xmlns:a16="http://schemas.microsoft.com/office/drawing/2014/main" id="{C33C1A9F-CCFA-4A3F-A083-B76E72C1552D}"/>
                </a:ext>
              </a:extLst>
            </p:cNvPr>
            <p:cNvPicPr>
              <a:picLocks noChangeAspect="1"/>
            </p:cNvPicPr>
            <p:nvPr/>
          </p:nvPicPr>
          <p:blipFill>
            <a:blip r:embed="rId6"/>
            <a:stretch>
              <a:fillRect/>
            </a:stretch>
          </p:blipFill>
          <p:spPr>
            <a:xfrm>
              <a:off x="1" y="2228670"/>
              <a:ext cx="1559025" cy="1390877"/>
            </a:xfrm>
            <a:prstGeom prst="rect">
              <a:avLst/>
            </a:prstGeom>
          </p:spPr>
        </p:pic>
        <p:pic>
          <p:nvPicPr>
            <p:cNvPr id="8" name="Picture 7">
              <a:extLst>
                <a:ext uri="{FF2B5EF4-FFF2-40B4-BE49-F238E27FC236}">
                  <a16:creationId xmlns:a16="http://schemas.microsoft.com/office/drawing/2014/main" id="{8F0B3D0B-5DAE-462C-982C-72A1C2BAD303}"/>
                </a:ext>
              </a:extLst>
            </p:cNvPr>
            <p:cNvPicPr>
              <a:picLocks noChangeAspect="1"/>
            </p:cNvPicPr>
            <p:nvPr/>
          </p:nvPicPr>
          <p:blipFill>
            <a:blip r:embed="rId7"/>
            <a:stretch>
              <a:fillRect/>
            </a:stretch>
          </p:blipFill>
          <p:spPr>
            <a:xfrm>
              <a:off x="0" y="3619547"/>
              <a:ext cx="1559025" cy="1117792"/>
            </a:xfrm>
            <a:prstGeom prst="rect">
              <a:avLst/>
            </a:prstGeom>
          </p:spPr>
        </p:pic>
        <p:pic>
          <p:nvPicPr>
            <p:cNvPr id="9" name="Picture 8">
              <a:extLst>
                <a:ext uri="{FF2B5EF4-FFF2-40B4-BE49-F238E27FC236}">
                  <a16:creationId xmlns:a16="http://schemas.microsoft.com/office/drawing/2014/main" id="{2C11971E-1D1B-4C38-BDAF-73428EA592A9}"/>
                </a:ext>
              </a:extLst>
            </p:cNvPr>
            <p:cNvPicPr>
              <a:picLocks noChangeAspect="1"/>
            </p:cNvPicPr>
            <p:nvPr/>
          </p:nvPicPr>
          <p:blipFill>
            <a:blip r:embed="rId8"/>
            <a:stretch>
              <a:fillRect/>
            </a:stretch>
          </p:blipFill>
          <p:spPr>
            <a:xfrm>
              <a:off x="0" y="4737339"/>
              <a:ext cx="1559025" cy="1037460"/>
            </a:xfrm>
            <a:prstGeom prst="rect">
              <a:avLst/>
            </a:prstGeom>
          </p:spPr>
        </p:pic>
        <p:pic>
          <p:nvPicPr>
            <p:cNvPr id="10" name="Picture 9">
              <a:extLst>
                <a:ext uri="{FF2B5EF4-FFF2-40B4-BE49-F238E27FC236}">
                  <a16:creationId xmlns:a16="http://schemas.microsoft.com/office/drawing/2014/main" id="{0006D31B-03DF-43CC-AC3D-4E4BEEA3DE4F}"/>
                </a:ext>
              </a:extLst>
            </p:cNvPr>
            <p:cNvPicPr>
              <a:picLocks noChangeAspect="1"/>
            </p:cNvPicPr>
            <p:nvPr/>
          </p:nvPicPr>
          <p:blipFill>
            <a:blip r:embed="rId9"/>
            <a:stretch>
              <a:fillRect/>
            </a:stretch>
          </p:blipFill>
          <p:spPr>
            <a:xfrm>
              <a:off x="0" y="5720715"/>
              <a:ext cx="1559026" cy="1137285"/>
            </a:xfrm>
            <a:prstGeom prst="rect">
              <a:avLst/>
            </a:prstGeom>
          </p:spPr>
        </p:pic>
      </p:grpSp>
      <p:pic>
        <p:nvPicPr>
          <p:cNvPr id="13" name="Picture 12">
            <a:extLst>
              <a:ext uri="{FF2B5EF4-FFF2-40B4-BE49-F238E27FC236}">
                <a16:creationId xmlns:a16="http://schemas.microsoft.com/office/drawing/2014/main" id="{EF0682B5-4A22-499C-85F8-CF214FC9CC75}"/>
              </a:ext>
            </a:extLst>
          </p:cNvPr>
          <p:cNvPicPr>
            <a:picLocks noChangeAspect="1"/>
          </p:cNvPicPr>
          <p:nvPr/>
        </p:nvPicPr>
        <p:blipFill>
          <a:blip r:embed="rId10"/>
          <a:stretch>
            <a:fillRect/>
          </a:stretch>
        </p:blipFill>
        <p:spPr>
          <a:xfrm>
            <a:off x="2365143" y="884031"/>
            <a:ext cx="1043159" cy="1043159"/>
          </a:xfrm>
          <a:prstGeom prst="rect">
            <a:avLst/>
          </a:prstGeom>
        </p:spPr>
      </p:pic>
      <p:pic>
        <p:nvPicPr>
          <p:cNvPr id="14" name="Picture 13">
            <a:extLst>
              <a:ext uri="{FF2B5EF4-FFF2-40B4-BE49-F238E27FC236}">
                <a16:creationId xmlns:a16="http://schemas.microsoft.com/office/drawing/2014/main" id="{1799657B-3A34-4EC6-B090-CF38AF1084B1}"/>
              </a:ext>
            </a:extLst>
          </p:cNvPr>
          <p:cNvPicPr>
            <a:picLocks noChangeAspect="1"/>
          </p:cNvPicPr>
          <p:nvPr/>
        </p:nvPicPr>
        <p:blipFill>
          <a:blip r:embed="rId11"/>
          <a:stretch>
            <a:fillRect/>
          </a:stretch>
        </p:blipFill>
        <p:spPr>
          <a:xfrm>
            <a:off x="6535584" y="921214"/>
            <a:ext cx="1042506" cy="1042506"/>
          </a:xfrm>
          <a:prstGeom prst="rect">
            <a:avLst/>
          </a:prstGeom>
        </p:spPr>
      </p:pic>
      <p:pic>
        <p:nvPicPr>
          <p:cNvPr id="3" name="Picture 2">
            <a:extLst>
              <a:ext uri="{FF2B5EF4-FFF2-40B4-BE49-F238E27FC236}">
                <a16:creationId xmlns:a16="http://schemas.microsoft.com/office/drawing/2014/main" id="{1DE5501A-6112-4CD1-B1C1-C80407B2F500}"/>
              </a:ext>
            </a:extLst>
          </p:cNvPr>
          <p:cNvPicPr>
            <a:picLocks noChangeAspect="1"/>
          </p:cNvPicPr>
          <p:nvPr/>
        </p:nvPicPr>
        <p:blipFill>
          <a:blip r:embed="rId12"/>
          <a:stretch>
            <a:fillRect/>
          </a:stretch>
        </p:blipFill>
        <p:spPr>
          <a:xfrm>
            <a:off x="1594200" y="3315926"/>
            <a:ext cx="1836961" cy="1831859"/>
          </a:xfrm>
          <a:prstGeom prst="rect">
            <a:avLst/>
          </a:prstGeom>
        </p:spPr>
      </p:pic>
      <p:pic>
        <p:nvPicPr>
          <p:cNvPr id="15" name="Picture 14">
            <a:extLst>
              <a:ext uri="{FF2B5EF4-FFF2-40B4-BE49-F238E27FC236}">
                <a16:creationId xmlns:a16="http://schemas.microsoft.com/office/drawing/2014/main" id="{0933A836-CA7D-4BF3-ADF4-6E4A75944D80}"/>
              </a:ext>
            </a:extLst>
          </p:cNvPr>
          <p:cNvPicPr>
            <a:picLocks noChangeAspect="1"/>
          </p:cNvPicPr>
          <p:nvPr/>
        </p:nvPicPr>
        <p:blipFill>
          <a:blip r:embed="rId13"/>
          <a:stretch>
            <a:fillRect/>
          </a:stretch>
        </p:blipFill>
        <p:spPr>
          <a:xfrm>
            <a:off x="3689131" y="3315925"/>
            <a:ext cx="2742824" cy="1831859"/>
          </a:xfrm>
          <a:prstGeom prst="rect">
            <a:avLst/>
          </a:prstGeom>
        </p:spPr>
      </p:pic>
      <p:pic>
        <p:nvPicPr>
          <p:cNvPr id="16" name="Picture 15">
            <a:extLst>
              <a:ext uri="{FF2B5EF4-FFF2-40B4-BE49-F238E27FC236}">
                <a16:creationId xmlns:a16="http://schemas.microsoft.com/office/drawing/2014/main" id="{C94FD250-7194-4713-839C-71014B7170F7}"/>
              </a:ext>
            </a:extLst>
          </p:cNvPr>
          <p:cNvPicPr>
            <a:picLocks noChangeAspect="1"/>
          </p:cNvPicPr>
          <p:nvPr/>
        </p:nvPicPr>
        <p:blipFill>
          <a:blip r:embed="rId14"/>
          <a:stretch>
            <a:fillRect/>
          </a:stretch>
        </p:blipFill>
        <p:spPr>
          <a:xfrm>
            <a:off x="6535584" y="3315926"/>
            <a:ext cx="2288159" cy="1849903"/>
          </a:xfrm>
          <a:prstGeom prst="rect">
            <a:avLst/>
          </a:prstGeom>
        </p:spPr>
      </p:pic>
      <p:sp>
        <p:nvSpPr>
          <p:cNvPr id="17" name="TextBox 16">
            <a:extLst>
              <a:ext uri="{FF2B5EF4-FFF2-40B4-BE49-F238E27FC236}">
                <a16:creationId xmlns:a16="http://schemas.microsoft.com/office/drawing/2014/main" id="{1D1AF429-3270-4920-BFE1-98039FFCDC30}"/>
              </a:ext>
            </a:extLst>
          </p:cNvPr>
          <p:cNvSpPr txBox="1"/>
          <p:nvPr/>
        </p:nvSpPr>
        <p:spPr>
          <a:xfrm>
            <a:off x="2486055" y="5509926"/>
            <a:ext cx="5482004" cy="461665"/>
          </a:xfrm>
          <a:prstGeom prst="rect">
            <a:avLst/>
          </a:prstGeom>
          <a:noFill/>
        </p:spPr>
        <p:txBody>
          <a:bodyPr wrap="square" rtlCol="0">
            <a:spAutoFit/>
          </a:bodyPr>
          <a:lstStyle/>
          <a:p>
            <a:r>
              <a:rPr lang="en-GB" sz="2400" b="1" dirty="0">
                <a:solidFill>
                  <a:srgbClr val="C00000"/>
                </a:solidFill>
              </a:rPr>
              <a:t>What is a pharaoh and what did they do?</a:t>
            </a:r>
          </a:p>
        </p:txBody>
      </p:sp>
    </p:spTree>
    <p:extLst>
      <p:ext uri="{BB962C8B-B14F-4D97-AF65-F5344CB8AC3E}">
        <p14:creationId xmlns:p14="http://schemas.microsoft.com/office/powerpoint/2010/main" val="397591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4630EB-609D-4F06-8227-13F31778CB7E}"/>
              </a:ext>
            </a:extLst>
          </p:cNvPr>
          <p:cNvPicPr>
            <a:picLocks noChangeAspect="1"/>
          </p:cNvPicPr>
          <p:nvPr/>
        </p:nvPicPr>
        <p:blipFill>
          <a:blip r:embed="rId2"/>
          <a:stretch>
            <a:fillRect/>
          </a:stretch>
        </p:blipFill>
        <p:spPr>
          <a:xfrm>
            <a:off x="1005539" y="1894491"/>
            <a:ext cx="1976811" cy="2761131"/>
          </a:xfrm>
          <a:prstGeom prst="rect">
            <a:avLst/>
          </a:prstGeom>
        </p:spPr>
      </p:pic>
      <p:pic>
        <p:nvPicPr>
          <p:cNvPr id="3" name="Picture 2">
            <a:extLst>
              <a:ext uri="{FF2B5EF4-FFF2-40B4-BE49-F238E27FC236}">
                <a16:creationId xmlns:a16="http://schemas.microsoft.com/office/drawing/2014/main" id="{2B0A13F8-2FD2-49D6-885F-2612FEAA0251}"/>
              </a:ext>
            </a:extLst>
          </p:cNvPr>
          <p:cNvPicPr>
            <a:picLocks noChangeAspect="1"/>
          </p:cNvPicPr>
          <p:nvPr/>
        </p:nvPicPr>
        <p:blipFill>
          <a:blip r:embed="rId3"/>
          <a:stretch>
            <a:fillRect/>
          </a:stretch>
        </p:blipFill>
        <p:spPr>
          <a:xfrm>
            <a:off x="3267659" y="1894491"/>
            <a:ext cx="4676037" cy="2840982"/>
          </a:xfrm>
          <a:prstGeom prst="rect">
            <a:avLst/>
          </a:prstGeom>
        </p:spPr>
      </p:pic>
      <p:sp>
        <p:nvSpPr>
          <p:cNvPr id="5" name="TextBox 4">
            <a:extLst>
              <a:ext uri="{FF2B5EF4-FFF2-40B4-BE49-F238E27FC236}">
                <a16:creationId xmlns:a16="http://schemas.microsoft.com/office/drawing/2014/main" id="{5D145CF6-EFB8-401F-AFA1-4E09A2AA56E5}"/>
              </a:ext>
            </a:extLst>
          </p:cNvPr>
          <p:cNvSpPr txBox="1"/>
          <p:nvPr/>
        </p:nvSpPr>
        <p:spPr>
          <a:xfrm>
            <a:off x="3481453" y="5064370"/>
            <a:ext cx="5662547" cy="1200329"/>
          </a:xfrm>
          <a:prstGeom prst="rect">
            <a:avLst/>
          </a:prstGeom>
          <a:noFill/>
        </p:spPr>
        <p:txBody>
          <a:bodyPr wrap="square" rtlCol="0">
            <a:spAutoFit/>
          </a:bodyPr>
          <a:lstStyle/>
          <a:p>
            <a:r>
              <a:rPr lang="en-GB" sz="2400" b="1" dirty="0">
                <a:solidFill>
                  <a:srgbClr val="C00000"/>
                </a:solidFill>
              </a:rPr>
              <a:t>How do you think the priests of the old gods felt when Akhenaten closed their temples?</a:t>
            </a:r>
          </a:p>
        </p:txBody>
      </p:sp>
      <p:pic>
        <p:nvPicPr>
          <p:cNvPr id="6" name="Picture 5">
            <a:extLst>
              <a:ext uri="{FF2B5EF4-FFF2-40B4-BE49-F238E27FC236}">
                <a16:creationId xmlns:a16="http://schemas.microsoft.com/office/drawing/2014/main" id="{C462CA84-94BB-4AFB-8E10-9B52D6ADF9FB}"/>
              </a:ext>
            </a:extLst>
          </p:cNvPr>
          <p:cNvPicPr>
            <a:picLocks noChangeAspect="1"/>
          </p:cNvPicPr>
          <p:nvPr/>
        </p:nvPicPr>
        <p:blipFill>
          <a:blip r:embed="rId4"/>
          <a:stretch>
            <a:fillRect/>
          </a:stretch>
        </p:blipFill>
        <p:spPr>
          <a:xfrm>
            <a:off x="2106411" y="317696"/>
            <a:ext cx="5212532" cy="1079086"/>
          </a:xfrm>
          <a:prstGeom prst="rect">
            <a:avLst/>
          </a:prstGeom>
        </p:spPr>
      </p:pic>
    </p:spTree>
    <p:extLst>
      <p:ext uri="{BB962C8B-B14F-4D97-AF65-F5344CB8AC3E}">
        <p14:creationId xmlns:p14="http://schemas.microsoft.com/office/powerpoint/2010/main" val="8863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08D1D-B891-4739-B634-78B628C5D8B3}"/>
              </a:ext>
            </a:extLst>
          </p:cNvPr>
          <p:cNvSpPr/>
          <p:nvPr/>
        </p:nvSpPr>
        <p:spPr>
          <a:xfrm>
            <a:off x="3470031" y="1542353"/>
            <a:ext cx="4572000" cy="4431983"/>
          </a:xfrm>
          <a:prstGeom prst="rect">
            <a:avLst/>
          </a:prstGeom>
        </p:spPr>
        <p:txBody>
          <a:bodyPr>
            <a:spAutoFit/>
          </a:bodyPr>
          <a:lstStyle/>
          <a:p>
            <a:r>
              <a:rPr lang="en-GB" sz="2400" b="1" dirty="0"/>
              <a:t>Tutankhamun</a:t>
            </a:r>
            <a:r>
              <a:rPr lang="en-GB" sz="2400" dirty="0"/>
              <a:t> (</a:t>
            </a:r>
            <a:r>
              <a:rPr lang="en-GB" sz="2400" b="1" dirty="0"/>
              <a:t>reign 1336–1327 BC)</a:t>
            </a:r>
            <a:r>
              <a:rPr lang="en-GB" sz="2400" dirty="0"/>
              <a:t>- Often called King Tut , Tutankhamun is famous  because much of his tomb remained intact. He became Pharaoh at the age of 9. He tried to bring back the gods that his father had stopped worshipping. He only reigned for about 10 years and died at the young age of 20. Mystery still surrounds his death . </a:t>
            </a:r>
            <a:endParaRPr lang="en-GB" dirty="0"/>
          </a:p>
          <a:p>
            <a:endParaRPr lang="en-GB" dirty="0"/>
          </a:p>
        </p:txBody>
      </p:sp>
      <p:pic>
        <p:nvPicPr>
          <p:cNvPr id="5" name="Picture 4">
            <a:extLst>
              <a:ext uri="{FF2B5EF4-FFF2-40B4-BE49-F238E27FC236}">
                <a16:creationId xmlns:a16="http://schemas.microsoft.com/office/drawing/2014/main" id="{CD6C124C-B266-48FB-B68A-E825A1B8C072}"/>
              </a:ext>
            </a:extLst>
          </p:cNvPr>
          <p:cNvPicPr>
            <a:picLocks noChangeAspect="1"/>
          </p:cNvPicPr>
          <p:nvPr/>
        </p:nvPicPr>
        <p:blipFill>
          <a:blip r:embed="rId2"/>
          <a:stretch>
            <a:fillRect/>
          </a:stretch>
        </p:blipFill>
        <p:spPr>
          <a:xfrm>
            <a:off x="567604" y="1542353"/>
            <a:ext cx="2487921" cy="4021112"/>
          </a:xfrm>
          <a:prstGeom prst="rect">
            <a:avLst/>
          </a:prstGeom>
        </p:spPr>
      </p:pic>
      <p:pic>
        <p:nvPicPr>
          <p:cNvPr id="3" name="Picture 2">
            <a:extLst>
              <a:ext uri="{FF2B5EF4-FFF2-40B4-BE49-F238E27FC236}">
                <a16:creationId xmlns:a16="http://schemas.microsoft.com/office/drawing/2014/main" id="{6462B916-E5B6-4E7B-A1DB-B49AF2967243}"/>
              </a:ext>
            </a:extLst>
          </p:cNvPr>
          <p:cNvPicPr>
            <a:picLocks noChangeAspect="1"/>
          </p:cNvPicPr>
          <p:nvPr/>
        </p:nvPicPr>
        <p:blipFill>
          <a:blip r:embed="rId3"/>
          <a:stretch>
            <a:fillRect/>
          </a:stretch>
        </p:blipFill>
        <p:spPr>
          <a:xfrm>
            <a:off x="1965734" y="441372"/>
            <a:ext cx="5212532" cy="1079086"/>
          </a:xfrm>
          <a:prstGeom prst="rect">
            <a:avLst/>
          </a:prstGeom>
        </p:spPr>
      </p:pic>
      <p:sp>
        <p:nvSpPr>
          <p:cNvPr id="4" name="TextBox 3">
            <a:extLst>
              <a:ext uri="{FF2B5EF4-FFF2-40B4-BE49-F238E27FC236}">
                <a16:creationId xmlns:a16="http://schemas.microsoft.com/office/drawing/2014/main" id="{EB77E687-6D75-48C8-923A-2B04797F9CC6}"/>
              </a:ext>
            </a:extLst>
          </p:cNvPr>
          <p:cNvSpPr txBox="1"/>
          <p:nvPr/>
        </p:nvSpPr>
        <p:spPr>
          <a:xfrm>
            <a:off x="3470031" y="5729880"/>
            <a:ext cx="5500468" cy="830997"/>
          </a:xfrm>
          <a:prstGeom prst="rect">
            <a:avLst/>
          </a:prstGeom>
          <a:noFill/>
        </p:spPr>
        <p:txBody>
          <a:bodyPr wrap="square" rtlCol="0">
            <a:spAutoFit/>
          </a:bodyPr>
          <a:lstStyle/>
          <a:p>
            <a:r>
              <a:rPr lang="en-GB" sz="2400" b="1" dirty="0">
                <a:solidFill>
                  <a:srgbClr val="C00000"/>
                </a:solidFill>
              </a:rPr>
              <a:t>How could life be dangerous for a pharaoh?</a:t>
            </a:r>
          </a:p>
        </p:txBody>
      </p:sp>
    </p:spTree>
    <p:extLst>
      <p:ext uri="{BB962C8B-B14F-4D97-AF65-F5344CB8AC3E}">
        <p14:creationId xmlns:p14="http://schemas.microsoft.com/office/powerpoint/2010/main" val="5264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5C828-57AD-4C83-8997-400315BBE7FC}"/>
              </a:ext>
            </a:extLst>
          </p:cNvPr>
          <p:cNvPicPr>
            <a:picLocks noChangeAspect="1"/>
          </p:cNvPicPr>
          <p:nvPr/>
        </p:nvPicPr>
        <p:blipFill>
          <a:blip r:embed="rId2"/>
          <a:stretch>
            <a:fillRect/>
          </a:stretch>
        </p:blipFill>
        <p:spPr>
          <a:xfrm>
            <a:off x="604910" y="2218754"/>
            <a:ext cx="2384473" cy="2803178"/>
          </a:xfrm>
          <a:prstGeom prst="rect">
            <a:avLst/>
          </a:prstGeom>
        </p:spPr>
      </p:pic>
      <p:sp>
        <p:nvSpPr>
          <p:cNvPr id="3" name="Rectangle 2">
            <a:extLst>
              <a:ext uri="{FF2B5EF4-FFF2-40B4-BE49-F238E27FC236}">
                <a16:creationId xmlns:a16="http://schemas.microsoft.com/office/drawing/2014/main" id="{28E81EE9-5104-4B92-BD08-A34887D5D4B0}"/>
              </a:ext>
            </a:extLst>
          </p:cNvPr>
          <p:cNvSpPr/>
          <p:nvPr/>
        </p:nvSpPr>
        <p:spPr>
          <a:xfrm>
            <a:off x="2989383" y="2466181"/>
            <a:ext cx="4572000" cy="2308324"/>
          </a:xfrm>
          <a:prstGeom prst="rect">
            <a:avLst/>
          </a:prstGeom>
        </p:spPr>
        <p:txBody>
          <a:bodyPr>
            <a:spAutoFit/>
          </a:bodyPr>
          <a:lstStyle/>
          <a:p>
            <a:r>
              <a:rPr lang="en-GB" sz="2400" b="1" dirty="0"/>
              <a:t>Ramses II(reign 1279–1213 BC) </a:t>
            </a:r>
            <a:r>
              <a:rPr lang="en-GB" sz="2400" dirty="0"/>
              <a:t>- Often called Ramses the Great, he ruled Egypt for 67 years. He is famous today because he built more statues and monuments than any other Pharaoh. </a:t>
            </a:r>
          </a:p>
        </p:txBody>
      </p:sp>
      <p:pic>
        <p:nvPicPr>
          <p:cNvPr id="4" name="Picture 3">
            <a:extLst>
              <a:ext uri="{FF2B5EF4-FFF2-40B4-BE49-F238E27FC236}">
                <a16:creationId xmlns:a16="http://schemas.microsoft.com/office/drawing/2014/main" id="{F00481C6-E430-4401-B0D9-B7B2C9723CB3}"/>
              </a:ext>
            </a:extLst>
          </p:cNvPr>
          <p:cNvPicPr>
            <a:picLocks noChangeAspect="1"/>
          </p:cNvPicPr>
          <p:nvPr/>
        </p:nvPicPr>
        <p:blipFill>
          <a:blip r:embed="rId3"/>
          <a:stretch>
            <a:fillRect/>
          </a:stretch>
        </p:blipFill>
        <p:spPr>
          <a:xfrm>
            <a:off x="1962686" y="596424"/>
            <a:ext cx="5218628" cy="1079086"/>
          </a:xfrm>
          <a:prstGeom prst="rect">
            <a:avLst/>
          </a:prstGeom>
        </p:spPr>
      </p:pic>
      <p:sp>
        <p:nvSpPr>
          <p:cNvPr id="5" name="TextBox 4">
            <a:extLst>
              <a:ext uri="{FF2B5EF4-FFF2-40B4-BE49-F238E27FC236}">
                <a16:creationId xmlns:a16="http://schemas.microsoft.com/office/drawing/2014/main" id="{604FF918-4F31-44E9-858A-09491CBC3143}"/>
              </a:ext>
            </a:extLst>
          </p:cNvPr>
          <p:cNvSpPr txBox="1"/>
          <p:nvPr/>
        </p:nvSpPr>
        <p:spPr>
          <a:xfrm>
            <a:off x="3116237" y="5103450"/>
            <a:ext cx="5598697" cy="1200329"/>
          </a:xfrm>
          <a:prstGeom prst="rect">
            <a:avLst/>
          </a:prstGeom>
          <a:noFill/>
        </p:spPr>
        <p:txBody>
          <a:bodyPr wrap="square" rtlCol="0">
            <a:spAutoFit/>
          </a:bodyPr>
          <a:lstStyle/>
          <a:p>
            <a:r>
              <a:rPr lang="en-GB" sz="2400" dirty="0">
                <a:solidFill>
                  <a:srgbClr val="C00000"/>
                </a:solidFill>
              </a:rPr>
              <a:t>Why do you think it was important for a pharaoh to build monuments to the gods and themselves?</a:t>
            </a:r>
          </a:p>
        </p:txBody>
      </p:sp>
    </p:spTree>
    <p:extLst>
      <p:ext uri="{BB962C8B-B14F-4D97-AF65-F5344CB8AC3E}">
        <p14:creationId xmlns:p14="http://schemas.microsoft.com/office/powerpoint/2010/main" val="20577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D344A-3A27-44D0-B7C4-10392CED77EC}"/>
              </a:ext>
            </a:extLst>
          </p:cNvPr>
          <p:cNvSpPr/>
          <p:nvPr/>
        </p:nvSpPr>
        <p:spPr>
          <a:xfrm>
            <a:off x="731520" y="751344"/>
            <a:ext cx="8046719" cy="1200329"/>
          </a:xfrm>
          <a:prstGeom prst="rect">
            <a:avLst/>
          </a:prstGeom>
        </p:spPr>
        <p:txBody>
          <a:bodyPr wrap="square">
            <a:spAutoFit/>
          </a:bodyPr>
          <a:lstStyle/>
          <a:p>
            <a:endParaRPr lang="en-GB" dirty="0"/>
          </a:p>
          <a:p>
            <a:endParaRPr lang="en-GB" dirty="0"/>
          </a:p>
          <a:p>
            <a:endParaRPr lang="en-GB" dirty="0"/>
          </a:p>
          <a:p>
            <a:endParaRPr lang="en-GB" dirty="0"/>
          </a:p>
        </p:txBody>
      </p:sp>
      <p:sp>
        <p:nvSpPr>
          <p:cNvPr id="3" name="Rectangle 2">
            <a:extLst>
              <a:ext uri="{FF2B5EF4-FFF2-40B4-BE49-F238E27FC236}">
                <a16:creationId xmlns:a16="http://schemas.microsoft.com/office/drawing/2014/main" id="{CEF7E701-3301-462F-8311-BE9DA8F9C855}"/>
              </a:ext>
            </a:extLst>
          </p:cNvPr>
          <p:cNvSpPr/>
          <p:nvPr/>
        </p:nvSpPr>
        <p:spPr>
          <a:xfrm>
            <a:off x="2789145" y="1181885"/>
            <a:ext cx="5989093" cy="6001643"/>
          </a:xfrm>
          <a:prstGeom prst="rect">
            <a:avLst/>
          </a:prstGeom>
        </p:spPr>
        <p:txBody>
          <a:bodyPr wrap="square">
            <a:spAutoFit/>
          </a:bodyPr>
          <a:lstStyle/>
          <a:p>
            <a:r>
              <a:rPr lang="en-GB" sz="2400" b="1" dirty="0"/>
              <a:t>Cleopatra VII (51-30 BC)</a:t>
            </a:r>
          </a:p>
          <a:p>
            <a:r>
              <a:rPr lang="en-GB" sz="2400" dirty="0"/>
              <a:t>Cleopatra VII is considered the last Pharaoh of Egypt.  She was very intelligent  and one of the few Queens who learned the Egyptian language. She maintained power by making alliances with famous </a:t>
            </a:r>
            <a:r>
              <a:rPr lang="en-GB" sz="2400" b="1" dirty="0"/>
              <a:t>Romans</a:t>
            </a:r>
            <a:r>
              <a:rPr lang="en-GB" sz="2400" dirty="0"/>
              <a:t> such as </a:t>
            </a:r>
            <a:r>
              <a:rPr lang="en-GB" sz="2400" b="1" dirty="0"/>
              <a:t>Mark Antony</a:t>
            </a:r>
            <a:r>
              <a:rPr lang="en-GB" sz="2400" dirty="0"/>
              <a:t>. She married him but  he committed suicide after being defeated at the battle of Actium  by  his brother-in-law, Octavian and Cleopatra followed shortly after. Octavian killed Cleopatra’s son  and made himself Pharaoh.  The Egyptian pharaohs had come to an end! From 30BC, the Romans would rule.</a:t>
            </a: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DF12D7E2-4734-4A9C-891C-0C3648D398DE}"/>
              </a:ext>
            </a:extLst>
          </p:cNvPr>
          <p:cNvPicPr>
            <a:picLocks noChangeAspect="1"/>
          </p:cNvPicPr>
          <p:nvPr/>
        </p:nvPicPr>
        <p:blipFill>
          <a:blip r:embed="rId2"/>
          <a:stretch>
            <a:fillRect/>
          </a:stretch>
        </p:blipFill>
        <p:spPr>
          <a:xfrm>
            <a:off x="225636" y="1181885"/>
            <a:ext cx="2428862" cy="3221303"/>
          </a:xfrm>
          <a:prstGeom prst="rect">
            <a:avLst/>
          </a:prstGeom>
        </p:spPr>
      </p:pic>
      <p:pic>
        <p:nvPicPr>
          <p:cNvPr id="4" name="Picture 3">
            <a:extLst>
              <a:ext uri="{FF2B5EF4-FFF2-40B4-BE49-F238E27FC236}">
                <a16:creationId xmlns:a16="http://schemas.microsoft.com/office/drawing/2014/main" id="{1F0BD232-6F2C-42FD-BBF3-A7320E0F4B8A}"/>
              </a:ext>
            </a:extLst>
          </p:cNvPr>
          <p:cNvPicPr>
            <a:picLocks noChangeAspect="1"/>
          </p:cNvPicPr>
          <p:nvPr/>
        </p:nvPicPr>
        <p:blipFill>
          <a:blip r:embed="rId3"/>
          <a:stretch>
            <a:fillRect/>
          </a:stretch>
        </p:blipFill>
        <p:spPr>
          <a:xfrm>
            <a:off x="2148613" y="132148"/>
            <a:ext cx="5212532" cy="1079086"/>
          </a:xfrm>
          <a:prstGeom prst="rect">
            <a:avLst/>
          </a:prstGeom>
        </p:spPr>
      </p:pic>
    </p:spTree>
    <p:extLst>
      <p:ext uri="{BB962C8B-B14F-4D97-AF65-F5344CB8AC3E}">
        <p14:creationId xmlns:p14="http://schemas.microsoft.com/office/powerpoint/2010/main" val="23945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07C839-088F-4990-B35E-38989F58BAEA}"/>
              </a:ext>
            </a:extLst>
          </p:cNvPr>
          <p:cNvSpPr/>
          <p:nvPr/>
        </p:nvSpPr>
        <p:spPr>
          <a:xfrm>
            <a:off x="1520191" y="2000249"/>
            <a:ext cx="7623809" cy="27736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4" name="Picture 3">
            <a:extLst>
              <a:ext uri="{FF2B5EF4-FFF2-40B4-BE49-F238E27FC236}">
                <a16:creationId xmlns:a16="http://schemas.microsoft.com/office/drawing/2014/main" id="{999B84E7-0528-41A8-8845-ED6614047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161" y="1117241"/>
            <a:ext cx="3000794" cy="600159"/>
          </a:xfrm>
          <a:prstGeom prst="rect">
            <a:avLst/>
          </a:prstGeom>
        </p:spPr>
      </p:pic>
      <p:grpSp>
        <p:nvGrpSpPr>
          <p:cNvPr id="11" name="Group 10">
            <a:extLst>
              <a:ext uri="{FF2B5EF4-FFF2-40B4-BE49-F238E27FC236}">
                <a16:creationId xmlns:a16="http://schemas.microsoft.com/office/drawing/2014/main" id="{F1350B24-FCE6-494A-A658-790A317398FE}"/>
              </a:ext>
            </a:extLst>
          </p:cNvPr>
          <p:cNvGrpSpPr/>
          <p:nvPr/>
        </p:nvGrpSpPr>
        <p:grpSpPr>
          <a:xfrm>
            <a:off x="0" y="857250"/>
            <a:ext cx="1169270" cy="5143500"/>
            <a:chOff x="0" y="0"/>
            <a:chExt cx="1559026" cy="6858000"/>
          </a:xfrm>
        </p:grpSpPr>
        <p:pic>
          <p:nvPicPr>
            <p:cNvPr id="5" name="Picture 4">
              <a:extLst>
                <a:ext uri="{FF2B5EF4-FFF2-40B4-BE49-F238E27FC236}">
                  <a16:creationId xmlns:a16="http://schemas.microsoft.com/office/drawing/2014/main" id="{11784451-4DC4-49D1-8CC5-82AB0C2984F4}"/>
                </a:ext>
              </a:extLst>
            </p:cNvPr>
            <p:cNvPicPr>
              <a:picLocks noChangeAspect="1"/>
            </p:cNvPicPr>
            <p:nvPr/>
          </p:nvPicPr>
          <p:blipFill>
            <a:blip r:embed="rId3"/>
            <a:stretch>
              <a:fillRect/>
            </a:stretch>
          </p:blipFill>
          <p:spPr>
            <a:xfrm>
              <a:off x="0" y="0"/>
              <a:ext cx="1559026" cy="1167765"/>
            </a:xfrm>
            <a:prstGeom prst="rect">
              <a:avLst/>
            </a:prstGeom>
          </p:spPr>
        </p:pic>
        <p:pic>
          <p:nvPicPr>
            <p:cNvPr id="6" name="Picture 5">
              <a:extLst>
                <a:ext uri="{FF2B5EF4-FFF2-40B4-BE49-F238E27FC236}">
                  <a16:creationId xmlns:a16="http://schemas.microsoft.com/office/drawing/2014/main" id="{D0F97714-B1D8-4FDF-A7A8-2FB2BBE3DD9B}"/>
                </a:ext>
              </a:extLst>
            </p:cNvPr>
            <p:cNvPicPr>
              <a:picLocks noChangeAspect="1"/>
            </p:cNvPicPr>
            <p:nvPr/>
          </p:nvPicPr>
          <p:blipFill>
            <a:blip r:embed="rId4"/>
            <a:stretch>
              <a:fillRect/>
            </a:stretch>
          </p:blipFill>
          <p:spPr>
            <a:xfrm>
              <a:off x="0" y="1167765"/>
              <a:ext cx="1559026" cy="1060905"/>
            </a:xfrm>
            <a:prstGeom prst="rect">
              <a:avLst/>
            </a:prstGeom>
          </p:spPr>
        </p:pic>
        <p:pic>
          <p:nvPicPr>
            <p:cNvPr id="7" name="Picture 6">
              <a:extLst>
                <a:ext uri="{FF2B5EF4-FFF2-40B4-BE49-F238E27FC236}">
                  <a16:creationId xmlns:a16="http://schemas.microsoft.com/office/drawing/2014/main" id="{C33C1A9F-CCFA-4A3F-A083-B76E72C1552D}"/>
                </a:ext>
              </a:extLst>
            </p:cNvPr>
            <p:cNvPicPr>
              <a:picLocks noChangeAspect="1"/>
            </p:cNvPicPr>
            <p:nvPr/>
          </p:nvPicPr>
          <p:blipFill>
            <a:blip r:embed="rId5"/>
            <a:stretch>
              <a:fillRect/>
            </a:stretch>
          </p:blipFill>
          <p:spPr>
            <a:xfrm>
              <a:off x="1" y="2228670"/>
              <a:ext cx="1559025" cy="1390877"/>
            </a:xfrm>
            <a:prstGeom prst="rect">
              <a:avLst/>
            </a:prstGeom>
          </p:spPr>
        </p:pic>
        <p:pic>
          <p:nvPicPr>
            <p:cNvPr id="8" name="Picture 7">
              <a:extLst>
                <a:ext uri="{FF2B5EF4-FFF2-40B4-BE49-F238E27FC236}">
                  <a16:creationId xmlns:a16="http://schemas.microsoft.com/office/drawing/2014/main" id="{8F0B3D0B-5DAE-462C-982C-72A1C2BAD303}"/>
                </a:ext>
              </a:extLst>
            </p:cNvPr>
            <p:cNvPicPr>
              <a:picLocks noChangeAspect="1"/>
            </p:cNvPicPr>
            <p:nvPr/>
          </p:nvPicPr>
          <p:blipFill>
            <a:blip r:embed="rId6"/>
            <a:stretch>
              <a:fillRect/>
            </a:stretch>
          </p:blipFill>
          <p:spPr>
            <a:xfrm>
              <a:off x="0" y="3619547"/>
              <a:ext cx="1559025" cy="1117792"/>
            </a:xfrm>
            <a:prstGeom prst="rect">
              <a:avLst/>
            </a:prstGeom>
          </p:spPr>
        </p:pic>
        <p:pic>
          <p:nvPicPr>
            <p:cNvPr id="9" name="Picture 8">
              <a:extLst>
                <a:ext uri="{FF2B5EF4-FFF2-40B4-BE49-F238E27FC236}">
                  <a16:creationId xmlns:a16="http://schemas.microsoft.com/office/drawing/2014/main" id="{2C11971E-1D1B-4C38-BDAF-73428EA592A9}"/>
                </a:ext>
              </a:extLst>
            </p:cNvPr>
            <p:cNvPicPr>
              <a:picLocks noChangeAspect="1"/>
            </p:cNvPicPr>
            <p:nvPr/>
          </p:nvPicPr>
          <p:blipFill>
            <a:blip r:embed="rId7"/>
            <a:stretch>
              <a:fillRect/>
            </a:stretch>
          </p:blipFill>
          <p:spPr>
            <a:xfrm>
              <a:off x="0" y="4737339"/>
              <a:ext cx="1559025" cy="1037460"/>
            </a:xfrm>
            <a:prstGeom prst="rect">
              <a:avLst/>
            </a:prstGeom>
          </p:spPr>
        </p:pic>
        <p:pic>
          <p:nvPicPr>
            <p:cNvPr id="10" name="Picture 9">
              <a:extLst>
                <a:ext uri="{FF2B5EF4-FFF2-40B4-BE49-F238E27FC236}">
                  <a16:creationId xmlns:a16="http://schemas.microsoft.com/office/drawing/2014/main" id="{0006D31B-03DF-43CC-AC3D-4E4BEEA3DE4F}"/>
                </a:ext>
              </a:extLst>
            </p:cNvPr>
            <p:cNvPicPr>
              <a:picLocks noChangeAspect="1"/>
            </p:cNvPicPr>
            <p:nvPr/>
          </p:nvPicPr>
          <p:blipFill>
            <a:blip r:embed="rId8"/>
            <a:stretch>
              <a:fillRect/>
            </a:stretch>
          </p:blipFill>
          <p:spPr>
            <a:xfrm>
              <a:off x="0" y="5720715"/>
              <a:ext cx="1559026" cy="1137285"/>
            </a:xfrm>
            <a:prstGeom prst="rect">
              <a:avLst/>
            </a:prstGeom>
          </p:spPr>
        </p:pic>
      </p:grpSp>
      <p:pic>
        <p:nvPicPr>
          <p:cNvPr id="13" name="Picture 12">
            <a:extLst>
              <a:ext uri="{FF2B5EF4-FFF2-40B4-BE49-F238E27FC236}">
                <a16:creationId xmlns:a16="http://schemas.microsoft.com/office/drawing/2014/main" id="{EF0682B5-4A22-499C-85F8-CF214FC9CC75}"/>
              </a:ext>
            </a:extLst>
          </p:cNvPr>
          <p:cNvPicPr>
            <a:picLocks noChangeAspect="1"/>
          </p:cNvPicPr>
          <p:nvPr/>
        </p:nvPicPr>
        <p:blipFill>
          <a:blip r:embed="rId9"/>
          <a:stretch>
            <a:fillRect/>
          </a:stretch>
        </p:blipFill>
        <p:spPr>
          <a:xfrm>
            <a:off x="2365143" y="884031"/>
            <a:ext cx="1043159" cy="1043159"/>
          </a:xfrm>
          <a:prstGeom prst="rect">
            <a:avLst/>
          </a:prstGeom>
        </p:spPr>
      </p:pic>
      <p:pic>
        <p:nvPicPr>
          <p:cNvPr id="14" name="Picture 13">
            <a:extLst>
              <a:ext uri="{FF2B5EF4-FFF2-40B4-BE49-F238E27FC236}">
                <a16:creationId xmlns:a16="http://schemas.microsoft.com/office/drawing/2014/main" id="{1799657B-3A34-4EC6-B090-CF38AF1084B1}"/>
              </a:ext>
            </a:extLst>
          </p:cNvPr>
          <p:cNvPicPr>
            <a:picLocks noChangeAspect="1"/>
          </p:cNvPicPr>
          <p:nvPr/>
        </p:nvPicPr>
        <p:blipFill>
          <a:blip r:embed="rId10"/>
          <a:stretch>
            <a:fillRect/>
          </a:stretch>
        </p:blipFill>
        <p:spPr>
          <a:xfrm>
            <a:off x="6535584" y="921214"/>
            <a:ext cx="1042506" cy="1042506"/>
          </a:xfrm>
          <a:prstGeom prst="rect">
            <a:avLst/>
          </a:prstGeom>
        </p:spPr>
      </p:pic>
      <p:sp>
        <p:nvSpPr>
          <p:cNvPr id="3" name="TextBox 2">
            <a:extLst>
              <a:ext uri="{FF2B5EF4-FFF2-40B4-BE49-F238E27FC236}">
                <a16:creationId xmlns:a16="http://schemas.microsoft.com/office/drawing/2014/main" id="{2AB4936B-E6B9-4F8C-817D-FD0C48AF4D1A}"/>
              </a:ext>
            </a:extLst>
          </p:cNvPr>
          <p:cNvSpPr txBox="1"/>
          <p:nvPr/>
        </p:nvSpPr>
        <p:spPr>
          <a:xfrm>
            <a:off x="1759880" y="2096244"/>
            <a:ext cx="7144430" cy="3108543"/>
          </a:xfrm>
          <a:prstGeom prst="rect">
            <a:avLst/>
          </a:prstGeom>
          <a:noFill/>
        </p:spPr>
        <p:txBody>
          <a:bodyPr wrap="square" rtlCol="0">
            <a:spAutoFit/>
          </a:bodyPr>
          <a:lstStyle/>
          <a:p>
            <a:r>
              <a:rPr lang="en-GB" sz="2800" dirty="0">
                <a:solidFill>
                  <a:schemeClr val="bg1"/>
                </a:solidFill>
              </a:rPr>
              <a:t>Who do you think was the most powerful of the pharaohs and why?</a:t>
            </a:r>
          </a:p>
          <a:p>
            <a:endParaRPr lang="en-GB" sz="2800" dirty="0">
              <a:solidFill>
                <a:schemeClr val="bg1"/>
              </a:solidFill>
            </a:endParaRPr>
          </a:p>
          <a:p>
            <a:r>
              <a:rPr lang="en-GB" sz="2800" dirty="0">
                <a:solidFill>
                  <a:schemeClr val="bg1"/>
                </a:solidFill>
              </a:rPr>
              <a:t>Even though they were rich, what would’ve been the most difficult thing about being pharaoh do you think?</a:t>
            </a:r>
          </a:p>
          <a:p>
            <a:endParaRPr lang="en-GB" sz="2800" dirty="0">
              <a:solidFill>
                <a:schemeClr val="bg1"/>
              </a:solidFill>
            </a:endParaRPr>
          </a:p>
        </p:txBody>
      </p:sp>
    </p:spTree>
    <p:extLst>
      <p:ext uri="{BB962C8B-B14F-4D97-AF65-F5344CB8AC3E}">
        <p14:creationId xmlns:p14="http://schemas.microsoft.com/office/powerpoint/2010/main" val="6630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07C839-088F-4990-B35E-38989F58BAEA}"/>
              </a:ext>
            </a:extLst>
          </p:cNvPr>
          <p:cNvSpPr/>
          <p:nvPr/>
        </p:nvSpPr>
        <p:spPr>
          <a:xfrm>
            <a:off x="1520191" y="2000250"/>
            <a:ext cx="7623809" cy="28940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4" name="Picture 3">
            <a:extLst>
              <a:ext uri="{FF2B5EF4-FFF2-40B4-BE49-F238E27FC236}">
                <a16:creationId xmlns:a16="http://schemas.microsoft.com/office/drawing/2014/main" id="{999B84E7-0528-41A8-8845-ED6614047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161" y="1117241"/>
            <a:ext cx="3000794" cy="600159"/>
          </a:xfrm>
          <a:prstGeom prst="rect">
            <a:avLst/>
          </a:prstGeom>
        </p:spPr>
      </p:pic>
      <p:grpSp>
        <p:nvGrpSpPr>
          <p:cNvPr id="11" name="Group 10">
            <a:extLst>
              <a:ext uri="{FF2B5EF4-FFF2-40B4-BE49-F238E27FC236}">
                <a16:creationId xmlns:a16="http://schemas.microsoft.com/office/drawing/2014/main" id="{F1350B24-FCE6-494A-A658-790A317398FE}"/>
              </a:ext>
            </a:extLst>
          </p:cNvPr>
          <p:cNvGrpSpPr/>
          <p:nvPr/>
        </p:nvGrpSpPr>
        <p:grpSpPr>
          <a:xfrm>
            <a:off x="0" y="857250"/>
            <a:ext cx="1169270" cy="5143500"/>
            <a:chOff x="0" y="0"/>
            <a:chExt cx="1559026" cy="6858000"/>
          </a:xfrm>
        </p:grpSpPr>
        <p:pic>
          <p:nvPicPr>
            <p:cNvPr id="5" name="Picture 4">
              <a:extLst>
                <a:ext uri="{FF2B5EF4-FFF2-40B4-BE49-F238E27FC236}">
                  <a16:creationId xmlns:a16="http://schemas.microsoft.com/office/drawing/2014/main" id="{11784451-4DC4-49D1-8CC5-82AB0C2984F4}"/>
                </a:ext>
              </a:extLst>
            </p:cNvPr>
            <p:cNvPicPr>
              <a:picLocks noChangeAspect="1"/>
            </p:cNvPicPr>
            <p:nvPr/>
          </p:nvPicPr>
          <p:blipFill>
            <a:blip r:embed="rId3"/>
            <a:stretch>
              <a:fillRect/>
            </a:stretch>
          </p:blipFill>
          <p:spPr>
            <a:xfrm>
              <a:off x="0" y="0"/>
              <a:ext cx="1559026" cy="1167765"/>
            </a:xfrm>
            <a:prstGeom prst="rect">
              <a:avLst/>
            </a:prstGeom>
          </p:spPr>
        </p:pic>
        <p:pic>
          <p:nvPicPr>
            <p:cNvPr id="6" name="Picture 5">
              <a:extLst>
                <a:ext uri="{FF2B5EF4-FFF2-40B4-BE49-F238E27FC236}">
                  <a16:creationId xmlns:a16="http://schemas.microsoft.com/office/drawing/2014/main" id="{D0F97714-B1D8-4FDF-A7A8-2FB2BBE3DD9B}"/>
                </a:ext>
              </a:extLst>
            </p:cNvPr>
            <p:cNvPicPr>
              <a:picLocks noChangeAspect="1"/>
            </p:cNvPicPr>
            <p:nvPr/>
          </p:nvPicPr>
          <p:blipFill>
            <a:blip r:embed="rId4"/>
            <a:stretch>
              <a:fillRect/>
            </a:stretch>
          </p:blipFill>
          <p:spPr>
            <a:xfrm>
              <a:off x="0" y="1167765"/>
              <a:ext cx="1559026" cy="1060905"/>
            </a:xfrm>
            <a:prstGeom prst="rect">
              <a:avLst/>
            </a:prstGeom>
          </p:spPr>
        </p:pic>
        <p:pic>
          <p:nvPicPr>
            <p:cNvPr id="7" name="Picture 6">
              <a:extLst>
                <a:ext uri="{FF2B5EF4-FFF2-40B4-BE49-F238E27FC236}">
                  <a16:creationId xmlns:a16="http://schemas.microsoft.com/office/drawing/2014/main" id="{C33C1A9F-CCFA-4A3F-A083-B76E72C1552D}"/>
                </a:ext>
              </a:extLst>
            </p:cNvPr>
            <p:cNvPicPr>
              <a:picLocks noChangeAspect="1"/>
            </p:cNvPicPr>
            <p:nvPr/>
          </p:nvPicPr>
          <p:blipFill>
            <a:blip r:embed="rId5"/>
            <a:stretch>
              <a:fillRect/>
            </a:stretch>
          </p:blipFill>
          <p:spPr>
            <a:xfrm>
              <a:off x="1" y="2228670"/>
              <a:ext cx="1559025" cy="1390877"/>
            </a:xfrm>
            <a:prstGeom prst="rect">
              <a:avLst/>
            </a:prstGeom>
          </p:spPr>
        </p:pic>
        <p:pic>
          <p:nvPicPr>
            <p:cNvPr id="8" name="Picture 7">
              <a:extLst>
                <a:ext uri="{FF2B5EF4-FFF2-40B4-BE49-F238E27FC236}">
                  <a16:creationId xmlns:a16="http://schemas.microsoft.com/office/drawing/2014/main" id="{8F0B3D0B-5DAE-462C-982C-72A1C2BAD303}"/>
                </a:ext>
              </a:extLst>
            </p:cNvPr>
            <p:cNvPicPr>
              <a:picLocks noChangeAspect="1"/>
            </p:cNvPicPr>
            <p:nvPr/>
          </p:nvPicPr>
          <p:blipFill>
            <a:blip r:embed="rId6"/>
            <a:stretch>
              <a:fillRect/>
            </a:stretch>
          </p:blipFill>
          <p:spPr>
            <a:xfrm>
              <a:off x="0" y="3619547"/>
              <a:ext cx="1559025" cy="1117792"/>
            </a:xfrm>
            <a:prstGeom prst="rect">
              <a:avLst/>
            </a:prstGeom>
          </p:spPr>
        </p:pic>
        <p:pic>
          <p:nvPicPr>
            <p:cNvPr id="9" name="Picture 8">
              <a:extLst>
                <a:ext uri="{FF2B5EF4-FFF2-40B4-BE49-F238E27FC236}">
                  <a16:creationId xmlns:a16="http://schemas.microsoft.com/office/drawing/2014/main" id="{2C11971E-1D1B-4C38-BDAF-73428EA592A9}"/>
                </a:ext>
              </a:extLst>
            </p:cNvPr>
            <p:cNvPicPr>
              <a:picLocks noChangeAspect="1"/>
            </p:cNvPicPr>
            <p:nvPr/>
          </p:nvPicPr>
          <p:blipFill>
            <a:blip r:embed="rId7"/>
            <a:stretch>
              <a:fillRect/>
            </a:stretch>
          </p:blipFill>
          <p:spPr>
            <a:xfrm>
              <a:off x="0" y="4737339"/>
              <a:ext cx="1559025" cy="1037460"/>
            </a:xfrm>
            <a:prstGeom prst="rect">
              <a:avLst/>
            </a:prstGeom>
          </p:spPr>
        </p:pic>
        <p:pic>
          <p:nvPicPr>
            <p:cNvPr id="10" name="Picture 9">
              <a:extLst>
                <a:ext uri="{FF2B5EF4-FFF2-40B4-BE49-F238E27FC236}">
                  <a16:creationId xmlns:a16="http://schemas.microsoft.com/office/drawing/2014/main" id="{0006D31B-03DF-43CC-AC3D-4E4BEEA3DE4F}"/>
                </a:ext>
              </a:extLst>
            </p:cNvPr>
            <p:cNvPicPr>
              <a:picLocks noChangeAspect="1"/>
            </p:cNvPicPr>
            <p:nvPr/>
          </p:nvPicPr>
          <p:blipFill>
            <a:blip r:embed="rId8"/>
            <a:stretch>
              <a:fillRect/>
            </a:stretch>
          </p:blipFill>
          <p:spPr>
            <a:xfrm>
              <a:off x="0" y="5720715"/>
              <a:ext cx="1559026" cy="1137285"/>
            </a:xfrm>
            <a:prstGeom prst="rect">
              <a:avLst/>
            </a:prstGeom>
          </p:spPr>
        </p:pic>
      </p:grpSp>
      <p:pic>
        <p:nvPicPr>
          <p:cNvPr id="13" name="Picture 12">
            <a:extLst>
              <a:ext uri="{FF2B5EF4-FFF2-40B4-BE49-F238E27FC236}">
                <a16:creationId xmlns:a16="http://schemas.microsoft.com/office/drawing/2014/main" id="{EF0682B5-4A22-499C-85F8-CF214FC9CC75}"/>
              </a:ext>
            </a:extLst>
          </p:cNvPr>
          <p:cNvPicPr>
            <a:picLocks noChangeAspect="1"/>
          </p:cNvPicPr>
          <p:nvPr/>
        </p:nvPicPr>
        <p:blipFill>
          <a:blip r:embed="rId9"/>
          <a:stretch>
            <a:fillRect/>
          </a:stretch>
        </p:blipFill>
        <p:spPr>
          <a:xfrm>
            <a:off x="2365143" y="884031"/>
            <a:ext cx="1043159" cy="1043159"/>
          </a:xfrm>
          <a:prstGeom prst="rect">
            <a:avLst/>
          </a:prstGeom>
        </p:spPr>
      </p:pic>
      <p:pic>
        <p:nvPicPr>
          <p:cNvPr id="14" name="Picture 13">
            <a:extLst>
              <a:ext uri="{FF2B5EF4-FFF2-40B4-BE49-F238E27FC236}">
                <a16:creationId xmlns:a16="http://schemas.microsoft.com/office/drawing/2014/main" id="{1799657B-3A34-4EC6-B090-CF38AF1084B1}"/>
              </a:ext>
            </a:extLst>
          </p:cNvPr>
          <p:cNvPicPr>
            <a:picLocks noChangeAspect="1"/>
          </p:cNvPicPr>
          <p:nvPr/>
        </p:nvPicPr>
        <p:blipFill>
          <a:blip r:embed="rId10"/>
          <a:stretch>
            <a:fillRect/>
          </a:stretch>
        </p:blipFill>
        <p:spPr>
          <a:xfrm>
            <a:off x="6535584" y="921214"/>
            <a:ext cx="1042506" cy="1042506"/>
          </a:xfrm>
          <a:prstGeom prst="rect">
            <a:avLst/>
          </a:prstGeom>
        </p:spPr>
      </p:pic>
      <p:sp>
        <p:nvSpPr>
          <p:cNvPr id="3" name="TextBox 2">
            <a:extLst>
              <a:ext uri="{FF2B5EF4-FFF2-40B4-BE49-F238E27FC236}">
                <a16:creationId xmlns:a16="http://schemas.microsoft.com/office/drawing/2014/main" id="{2AB4936B-E6B9-4F8C-817D-FD0C48AF4D1A}"/>
              </a:ext>
            </a:extLst>
          </p:cNvPr>
          <p:cNvSpPr txBox="1"/>
          <p:nvPr/>
        </p:nvSpPr>
        <p:spPr>
          <a:xfrm>
            <a:off x="1759880" y="2096244"/>
            <a:ext cx="7144430" cy="2677656"/>
          </a:xfrm>
          <a:prstGeom prst="rect">
            <a:avLst/>
          </a:prstGeom>
          <a:noFill/>
        </p:spPr>
        <p:txBody>
          <a:bodyPr wrap="square" rtlCol="0">
            <a:spAutoFit/>
          </a:bodyPr>
          <a:lstStyle/>
          <a:p>
            <a:r>
              <a:rPr lang="en-GB" sz="2800" dirty="0">
                <a:solidFill>
                  <a:schemeClr val="bg1"/>
                </a:solidFill>
              </a:rPr>
              <a:t>Make a timeline of the Egyptian Pharaohs from the presentation. </a:t>
            </a:r>
          </a:p>
          <a:p>
            <a:r>
              <a:rPr lang="en-GB" sz="2800" dirty="0">
                <a:solidFill>
                  <a:schemeClr val="bg1"/>
                </a:solidFill>
              </a:rPr>
              <a:t>Show the dates they reigned and add 1-2 facts about them.  </a:t>
            </a:r>
          </a:p>
          <a:p>
            <a:r>
              <a:rPr lang="en-GB" sz="2800" dirty="0">
                <a:solidFill>
                  <a:schemeClr val="bg1"/>
                </a:solidFill>
              </a:rPr>
              <a:t>Draw a picture of each to go on the timeline if you like.</a:t>
            </a:r>
          </a:p>
        </p:txBody>
      </p:sp>
    </p:spTree>
    <p:extLst>
      <p:ext uri="{BB962C8B-B14F-4D97-AF65-F5344CB8AC3E}">
        <p14:creationId xmlns:p14="http://schemas.microsoft.com/office/powerpoint/2010/main" val="28380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7474C42-2338-4E1D-86E8-9D9FFAD095DD}"/>
              </a:ext>
            </a:extLst>
          </p:cNvPr>
          <p:cNvGrpSpPr/>
          <p:nvPr/>
        </p:nvGrpSpPr>
        <p:grpSpPr>
          <a:xfrm>
            <a:off x="488845" y="3429000"/>
            <a:ext cx="8429783" cy="2445290"/>
            <a:chOff x="488845" y="3429000"/>
            <a:chExt cx="8429783" cy="2445290"/>
          </a:xfrm>
        </p:grpSpPr>
        <p:pic>
          <p:nvPicPr>
            <p:cNvPr id="2" name="Picture 1">
              <a:extLst>
                <a:ext uri="{FF2B5EF4-FFF2-40B4-BE49-F238E27FC236}">
                  <a16:creationId xmlns:a16="http://schemas.microsoft.com/office/drawing/2014/main" id="{4612A46E-03D8-4BED-ADD3-33C3B1DBF112}"/>
                </a:ext>
              </a:extLst>
            </p:cNvPr>
            <p:cNvPicPr>
              <a:picLocks noChangeAspect="1"/>
            </p:cNvPicPr>
            <p:nvPr/>
          </p:nvPicPr>
          <p:blipFill>
            <a:blip r:embed="rId3"/>
            <a:stretch>
              <a:fillRect/>
            </a:stretch>
          </p:blipFill>
          <p:spPr>
            <a:xfrm>
              <a:off x="6096000" y="3429000"/>
              <a:ext cx="2822628" cy="2445290"/>
            </a:xfrm>
            <a:prstGeom prst="rect">
              <a:avLst/>
            </a:prstGeom>
          </p:spPr>
        </p:pic>
        <p:pic>
          <p:nvPicPr>
            <p:cNvPr id="4" name="Picture 3">
              <a:extLst>
                <a:ext uri="{FF2B5EF4-FFF2-40B4-BE49-F238E27FC236}">
                  <a16:creationId xmlns:a16="http://schemas.microsoft.com/office/drawing/2014/main" id="{2E51FE21-142A-4651-AC41-A994B0C80F50}"/>
                </a:ext>
              </a:extLst>
            </p:cNvPr>
            <p:cNvPicPr>
              <a:picLocks noChangeAspect="1"/>
            </p:cNvPicPr>
            <p:nvPr/>
          </p:nvPicPr>
          <p:blipFill>
            <a:blip r:embed="rId4"/>
            <a:stretch>
              <a:fillRect/>
            </a:stretch>
          </p:blipFill>
          <p:spPr>
            <a:xfrm>
              <a:off x="488845" y="3429000"/>
              <a:ext cx="3020748" cy="2445290"/>
            </a:xfrm>
            <a:prstGeom prst="rect">
              <a:avLst/>
            </a:prstGeom>
          </p:spPr>
        </p:pic>
        <p:pic>
          <p:nvPicPr>
            <p:cNvPr id="5" name="Picture 4">
              <a:extLst>
                <a:ext uri="{FF2B5EF4-FFF2-40B4-BE49-F238E27FC236}">
                  <a16:creationId xmlns:a16="http://schemas.microsoft.com/office/drawing/2014/main" id="{CE02BF55-8B77-4FC8-BADF-91531CECCDC6}"/>
                </a:ext>
              </a:extLst>
            </p:cNvPr>
            <p:cNvPicPr>
              <a:picLocks noChangeAspect="1"/>
            </p:cNvPicPr>
            <p:nvPr/>
          </p:nvPicPr>
          <p:blipFill>
            <a:blip r:embed="rId5"/>
            <a:stretch>
              <a:fillRect/>
            </a:stretch>
          </p:blipFill>
          <p:spPr>
            <a:xfrm>
              <a:off x="3509593" y="3429000"/>
              <a:ext cx="2571167" cy="2445290"/>
            </a:xfrm>
            <a:prstGeom prst="rect">
              <a:avLst/>
            </a:prstGeom>
          </p:spPr>
        </p:pic>
      </p:grpSp>
      <p:grpSp>
        <p:nvGrpSpPr>
          <p:cNvPr id="16" name="Group 15">
            <a:extLst>
              <a:ext uri="{FF2B5EF4-FFF2-40B4-BE49-F238E27FC236}">
                <a16:creationId xmlns:a16="http://schemas.microsoft.com/office/drawing/2014/main" id="{408F8AB5-D0C6-4905-B9B0-99827696856C}"/>
              </a:ext>
            </a:extLst>
          </p:cNvPr>
          <p:cNvGrpSpPr/>
          <p:nvPr/>
        </p:nvGrpSpPr>
        <p:grpSpPr>
          <a:xfrm>
            <a:off x="3984881" y="326866"/>
            <a:ext cx="4810148" cy="2190773"/>
            <a:chOff x="488845" y="552426"/>
            <a:chExt cx="4810148" cy="2190773"/>
          </a:xfrm>
        </p:grpSpPr>
        <p:pic>
          <p:nvPicPr>
            <p:cNvPr id="3" name="Picture 2">
              <a:extLst>
                <a:ext uri="{FF2B5EF4-FFF2-40B4-BE49-F238E27FC236}">
                  <a16:creationId xmlns:a16="http://schemas.microsoft.com/office/drawing/2014/main" id="{2FE26742-5924-481A-876E-DDCBE865EA75}"/>
                </a:ext>
              </a:extLst>
            </p:cNvPr>
            <p:cNvPicPr>
              <a:picLocks noChangeAspect="1"/>
            </p:cNvPicPr>
            <p:nvPr/>
          </p:nvPicPr>
          <p:blipFill>
            <a:blip r:embed="rId6"/>
            <a:stretch>
              <a:fillRect/>
            </a:stretch>
          </p:blipFill>
          <p:spPr>
            <a:xfrm>
              <a:off x="488845" y="552426"/>
              <a:ext cx="2190773" cy="2190773"/>
            </a:xfrm>
            <a:prstGeom prst="rect">
              <a:avLst/>
            </a:prstGeom>
          </p:spPr>
        </p:pic>
        <p:pic>
          <p:nvPicPr>
            <p:cNvPr id="7" name="Picture 6">
              <a:extLst>
                <a:ext uri="{FF2B5EF4-FFF2-40B4-BE49-F238E27FC236}">
                  <a16:creationId xmlns:a16="http://schemas.microsoft.com/office/drawing/2014/main" id="{C8071C27-2407-4673-BA11-10FBD76BA142}"/>
                </a:ext>
              </a:extLst>
            </p:cNvPr>
            <p:cNvPicPr>
              <a:picLocks noChangeAspect="1"/>
            </p:cNvPicPr>
            <p:nvPr/>
          </p:nvPicPr>
          <p:blipFill>
            <a:blip r:embed="rId7"/>
            <a:stretch>
              <a:fillRect/>
            </a:stretch>
          </p:blipFill>
          <p:spPr>
            <a:xfrm>
              <a:off x="2679618" y="552426"/>
              <a:ext cx="2619375" cy="2190773"/>
            </a:xfrm>
            <a:prstGeom prst="rect">
              <a:avLst/>
            </a:prstGeom>
          </p:spPr>
        </p:pic>
      </p:grpSp>
      <p:sp>
        <p:nvSpPr>
          <p:cNvPr id="10" name="TextBox 9">
            <a:extLst>
              <a:ext uri="{FF2B5EF4-FFF2-40B4-BE49-F238E27FC236}">
                <a16:creationId xmlns:a16="http://schemas.microsoft.com/office/drawing/2014/main" id="{25F15B7A-24CF-4EEB-AA4C-54CA706ED8ED}"/>
              </a:ext>
            </a:extLst>
          </p:cNvPr>
          <p:cNvSpPr txBox="1"/>
          <p:nvPr/>
        </p:nvSpPr>
        <p:spPr>
          <a:xfrm>
            <a:off x="3984881" y="2535305"/>
            <a:ext cx="2190773" cy="646331"/>
          </a:xfrm>
          <a:prstGeom prst="rect">
            <a:avLst/>
          </a:prstGeom>
          <a:noFill/>
        </p:spPr>
        <p:txBody>
          <a:bodyPr wrap="square" rtlCol="0">
            <a:spAutoFit/>
          </a:bodyPr>
          <a:lstStyle/>
          <a:p>
            <a:r>
              <a:rPr lang="en-GB" b="1" dirty="0">
                <a:solidFill>
                  <a:schemeClr val="bg1"/>
                </a:solidFill>
              </a:rPr>
              <a:t>Crook and Flail: symbols of kingship.</a:t>
            </a:r>
          </a:p>
        </p:txBody>
      </p:sp>
      <p:sp>
        <p:nvSpPr>
          <p:cNvPr id="11" name="TextBox 10">
            <a:extLst>
              <a:ext uri="{FF2B5EF4-FFF2-40B4-BE49-F238E27FC236}">
                <a16:creationId xmlns:a16="http://schemas.microsoft.com/office/drawing/2014/main" id="{E2325E61-2966-4028-AB1D-CCA8959DE88A}"/>
              </a:ext>
            </a:extLst>
          </p:cNvPr>
          <p:cNvSpPr txBox="1"/>
          <p:nvPr/>
        </p:nvSpPr>
        <p:spPr>
          <a:xfrm>
            <a:off x="6654018" y="2661835"/>
            <a:ext cx="3143833" cy="369332"/>
          </a:xfrm>
          <a:prstGeom prst="rect">
            <a:avLst/>
          </a:prstGeom>
          <a:noFill/>
        </p:spPr>
        <p:txBody>
          <a:bodyPr wrap="square" rtlCol="0">
            <a:spAutoFit/>
          </a:bodyPr>
          <a:lstStyle/>
          <a:p>
            <a:r>
              <a:rPr lang="en-GB" b="1" dirty="0">
                <a:solidFill>
                  <a:schemeClr val="bg1"/>
                </a:solidFill>
              </a:rPr>
              <a:t>Statues of Pharaohs</a:t>
            </a:r>
          </a:p>
        </p:txBody>
      </p:sp>
      <p:sp>
        <p:nvSpPr>
          <p:cNvPr id="12" name="TextBox 11">
            <a:extLst>
              <a:ext uri="{FF2B5EF4-FFF2-40B4-BE49-F238E27FC236}">
                <a16:creationId xmlns:a16="http://schemas.microsoft.com/office/drawing/2014/main" id="{4B5156FD-6C30-41CB-8C41-35345C934D59}"/>
              </a:ext>
            </a:extLst>
          </p:cNvPr>
          <p:cNvSpPr txBox="1"/>
          <p:nvPr/>
        </p:nvSpPr>
        <p:spPr>
          <a:xfrm>
            <a:off x="511705" y="5913760"/>
            <a:ext cx="3143833" cy="369332"/>
          </a:xfrm>
          <a:prstGeom prst="rect">
            <a:avLst/>
          </a:prstGeom>
          <a:noFill/>
        </p:spPr>
        <p:txBody>
          <a:bodyPr wrap="square" rtlCol="0">
            <a:spAutoFit/>
          </a:bodyPr>
          <a:lstStyle/>
          <a:p>
            <a:r>
              <a:rPr lang="en-GB" b="1" dirty="0">
                <a:solidFill>
                  <a:schemeClr val="bg1"/>
                </a:solidFill>
              </a:rPr>
              <a:t>Pyramids as tombs</a:t>
            </a:r>
          </a:p>
        </p:txBody>
      </p:sp>
      <p:sp>
        <p:nvSpPr>
          <p:cNvPr id="13" name="TextBox 12">
            <a:extLst>
              <a:ext uri="{FF2B5EF4-FFF2-40B4-BE49-F238E27FC236}">
                <a16:creationId xmlns:a16="http://schemas.microsoft.com/office/drawing/2014/main" id="{F7287968-F77E-4CDB-A322-42A16AFD9398}"/>
              </a:ext>
            </a:extLst>
          </p:cNvPr>
          <p:cNvSpPr txBox="1"/>
          <p:nvPr/>
        </p:nvSpPr>
        <p:spPr>
          <a:xfrm>
            <a:off x="3655538" y="5874290"/>
            <a:ext cx="2822628" cy="923330"/>
          </a:xfrm>
          <a:prstGeom prst="rect">
            <a:avLst/>
          </a:prstGeom>
          <a:noFill/>
        </p:spPr>
        <p:txBody>
          <a:bodyPr wrap="square" rtlCol="0">
            <a:spAutoFit/>
          </a:bodyPr>
          <a:lstStyle/>
          <a:p>
            <a:r>
              <a:rPr lang="en-GB" b="1" dirty="0">
                <a:solidFill>
                  <a:schemeClr val="bg1"/>
                </a:solidFill>
              </a:rPr>
              <a:t>The pharaoh was considered a god by Egyptian people.</a:t>
            </a:r>
          </a:p>
        </p:txBody>
      </p:sp>
      <p:sp>
        <p:nvSpPr>
          <p:cNvPr id="15" name="TextBox 14">
            <a:extLst>
              <a:ext uri="{FF2B5EF4-FFF2-40B4-BE49-F238E27FC236}">
                <a16:creationId xmlns:a16="http://schemas.microsoft.com/office/drawing/2014/main" id="{E31D3FE0-B333-41D9-8CFA-AF15E22782A9}"/>
              </a:ext>
            </a:extLst>
          </p:cNvPr>
          <p:cNvSpPr txBox="1"/>
          <p:nvPr/>
        </p:nvSpPr>
        <p:spPr>
          <a:xfrm>
            <a:off x="6128676" y="6023759"/>
            <a:ext cx="3143833" cy="646331"/>
          </a:xfrm>
          <a:prstGeom prst="rect">
            <a:avLst/>
          </a:prstGeom>
          <a:noFill/>
        </p:spPr>
        <p:txBody>
          <a:bodyPr wrap="square" rtlCol="0">
            <a:spAutoFit/>
          </a:bodyPr>
          <a:lstStyle/>
          <a:p>
            <a:r>
              <a:rPr lang="en-GB" b="1" dirty="0">
                <a:solidFill>
                  <a:schemeClr val="bg1"/>
                </a:solidFill>
              </a:rPr>
              <a:t>Pharaoh led the army into battle!</a:t>
            </a:r>
          </a:p>
        </p:txBody>
      </p:sp>
      <p:sp>
        <p:nvSpPr>
          <p:cNvPr id="8" name="TextBox 7">
            <a:extLst>
              <a:ext uri="{FF2B5EF4-FFF2-40B4-BE49-F238E27FC236}">
                <a16:creationId xmlns:a16="http://schemas.microsoft.com/office/drawing/2014/main" id="{E3EC0911-5536-4093-BE5D-5F3BBD6C2170}"/>
              </a:ext>
            </a:extLst>
          </p:cNvPr>
          <p:cNvSpPr txBox="1"/>
          <p:nvPr/>
        </p:nvSpPr>
        <p:spPr>
          <a:xfrm>
            <a:off x="511705" y="781936"/>
            <a:ext cx="3020748" cy="1384995"/>
          </a:xfrm>
          <a:prstGeom prst="rect">
            <a:avLst/>
          </a:prstGeom>
          <a:noFill/>
        </p:spPr>
        <p:txBody>
          <a:bodyPr wrap="square" rtlCol="0">
            <a:spAutoFit/>
          </a:bodyPr>
          <a:lstStyle/>
          <a:p>
            <a:r>
              <a:rPr lang="en-GB" sz="2800" dirty="0">
                <a:solidFill>
                  <a:schemeClr val="bg1"/>
                </a:solidFill>
              </a:rPr>
              <a:t>What do these pictures tell us about Pharaohs?</a:t>
            </a:r>
          </a:p>
        </p:txBody>
      </p:sp>
    </p:spTree>
    <p:extLst>
      <p:ext uri="{BB962C8B-B14F-4D97-AF65-F5344CB8AC3E}">
        <p14:creationId xmlns:p14="http://schemas.microsoft.com/office/powerpoint/2010/main" val="383174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p:cTn id="3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06C8A19-5489-4CDE-B6DD-2B99AF1032B3}"/>
              </a:ext>
            </a:extLst>
          </p:cNvPr>
          <p:cNvSpPr txBox="1"/>
          <p:nvPr/>
        </p:nvSpPr>
        <p:spPr>
          <a:xfrm>
            <a:off x="1249664" y="1390121"/>
            <a:ext cx="7509754" cy="3593291"/>
          </a:xfrm>
          <a:prstGeom prst="rect">
            <a:avLst/>
          </a:prstGeom>
          <a:noFill/>
        </p:spPr>
        <p:txBody>
          <a:bodyPr wrap="square" rtlCol="0">
            <a:spAutoFit/>
          </a:bodyPr>
          <a:lstStyle/>
          <a:p>
            <a:r>
              <a:rPr lang="en-GB" sz="2400" dirty="0"/>
              <a:t>The Pharaohs of Ancient Egypt were leaders, kings and queens  and all of the lands of the Nile belonged to them! The Pharaoh was often thought of as one of the gods. Only the Pharaoh was allowed to wear the cobra goddess. It was said that she would protect them by spitting flames at their enemies!</a:t>
            </a:r>
          </a:p>
          <a:p>
            <a:endParaRPr lang="en-GB" sz="1400" dirty="0"/>
          </a:p>
          <a:p>
            <a:endParaRPr lang="en-GB" sz="1400" dirty="0"/>
          </a:p>
          <a:p>
            <a:endParaRPr lang="en-GB" sz="1400" dirty="0"/>
          </a:p>
          <a:p>
            <a:endParaRPr lang="en-GB" sz="1400" dirty="0"/>
          </a:p>
          <a:p>
            <a:endParaRPr lang="en-GB" sz="1400" dirty="0"/>
          </a:p>
          <a:p>
            <a:endParaRPr lang="en-GB" sz="1350" dirty="0"/>
          </a:p>
        </p:txBody>
      </p:sp>
      <p:pic>
        <p:nvPicPr>
          <p:cNvPr id="2" name="Picture 1">
            <a:extLst>
              <a:ext uri="{FF2B5EF4-FFF2-40B4-BE49-F238E27FC236}">
                <a16:creationId xmlns:a16="http://schemas.microsoft.com/office/drawing/2014/main" id="{E9EA5FBC-7D9D-41E6-BA65-1F1E3D51196D}"/>
              </a:ext>
            </a:extLst>
          </p:cNvPr>
          <p:cNvPicPr>
            <a:picLocks noChangeAspect="1"/>
          </p:cNvPicPr>
          <p:nvPr/>
        </p:nvPicPr>
        <p:blipFill>
          <a:blip r:embed="rId3"/>
          <a:stretch>
            <a:fillRect/>
          </a:stretch>
        </p:blipFill>
        <p:spPr>
          <a:xfrm>
            <a:off x="1249664" y="3657158"/>
            <a:ext cx="2781300" cy="1647825"/>
          </a:xfrm>
          <a:prstGeom prst="rect">
            <a:avLst/>
          </a:prstGeom>
        </p:spPr>
      </p:pic>
      <p:pic>
        <p:nvPicPr>
          <p:cNvPr id="3" name="Picture 2">
            <a:extLst>
              <a:ext uri="{FF2B5EF4-FFF2-40B4-BE49-F238E27FC236}">
                <a16:creationId xmlns:a16="http://schemas.microsoft.com/office/drawing/2014/main" id="{93A6D7C2-5DDA-4399-9BBC-78D644CDBE88}"/>
              </a:ext>
            </a:extLst>
          </p:cNvPr>
          <p:cNvPicPr>
            <a:picLocks noChangeAspect="1"/>
          </p:cNvPicPr>
          <p:nvPr/>
        </p:nvPicPr>
        <p:blipFill>
          <a:blip r:embed="rId4"/>
          <a:stretch>
            <a:fillRect/>
          </a:stretch>
        </p:blipFill>
        <p:spPr>
          <a:xfrm>
            <a:off x="6120547" y="3526443"/>
            <a:ext cx="1298402" cy="1778540"/>
          </a:xfrm>
          <a:prstGeom prst="rect">
            <a:avLst/>
          </a:prstGeom>
        </p:spPr>
      </p:pic>
      <p:sp>
        <p:nvSpPr>
          <p:cNvPr id="4" name="TextBox 3">
            <a:extLst>
              <a:ext uri="{FF2B5EF4-FFF2-40B4-BE49-F238E27FC236}">
                <a16:creationId xmlns:a16="http://schemas.microsoft.com/office/drawing/2014/main" id="{26961A5F-34E8-4796-8510-864EA2049C71}"/>
              </a:ext>
            </a:extLst>
          </p:cNvPr>
          <p:cNvSpPr txBox="1"/>
          <p:nvPr/>
        </p:nvSpPr>
        <p:spPr>
          <a:xfrm>
            <a:off x="5546960" y="5304983"/>
            <a:ext cx="3039816" cy="923330"/>
          </a:xfrm>
          <a:prstGeom prst="rect">
            <a:avLst/>
          </a:prstGeom>
          <a:noFill/>
        </p:spPr>
        <p:txBody>
          <a:bodyPr wrap="square" rtlCol="0">
            <a:spAutoFit/>
          </a:bodyPr>
          <a:lstStyle/>
          <a:p>
            <a:r>
              <a:rPr lang="en-GB" dirty="0"/>
              <a:t>The </a:t>
            </a:r>
            <a:r>
              <a:rPr lang="en-GB" b="1" dirty="0"/>
              <a:t>cobra</a:t>
            </a:r>
            <a:r>
              <a:rPr lang="en-GB" dirty="0"/>
              <a:t> is a  poisonous snake found in hot countries like Egypt.</a:t>
            </a:r>
          </a:p>
        </p:txBody>
      </p:sp>
      <p:sp>
        <p:nvSpPr>
          <p:cNvPr id="6" name="TextBox 5">
            <a:extLst>
              <a:ext uri="{FF2B5EF4-FFF2-40B4-BE49-F238E27FC236}">
                <a16:creationId xmlns:a16="http://schemas.microsoft.com/office/drawing/2014/main" id="{99CEBF57-63E9-4A68-89F1-A1FEB0BBE57E}"/>
              </a:ext>
            </a:extLst>
          </p:cNvPr>
          <p:cNvSpPr txBox="1"/>
          <p:nvPr/>
        </p:nvSpPr>
        <p:spPr>
          <a:xfrm>
            <a:off x="1163605" y="5455858"/>
            <a:ext cx="3930137" cy="923330"/>
          </a:xfrm>
          <a:prstGeom prst="rect">
            <a:avLst/>
          </a:prstGeom>
          <a:noFill/>
        </p:spPr>
        <p:txBody>
          <a:bodyPr wrap="square" rtlCol="0">
            <a:spAutoFit/>
          </a:bodyPr>
          <a:lstStyle/>
          <a:p>
            <a:r>
              <a:rPr lang="en-GB" dirty="0"/>
              <a:t>The </a:t>
            </a:r>
            <a:r>
              <a:rPr lang="en-GB" b="1" dirty="0" err="1"/>
              <a:t>uraeus</a:t>
            </a:r>
            <a:r>
              <a:rPr lang="en-GB" dirty="0"/>
              <a:t> is a snake  on the pharaoh’s crown. It is a symbol of </a:t>
            </a:r>
            <a:r>
              <a:rPr lang="en-GB" b="1" dirty="0" err="1"/>
              <a:t>Wadjet</a:t>
            </a:r>
            <a:r>
              <a:rPr lang="en-GB" dirty="0"/>
              <a:t>, the protector goddess of Egypt.</a:t>
            </a:r>
          </a:p>
        </p:txBody>
      </p:sp>
      <p:pic>
        <p:nvPicPr>
          <p:cNvPr id="5" name="Picture 4">
            <a:extLst>
              <a:ext uri="{FF2B5EF4-FFF2-40B4-BE49-F238E27FC236}">
                <a16:creationId xmlns:a16="http://schemas.microsoft.com/office/drawing/2014/main" id="{658BECE8-B9E0-4ABF-83CD-2C893F7E0DEF}"/>
              </a:ext>
            </a:extLst>
          </p:cNvPr>
          <p:cNvPicPr>
            <a:picLocks noChangeAspect="1"/>
          </p:cNvPicPr>
          <p:nvPr/>
        </p:nvPicPr>
        <p:blipFill>
          <a:blip r:embed="rId5"/>
          <a:stretch>
            <a:fillRect/>
          </a:stretch>
        </p:blipFill>
        <p:spPr>
          <a:xfrm>
            <a:off x="1965733" y="311035"/>
            <a:ext cx="5212532" cy="1079086"/>
          </a:xfrm>
          <a:prstGeom prst="rect">
            <a:avLst/>
          </a:prstGeom>
        </p:spPr>
      </p:pic>
      <p:pic>
        <p:nvPicPr>
          <p:cNvPr id="7" name="Picture 6">
            <a:extLst>
              <a:ext uri="{FF2B5EF4-FFF2-40B4-BE49-F238E27FC236}">
                <a16:creationId xmlns:a16="http://schemas.microsoft.com/office/drawing/2014/main" id="{A2E0A65E-8B71-40A0-9B0C-1A94063CC532}"/>
              </a:ext>
            </a:extLst>
          </p:cNvPr>
          <p:cNvPicPr>
            <a:picLocks noChangeAspect="1"/>
          </p:cNvPicPr>
          <p:nvPr/>
        </p:nvPicPr>
        <p:blipFill>
          <a:blip r:embed="rId6"/>
          <a:stretch>
            <a:fillRect/>
          </a:stretch>
        </p:blipFill>
        <p:spPr>
          <a:xfrm>
            <a:off x="0" y="889264"/>
            <a:ext cx="1170533" cy="5139373"/>
          </a:xfrm>
          <a:prstGeom prst="rect">
            <a:avLst/>
          </a:prstGeom>
        </p:spPr>
      </p:pic>
    </p:spTree>
    <p:extLst>
      <p:ext uri="{BB962C8B-B14F-4D97-AF65-F5344CB8AC3E}">
        <p14:creationId xmlns:p14="http://schemas.microsoft.com/office/powerpoint/2010/main" val="29564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1350B24-FCE6-494A-A658-790A317398FE}"/>
              </a:ext>
            </a:extLst>
          </p:cNvPr>
          <p:cNvGrpSpPr/>
          <p:nvPr/>
        </p:nvGrpSpPr>
        <p:grpSpPr>
          <a:xfrm>
            <a:off x="0" y="857250"/>
            <a:ext cx="1169270" cy="5143500"/>
            <a:chOff x="0" y="0"/>
            <a:chExt cx="1559026" cy="6858000"/>
          </a:xfrm>
        </p:grpSpPr>
        <p:pic>
          <p:nvPicPr>
            <p:cNvPr id="5" name="Picture 4">
              <a:extLst>
                <a:ext uri="{FF2B5EF4-FFF2-40B4-BE49-F238E27FC236}">
                  <a16:creationId xmlns:a16="http://schemas.microsoft.com/office/drawing/2014/main" id="{11784451-4DC4-49D1-8CC5-82AB0C2984F4}"/>
                </a:ext>
              </a:extLst>
            </p:cNvPr>
            <p:cNvPicPr>
              <a:picLocks noChangeAspect="1"/>
            </p:cNvPicPr>
            <p:nvPr/>
          </p:nvPicPr>
          <p:blipFill>
            <a:blip r:embed="rId2"/>
            <a:stretch>
              <a:fillRect/>
            </a:stretch>
          </p:blipFill>
          <p:spPr>
            <a:xfrm>
              <a:off x="0" y="0"/>
              <a:ext cx="1559026" cy="1167765"/>
            </a:xfrm>
            <a:prstGeom prst="rect">
              <a:avLst/>
            </a:prstGeom>
          </p:spPr>
        </p:pic>
        <p:pic>
          <p:nvPicPr>
            <p:cNvPr id="6" name="Picture 5">
              <a:extLst>
                <a:ext uri="{FF2B5EF4-FFF2-40B4-BE49-F238E27FC236}">
                  <a16:creationId xmlns:a16="http://schemas.microsoft.com/office/drawing/2014/main" id="{D0F97714-B1D8-4FDF-A7A8-2FB2BBE3DD9B}"/>
                </a:ext>
              </a:extLst>
            </p:cNvPr>
            <p:cNvPicPr>
              <a:picLocks noChangeAspect="1"/>
            </p:cNvPicPr>
            <p:nvPr/>
          </p:nvPicPr>
          <p:blipFill>
            <a:blip r:embed="rId3"/>
            <a:stretch>
              <a:fillRect/>
            </a:stretch>
          </p:blipFill>
          <p:spPr>
            <a:xfrm>
              <a:off x="0" y="1167765"/>
              <a:ext cx="1559026" cy="1060905"/>
            </a:xfrm>
            <a:prstGeom prst="rect">
              <a:avLst/>
            </a:prstGeom>
          </p:spPr>
        </p:pic>
        <p:pic>
          <p:nvPicPr>
            <p:cNvPr id="7" name="Picture 6">
              <a:extLst>
                <a:ext uri="{FF2B5EF4-FFF2-40B4-BE49-F238E27FC236}">
                  <a16:creationId xmlns:a16="http://schemas.microsoft.com/office/drawing/2014/main" id="{C33C1A9F-CCFA-4A3F-A083-B76E72C1552D}"/>
                </a:ext>
              </a:extLst>
            </p:cNvPr>
            <p:cNvPicPr>
              <a:picLocks noChangeAspect="1"/>
            </p:cNvPicPr>
            <p:nvPr/>
          </p:nvPicPr>
          <p:blipFill>
            <a:blip r:embed="rId4"/>
            <a:stretch>
              <a:fillRect/>
            </a:stretch>
          </p:blipFill>
          <p:spPr>
            <a:xfrm>
              <a:off x="1" y="2228670"/>
              <a:ext cx="1559025" cy="1390877"/>
            </a:xfrm>
            <a:prstGeom prst="rect">
              <a:avLst/>
            </a:prstGeom>
          </p:spPr>
        </p:pic>
        <p:pic>
          <p:nvPicPr>
            <p:cNvPr id="8" name="Picture 7">
              <a:extLst>
                <a:ext uri="{FF2B5EF4-FFF2-40B4-BE49-F238E27FC236}">
                  <a16:creationId xmlns:a16="http://schemas.microsoft.com/office/drawing/2014/main" id="{8F0B3D0B-5DAE-462C-982C-72A1C2BAD303}"/>
                </a:ext>
              </a:extLst>
            </p:cNvPr>
            <p:cNvPicPr>
              <a:picLocks noChangeAspect="1"/>
            </p:cNvPicPr>
            <p:nvPr/>
          </p:nvPicPr>
          <p:blipFill>
            <a:blip r:embed="rId5"/>
            <a:stretch>
              <a:fillRect/>
            </a:stretch>
          </p:blipFill>
          <p:spPr>
            <a:xfrm>
              <a:off x="0" y="3619547"/>
              <a:ext cx="1559025" cy="1117792"/>
            </a:xfrm>
            <a:prstGeom prst="rect">
              <a:avLst/>
            </a:prstGeom>
          </p:spPr>
        </p:pic>
        <p:pic>
          <p:nvPicPr>
            <p:cNvPr id="9" name="Picture 8">
              <a:extLst>
                <a:ext uri="{FF2B5EF4-FFF2-40B4-BE49-F238E27FC236}">
                  <a16:creationId xmlns:a16="http://schemas.microsoft.com/office/drawing/2014/main" id="{2C11971E-1D1B-4C38-BDAF-73428EA592A9}"/>
                </a:ext>
              </a:extLst>
            </p:cNvPr>
            <p:cNvPicPr>
              <a:picLocks noChangeAspect="1"/>
            </p:cNvPicPr>
            <p:nvPr/>
          </p:nvPicPr>
          <p:blipFill>
            <a:blip r:embed="rId6"/>
            <a:stretch>
              <a:fillRect/>
            </a:stretch>
          </p:blipFill>
          <p:spPr>
            <a:xfrm>
              <a:off x="0" y="4737339"/>
              <a:ext cx="1559025" cy="1037460"/>
            </a:xfrm>
            <a:prstGeom prst="rect">
              <a:avLst/>
            </a:prstGeom>
          </p:spPr>
        </p:pic>
        <p:pic>
          <p:nvPicPr>
            <p:cNvPr id="10" name="Picture 9">
              <a:extLst>
                <a:ext uri="{FF2B5EF4-FFF2-40B4-BE49-F238E27FC236}">
                  <a16:creationId xmlns:a16="http://schemas.microsoft.com/office/drawing/2014/main" id="{0006D31B-03DF-43CC-AC3D-4E4BEEA3DE4F}"/>
                </a:ext>
              </a:extLst>
            </p:cNvPr>
            <p:cNvPicPr>
              <a:picLocks noChangeAspect="1"/>
            </p:cNvPicPr>
            <p:nvPr/>
          </p:nvPicPr>
          <p:blipFill>
            <a:blip r:embed="rId7"/>
            <a:stretch>
              <a:fillRect/>
            </a:stretch>
          </p:blipFill>
          <p:spPr>
            <a:xfrm>
              <a:off x="0" y="5720715"/>
              <a:ext cx="1559026" cy="1137285"/>
            </a:xfrm>
            <a:prstGeom prst="rect">
              <a:avLst/>
            </a:prstGeom>
          </p:spPr>
        </p:pic>
      </p:grpSp>
      <p:grpSp>
        <p:nvGrpSpPr>
          <p:cNvPr id="16" name="Group 15">
            <a:extLst>
              <a:ext uri="{FF2B5EF4-FFF2-40B4-BE49-F238E27FC236}">
                <a16:creationId xmlns:a16="http://schemas.microsoft.com/office/drawing/2014/main" id="{E930EF69-8D29-4263-A8AA-7B88BFFE1D86}"/>
              </a:ext>
            </a:extLst>
          </p:cNvPr>
          <p:cNvGrpSpPr/>
          <p:nvPr/>
        </p:nvGrpSpPr>
        <p:grpSpPr>
          <a:xfrm>
            <a:off x="2210399" y="513734"/>
            <a:ext cx="5212947" cy="1079689"/>
            <a:chOff x="2365143" y="884031"/>
            <a:chExt cx="5212947" cy="1079689"/>
          </a:xfrm>
        </p:grpSpPr>
        <p:grpSp>
          <p:nvGrpSpPr>
            <p:cNvPr id="15" name="Group 14">
              <a:extLst>
                <a:ext uri="{FF2B5EF4-FFF2-40B4-BE49-F238E27FC236}">
                  <a16:creationId xmlns:a16="http://schemas.microsoft.com/office/drawing/2014/main" id="{BB5E324E-ECC7-400E-ABD8-995A56FDAEB6}"/>
                </a:ext>
              </a:extLst>
            </p:cNvPr>
            <p:cNvGrpSpPr/>
            <p:nvPr/>
          </p:nvGrpSpPr>
          <p:grpSpPr>
            <a:xfrm>
              <a:off x="2365143" y="884031"/>
              <a:ext cx="4066812" cy="1043159"/>
              <a:chOff x="2365143" y="884031"/>
              <a:chExt cx="4066812" cy="1043159"/>
            </a:xfrm>
          </p:grpSpPr>
          <p:pic>
            <p:nvPicPr>
              <p:cNvPr id="4" name="Picture 3">
                <a:extLst>
                  <a:ext uri="{FF2B5EF4-FFF2-40B4-BE49-F238E27FC236}">
                    <a16:creationId xmlns:a16="http://schemas.microsoft.com/office/drawing/2014/main" id="{999B84E7-0528-41A8-8845-ED6614047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161" y="1117241"/>
                <a:ext cx="3000794" cy="600159"/>
              </a:xfrm>
              <a:prstGeom prst="rect">
                <a:avLst/>
              </a:prstGeom>
            </p:spPr>
          </p:pic>
          <p:pic>
            <p:nvPicPr>
              <p:cNvPr id="13" name="Picture 12">
                <a:extLst>
                  <a:ext uri="{FF2B5EF4-FFF2-40B4-BE49-F238E27FC236}">
                    <a16:creationId xmlns:a16="http://schemas.microsoft.com/office/drawing/2014/main" id="{EF0682B5-4A22-499C-85F8-CF214FC9CC75}"/>
                  </a:ext>
                </a:extLst>
              </p:cNvPr>
              <p:cNvPicPr>
                <a:picLocks noChangeAspect="1"/>
              </p:cNvPicPr>
              <p:nvPr/>
            </p:nvPicPr>
            <p:blipFill>
              <a:blip r:embed="rId9"/>
              <a:stretch>
                <a:fillRect/>
              </a:stretch>
            </p:blipFill>
            <p:spPr>
              <a:xfrm>
                <a:off x="2365143" y="884031"/>
                <a:ext cx="1043159" cy="1043159"/>
              </a:xfrm>
              <a:prstGeom prst="rect">
                <a:avLst/>
              </a:prstGeom>
            </p:spPr>
          </p:pic>
        </p:grpSp>
        <p:pic>
          <p:nvPicPr>
            <p:cNvPr id="14" name="Picture 13">
              <a:extLst>
                <a:ext uri="{FF2B5EF4-FFF2-40B4-BE49-F238E27FC236}">
                  <a16:creationId xmlns:a16="http://schemas.microsoft.com/office/drawing/2014/main" id="{1799657B-3A34-4EC6-B090-CF38AF1084B1}"/>
                </a:ext>
              </a:extLst>
            </p:cNvPr>
            <p:cNvPicPr>
              <a:picLocks noChangeAspect="1"/>
            </p:cNvPicPr>
            <p:nvPr/>
          </p:nvPicPr>
          <p:blipFill>
            <a:blip r:embed="rId10"/>
            <a:stretch>
              <a:fillRect/>
            </a:stretch>
          </p:blipFill>
          <p:spPr>
            <a:xfrm>
              <a:off x="6535584" y="921214"/>
              <a:ext cx="1042506" cy="1042506"/>
            </a:xfrm>
            <a:prstGeom prst="rect">
              <a:avLst/>
            </a:prstGeom>
          </p:spPr>
        </p:pic>
      </p:grpSp>
      <p:sp>
        <p:nvSpPr>
          <p:cNvPr id="2" name="TextBox 1">
            <a:extLst>
              <a:ext uri="{FF2B5EF4-FFF2-40B4-BE49-F238E27FC236}">
                <a16:creationId xmlns:a16="http://schemas.microsoft.com/office/drawing/2014/main" id="{F37A5697-E936-4252-92FF-469F68EC9701}"/>
              </a:ext>
            </a:extLst>
          </p:cNvPr>
          <p:cNvSpPr txBox="1"/>
          <p:nvPr/>
        </p:nvSpPr>
        <p:spPr>
          <a:xfrm>
            <a:off x="1477108" y="2194560"/>
            <a:ext cx="6949440" cy="3806190"/>
          </a:xfrm>
          <a:prstGeom prst="rect">
            <a:avLst/>
          </a:prstGeom>
          <a:noFill/>
        </p:spPr>
        <p:txBody>
          <a:bodyPr wrap="square" rtlCol="0">
            <a:spAutoFit/>
          </a:bodyPr>
          <a:lstStyle/>
          <a:p>
            <a:endParaRPr lang="en-GB"/>
          </a:p>
        </p:txBody>
      </p:sp>
      <p:sp>
        <p:nvSpPr>
          <p:cNvPr id="3" name="TextBox 2">
            <a:extLst>
              <a:ext uri="{FF2B5EF4-FFF2-40B4-BE49-F238E27FC236}">
                <a16:creationId xmlns:a16="http://schemas.microsoft.com/office/drawing/2014/main" id="{C9E032AB-335A-4A14-8F73-191A9141A898}"/>
              </a:ext>
            </a:extLst>
          </p:cNvPr>
          <p:cNvSpPr txBox="1"/>
          <p:nvPr/>
        </p:nvSpPr>
        <p:spPr>
          <a:xfrm>
            <a:off x="1819128" y="1738747"/>
            <a:ext cx="5847764" cy="2308324"/>
          </a:xfrm>
          <a:prstGeom prst="rect">
            <a:avLst/>
          </a:prstGeom>
          <a:noFill/>
        </p:spPr>
        <p:txBody>
          <a:bodyPr wrap="square" rtlCol="0">
            <a:spAutoFit/>
          </a:bodyPr>
          <a:lstStyle/>
          <a:p>
            <a:r>
              <a:rPr lang="en-GB" sz="2400" dirty="0"/>
              <a:t>The son of the current Pharaoh would inherit the title and would often go through training, so he could be a good leader. </a:t>
            </a:r>
          </a:p>
          <a:p>
            <a:r>
              <a:rPr lang="en-GB" sz="2400" dirty="0"/>
              <a:t>As part of his training to become a future Pharaoh, a young prince learned to be an expert at driving a war chariot.</a:t>
            </a:r>
          </a:p>
        </p:txBody>
      </p:sp>
      <p:pic>
        <p:nvPicPr>
          <p:cNvPr id="12" name="Picture 11">
            <a:extLst>
              <a:ext uri="{FF2B5EF4-FFF2-40B4-BE49-F238E27FC236}">
                <a16:creationId xmlns:a16="http://schemas.microsoft.com/office/drawing/2014/main" id="{8C3BDBBD-23DC-4A12-B787-C188DA198769}"/>
              </a:ext>
            </a:extLst>
          </p:cNvPr>
          <p:cNvPicPr>
            <a:picLocks noChangeAspect="1"/>
          </p:cNvPicPr>
          <p:nvPr/>
        </p:nvPicPr>
        <p:blipFill>
          <a:blip r:embed="rId11"/>
          <a:stretch>
            <a:fillRect/>
          </a:stretch>
        </p:blipFill>
        <p:spPr>
          <a:xfrm>
            <a:off x="2731978" y="4047071"/>
            <a:ext cx="3746988" cy="2516225"/>
          </a:xfrm>
          <a:prstGeom prst="rect">
            <a:avLst/>
          </a:prstGeom>
        </p:spPr>
      </p:pic>
    </p:spTree>
    <p:extLst>
      <p:ext uri="{BB962C8B-B14F-4D97-AF65-F5344CB8AC3E}">
        <p14:creationId xmlns:p14="http://schemas.microsoft.com/office/powerpoint/2010/main" val="350957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1350B24-FCE6-494A-A658-790A317398FE}"/>
              </a:ext>
            </a:extLst>
          </p:cNvPr>
          <p:cNvGrpSpPr/>
          <p:nvPr/>
        </p:nvGrpSpPr>
        <p:grpSpPr>
          <a:xfrm>
            <a:off x="0" y="857250"/>
            <a:ext cx="1169270" cy="5143500"/>
            <a:chOff x="0" y="0"/>
            <a:chExt cx="1559026" cy="6858000"/>
          </a:xfrm>
        </p:grpSpPr>
        <p:pic>
          <p:nvPicPr>
            <p:cNvPr id="5" name="Picture 4">
              <a:extLst>
                <a:ext uri="{FF2B5EF4-FFF2-40B4-BE49-F238E27FC236}">
                  <a16:creationId xmlns:a16="http://schemas.microsoft.com/office/drawing/2014/main" id="{11784451-4DC4-49D1-8CC5-82AB0C2984F4}"/>
                </a:ext>
              </a:extLst>
            </p:cNvPr>
            <p:cNvPicPr>
              <a:picLocks noChangeAspect="1"/>
            </p:cNvPicPr>
            <p:nvPr/>
          </p:nvPicPr>
          <p:blipFill>
            <a:blip r:embed="rId2"/>
            <a:stretch>
              <a:fillRect/>
            </a:stretch>
          </p:blipFill>
          <p:spPr>
            <a:xfrm>
              <a:off x="0" y="0"/>
              <a:ext cx="1559026" cy="1167765"/>
            </a:xfrm>
            <a:prstGeom prst="rect">
              <a:avLst/>
            </a:prstGeom>
          </p:spPr>
        </p:pic>
        <p:pic>
          <p:nvPicPr>
            <p:cNvPr id="6" name="Picture 5">
              <a:extLst>
                <a:ext uri="{FF2B5EF4-FFF2-40B4-BE49-F238E27FC236}">
                  <a16:creationId xmlns:a16="http://schemas.microsoft.com/office/drawing/2014/main" id="{D0F97714-B1D8-4FDF-A7A8-2FB2BBE3DD9B}"/>
                </a:ext>
              </a:extLst>
            </p:cNvPr>
            <p:cNvPicPr>
              <a:picLocks noChangeAspect="1"/>
            </p:cNvPicPr>
            <p:nvPr/>
          </p:nvPicPr>
          <p:blipFill>
            <a:blip r:embed="rId3"/>
            <a:stretch>
              <a:fillRect/>
            </a:stretch>
          </p:blipFill>
          <p:spPr>
            <a:xfrm>
              <a:off x="0" y="1167765"/>
              <a:ext cx="1559026" cy="1060905"/>
            </a:xfrm>
            <a:prstGeom prst="rect">
              <a:avLst/>
            </a:prstGeom>
          </p:spPr>
        </p:pic>
        <p:pic>
          <p:nvPicPr>
            <p:cNvPr id="7" name="Picture 6">
              <a:extLst>
                <a:ext uri="{FF2B5EF4-FFF2-40B4-BE49-F238E27FC236}">
                  <a16:creationId xmlns:a16="http://schemas.microsoft.com/office/drawing/2014/main" id="{C33C1A9F-CCFA-4A3F-A083-B76E72C1552D}"/>
                </a:ext>
              </a:extLst>
            </p:cNvPr>
            <p:cNvPicPr>
              <a:picLocks noChangeAspect="1"/>
            </p:cNvPicPr>
            <p:nvPr/>
          </p:nvPicPr>
          <p:blipFill>
            <a:blip r:embed="rId4"/>
            <a:stretch>
              <a:fillRect/>
            </a:stretch>
          </p:blipFill>
          <p:spPr>
            <a:xfrm>
              <a:off x="1" y="2228670"/>
              <a:ext cx="1559025" cy="1390877"/>
            </a:xfrm>
            <a:prstGeom prst="rect">
              <a:avLst/>
            </a:prstGeom>
          </p:spPr>
        </p:pic>
        <p:pic>
          <p:nvPicPr>
            <p:cNvPr id="8" name="Picture 7">
              <a:extLst>
                <a:ext uri="{FF2B5EF4-FFF2-40B4-BE49-F238E27FC236}">
                  <a16:creationId xmlns:a16="http://schemas.microsoft.com/office/drawing/2014/main" id="{8F0B3D0B-5DAE-462C-982C-72A1C2BAD303}"/>
                </a:ext>
              </a:extLst>
            </p:cNvPr>
            <p:cNvPicPr>
              <a:picLocks noChangeAspect="1"/>
            </p:cNvPicPr>
            <p:nvPr/>
          </p:nvPicPr>
          <p:blipFill>
            <a:blip r:embed="rId5"/>
            <a:stretch>
              <a:fillRect/>
            </a:stretch>
          </p:blipFill>
          <p:spPr>
            <a:xfrm>
              <a:off x="0" y="3619547"/>
              <a:ext cx="1559025" cy="1117792"/>
            </a:xfrm>
            <a:prstGeom prst="rect">
              <a:avLst/>
            </a:prstGeom>
          </p:spPr>
        </p:pic>
        <p:pic>
          <p:nvPicPr>
            <p:cNvPr id="9" name="Picture 8">
              <a:extLst>
                <a:ext uri="{FF2B5EF4-FFF2-40B4-BE49-F238E27FC236}">
                  <a16:creationId xmlns:a16="http://schemas.microsoft.com/office/drawing/2014/main" id="{2C11971E-1D1B-4C38-BDAF-73428EA592A9}"/>
                </a:ext>
              </a:extLst>
            </p:cNvPr>
            <p:cNvPicPr>
              <a:picLocks noChangeAspect="1"/>
            </p:cNvPicPr>
            <p:nvPr/>
          </p:nvPicPr>
          <p:blipFill>
            <a:blip r:embed="rId6"/>
            <a:stretch>
              <a:fillRect/>
            </a:stretch>
          </p:blipFill>
          <p:spPr>
            <a:xfrm>
              <a:off x="0" y="4737339"/>
              <a:ext cx="1559025" cy="1037460"/>
            </a:xfrm>
            <a:prstGeom prst="rect">
              <a:avLst/>
            </a:prstGeom>
          </p:spPr>
        </p:pic>
        <p:pic>
          <p:nvPicPr>
            <p:cNvPr id="10" name="Picture 9">
              <a:extLst>
                <a:ext uri="{FF2B5EF4-FFF2-40B4-BE49-F238E27FC236}">
                  <a16:creationId xmlns:a16="http://schemas.microsoft.com/office/drawing/2014/main" id="{0006D31B-03DF-43CC-AC3D-4E4BEEA3DE4F}"/>
                </a:ext>
              </a:extLst>
            </p:cNvPr>
            <p:cNvPicPr>
              <a:picLocks noChangeAspect="1"/>
            </p:cNvPicPr>
            <p:nvPr/>
          </p:nvPicPr>
          <p:blipFill>
            <a:blip r:embed="rId7"/>
            <a:stretch>
              <a:fillRect/>
            </a:stretch>
          </p:blipFill>
          <p:spPr>
            <a:xfrm>
              <a:off x="0" y="5720715"/>
              <a:ext cx="1559026" cy="1137285"/>
            </a:xfrm>
            <a:prstGeom prst="rect">
              <a:avLst/>
            </a:prstGeom>
          </p:spPr>
        </p:pic>
      </p:grpSp>
      <p:grpSp>
        <p:nvGrpSpPr>
          <p:cNvPr id="16" name="Group 15">
            <a:extLst>
              <a:ext uri="{FF2B5EF4-FFF2-40B4-BE49-F238E27FC236}">
                <a16:creationId xmlns:a16="http://schemas.microsoft.com/office/drawing/2014/main" id="{E930EF69-8D29-4263-A8AA-7B88BFFE1D86}"/>
              </a:ext>
            </a:extLst>
          </p:cNvPr>
          <p:cNvGrpSpPr/>
          <p:nvPr/>
        </p:nvGrpSpPr>
        <p:grpSpPr>
          <a:xfrm>
            <a:off x="2210399" y="513734"/>
            <a:ext cx="5212947" cy="1079689"/>
            <a:chOff x="2365143" y="884031"/>
            <a:chExt cx="5212947" cy="1079689"/>
          </a:xfrm>
        </p:grpSpPr>
        <p:grpSp>
          <p:nvGrpSpPr>
            <p:cNvPr id="15" name="Group 14">
              <a:extLst>
                <a:ext uri="{FF2B5EF4-FFF2-40B4-BE49-F238E27FC236}">
                  <a16:creationId xmlns:a16="http://schemas.microsoft.com/office/drawing/2014/main" id="{BB5E324E-ECC7-400E-ABD8-995A56FDAEB6}"/>
                </a:ext>
              </a:extLst>
            </p:cNvPr>
            <p:cNvGrpSpPr/>
            <p:nvPr/>
          </p:nvGrpSpPr>
          <p:grpSpPr>
            <a:xfrm>
              <a:off x="2365143" y="884031"/>
              <a:ext cx="4066812" cy="1043159"/>
              <a:chOff x="2365143" y="884031"/>
              <a:chExt cx="4066812" cy="1043159"/>
            </a:xfrm>
          </p:grpSpPr>
          <p:pic>
            <p:nvPicPr>
              <p:cNvPr id="4" name="Picture 3">
                <a:extLst>
                  <a:ext uri="{FF2B5EF4-FFF2-40B4-BE49-F238E27FC236}">
                    <a16:creationId xmlns:a16="http://schemas.microsoft.com/office/drawing/2014/main" id="{999B84E7-0528-41A8-8845-ED6614047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161" y="1117241"/>
                <a:ext cx="3000794" cy="600159"/>
              </a:xfrm>
              <a:prstGeom prst="rect">
                <a:avLst/>
              </a:prstGeom>
            </p:spPr>
          </p:pic>
          <p:pic>
            <p:nvPicPr>
              <p:cNvPr id="13" name="Picture 12">
                <a:extLst>
                  <a:ext uri="{FF2B5EF4-FFF2-40B4-BE49-F238E27FC236}">
                    <a16:creationId xmlns:a16="http://schemas.microsoft.com/office/drawing/2014/main" id="{EF0682B5-4A22-499C-85F8-CF214FC9CC75}"/>
                  </a:ext>
                </a:extLst>
              </p:cNvPr>
              <p:cNvPicPr>
                <a:picLocks noChangeAspect="1"/>
              </p:cNvPicPr>
              <p:nvPr/>
            </p:nvPicPr>
            <p:blipFill>
              <a:blip r:embed="rId9"/>
              <a:stretch>
                <a:fillRect/>
              </a:stretch>
            </p:blipFill>
            <p:spPr>
              <a:xfrm>
                <a:off x="2365143" y="884031"/>
                <a:ext cx="1043159" cy="1043159"/>
              </a:xfrm>
              <a:prstGeom prst="rect">
                <a:avLst/>
              </a:prstGeom>
            </p:spPr>
          </p:pic>
        </p:grpSp>
        <p:pic>
          <p:nvPicPr>
            <p:cNvPr id="14" name="Picture 13">
              <a:extLst>
                <a:ext uri="{FF2B5EF4-FFF2-40B4-BE49-F238E27FC236}">
                  <a16:creationId xmlns:a16="http://schemas.microsoft.com/office/drawing/2014/main" id="{1799657B-3A34-4EC6-B090-CF38AF1084B1}"/>
                </a:ext>
              </a:extLst>
            </p:cNvPr>
            <p:cNvPicPr>
              <a:picLocks noChangeAspect="1"/>
            </p:cNvPicPr>
            <p:nvPr/>
          </p:nvPicPr>
          <p:blipFill>
            <a:blip r:embed="rId10"/>
            <a:stretch>
              <a:fillRect/>
            </a:stretch>
          </p:blipFill>
          <p:spPr>
            <a:xfrm>
              <a:off x="6535584" y="921214"/>
              <a:ext cx="1042506" cy="1042506"/>
            </a:xfrm>
            <a:prstGeom prst="rect">
              <a:avLst/>
            </a:prstGeom>
          </p:spPr>
        </p:pic>
      </p:grpSp>
      <p:sp>
        <p:nvSpPr>
          <p:cNvPr id="2" name="TextBox 1">
            <a:extLst>
              <a:ext uri="{FF2B5EF4-FFF2-40B4-BE49-F238E27FC236}">
                <a16:creationId xmlns:a16="http://schemas.microsoft.com/office/drawing/2014/main" id="{F37A5697-E936-4252-92FF-469F68EC9701}"/>
              </a:ext>
            </a:extLst>
          </p:cNvPr>
          <p:cNvSpPr txBox="1"/>
          <p:nvPr/>
        </p:nvSpPr>
        <p:spPr>
          <a:xfrm>
            <a:off x="1477108" y="2194560"/>
            <a:ext cx="6949440" cy="3806190"/>
          </a:xfrm>
          <a:prstGeom prst="rect">
            <a:avLst/>
          </a:prstGeom>
          <a:noFill/>
        </p:spPr>
        <p:txBody>
          <a:bodyPr wrap="square" rtlCol="0">
            <a:spAutoFit/>
          </a:bodyPr>
          <a:lstStyle/>
          <a:p>
            <a:endParaRPr lang="en-GB"/>
          </a:p>
        </p:txBody>
      </p:sp>
      <p:sp>
        <p:nvSpPr>
          <p:cNvPr id="17" name="TextBox 16">
            <a:extLst>
              <a:ext uri="{FF2B5EF4-FFF2-40B4-BE49-F238E27FC236}">
                <a16:creationId xmlns:a16="http://schemas.microsoft.com/office/drawing/2014/main" id="{257F69E0-5971-416D-9169-7ECF00125AE6}"/>
              </a:ext>
            </a:extLst>
          </p:cNvPr>
          <p:cNvSpPr txBox="1"/>
          <p:nvPr/>
        </p:nvSpPr>
        <p:spPr>
          <a:xfrm>
            <a:off x="1425233" y="1295162"/>
            <a:ext cx="7509754" cy="5016758"/>
          </a:xfrm>
          <a:prstGeom prst="rect">
            <a:avLst/>
          </a:prstGeom>
          <a:noFill/>
        </p:spPr>
        <p:txBody>
          <a:bodyPr wrap="square" rtlCol="0">
            <a:spAutoFit/>
          </a:bodyPr>
          <a:lstStyle/>
          <a:p>
            <a:endParaRPr lang="en-GB" sz="1400" dirty="0"/>
          </a:p>
          <a:p>
            <a:endParaRPr lang="en-GB" sz="1400" dirty="0"/>
          </a:p>
          <a:p>
            <a:r>
              <a:rPr lang="en-GB" sz="2400" dirty="0"/>
              <a:t>The name Pharaoh comes from a word meaning "great house" describing a palace or kingdom. The Pharaoh's wife, or Queen of Egypt, was also considered a powerful ruler. Sometimes women became the rulers and were called Pharaoh, but it was generally men. </a:t>
            </a:r>
          </a:p>
          <a:p>
            <a:endParaRPr lang="en-GB" sz="2400" dirty="0"/>
          </a:p>
          <a:p>
            <a:r>
              <a:rPr lang="en-GB" sz="2400" dirty="0"/>
              <a:t>Historians divide up the timeline of Ancient Egyptian history by the dynasties of the Pharaohs. A dynasty was when one family maintained power, handing down the throne to an heir. </a:t>
            </a:r>
          </a:p>
          <a:p>
            <a:endParaRPr lang="en-GB" sz="2400" dirty="0"/>
          </a:p>
          <a:p>
            <a:endParaRPr lang="en-GB" sz="1400" dirty="0"/>
          </a:p>
          <a:p>
            <a:endParaRPr lang="en-GB" sz="1400" dirty="0"/>
          </a:p>
        </p:txBody>
      </p:sp>
    </p:spTree>
    <p:extLst>
      <p:ext uri="{BB962C8B-B14F-4D97-AF65-F5344CB8AC3E}">
        <p14:creationId xmlns:p14="http://schemas.microsoft.com/office/powerpoint/2010/main" val="37766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315130-AB45-4141-9393-6F8B9A239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4" y="-1"/>
            <a:ext cx="9159734" cy="7174523"/>
          </a:xfrm>
          <a:prstGeom prst="rect">
            <a:avLst/>
          </a:prstGeom>
        </p:spPr>
      </p:pic>
    </p:spTree>
    <p:extLst>
      <p:ext uri="{BB962C8B-B14F-4D97-AF65-F5344CB8AC3E}">
        <p14:creationId xmlns:p14="http://schemas.microsoft.com/office/powerpoint/2010/main" val="34689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06C8A19-5489-4CDE-B6DD-2B99AF1032B3}"/>
              </a:ext>
            </a:extLst>
          </p:cNvPr>
          <p:cNvSpPr txBox="1"/>
          <p:nvPr/>
        </p:nvSpPr>
        <p:spPr>
          <a:xfrm>
            <a:off x="536402" y="1269561"/>
            <a:ext cx="7509754" cy="2677656"/>
          </a:xfrm>
          <a:prstGeom prst="rect">
            <a:avLst/>
          </a:prstGeom>
          <a:noFill/>
        </p:spPr>
        <p:txBody>
          <a:bodyPr wrap="square" rtlCol="0">
            <a:spAutoFit/>
          </a:bodyPr>
          <a:lstStyle/>
          <a:p>
            <a:r>
              <a:rPr lang="en-GB" sz="2400" b="1" dirty="0"/>
              <a:t>Khufu (reign 2589 ‒ 2566 BC)</a:t>
            </a:r>
          </a:p>
          <a:p>
            <a:r>
              <a:rPr lang="en-GB" sz="2400" dirty="0"/>
              <a:t>Khufu (Cheops) was the builder of the Great Pyramid at GIZA which is one of the seven wonders of the world.</a:t>
            </a:r>
          </a:p>
          <a:p>
            <a:r>
              <a:rPr lang="en-GB" sz="2400" dirty="0"/>
              <a:t>His own burial chamber was found to contain only an empty sarcophagus.</a:t>
            </a:r>
          </a:p>
          <a:p>
            <a:r>
              <a:rPr lang="en-GB" sz="2400" dirty="0"/>
              <a:t>It is said that he was a cruel and dictatorial ruler but there is not enough evidence to be certain.</a:t>
            </a:r>
          </a:p>
        </p:txBody>
      </p:sp>
      <p:pic>
        <p:nvPicPr>
          <p:cNvPr id="2" name="Picture 1">
            <a:extLst>
              <a:ext uri="{FF2B5EF4-FFF2-40B4-BE49-F238E27FC236}">
                <a16:creationId xmlns:a16="http://schemas.microsoft.com/office/drawing/2014/main" id="{07587CCF-97E8-4B19-B55D-CE2A98AB2D7E}"/>
              </a:ext>
            </a:extLst>
          </p:cNvPr>
          <p:cNvPicPr>
            <a:picLocks noChangeAspect="1"/>
          </p:cNvPicPr>
          <p:nvPr/>
        </p:nvPicPr>
        <p:blipFill>
          <a:blip r:embed="rId3"/>
          <a:stretch>
            <a:fillRect/>
          </a:stretch>
        </p:blipFill>
        <p:spPr>
          <a:xfrm>
            <a:off x="5795889" y="3544616"/>
            <a:ext cx="2018422" cy="3027633"/>
          </a:xfrm>
          <a:prstGeom prst="rect">
            <a:avLst/>
          </a:prstGeom>
        </p:spPr>
      </p:pic>
      <p:pic>
        <p:nvPicPr>
          <p:cNvPr id="3" name="Picture 2">
            <a:extLst>
              <a:ext uri="{FF2B5EF4-FFF2-40B4-BE49-F238E27FC236}">
                <a16:creationId xmlns:a16="http://schemas.microsoft.com/office/drawing/2014/main" id="{9C5B447C-F71D-42E1-9BA1-39CDD16CC984}"/>
              </a:ext>
            </a:extLst>
          </p:cNvPr>
          <p:cNvPicPr>
            <a:picLocks noChangeAspect="1"/>
          </p:cNvPicPr>
          <p:nvPr/>
        </p:nvPicPr>
        <p:blipFill>
          <a:blip r:embed="rId4"/>
          <a:stretch>
            <a:fillRect/>
          </a:stretch>
        </p:blipFill>
        <p:spPr>
          <a:xfrm>
            <a:off x="2110113" y="130215"/>
            <a:ext cx="5212532" cy="1079086"/>
          </a:xfrm>
          <a:prstGeom prst="rect">
            <a:avLst/>
          </a:prstGeom>
        </p:spPr>
      </p:pic>
      <p:sp>
        <p:nvSpPr>
          <p:cNvPr id="4" name="TextBox 3">
            <a:extLst>
              <a:ext uri="{FF2B5EF4-FFF2-40B4-BE49-F238E27FC236}">
                <a16:creationId xmlns:a16="http://schemas.microsoft.com/office/drawing/2014/main" id="{FE0F9E35-5ECA-4D5A-A843-999C0CD096B7}"/>
              </a:ext>
            </a:extLst>
          </p:cNvPr>
          <p:cNvSpPr txBox="1"/>
          <p:nvPr/>
        </p:nvSpPr>
        <p:spPr>
          <a:xfrm>
            <a:off x="536402" y="4757442"/>
            <a:ext cx="4515729" cy="830997"/>
          </a:xfrm>
          <a:prstGeom prst="rect">
            <a:avLst/>
          </a:prstGeom>
          <a:noFill/>
        </p:spPr>
        <p:txBody>
          <a:bodyPr wrap="square" rtlCol="0">
            <a:spAutoFit/>
          </a:bodyPr>
          <a:lstStyle/>
          <a:p>
            <a:r>
              <a:rPr lang="en-GB" sz="2400" b="1" dirty="0">
                <a:solidFill>
                  <a:srgbClr val="C00000"/>
                </a:solidFill>
              </a:rPr>
              <a:t>Why do you think Cheops’ tomb had no treasure?</a:t>
            </a:r>
          </a:p>
        </p:txBody>
      </p:sp>
    </p:spTree>
    <p:extLst>
      <p:ext uri="{BB962C8B-B14F-4D97-AF65-F5344CB8AC3E}">
        <p14:creationId xmlns:p14="http://schemas.microsoft.com/office/powerpoint/2010/main" val="3000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06C8A19-5489-4CDE-B6DD-2B99AF1032B3}"/>
              </a:ext>
            </a:extLst>
          </p:cNvPr>
          <p:cNvSpPr txBox="1"/>
          <p:nvPr/>
        </p:nvSpPr>
        <p:spPr>
          <a:xfrm>
            <a:off x="2410492" y="1597847"/>
            <a:ext cx="5898438" cy="4001095"/>
          </a:xfrm>
          <a:prstGeom prst="rect">
            <a:avLst/>
          </a:prstGeom>
          <a:noFill/>
        </p:spPr>
        <p:txBody>
          <a:bodyPr wrap="square" rtlCol="0">
            <a:spAutoFit/>
          </a:bodyPr>
          <a:lstStyle/>
          <a:p>
            <a:endParaRPr lang="en-GB" sz="1400" dirty="0"/>
          </a:p>
          <a:p>
            <a:r>
              <a:rPr lang="en-GB" sz="2400" b="1" dirty="0"/>
              <a:t>Hatshepsut(reign 1473–1458 BC) </a:t>
            </a:r>
            <a:r>
              <a:rPr lang="en-GB" sz="2400" dirty="0"/>
              <a:t>- A lady Pharaoh, Hatshepsut came to the throne because her son was still a baby, but she took on the power of Pharaoh. She also dressed like the Pharaoh to reinforce her power including the crown and ceremonial beard. Many consider her to be not only the greatest woman Pharaoh, but one of the greatest Pharaohs in the history of Egypt. </a:t>
            </a:r>
          </a:p>
          <a:p>
            <a:pPr algn="ctr"/>
            <a:endParaRPr lang="en-GB" sz="2400" b="1" dirty="0"/>
          </a:p>
        </p:txBody>
      </p:sp>
      <p:pic>
        <p:nvPicPr>
          <p:cNvPr id="2" name="Picture 1">
            <a:extLst>
              <a:ext uri="{FF2B5EF4-FFF2-40B4-BE49-F238E27FC236}">
                <a16:creationId xmlns:a16="http://schemas.microsoft.com/office/drawing/2014/main" id="{06635ED8-EA89-43A0-A055-28230A0D9706}"/>
              </a:ext>
            </a:extLst>
          </p:cNvPr>
          <p:cNvPicPr>
            <a:picLocks noChangeAspect="1"/>
          </p:cNvPicPr>
          <p:nvPr/>
        </p:nvPicPr>
        <p:blipFill>
          <a:blip r:embed="rId3"/>
          <a:stretch>
            <a:fillRect/>
          </a:stretch>
        </p:blipFill>
        <p:spPr>
          <a:xfrm>
            <a:off x="465699" y="1844406"/>
            <a:ext cx="1944793" cy="2353260"/>
          </a:xfrm>
          <a:prstGeom prst="rect">
            <a:avLst/>
          </a:prstGeom>
        </p:spPr>
      </p:pic>
      <p:pic>
        <p:nvPicPr>
          <p:cNvPr id="4" name="Picture 3">
            <a:extLst>
              <a:ext uri="{FF2B5EF4-FFF2-40B4-BE49-F238E27FC236}">
                <a16:creationId xmlns:a16="http://schemas.microsoft.com/office/drawing/2014/main" id="{29F23A53-1306-4083-9617-018C70033135}"/>
              </a:ext>
            </a:extLst>
          </p:cNvPr>
          <p:cNvPicPr>
            <a:picLocks noChangeAspect="1"/>
          </p:cNvPicPr>
          <p:nvPr/>
        </p:nvPicPr>
        <p:blipFill>
          <a:blip r:embed="rId4"/>
          <a:stretch>
            <a:fillRect/>
          </a:stretch>
        </p:blipFill>
        <p:spPr>
          <a:xfrm>
            <a:off x="2283036" y="211219"/>
            <a:ext cx="5212532" cy="1079086"/>
          </a:xfrm>
          <a:prstGeom prst="rect">
            <a:avLst/>
          </a:prstGeom>
        </p:spPr>
      </p:pic>
      <p:sp>
        <p:nvSpPr>
          <p:cNvPr id="5" name="TextBox 4">
            <a:extLst>
              <a:ext uri="{FF2B5EF4-FFF2-40B4-BE49-F238E27FC236}">
                <a16:creationId xmlns:a16="http://schemas.microsoft.com/office/drawing/2014/main" id="{DDEB0AF9-28AE-4654-B4DD-DFB9CFD63159}"/>
              </a:ext>
            </a:extLst>
          </p:cNvPr>
          <p:cNvSpPr txBox="1"/>
          <p:nvPr/>
        </p:nvSpPr>
        <p:spPr>
          <a:xfrm>
            <a:off x="3799741" y="5490985"/>
            <a:ext cx="5076972" cy="830997"/>
          </a:xfrm>
          <a:prstGeom prst="rect">
            <a:avLst/>
          </a:prstGeom>
          <a:noFill/>
        </p:spPr>
        <p:txBody>
          <a:bodyPr wrap="square" rtlCol="0">
            <a:spAutoFit/>
          </a:bodyPr>
          <a:lstStyle/>
          <a:p>
            <a:r>
              <a:rPr lang="en-GB" sz="2400" b="1" dirty="0">
                <a:solidFill>
                  <a:srgbClr val="C00000"/>
                </a:solidFill>
              </a:rPr>
              <a:t>Why did Hatshepsut wear a false beard?</a:t>
            </a:r>
          </a:p>
        </p:txBody>
      </p:sp>
    </p:spTree>
    <p:extLst>
      <p:ext uri="{BB962C8B-B14F-4D97-AF65-F5344CB8AC3E}">
        <p14:creationId xmlns:p14="http://schemas.microsoft.com/office/powerpoint/2010/main" val="233498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2AE75-8BA0-44E8-B743-701F43918F28}"/>
              </a:ext>
            </a:extLst>
          </p:cNvPr>
          <p:cNvPicPr>
            <a:picLocks noChangeAspect="1"/>
          </p:cNvPicPr>
          <p:nvPr/>
        </p:nvPicPr>
        <p:blipFill>
          <a:blip r:embed="rId2"/>
          <a:stretch>
            <a:fillRect/>
          </a:stretch>
        </p:blipFill>
        <p:spPr>
          <a:xfrm>
            <a:off x="379509" y="1948311"/>
            <a:ext cx="1906491" cy="2677656"/>
          </a:xfrm>
          <a:prstGeom prst="rect">
            <a:avLst/>
          </a:prstGeom>
        </p:spPr>
      </p:pic>
      <p:sp>
        <p:nvSpPr>
          <p:cNvPr id="3" name="Rectangle 2">
            <a:extLst>
              <a:ext uri="{FF2B5EF4-FFF2-40B4-BE49-F238E27FC236}">
                <a16:creationId xmlns:a16="http://schemas.microsoft.com/office/drawing/2014/main" id="{ABCC7179-1592-46E7-B30B-362BBFFD1260}"/>
              </a:ext>
            </a:extLst>
          </p:cNvPr>
          <p:cNvSpPr/>
          <p:nvPr/>
        </p:nvSpPr>
        <p:spPr>
          <a:xfrm>
            <a:off x="2849159" y="1948311"/>
            <a:ext cx="4572000" cy="2677656"/>
          </a:xfrm>
          <a:prstGeom prst="rect">
            <a:avLst/>
          </a:prstGeom>
        </p:spPr>
        <p:txBody>
          <a:bodyPr>
            <a:spAutoFit/>
          </a:bodyPr>
          <a:lstStyle/>
          <a:p>
            <a:r>
              <a:rPr lang="en-GB" sz="2400" b="1" dirty="0"/>
              <a:t>Amenhotep III (reign 1390–1352 BC)</a:t>
            </a:r>
            <a:r>
              <a:rPr lang="en-GB" sz="2400" dirty="0"/>
              <a:t>- Amenhotep III ruled for 39 years of great prosperity. He brought Egypt to its peak of power. During his rule the country was at peace and he was able to enlarge many cities and construct temples. </a:t>
            </a:r>
          </a:p>
        </p:txBody>
      </p:sp>
      <p:pic>
        <p:nvPicPr>
          <p:cNvPr id="6" name="Picture 5">
            <a:extLst>
              <a:ext uri="{FF2B5EF4-FFF2-40B4-BE49-F238E27FC236}">
                <a16:creationId xmlns:a16="http://schemas.microsoft.com/office/drawing/2014/main" id="{F67074C8-9E7A-4F57-8C05-CA21E6D8E9A6}"/>
              </a:ext>
            </a:extLst>
          </p:cNvPr>
          <p:cNvPicPr>
            <a:picLocks noChangeAspect="1"/>
          </p:cNvPicPr>
          <p:nvPr/>
        </p:nvPicPr>
        <p:blipFill>
          <a:blip r:embed="rId3"/>
          <a:stretch>
            <a:fillRect/>
          </a:stretch>
        </p:blipFill>
        <p:spPr>
          <a:xfrm>
            <a:off x="2138289" y="245276"/>
            <a:ext cx="5212532" cy="1079086"/>
          </a:xfrm>
          <a:prstGeom prst="rect">
            <a:avLst/>
          </a:prstGeom>
        </p:spPr>
      </p:pic>
      <p:sp>
        <p:nvSpPr>
          <p:cNvPr id="7" name="TextBox 6">
            <a:extLst>
              <a:ext uri="{FF2B5EF4-FFF2-40B4-BE49-F238E27FC236}">
                <a16:creationId xmlns:a16="http://schemas.microsoft.com/office/drawing/2014/main" id="{ED10DED0-2708-47D0-A71A-7B28804F9C7C}"/>
              </a:ext>
            </a:extLst>
          </p:cNvPr>
          <p:cNvSpPr txBox="1"/>
          <p:nvPr/>
        </p:nvSpPr>
        <p:spPr>
          <a:xfrm>
            <a:off x="2208627" y="5120639"/>
            <a:ext cx="6935373" cy="1200329"/>
          </a:xfrm>
          <a:prstGeom prst="rect">
            <a:avLst/>
          </a:prstGeom>
          <a:noFill/>
        </p:spPr>
        <p:txBody>
          <a:bodyPr wrap="square" rtlCol="0">
            <a:spAutoFit/>
          </a:bodyPr>
          <a:lstStyle/>
          <a:p>
            <a:r>
              <a:rPr lang="en-GB" sz="2400" b="1" dirty="0">
                <a:solidFill>
                  <a:srgbClr val="C00000"/>
                </a:solidFill>
              </a:rPr>
              <a:t>What do you think Amenhotep did to make sure  there was peace with other countries and wealth came to Egypt? </a:t>
            </a:r>
          </a:p>
        </p:txBody>
      </p:sp>
    </p:spTree>
    <p:extLst>
      <p:ext uri="{BB962C8B-B14F-4D97-AF65-F5344CB8AC3E}">
        <p14:creationId xmlns:p14="http://schemas.microsoft.com/office/powerpoint/2010/main" val="3061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TotalTime>
  <Words>1014</Words>
  <Application>Microsoft Office PowerPoint</Application>
  <PresentationFormat>On-screen Show (4:3)</PresentationFormat>
  <Paragraphs>65</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SHazelby</dc:creator>
  <cp:lastModifiedBy>SHazelby</cp:lastModifiedBy>
  <cp:revision>114</cp:revision>
  <dcterms:created xsi:type="dcterms:W3CDTF">2021-01-15T10:08:38Z</dcterms:created>
  <dcterms:modified xsi:type="dcterms:W3CDTF">2021-01-24T19:27:36Z</dcterms:modified>
</cp:coreProperties>
</file>