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1"/>
  </p:handoutMasterIdLst>
  <p:sldIdLst>
    <p:sldId id="258" r:id="rId2"/>
    <p:sldId id="276" r:id="rId3"/>
    <p:sldId id="264" r:id="rId4"/>
    <p:sldId id="266" r:id="rId5"/>
    <p:sldId id="267" r:id="rId6"/>
    <p:sldId id="268" r:id="rId7"/>
    <p:sldId id="269" r:id="rId8"/>
    <p:sldId id="271" r:id="rId9"/>
    <p:sldId id="272" r:id="rId10"/>
  </p:sldIdLst>
  <p:sldSz cx="9144000" cy="6858000" type="screen4x3"/>
  <p:notesSz cx="6858000" cy="9144000"/>
  <p:embeddedFontLst>
    <p:embeddedFont>
      <p:font typeface="BPreplay" panose="0200050300000002000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Sassoon Infant Md" panose="02000603050000020003" charset="0"/>
      <p:regular r:id="rId20"/>
    </p:embeddedFont>
    <p:embeddedFont>
      <p:font typeface="Sassoon Infant Rg" panose="02000503030000020003"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FAD2"/>
    <a:srgbClr val="F8C9A3"/>
    <a:srgbClr val="7FAA5B"/>
    <a:srgbClr val="FAFBC5"/>
    <a:srgbClr val="DEE7CA"/>
    <a:srgbClr val="FFFFE1"/>
    <a:srgbClr val="A21771"/>
    <a:srgbClr val="FEFBDA"/>
    <a:srgbClr val="FDFDFD"/>
    <a:srgbClr val="AD8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74" autoAdjust="0"/>
  </p:normalViewPr>
  <p:slideViewPr>
    <p:cSldViewPr snapToGrid="0" showGuides="1">
      <p:cViewPr varScale="1">
        <p:scale>
          <a:sx n="40" d="100"/>
          <a:sy n="40" d="100"/>
        </p:scale>
        <p:origin x="1374" y="54"/>
      </p:cViewPr>
      <p:guideLst>
        <p:guide orient="horz" pos="2160"/>
        <p:guide pos="2880"/>
        <p:guide pos="317"/>
        <p:guide orient="horz" pos="3997"/>
        <p:guide pos="5443"/>
        <p:guide orient="horz" pos="323"/>
        <p:guide pos="476"/>
        <p:guide orient="horz" pos="459"/>
        <p:guide orient="horz" pos="3838"/>
        <p:guide pos="5280"/>
      </p:guideLst>
    </p:cSldViewPr>
  </p:slideViewPr>
  <p:notesTextViewPr>
    <p:cViewPr>
      <p:scale>
        <a:sx n="3" d="2"/>
        <a:sy n="3" d="2"/>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03/07/2020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ounded Rectangle 10"/>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ctrTitle"/>
          </p:nvPr>
        </p:nvSpPr>
        <p:spPr>
          <a:xfrm>
            <a:off x="466725" y="1122363"/>
            <a:ext cx="8201025" cy="2387600"/>
          </a:xfrm>
        </p:spPr>
        <p:txBody>
          <a:bodyPr anchor="ctr" anchorCtr="1">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256364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47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Twinkl Logo"/>
          <p:cNvPicPr>
            <a:picLocks noChangeAspect="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4277519" y="5719763"/>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6" name="Content Placeholder 15"/>
          <p:cNvSpPr>
            <a:spLocks noGrp="1"/>
          </p:cNvSpPr>
          <p:nvPr>
            <p:ph idx="1"/>
          </p:nvPr>
        </p:nvSpPr>
        <p:spPr>
          <a:xfrm>
            <a:off x="628650" y="1127760"/>
            <a:ext cx="7886700" cy="1409700"/>
          </a:xfrm>
        </p:spPr>
        <p:txBody>
          <a:bodyPr>
            <a:normAutofit/>
          </a:bodyPr>
          <a:lstStyle/>
          <a:p>
            <a:r>
              <a:rPr lang="en-GB" dirty="0"/>
              <a:t>I can explain how the legal system worked in Anglo-Saxon and</a:t>
            </a:r>
            <a:br>
              <a:rPr lang="en-GB" dirty="0"/>
            </a:br>
            <a:r>
              <a:rPr lang="en-GB" dirty="0"/>
              <a:t>Viking Britain.</a:t>
            </a:r>
          </a:p>
        </p:txBody>
      </p:sp>
      <p:sp>
        <p:nvSpPr>
          <p:cNvPr id="20" name="Content Placeholder 15"/>
          <p:cNvSpPr txBox="1">
            <a:spLocks/>
          </p:cNvSpPr>
          <p:nvPr/>
        </p:nvSpPr>
        <p:spPr>
          <a:xfrm>
            <a:off x="628650" y="3466803"/>
            <a:ext cx="7886700" cy="207726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 can demonstrate understanding of crime and punishment in Anglo-Saxon and Viking Britain.</a:t>
            </a:r>
          </a:p>
          <a:p>
            <a:r>
              <a:rPr lang="en-GB" dirty="0"/>
              <a:t>I can compare and contrast the Anglo-Saxon and Viking justice systems with the modern British justice system.</a:t>
            </a:r>
          </a:p>
        </p:txBody>
      </p:sp>
    </p:spTree>
    <p:extLst>
      <p:ext uri="{BB962C8B-B14F-4D97-AF65-F5344CB8AC3E}">
        <p14:creationId xmlns:p14="http://schemas.microsoft.com/office/powerpoint/2010/main" val="317300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6" y="675245"/>
            <a:ext cx="8220075" cy="692238"/>
          </a:xfrm>
        </p:spPr>
        <p:txBody>
          <a:bodyPr>
            <a:noAutofit/>
          </a:bodyPr>
          <a:lstStyle/>
          <a:p>
            <a:r>
              <a:rPr lang="en-GB" dirty="0"/>
              <a:t>Fair or Foul?</a:t>
            </a:r>
          </a:p>
        </p:txBody>
      </p:sp>
      <p:sp>
        <p:nvSpPr>
          <p:cNvPr id="7" name="Content Placeholder 6"/>
          <p:cNvSpPr>
            <a:spLocks noGrp="1"/>
          </p:cNvSpPr>
          <p:nvPr>
            <p:ph idx="1"/>
          </p:nvPr>
        </p:nvSpPr>
        <p:spPr>
          <a:xfrm>
            <a:off x="980669" y="1047261"/>
            <a:ext cx="7182661" cy="931003"/>
          </a:xfrm>
        </p:spPr>
        <p:txBody>
          <a:bodyPr>
            <a:noAutofit/>
          </a:bodyPr>
          <a:lstStyle/>
          <a:p>
            <a:pPr marL="0" indent="0" algn="ctr">
              <a:buNone/>
            </a:pPr>
            <a:r>
              <a:rPr lang="en-GB" dirty="0"/>
              <a:t>Read the different scenarios and the proposed punishments. Which do you think are fair punishments? Which do you think are foul (unfair)?</a:t>
            </a:r>
          </a:p>
        </p:txBody>
      </p:sp>
      <p:grpSp>
        <p:nvGrpSpPr>
          <p:cNvPr id="17" name="Group 16"/>
          <p:cNvGrpSpPr/>
          <p:nvPr/>
        </p:nvGrpSpPr>
        <p:grpSpPr>
          <a:xfrm>
            <a:off x="783324" y="1779505"/>
            <a:ext cx="7605025" cy="1162562"/>
            <a:chOff x="783324" y="1779505"/>
            <a:chExt cx="7605025" cy="1162562"/>
          </a:xfrm>
        </p:grpSpPr>
        <p:sp>
          <p:nvSpPr>
            <p:cNvPr id="4" name="Rectangle 3"/>
            <p:cNvSpPr/>
            <p:nvPr/>
          </p:nvSpPr>
          <p:spPr>
            <a:xfrm>
              <a:off x="783324" y="1953037"/>
              <a:ext cx="7605025" cy="989030"/>
            </a:xfrm>
            <a:prstGeom prst="rect">
              <a:avLst/>
            </a:prstGeom>
            <a:solidFill>
              <a:srgbClr val="FAF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6"/>
            <p:cNvSpPr txBox="1">
              <a:spLocks/>
            </p:cNvSpPr>
            <p:nvPr/>
          </p:nvSpPr>
          <p:spPr>
            <a:xfrm>
              <a:off x="783324" y="1953037"/>
              <a:ext cx="4781969" cy="989030"/>
            </a:xfrm>
            <a:prstGeom prst="roundRect">
              <a:avLst>
                <a:gd name="adj" fmla="val 2585"/>
              </a:avLst>
            </a:prstGeom>
            <a:noFill/>
            <a:ln w="25400">
              <a:noFill/>
            </a:ln>
          </p:spPr>
          <p:txBody>
            <a:bodyPr vert="horz" lIns="14400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dirty="0" err="1"/>
                <a:t>Baldwine</a:t>
              </a:r>
              <a:r>
                <a:rPr lang="en-GB" dirty="0"/>
                <a:t> steals a pig from the market.</a:t>
              </a:r>
            </a:p>
            <a:p>
              <a:pPr marL="0" indent="0">
                <a:spcBef>
                  <a:spcPts val="0"/>
                </a:spcBef>
                <a:buFont typeface="Arial" panose="020B0604020202020204" pitchFamily="34" charset="0"/>
                <a:buNone/>
              </a:pPr>
              <a:r>
                <a:rPr lang="en-GB" dirty="0"/>
                <a:t>Punishment: one of his hands are cut off.</a:t>
              </a:r>
            </a:p>
            <a:p>
              <a:pPr marL="0" indent="0">
                <a:lnSpc>
                  <a:spcPct val="150000"/>
                </a:lnSpc>
                <a:spcBef>
                  <a:spcPts val="0"/>
                </a:spcBef>
                <a:buFont typeface="Arial" panose="020B0604020202020204" pitchFamily="34" charset="0"/>
                <a:buNone/>
              </a:pPr>
              <a:r>
                <a:rPr lang="en-GB" sz="1600" b="1" dirty="0">
                  <a:solidFill>
                    <a:schemeClr val="tx1"/>
                  </a:solidFill>
                </a:rPr>
                <a:t>Is this fair? Why/why not?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4896" y="1779505"/>
              <a:ext cx="1837038" cy="1087526"/>
            </a:xfrm>
            <a:prstGeom prst="rect">
              <a:avLst/>
            </a:prstGeom>
          </p:spPr>
        </p:pic>
      </p:grpSp>
      <p:grpSp>
        <p:nvGrpSpPr>
          <p:cNvPr id="20" name="Group 19"/>
          <p:cNvGrpSpPr/>
          <p:nvPr/>
        </p:nvGrpSpPr>
        <p:grpSpPr>
          <a:xfrm>
            <a:off x="783323" y="5119102"/>
            <a:ext cx="7605026" cy="989030"/>
            <a:chOff x="783323" y="5119102"/>
            <a:chExt cx="7605026" cy="989030"/>
          </a:xfrm>
        </p:grpSpPr>
        <p:sp>
          <p:nvSpPr>
            <p:cNvPr id="10" name="Rectangle 9"/>
            <p:cNvSpPr/>
            <p:nvPr/>
          </p:nvSpPr>
          <p:spPr>
            <a:xfrm>
              <a:off x="783324" y="5119102"/>
              <a:ext cx="7605025" cy="989030"/>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6"/>
            <p:cNvSpPr txBox="1">
              <a:spLocks/>
            </p:cNvSpPr>
            <p:nvPr/>
          </p:nvSpPr>
          <p:spPr>
            <a:xfrm>
              <a:off x="783323" y="5119102"/>
              <a:ext cx="5551573" cy="989030"/>
            </a:xfrm>
            <a:prstGeom prst="roundRect">
              <a:avLst>
                <a:gd name="adj" fmla="val 2585"/>
              </a:avLst>
            </a:prstGeom>
            <a:noFill/>
            <a:ln w="25400">
              <a:noFill/>
            </a:ln>
          </p:spPr>
          <p:txBody>
            <a:bodyPr vert="horz" lIns="14400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dirty="0"/>
                <a:t>Alwin, a slave, tried to run away from his master.</a:t>
              </a:r>
            </a:p>
            <a:p>
              <a:pPr marL="0" indent="0">
                <a:spcBef>
                  <a:spcPts val="0"/>
                </a:spcBef>
                <a:buFont typeface="Arial" panose="020B0604020202020204" pitchFamily="34" charset="0"/>
                <a:buNone/>
              </a:pPr>
              <a:r>
                <a:rPr lang="en-GB" dirty="0"/>
                <a:t>Punishment: he is whipped and his little finger is cut off.</a:t>
              </a:r>
            </a:p>
            <a:p>
              <a:pPr marL="0" indent="0">
                <a:lnSpc>
                  <a:spcPct val="150000"/>
                </a:lnSpc>
                <a:spcBef>
                  <a:spcPts val="0"/>
                </a:spcBef>
                <a:buFont typeface="Arial" panose="020B0604020202020204" pitchFamily="34" charset="0"/>
                <a:buNone/>
              </a:pPr>
              <a:r>
                <a:rPr lang="en-GB" sz="1600" b="1" dirty="0">
                  <a:solidFill>
                    <a:schemeClr val="tx1"/>
                  </a:solidFill>
                </a:rPr>
                <a:t>Is this fair? Why/why not?</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5428" y="5348496"/>
              <a:ext cx="1763555" cy="530242"/>
            </a:xfrm>
            <a:prstGeom prst="rect">
              <a:avLst/>
            </a:prstGeom>
          </p:spPr>
        </p:pic>
      </p:grpSp>
      <p:grpSp>
        <p:nvGrpSpPr>
          <p:cNvPr id="18" name="Group 17"/>
          <p:cNvGrpSpPr/>
          <p:nvPr/>
        </p:nvGrpSpPr>
        <p:grpSpPr>
          <a:xfrm>
            <a:off x="783324" y="3008392"/>
            <a:ext cx="7605025" cy="989030"/>
            <a:chOff x="783324" y="3008392"/>
            <a:chExt cx="7605025" cy="989030"/>
          </a:xfrm>
        </p:grpSpPr>
        <p:sp>
          <p:nvSpPr>
            <p:cNvPr id="5" name="Rectangle 4"/>
            <p:cNvSpPr/>
            <p:nvPr/>
          </p:nvSpPr>
          <p:spPr>
            <a:xfrm>
              <a:off x="783324" y="3008392"/>
              <a:ext cx="7605025" cy="989030"/>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6"/>
            <p:cNvSpPr txBox="1">
              <a:spLocks/>
            </p:cNvSpPr>
            <p:nvPr/>
          </p:nvSpPr>
          <p:spPr>
            <a:xfrm>
              <a:off x="783324" y="3008392"/>
              <a:ext cx="6260027" cy="989030"/>
            </a:xfrm>
            <a:prstGeom prst="roundRect">
              <a:avLst>
                <a:gd name="adj" fmla="val 2585"/>
              </a:avLst>
            </a:prstGeom>
            <a:noFill/>
            <a:ln w="25400">
              <a:noFill/>
            </a:ln>
          </p:spPr>
          <p:txBody>
            <a:bodyPr vert="horz" lIns="14400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dirty="0" err="1"/>
                <a:t>Elfgar</a:t>
              </a:r>
              <a:r>
                <a:rPr lang="en-GB" dirty="0"/>
                <a:t> kills his neighbour, </a:t>
              </a:r>
              <a:r>
                <a:rPr lang="en-GB" dirty="0" err="1"/>
                <a:t>Wigmund</a:t>
              </a:r>
              <a:r>
                <a:rPr lang="en-GB" dirty="0"/>
                <a:t>, when they get into a fight.</a:t>
              </a:r>
            </a:p>
            <a:p>
              <a:pPr marL="0" indent="0">
                <a:spcBef>
                  <a:spcPts val="0"/>
                </a:spcBef>
                <a:buFont typeface="Arial" panose="020B0604020202020204" pitchFamily="34" charset="0"/>
                <a:buNone/>
              </a:pPr>
              <a:r>
                <a:rPr lang="en-GB" dirty="0"/>
                <a:t>Punishment: </a:t>
              </a:r>
              <a:r>
                <a:rPr lang="en-GB" dirty="0" err="1"/>
                <a:t>Elfgar</a:t>
              </a:r>
              <a:r>
                <a:rPr lang="en-GB" dirty="0"/>
                <a:t> has to pay </a:t>
              </a:r>
              <a:r>
                <a:rPr lang="en-GB" dirty="0" err="1"/>
                <a:t>Wigmund’s</a:t>
              </a:r>
              <a:r>
                <a:rPr lang="en-GB" dirty="0"/>
                <a:t> family 100 shillings.</a:t>
              </a:r>
            </a:p>
            <a:p>
              <a:pPr marL="0" indent="0">
                <a:lnSpc>
                  <a:spcPct val="150000"/>
                </a:lnSpc>
                <a:spcBef>
                  <a:spcPts val="0"/>
                </a:spcBef>
                <a:buFont typeface="Arial" panose="020B0604020202020204" pitchFamily="34" charset="0"/>
                <a:buNone/>
              </a:pPr>
              <a:r>
                <a:rPr lang="en-GB" sz="1600" b="1" dirty="0">
                  <a:solidFill>
                    <a:schemeClr val="tx1"/>
                  </a:solidFill>
                </a:rPr>
                <a:t>Is this fair? Why/why not?</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043351" y="3079268"/>
              <a:ext cx="1204248" cy="746634"/>
            </a:xfrm>
            <a:prstGeom prst="rect">
              <a:avLst/>
            </a:prstGeom>
          </p:spPr>
        </p:pic>
      </p:grpSp>
      <p:grpSp>
        <p:nvGrpSpPr>
          <p:cNvPr id="19" name="Group 18"/>
          <p:cNvGrpSpPr/>
          <p:nvPr/>
        </p:nvGrpSpPr>
        <p:grpSpPr>
          <a:xfrm>
            <a:off x="783324" y="3717584"/>
            <a:ext cx="7605025" cy="1335193"/>
            <a:chOff x="783324" y="3717584"/>
            <a:chExt cx="7605025" cy="1335193"/>
          </a:xfrm>
        </p:grpSpPr>
        <p:sp>
          <p:nvSpPr>
            <p:cNvPr id="9" name="Rectangle 8"/>
            <p:cNvSpPr/>
            <p:nvPr/>
          </p:nvSpPr>
          <p:spPr>
            <a:xfrm>
              <a:off x="783324" y="4063747"/>
              <a:ext cx="7605025" cy="989030"/>
            </a:xfrm>
            <a:prstGeom prst="rect">
              <a:avLst/>
            </a:prstGeom>
            <a:solidFill>
              <a:srgbClr val="FAF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6"/>
            <p:cNvSpPr txBox="1">
              <a:spLocks/>
            </p:cNvSpPr>
            <p:nvPr/>
          </p:nvSpPr>
          <p:spPr>
            <a:xfrm>
              <a:off x="783324" y="4063747"/>
              <a:ext cx="5741044" cy="989030"/>
            </a:xfrm>
            <a:prstGeom prst="roundRect">
              <a:avLst>
                <a:gd name="adj" fmla="val 2585"/>
              </a:avLst>
            </a:prstGeom>
            <a:noFill/>
            <a:ln w="25400">
              <a:noFill/>
            </a:ln>
          </p:spPr>
          <p:txBody>
            <a:bodyPr vert="horz" lIns="14400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dirty="0" err="1"/>
                <a:t>Mildburg</a:t>
              </a:r>
              <a:r>
                <a:rPr lang="en-GB" dirty="0"/>
                <a:t> is accused of doing magic and being a witch.</a:t>
              </a:r>
            </a:p>
            <a:p>
              <a:pPr marL="0" indent="0">
                <a:spcBef>
                  <a:spcPts val="0"/>
                </a:spcBef>
                <a:buFont typeface="Arial" panose="020B0604020202020204" pitchFamily="34" charset="0"/>
                <a:buNone/>
              </a:pPr>
              <a:r>
                <a:rPr lang="en-GB" dirty="0"/>
                <a:t>Punishment: </a:t>
              </a:r>
              <a:r>
                <a:rPr lang="en-GB" dirty="0" err="1"/>
                <a:t>Mildburg</a:t>
              </a:r>
              <a:r>
                <a:rPr lang="en-GB" dirty="0"/>
                <a:t> is hung by the neck until he dies.</a:t>
              </a:r>
            </a:p>
            <a:p>
              <a:pPr marL="0" indent="0">
                <a:lnSpc>
                  <a:spcPct val="150000"/>
                </a:lnSpc>
                <a:spcBef>
                  <a:spcPts val="0"/>
                </a:spcBef>
                <a:buFont typeface="Arial" panose="020B0604020202020204" pitchFamily="34" charset="0"/>
                <a:buNone/>
              </a:pPr>
              <a:r>
                <a:rPr lang="en-GB" sz="1600" b="1" dirty="0">
                  <a:solidFill>
                    <a:schemeClr val="tx1"/>
                  </a:solidFill>
                </a:rPr>
                <a:t>Is this fair? Why/why not?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7999" y="3717584"/>
              <a:ext cx="1164895" cy="1286821"/>
            </a:xfrm>
            <a:prstGeom prst="rect">
              <a:avLst/>
            </a:prstGeom>
          </p:spPr>
        </p:pic>
      </p:grpSp>
      <p:pic>
        <p:nvPicPr>
          <p:cNvPr id="21" name="Talking Partner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3238" y="1902941"/>
            <a:ext cx="8137525" cy="3501081"/>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6" y="675245"/>
            <a:ext cx="8220075" cy="692238"/>
          </a:xfrm>
        </p:spPr>
        <p:txBody>
          <a:bodyPr>
            <a:noAutofit/>
          </a:bodyPr>
          <a:lstStyle/>
          <a:p>
            <a:r>
              <a:rPr lang="en-GB" dirty="0"/>
              <a:t>Anglo-Saxon Justice System</a:t>
            </a:r>
          </a:p>
        </p:txBody>
      </p:sp>
      <p:sp>
        <p:nvSpPr>
          <p:cNvPr id="7" name="Content Placeholder 6"/>
          <p:cNvSpPr>
            <a:spLocks noGrp="1"/>
          </p:cNvSpPr>
          <p:nvPr>
            <p:ph idx="1"/>
          </p:nvPr>
        </p:nvSpPr>
        <p:spPr>
          <a:xfrm>
            <a:off x="577377" y="1902941"/>
            <a:ext cx="4810167" cy="4901641"/>
          </a:xfrm>
        </p:spPr>
        <p:txBody>
          <a:bodyPr>
            <a:noAutofit/>
          </a:bodyPr>
          <a:lstStyle/>
          <a:p>
            <a:pPr marL="0" indent="0">
              <a:buNone/>
            </a:pPr>
            <a:r>
              <a:rPr lang="en-GB" dirty="0"/>
              <a:t>Many laws we have in Britain today are not that different from the laws of Anglo-Saxon Britain. However, the punishments were considerably different.</a:t>
            </a:r>
          </a:p>
          <a:p>
            <a:pPr marL="0" indent="0">
              <a:buNone/>
            </a:pPr>
            <a:r>
              <a:rPr lang="en-GB" dirty="0"/>
              <a:t>There were no prisons to send criminals to, so punishments were designed to be a huge deterrent to those thinking of breaking the law and they were often pretty brutal!</a:t>
            </a:r>
          </a:p>
          <a:p>
            <a:pPr marL="0" indent="0">
              <a:buNone/>
            </a:pPr>
            <a:r>
              <a:rPr lang="en-GB" dirty="0"/>
              <a:t>The different Anglo-Saxon kings and kingdoms had their own laws and punishments.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9376" y="1573559"/>
            <a:ext cx="3904635" cy="4313320"/>
          </a:xfrm>
          <a:prstGeom prst="rect">
            <a:avLst/>
          </a:prstGeom>
        </p:spPr>
      </p:pic>
    </p:spTree>
    <p:extLst>
      <p:ext uri="{BB962C8B-B14F-4D97-AF65-F5344CB8AC3E}">
        <p14:creationId xmlns:p14="http://schemas.microsoft.com/office/powerpoint/2010/main" val="170282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3325" y="1817972"/>
            <a:ext cx="2484356" cy="1180600"/>
          </a:xfrm>
          <a:prstGeom prst="rect">
            <a:avLst/>
          </a:prstGeom>
          <a:solidFill>
            <a:srgbClr val="FAF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6" y="675245"/>
            <a:ext cx="8220075" cy="692238"/>
          </a:xfrm>
        </p:spPr>
        <p:txBody>
          <a:bodyPr>
            <a:noAutofit/>
          </a:bodyPr>
          <a:lstStyle/>
          <a:p>
            <a:r>
              <a:rPr lang="en-GB" dirty="0"/>
              <a:t>Types of Punishments</a:t>
            </a:r>
          </a:p>
        </p:txBody>
      </p:sp>
      <p:sp>
        <p:nvSpPr>
          <p:cNvPr id="8" name="Content Placeholder 6"/>
          <p:cNvSpPr txBox="1">
            <a:spLocks/>
          </p:cNvSpPr>
          <p:nvPr/>
        </p:nvSpPr>
        <p:spPr>
          <a:xfrm>
            <a:off x="503238" y="1136759"/>
            <a:ext cx="8137525" cy="931003"/>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Here are some typical Anglo-Saxon punishments…</a:t>
            </a:r>
          </a:p>
        </p:txBody>
      </p:sp>
      <p:sp>
        <p:nvSpPr>
          <p:cNvPr id="9" name="Content Placeholder 6"/>
          <p:cNvSpPr txBox="1">
            <a:spLocks/>
          </p:cNvSpPr>
          <p:nvPr/>
        </p:nvSpPr>
        <p:spPr>
          <a:xfrm>
            <a:off x="457196" y="5346037"/>
            <a:ext cx="8137525" cy="931003"/>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Most punishments were carried out in public to make an example of the guilty person and to deter others from committing the same crime.</a:t>
            </a:r>
          </a:p>
        </p:txBody>
      </p:sp>
      <p:sp>
        <p:nvSpPr>
          <p:cNvPr id="10" name="Rectangle 9"/>
          <p:cNvSpPr/>
          <p:nvPr/>
        </p:nvSpPr>
        <p:spPr>
          <a:xfrm>
            <a:off x="3329822" y="1817971"/>
            <a:ext cx="2484356" cy="1180600"/>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876319" y="1817971"/>
            <a:ext cx="2484356" cy="1180600"/>
          </a:xfrm>
          <a:prstGeom prst="rect">
            <a:avLst/>
          </a:prstGeom>
          <a:solidFill>
            <a:srgbClr val="FAF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83325" y="3051058"/>
            <a:ext cx="2484356" cy="1180600"/>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329822" y="3051057"/>
            <a:ext cx="2484356" cy="1180600"/>
          </a:xfrm>
          <a:prstGeom prst="rect">
            <a:avLst/>
          </a:prstGeom>
          <a:solidFill>
            <a:srgbClr val="FAF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876319" y="3051057"/>
            <a:ext cx="2484356" cy="1180600"/>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83325" y="4284144"/>
            <a:ext cx="2484356" cy="1180600"/>
          </a:xfrm>
          <a:prstGeom prst="rect">
            <a:avLst/>
          </a:prstGeom>
          <a:solidFill>
            <a:srgbClr val="FAF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329822" y="4284143"/>
            <a:ext cx="2484356" cy="1180600"/>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876319" y="4284143"/>
            <a:ext cx="2484356" cy="1180600"/>
          </a:xfrm>
          <a:prstGeom prst="rect">
            <a:avLst/>
          </a:prstGeom>
          <a:solidFill>
            <a:srgbClr val="FAF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p:cNvSpPr>
            <a:spLocks noGrp="1"/>
          </p:cNvSpPr>
          <p:nvPr>
            <p:ph idx="1"/>
          </p:nvPr>
        </p:nvSpPr>
        <p:spPr>
          <a:xfrm>
            <a:off x="783325" y="2081710"/>
            <a:ext cx="1440525" cy="481325"/>
          </a:xfrm>
        </p:spPr>
        <p:txBody>
          <a:bodyPr>
            <a:noAutofit/>
          </a:bodyPr>
          <a:lstStyle/>
          <a:p>
            <a:pPr marL="0" indent="0">
              <a:buNone/>
            </a:pPr>
            <a:r>
              <a:rPr lang="en-GB" dirty="0"/>
              <a:t>Stoning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5503" y="1709638"/>
            <a:ext cx="916556" cy="1239795"/>
          </a:xfrm>
          <a:prstGeom prst="rect">
            <a:avLst/>
          </a:prstGeom>
        </p:spPr>
      </p:pic>
      <p:sp>
        <p:nvSpPr>
          <p:cNvPr id="20" name="Content Placeholder 6"/>
          <p:cNvSpPr txBox="1">
            <a:spLocks/>
          </p:cNvSpPr>
          <p:nvPr/>
        </p:nvSpPr>
        <p:spPr>
          <a:xfrm>
            <a:off x="3167544" y="1612680"/>
            <a:ext cx="2071721" cy="481325"/>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Paying a fine </a:t>
            </a:r>
            <a:r>
              <a:rPr lang="en-GB" sz="1600" dirty="0"/>
              <a:t>(if a person could not afford their fine, they could be put into slavery)</a:t>
            </a:r>
          </a:p>
        </p:txBody>
      </p:sp>
      <p:sp>
        <p:nvSpPr>
          <p:cNvPr id="21" name="Content Placeholder 6"/>
          <p:cNvSpPr txBox="1">
            <a:spLocks/>
          </p:cNvSpPr>
          <p:nvPr/>
        </p:nvSpPr>
        <p:spPr>
          <a:xfrm>
            <a:off x="5953327" y="1995478"/>
            <a:ext cx="1440525" cy="481325"/>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Hanging</a:t>
            </a:r>
          </a:p>
        </p:txBody>
      </p:sp>
      <p:sp>
        <p:nvSpPr>
          <p:cNvPr id="22" name="Content Placeholder 6"/>
          <p:cNvSpPr txBox="1">
            <a:spLocks/>
          </p:cNvSpPr>
          <p:nvPr/>
        </p:nvSpPr>
        <p:spPr>
          <a:xfrm>
            <a:off x="589238" y="3278668"/>
            <a:ext cx="1440525" cy="481325"/>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Drowning</a:t>
            </a:r>
          </a:p>
        </p:txBody>
      </p:sp>
      <p:sp>
        <p:nvSpPr>
          <p:cNvPr id="23" name="Content Placeholder 6"/>
          <p:cNvSpPr txBox="1">
            <a:spLocks/>
          </p:cNvSpPr>
          <p:nvPr/>
        </p:nvSpPr>
        <p:spPr>
          <a:xfrm>
            <a:off x="3193491" y="3276263"/>
            <a:ext cx="1440525" cy="481325"/>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Whipping</a:t>
            </a:r>
          </a:p>
        </p:txBody>
      </p:sp>
      <p:sp>
        <p:nvSpPr>
          <p:cNvPr id="24" name="Content Placeholder 6"/>
          <p:cNvSpPr txBox="1">
            <a:spLocks/>
          </p:cNvSpPr>
          <p:nvPr/>
        </p:nvSpPr>
        <p:spPr>
          <a:xfrm>
            <a:off x="5701280" y="2847808"/>
            <a:ext cx="1639823" cy="1294338"/>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Mutilation </a:t>
            </a:r>
            <a:r>
              <a:rPr lang="en-GB" sz="1600" dirty="0"/>
              <a:t>(bits of the body cut off)</a:t>
            </a:r>
          </a:p>
        </p:txBody>
      </p:sp>
      <p:sp>
        <p:nvSpPr>
          <p:cNvPr id="25" name="Content Placeholder 6"/>
          <p:cNvSpPr txBox="1">
            <a:spLocks/>
          </p:cNvSpPr>
          <p:nvPr/>
        </p:nvSpPr>
        <p:spPr>
          <a:xfrm>
            <a:off x="756683" y="4183334"/>
            <a:ext cx="1389957" cy="481325"/>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Branding </a:t>
            </a:r>
            <a:r>
              <a:rPr lang="en-GB" sz="1600" dirty="0"/>
              <a:t>(burned with a hot iron rod)</a:t>
            </a:r>
          </a:p>
        </p:txBody>
      </p:sp>
      <p:sp>
        <p:nvSpPr>
          <p:cNvPr id="26" name="Content Placeholder 6"/>
          <p:cNvSpPr txBox="1">
            <a:spLocks/>
          </p:cNvSpPr>
          <p:nvPr/>
        </p:nvSpPr>
        <p:spPr>
          <a:xfrm>
            <a:off x="3401386" y="4548185"/>
            <a:ext cx="1440525" cy="481325"/>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Stocks</a:t>
            </a:r>
          </a:p>
        </p:txBody>
      </p:sp>
      <p:sp>
        <p:nvSpPr>
          <p:cNvPr id="27" name="Content Placeholder 6"/>
          <p:cNvSpPr txBox="1">
            <a:spLocks/>
          </p:cNvSpPr>
          <p:nvPr/>
        </p:nvSpPr>
        <p:spPr>
          <a:xfrm>
            <a:off x="5691888" y="4156027"/>
            <a:ext cx="1505052" cy="481778"/>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Exile </a:t>
            </a:r>
            <a:r>
              <a:rPr lang="en-GB" sz="1600" dirty="0"/>
              <a:t>(being sent away)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7644" y="4223186"/>
            <a:ext cx="952782" cy="1185260"/>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5721" y="3169915"/>
            <a:ext cx="1449024" cy="968914"/>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1940" y="3085154"/>
            <a:ext cx="1532238" cy="1112405"/>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1442" y="3303546"/>
            <a:ext cx="1479233" cy="875706"/>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794" y="4661705"/>
            <a:ext cx="1504915" cy="764497"/>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70873" y="1729574"/>
            <a:ext cx="1129654" cy="1247891"/>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89295" y="4355880"/>
            <a:ext cx="857895" cy="1099822"/>
          </a:xfrm>
          <a:prstGeom prst="rect">
            <a:avLst/>
          </a:prstGeom>
        </p:spPr>
      </p:pic>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34851" y="2144460"/>
            <a:ext cx="819407" cy="685024"/>
          </a:xfrm>
          <a:prstGeom prst="rect">
            <a:avLst/>
          </a:prstGeom>
        </p:spPr>
      </p:pic>
    </p:spTree>
    <p:extLst>
      <p:ext uri="{BB962C8B-B14F-4D97-AF65-F5344CB8AC3E}">
        <p14:creationId xmlns:p14="http://schemas.microsoft.com/office/powerpoint/2010/main" val="115146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3238" y="1902941"/>
            <a:ext cx="8137525" cy="3501081"/>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6" y="675245"/>
            <a:ext cx="8220075" cy="692238"/>
          </a:xfrm>
        </p:spPr>
        <p:txBody>
          <a:bodyPr>
            <a:noAutofit/>
          </a:bodyPr>
          <a:lstStyle/>
          <a:p>
            <a:r>
              <a:rPr lang="en-GB" dirty="0"/>
              <a:t>Wergild</a:t>
            </a:r>
          </a:p>
        </p:txBody>
      </p:sp>
      <p:sp>
        <p:nvSpPr>
          <p:cNvPr id="7" name="Content Placeholder 6"/>
          <p:cNvSpPr>
            <a:spLocks noGrp="1"/>
          </p:cNvSpPr>
          <p:nvPr>
            <p:ph idx="1"/>
          </p:nvPr>
        </p:nvSpPr>
        <p:spPr>
          <a:xfrm>
            <a:off x="611059" y="1803425"/>
            <a:ext cx="4488893" cy="3262182"/>
          </a:xfrm>
        </p:spPr>
        <p:txBody>
          <a:bodyPr>
            <a:noAutofit/>
          </a:bodyPr>
          <a:lstStyle/>
          <a:p>
            <a:pPr marL="0" indent="0">
              <a:buNone/>
            </a:pPr>
            <a:r>
              <a:rPr lang="en-GB" sz="2000" dirty="0"/>
              <a:t>Wergild was a payment system used in Anglo-Saxon times to settle disputes between the criminal and the victim or the victim’s family.</a:t>
            </a:r>
          </a:p>
          <a:p>
            <a:pPr marL="0" indent="0">
              <a:buNone/>
            </a:pPr>
            <a:r>
              <a:rPr lang="en-GB" sz="2000" dirty="0"/>
              <a:t>Wergild would be paid if someone was killed and the amount depended on how important the victim was.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661509" y="4223792"/>
            <a:ext cx="2449427" cy="151864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212" y="1534297"/>
            <a:ext cx="2984766" cy="4238368"/>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806" y="4644699"/>
            <a:ext cx="2449427" cy="1518645"/>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83362" y="4475492"/>
            <a:ext cx="2449427" cy="1518645"/>
          </a:xfrm>
          <a:prstGeom prst="rect">
            <a:avLst/>
          </a:prstGeom>
        </p:spPr>
      </p:pic>
    </p:spTree>
    <p:extLst>
      <p:ext uri="{BB962C8B-B14F-4D97-AF65-F5344CB8AC3E}">
        <p14:creationId xmlns:p14="http://schemas.microsoft.com/office/powerpoint/2010/main" val="138152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0688" y="724673"/>
            <a:ext cx="8220075" cy="692238"/>
          </a:xfrm>
        </p:spPr>
        <p:txBody>
          <a:bodyPr>
            <a:noAutofit/>
          </a:bodyPr>
          <a:lstStyle/>
          <a:p>
            <a:r>
              <a:rPr lang="en-GB" dirty="0"/>
              <a:t>Body Parts</a:t>
            </a:r>
          </a:p>
        </p:txBody>
      </p:sp>
      <p:sp>
        <p:nvSpPr>
          <p:cNvPr id="7" name="Content Placeholder 6"/>
          <p:cNvSpPr>
            <a:spLocks noGrp="1"/>
          </p:cNvSpPr>
          <p:nvPr>
            <p:ph idx="1"/>
          </p:nvPr>
        </p:nvSpPr>
        <p:spPr>
          <a:xfrm>
            <a:off x="503238" y="1178013"/>
            <a:ext cx="7885113" cy="1878225"/>
          </a:xfrm>
        </p:spPr>
        <p:txBody>
          <a:bodyPr>
            <a:noAutofit/>
          </a:bodyPr>
          <a:lstStyle/>
          <a:p>
            <a:pPr marL="0" indent="0" algn="ctr">
              <a:buNone/>
            </a:pPr>
            <a:r>
              <a:rPr lang="en-GB" dirty="0"/>
              <a:t>Different parts of the body even had a wergild value. So if you lost a finger in a fight, your attacker would have to pay you compensation.</a:t>
            </a:r>
          </a:p>
          <a:p>
            <a:pPr marL="0" indent="0" algn="ctr">
              <a:buNone/>
            </a:pPr>
            <a:r>
              <a:rPr lang="en-GB" dirty="0"/>
              <a:t>Look at the chart showing how much different body parts were worth in the wergild system. Use the chart to help you work out how much compensation you would get for the missing body parts on your </a:t>
            </a:r>
            <a:r>
              <a:rPr lang="en-GB" b="1" dirty="0"/>
              <a:t>Missing Body Parts Card.</a:t>
            </a:r>
          </a:p>
        </p:txBody>
      </p:sp>
      <p:graphicFrame>
        <p:nvGraphicFramePr>
          <p:cNvPr id="10" name="Table 9"/>
          <p:cNvGraphicFramePr>
            <a:graphicFrameLocks noGrp="1"/>
          </p:cNvGraphicFramePr>
          <p:nvPr>
            <p:extLst>
              <p:ext uri="{D42A27DB-BD31-4B8C-83A1-F6EECF244321}">
                <p14:modId xmlns:p14="http://schemas.microsoft.com/office/powerpoint/2010/main" val="708618637"/>
              </p:ext>
            </p:extLst>
          </p:nvPr>
        </p:nvGraphicFramePr>
        <p:xfrm>
          <a:off x="815546" y="2899714"/>
          <a:ext cx="5082746" cy="3097537"/>
        </p:xfrm>
        <a:graphic>
          <a:graphicData uri="http://schemas.openxmlformats.org/drawingml/2006/table">
            <a:tbl>
              <a:tblPr firstRow="1" bandRow="1">
                <a:tableStyleId>{5C22544A-7EE6-4342-B048-85BDC9FD1C3A}</a:tableStyleId>
              </a:tblPr>
              <a:tblGrid>
                <a:gridCol w="2957384">
                  <a:extLst>
                    <a:ext uri="{9D8B030D-6E8A-4147-A177-3AD203B41FA5}">
                      <a16:colId xmlns:a16="http://schemas.microsoft.com/office/drawing/2014/main" val="20000"/>
                    </a:ext>
                  </a:extLst>
                </a:gridCol>
                <a:gridCol w="2125362">
                  <a:extLst>
                    <a:ext uri="{9D8B030D-6E8A-4147-A177-3AD203B41FA5}">
                      <a16:colId xmlns:a16="http://schemas.microsoft.com/office/drawing/2014/main" val="20001"/>
                    </a:ext>
                  </a:extLst>
                </a:gridCol>
              </a:tblGrid>
              <a:tr h="395422">
                <a:tc>
                  <a:txBody>
                    <a:bodyPr/>
                    <a:lstStyle/>
                    <a:p>
                      <a:r>
                        <a:rPr lang="en-GB" dirty="0"/>
                        <a:t>Body Part</a:t>
                      </a:r>
                    </a:p>
                  </a:txBody>
                  <a:tcPr>
                    <a:solidFill>
                      <a:srgbClr val="7FAA5B"/>
                    </a:solidFill>
                  </a:tcPr>
                </a:tc>
                <a:tc>
                  <a:txBody>
                    <a:bodyPr/>
                    <a:lstStyle/>
                    <a:p>
                      <a:r>
                        <a:rPr lang="en-GB" dirty="0"/>
                        <a:t>Wergild Value</a:t>
                      </a:r>
                    </a:p>
                  </a:txBody>
                  <a:tcPr>
                    <a:solidFill>
                      <a:srgbClr val="7FAA5B"/>
                    </a:solidFill>
                  </a:tcPr>
                </a:tc>
                <a:extLst>
                  <a:ext uri="{0D108BD9-81ED-4DB2-BD59-A6C34878D82A}">
                    <a16:rowId xmlns:a16="http://schemas.microsoft.com/office/drawing/2014/main" val="10000"/>
                  </a:ext>
                </a:extLst>
              </a:tr>
              <a:tr h="540423">
                <a:tc>
                  <a:txBody>
                    <a:bodyPr/>
                    <a:lstStyle/>
                    <a:p>
                      <a:r>
                        <a:rPr lang="en-GB" dirty="0"/>
                        <a:t>Broken tooth</a:t>
                      </a:r>
                    </a:p>
                  </a:txBody>
                  <a:tcPr anchor="ctr">
                    <a:solidFill>
                      <a:srgbClr val="C6FAD2"/>
                    </a:solidFill>
                  </a:tcPr>
                </a:tc>
                <a:tc>
                  <a:txBody>
                    <a:bodyPr/>
                    <a:lstStyle/>
                    <a:p>
                      <a:r>
                        <a:rPr lang="en-GB" dirty="0"/>
                        <a:t>1 shilling</a:t>
                      </a:r>
                    </a:p>
                  </a:txBody>
                  <a:tcPr anchor="ctr">
                    <a:solidFill>
                      <a:srgbClr val="C6FAD2"/>
                    </a:solidFill>
                  </a:tcPr>
                </a:tc>
                <a:extLst>
                  <a:ext uri="{0D108BD9-81ED-4DB2-BD59-A6C34878D82A}">
                    <a16:rowId xmlns:a16="http://schemas.microsoft.com/office/drawing/2014/main" val="10001"/>
                  </a:ext>
                </a:extLst>
              </a:tr>
              <a:tr h="540423">
                <a:tc>
                  <a:txBody>
                    <a:bodyPr/>
                    <a:lstStyle/>
                    <a:p>
                      <a:r>
                        <a:rPr lang="en-GB" dirty="0"/>
                        <a:t>Broken nose</a:t>
                      </a:r>
                    </a:p>
                  </a:txBody>
                  <a:tcPr anchor="ctr">
                    <a:solidFill>
                      <a:srgbClr val="FAFBC5"/>
                    </a:solidFill>
                  </a:tcPr>
                </a:tc>
                <a:tc>
                  <a:txBody>
                    <a:bodyPr/>
                    <a:lstStyle/>
                    <a:p>
                      <a:r>
                        <a:rPr lang="en-GB" dirty="0"/>
                        <a:t>10 shilling</a:t>
                      </a:r>
                    </a:p>
                  </a:txBody>
                  <a:tcPr anchor="ctr">
                    <a:solidFill>
                      <a:srgbClr val="FAFBC5"/>
                    </a:solidFill>
                  </a:tcPr>
                </a:tc>
                <a:extLst>
                  <a:ext uri="{0D108BD9-81ED-4DB2-BD59-A6C34878D82A}">
                    <a16:rowId xmlns:a16="http://schemas.microsoft.com/office/drawing/2014/main" val="10002"/>
                  </a:ext>
                </a:extLst>
              </a:tr>
              <a:tr h="540423">
                <a:tc>
                  <a:txBody>
                    <a:bodyPr/>
                    <a:lstStyle/>
                    <a:p>
                      <a:r>
                        <a:rPr lang="en-GB" dirty="0"/>
                        <a:t>Lost Finger</a:t>
                      </a:r>
                    </a:p>
                  </a:txBody>
                  <a:tcPr anchor="ctr">
                    <a:solidFill>
                      <a:srgbClr val="C6FAD2"/>
                    </a:solidFill>
                  </a:tcPr>
                </a:tc>
                <a:tc>
                  <a:txBody>
                    <a:bodyPr/>
                    <a:lstStyle/>
                    <a:p>
                      <a:r>
                        <a:rPr lang="en-GB" dirty="0"/>
                        <a:t>6 shillings</a:t>
                      </a:r>
                    </a:p>
                  </a:txBody>
                  <a:tcPr anchor="ctr">
                    <a:solidFill>
                      <a:srgbClr val="C6FAD2"/>
                    </a:solidFill>
                  </a:tcPr>
                </a:tc>
                <a:extLst>
                  <a:ext uri="{0D108BD9-81ED-4DB2-BD59-A6C34878D82A}">
                    <a16:rowId xmlns:a16="http://schemas.microsoft.com/office/drawing/2014/main" val="10003"/>
                  </a:ext>
                </a:extLst>
              </a:tr>
              <a:tr h="540423">
                <a:tc>
                  <a:txBody>
                    <a:bodyPr/>
                    <a:lstStyle/>
                    <a:p>
                      <a:r>
                        <a:rPr lang="en-GB" dirty="0"/>
                        <a:t>Lost thumb</a:t>
                      </a:r>
                    </a:p>
                  </a:txBody>
                  <a:tcPr anchor="ctr">
                    <a:solidFill>
                      <a:srgbClr val="FAFBC5"/>
                    </a:solidFill>
                  </a:tcPr>
                </a:tc>
                <a:tc>
                  <a:txBody>
                    <a:bodyPr/>
                    <a:lstStyle/>
                    <a:p>
                      <a:r>
                        <a:rPr lang="en-GB" dirty="0"/>
                        <a:t>20 shillings</a:t>
                      </a:r>
                    </a:p>
                  </a:txBody>
                  <a:tcPr anchor="ctr">
                    <a:solidFill>
                      <a:srgbClr val="FAFBC5"/>
                    </a:solidFill>
                  </a:tcPr>
                </a:tc>
                <a:extLst>
                  <a:ext uri="{0D108BD9-81ED-4DB2-BD59-A6C34878D82A}">
                    <a16:rowId xmlns:a16="http://schemas.microsoft.com/office/drawing/2014/main" val="10004"/>
                  </a:ext>
                </a:extLst>
              </a:tr>
              <a:tr h="540423">
                <a:tc>
                  <a:txBody>
                    <a:bodyPr/>
                    <a:lstStyle/>
                    <a:p>
                      <a:r>
                        <a:rPr lang="en-GB" dirty="0"/>
                        <a:t>Lost foot</a:t>
                      </a:r>
                    </a:p>
                  </a:txBody>
                  <a:tcPr anchor="ctr">
                    <a:solidFill>
                      <a:srgbClr val="C6FAD2"/>
                    </a:solidFill>
                  </a:tcPr>
                </a:tc>
                <a:tc>
                  <a:txBody>
                    <a:bodyPr/>
                    <a:lstStyle/>
                    <a:p>
                      <a:r>
                        <a:rPr lang="en-GB" dirty="0"/>
                        <a:t>50 shillings</a:t>
                      </a:r>
                    </a:p>
                  </a:txBody>
                  <a:tcPr anchor="ctr">
                    <a:solidFill>
                      <a:srgbClr val="C6FAD2"/>
                    </a:solidFill>
                  </a:tcPr>
                </a:tc>
                <a:extLst>
                  <a:ext uri="{0D108BD9-81ED-4DB2-BD59-A6C34878D82A}">
                    <a16:rowId xmlns:a16="http://schemas.microsoft.com/office/drawing/2014/main" val="10005"/>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8040" y="3325618"/>
            <a:ext cx="427780" cy="48396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860" y="3883451"/>
            <a:ext cx="353335" cy="47040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0734" y="4554685"/>
            <a:ext cx="955589" cy="287314"/>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0995" y="5061441"/>
            <a:ext cx="795068" cy="30795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3696" y="5473242"/>
            <a:ext cx="588689" cy="520009"/>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t="-8551" b="68521"/>
          <a:stretch/>
        </p:blipFill>
        <p:spPr>
          <a:xfrm>
            <a:off x="5519324" y="2108886"/>
            <a:ext cx="3361064" cy="4242487"/>
          </a:xfrm>
          <a:prstGeom prst="rect">
            <a:avLst/>
          </a:prstGeom>
        </p:spPr>
      </p:pic>
      <p:pic>
        <p:nvPicPr>
          <p:cNvPr id="18" name="Pair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spTree>
    <p:extLst>
      <p:ext uri="{BB962C8B-B14F-4D97-AF65-F5344CB8AC3E}">
        <p14:creationId xmlns:p14="http://schemas.microsoft.com/office/powerpoint/2010/main" val="3573975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3238" y="2162062"/>
            <a:ext cx="8137525" cy="3868035"/>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20688" y="675245"/>
            <a:ext cx="8220075" cy="692238"/>
          </a:xfrm>
        </p:spPr>
        <p:txBody>
          <a:bodyPr>
            <a:noAutofit/>
          </a:bodyPr>
          <a:lstStyle/>
          <a:p>
            <a:r>
              <a:rPr lang="en-GB" dirty="0"/>
              <a:t>Anglo-Saxon Courts</a:t>
            </a:r>
          </a:p>
        </p:txBody>
      </p:sp>
      <p:sp>
        <p:nvSpPr>
          <p:cNvPr id="7" name="Content Placeholder 6"/>
          <p:cNvSpPr>
            <a:spLocks noGrp="1"/>
          </p:cNvSpPr>
          <p:nvPr>
            <p:ph idx="1"/>
          </p:nvPr>
        </p:nvSpPr>
        <p:spPr>
          <a:xfrm>
            <a:off x="503238" y="1136823"/>
            <a:ext cx="8137525" cy="972063"/>
          </a:xfrm>
        </p:spPr>
        <p:txBody>
          <a:bodyPr>
            <a:noAutofit/>
          </a:bodyPr>
          <a:lstStyle/>
          <a:p>
            <a:pPr marL="0" indent="0" algn="ctr">
              <a:buNone/>
            </a:pPr>
            <a:r>
              <a:rPr lang="en-GB" dirty="0"/>
              <a:t>In Anglo-Saxon Britain, people accused of crimes had to go to court and be tried for their crimes, just like the courts in Britain today.</a:t>
            </a:r>
            <a:endParaRPr lang="en-GB" b="1" dirty="0"/>
          </a:p>
        </p:txBody>
      </p:sp>
      <p:sp>
        <p:nvSpPr>
          <p:cNvPr id="4" name="Content Placeholder 6"/>
          <p:cNvSpPr txBox="1">
            <a:spLocks/>
          </p:cNvSpPr>
          <p:nvPr/>
        </p:nvSpPr>
        <p:spPr>
          <a:xfrm>
            <a:off x="503238" y="1936155"/>
            <a:ext cx="6251789" cy="1120085"/>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 jury would decide if the defendant (person accused of the crime) was innocent or guilty and decide on a suitable punishment.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2326" y="1882979"/>
            <a:ext cx="3638463" cy="4031417"/>
          </a:xfrm>
          <a:prstGeom prst="rect">
            <a:avLst/>
          </a:prstGeom>
        </p:spPr>
      </p:pic>
      <p:sp>
        <p:nvSpPr>
          <p:cNvPr id="8" name="Content Placeholder 6"/>
          <p:cNvSpPr txBox="1">
            <a:spLocks/>
          </p:cNvSpPr>
          <p:nvPr/>
        </p:nvSpPr>
        <p:spPr>
          <a:xfrm>
            <a:off x="503238" y="2817290"/>
            <a:ext cx="5016113" cy="107921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defendant could choose oath-keepers who would swear they were innocent (a bit like witnesses today).</a:t>
            </a:r>
          </a:p>
        </p:txBody>
      </p:sp>
      <p:sp>
        <p:nvSpPr>
          <p:cNvPr id="9" name="Content Placeholder 6"/>
          <p:cNvSpPr txBox="1">
            <a:spLocks/>
          </p:cNvSpPr>
          <p:nvPr/>
        </p:nvSpPr>
        <p:spPr>
          <a:xfrm>
            <a:off x="503238" y="3698425"/>
            <a:ext cx="4340611" cy="107921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If the defendant insisted they were innocent and/or a decision could not be reached, sometimes there would be a trial by ordeal through which the Anglo-Saxons believed god would decide if the person was guilty or not. The defendant could choose which ordeal to go through.</a:t>
            </a:r>
          </a:p>
        </p:txBody>
      </p:sp>
    </p:spTree>
    <p:extLst>
      <p:ext uri="{BB962C8B-B14F-4D97-AF65-F5344CB8AC3E}">
        <p14:creationId xmlns:p14="http://schemas.microsoft.com/office/powerpoint/2010/main" val="1869071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857262"/>
            <a:ext cx="2500316" cy="4235563"/>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20688" y="675245"/>
            <a:ext cx="8220075" cy="692238"/>
          </a:xfrm>
        </p:spPr>
        <p:txBody>
          <a:bodyPr>
            <a:noAutofit/>
          </a:bodyPr>
          <a:lstStyle/>
          <a:p>
            <a:r>
              <a:rPr lang="en-GB" dirty="0"/>
              <a:t>Ordeals</a:t>
            </a:r>
          </a:p>
        </p:txBody>
      </p:sp>
      <p:sp>
        <p:nvSpPr>
          <p:cNvPr id="7" name="Content Placeholder 6"/>
          <p:cNvSpPr>
            <a:spLocks noGrp="1"/>
          </p:cNvSpPr>
          <p:nvPr>
            <p:ph idx="1"/>
          </p:nvPr>
        </p:nvSpPr>
        <p:spPr>
          <a:xfrm>
            <a:off x="1157781" y="1016047"/>
            <a:ext cx="6828438" cy="972063"/>
          </a:xfrm>
        </p:spPr>
        <p:txBody>
          <a:bodyPr>
            <a:noAutofit/>
          </a:bodyPr>
          <a:lstStyle/>
          <a:p>
            <a:pPr marL="0" indent="0" algn="ctr">
              <a:buNone/>
            </a:pPr>
            <a:r>
              <a:rPr lang="en-GB" dirty="0"/>
              <a:t>There were three main ordeals in Anglo-Saxon Britain. Who will volunteer to choose to take an ordeal?</a:t>
            </a:r>
            <a:endParaRPr lang="en-GB" b="1" dirty="0"/>
          </a:p>
        </p:txBody>
      </p:sp>
      <p:sp>
        <p:nvSpPr>
          <p:cNvPr id="10" name="Rectangle 9"/>
          <p:cNvSpPr/>
          <p:nvPr/>
        </p:nvSpPr>
        <p:spPr>
          <a:xfrm>
            <a:off x="3305281" y="1857262"/>
            <a:ext cx="2500316" cy="4235563"/>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854911" y="1857262"/>
            <a:ext cx="2500316" cy="4235563"/>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6"/>
          <p:cNvSpPr txBox="1">
            <a:spLocks/>
          </p:cNvSpPr>
          <p:nvPr/>
        </p:nvSpPr>
        <p:spPr>
          <a:xfrm>
            <a:off x="544428" y="1656063"/>
            <a:ext cx="2915465" cy="3006552"/>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t>Cold Water Ordeal</a:t>
            </a:r>
          </a:p>
          <a:p>
            <a:pPr marL="0" indent="0" algn="ctr">
              <a:buNone/>
            </a:pPr>
            <a:r>
              <a:rPr lang="en-GB" sz="1700" dirty="0"/>
              <a:t>The person would have their hands and feet tied with rope, be given a drink of holy water and then thrown into an icy cold lake. If they sank to the bottom, they were innocent. If they floated, they were guilty.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558" y="4473146"/>
            <a:ext cx="2533066" cy="1627917"/>
          </a:xfrm>
          <a:prstGeom prst="rect">
            <a:avLst/>
          </a:prstGeom>
        </p:spPr>
      </p:pic>
      <p:sp>
        <p:nvSpPr>
          <p:cNvPr id="12" name="Content Placeholder 6"/>
          <p:cNvSpPr txBox="1">
            <a:spLocks/>
          </p:cNvSpPr>
          <p:nvPr/>
        </p:nvSpPr>
        <p:spPr>
          <a:xfrm>
            <a:off x="3072992" y="1656063"/>
            <a:ext cx="2915465" cy="3006552"/>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t>Hot Water Ordeal</a:t>
            </a:r>
          </a:p>
          <a:p>
            <a:pPr marL="0" indent="0" algn="ctr">
              <a:buNone/>
            </a:pPr>
            <a:r>
              <a:rPr lang="en-GB" sz="1600" dirty="0"/>
              <a:t>The person would have to plunge their hand into a pot of boiling hot water and retrieve a stone from the bottom. The hand would be bandaged for three days and then checked. If it was healing without infection, the person was deemed innocent, but if it was infected they were guilty.</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3255" y="4803885"/>
            <a:ext cx="1134161" cy="1256650"/>
          </a:xfrm>
          <a:prstGeom prst="rect">
            <a:avLst/>
          </a:prstGeom>
        </p:spPr>
      </p:pic>
      <p:sp>
        <p:nvSpPr>
          <p:cNvPr id="14" name="Content Placeholder 6"/>
          <p:cNvSpPr txBox="1">
            <a:spLocks/>
          </p:cNvSpPr>
          <p:nvPr/>
        </p:nvSpPr>
        <p:spPr>
          <a:xfrm>
            <a:off x="5647336" y="1656063"/>
            <a:ext cx="2915465" cy="3006552"/>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t>Iron Bar Ordeal</a:t>
            </a:r>
          </a:p>
          <a:p>
            <a:pPr marL="0" indent="0" algn="ctr">
              <a:buNone/>
            </a:pPr>
            <a:r>
              <a:rPr lang="en-GB" sz="1600" dirty="0"/>
              <a:t>The person had to carry a glowing hot iron bar for nine feet. They would then have their hand bandaged for three days. Like the hot water ordeal, if it was healing without infection the person was deemed innocent but if it was infected, they were guilty.</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6460" y="4533539"/>
            <a:ext cx="755832" cy="1507129"/>
          </a:xfrm>
          <a:prstGeom prst="rect">
            <a:avLst/>
          </a:prstGeom>
        </p:spPr>
      </p:pic>
      <p:pic>
        <p:nvPicPr>
          <p:cNvPr id="16" name="Whole Cla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spTree>
    <p:extLst>
      <p:ext uri="{BB962C8B-B14F-4D97-AF65-F5344CB8AC3E}">
        <p14:creationId xmlns:p14="http://schemas.microsoft.com/office/powerpoint/2010/main" val="3120106552"/>
      </p:ext>
    </p:extLst>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1255</TotalTime>
  <Words>819</Words>
  <Application>Microsoft Office PowerPoint</Application>
  <PresentationFormat>On-screen Show (4:3)</PresentationFormat>
  <Paragraphs>68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Sassoon Infant Md</vt:lpstr>
      <vt:lpstr>BPreplay</vt:lpstr>
      <vt:lpstr>Sassoon Infant Rg</vt:lpstr>
      <vt:lpstr>Calibri</vt:lpstr>
      <vt:lpstr>Office Theme</vt:lpstr>
      <vt:lpstr>PowerPoint Presentation</vt:lpstr>
      <vt:lpstr>PowerPoint Presentation</vt:lpstr>
      <vt:lpstr>Fair or Foul?</vt:lpstr>
      <vt:lpstr>Anglo-Saxon Justice System</vt:lpstr>
      <vt:lpstr>Types of Punishments</vt:lpstr>
      <vt:lpstr>Wergild</vt:lpstr>
      <vt:lpstr>Body Parts</vt:lpstr>
      <vt:lpstr>Anglo-Saxon Courts</vt:lpstr>
      <vt:lpstr>Ordeals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Linda Copley</cp:lastModifiedBy>
  <cp:revision>99</cp:revision>
  <dcterms:created xsi:type="dcterms:W3CDTF">2014-10-01T16:09:27Z</dcterms:created>
  <dcterms:modified xsi:type="dcterms:W3CDTF">2020-07-03T12:08:51Z</dcterms:modified>
</cp:coreProperties>
</file>