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handoutMasterIdLst>
    <p:handoutMasterId r:id="rId7"/>
  </p:handoutMasterIdLst>
  <p:sldIdLst>
    <p:sldId id="277" r:id="rId2"/>
    <p:sldId id="278" r:id="rId3"/>
    <p:sldId id="279" r:id="rId4"/>
    <p:sldId id="280" r:id="rId5"/>
    <p:sldId id="282" r:id="rId6"/>
  </p:sldIdLst>
  <p:sldSz cx="9144000" cy="6858000" type="screen4x3"/>
  <p:notesSz cx="6858000" cy="9144000"/>
  <p:embeddedFontLst>
    <p:embeddedFont>
      <p:font typeface="BPreplay" panose="02000503000000020004" charset="0"/>
      <p:regular r:id="rId8"/>
      <p:bold r:id="rId9"/>
      <p:italic r:id="rId10"/>
      <p:boldItalic r:id="rId11"/>
    </p:embeddedFont>
    <p:embeddedFont>
      <p:font typeface="Calibri" panose="020F0502020204030204" pitchFamily="34" charset="0"/>
      <p:regular r:id="rId12"/>
      <p:bold r:id="rId13"/>
      <p:italic r:id="rId14"/>
      <p:boldItalic r:id="rId15"/>
    </p:embeddedFont>
    <p:embeddedFont>
      <p:font typeface="Sassoon Infant Md" panose="02000603050000020003" charset="0"/>
      <p:regular r:id="rId16"/>
    </p:embeddedFont>
    <p:embeddedFont>
      <p:font typeface="Sassoon Infant Rg" panose="02000503030000020003" charset="0"/>
      <p:regular r:id="rId17"/>
      <p:bold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17" userDrawn="1">
          <p15:clr>
            <a:srgbClr val="A4A3A4"/>
          </p15:clr>
        </p15:guide>
        <p15:guide id="5" orient="horz" pos="3997" userDrawn="1">
          <p15:clr>
            <a:srgbClr val="A4A3A4"/>
          </p15:clr>
        </p15:guide>
        <p15:guide id="6" pos="5443" userDrawn="1">
          <p15:clr>
            <a:srgbClr val="A4A3A4"/>
          </p15:clr>
        </p15:guide>
        <p15:guide id="7" orient="horz" pos="323" userDrawn="1">
          <p15:clr>
            <a:srgbClr val="A4A3A4"/>
          </p15:clr>
        </p15:guide>
        <p15:guide id="8" pos="476" userDrawn="1">
          <p15:clr>
            <a:srgbClr val="A4A3A4"/>
          </p15:clr>
        </p15:guide>
        <p15:guide id="9" orient="horz" pos="459" userDrawn="1">
          <p15:clr>
            <a:srgbClr val="A4A3A4"/>
          </p15:clr>
        </p15:guide>
        <p15:guide id="10" orient="horz" pos="3838" userDrawn="1">
          <p15:clr>
            <a:srgbClr val="A4A3A4"/>
          </p15:clr>
        </p15:guide>
        <p15:guide id="11" pos="52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6FAD2"/>
    <a:srgbClr val="F8C9A3"/>
    <a:srgbClr val="7FAA5B"/>
    <a:srgbClr val="FAFBC5"/>
    <a:srgbClr val="DEE7CA"/>
    <a:srgbClr val="FFFFE1"/>
    <a:srgbClr val="A21771"/>
    <a:srgbClr val="FEFBDA"/>
    <a:srgbClr val="FDFDFD"/>
    <a:srgbClr val="AD8C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6374" autoAdjust="0"/>
  </p:normalViewPr>
  <p:slideViewPr>
    <p:cSldViewPr snapToGrid="0" showGuides="1">
      <p:cViewPr varScale="1">
        <p:scale>
          <a:sx n="40" d="100"/>
          <a:sy n="40" d="100"/>
        </p:scale>
        <p:origin x="648" y="54"/>
      </p:cViewPr>
      <p:guideLst>
        <p:guide orient="horz" pos="2160"/>
        <p:guide pos="2880"/>
        <p:guide pos="317"/>
        <p:guide orient="horz" pos="3997"/>
        <p:guide pos="5443"/>
        <p:guide orient="horz" pos="323"/>
        <p:guide pos="476"/>
        <p:guide orient="horz" pos="459"/>
        <p:guide orient="horz" pos="3838"/>
        <p:guide pos="5280"/>
      </p:guideLst>
    </p:cSldViewPr>
  </p:slideViewPr>
  <p:notesTextViewPr>
    <p:cViewPr>
      <p:scale>
        <a:sx n="3" d="2"/>
        <a:sy n="3" d="2"/>
      </p:scale>
      <p:origin x="0" y="0"/>
    </p:cViewPr>
  </p:notesTextViewPr>
  <p:notesViewPr>
    <p:cSldViewPr snapToGrid="0" showGuides="1">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handoutMaster" Target="handoutMasters/handoutMaster1.xml"/><Relationship Id="rId12" Type="http://schemas.openxmlformats.org/officeDocument/2006/relationships/font" Target="fonts/font5.fntdata"/><Relationship Id="rId17"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9.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font" Target="fonts/font8.fntdata"/><Relationship Id="rId10" Type="http://schemas.openxmlformats.org/officeDocument/2006/relationships/font" Target="fonts/font3.fntdata"/><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03/07/2020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Sassoon Infant Md" panose="02000603050000020003" pitchFamily="50" charset="0"/>
              </a:defRPr>
            </a:lvl1pPr>
          </a:lstStyle>
          <a:p>
            <a:r>
              <a:rPr lang="en-US" dirty="0"/>
              <a:t>Click to edit Master title style</a:t>
            </a:r>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Sassoon Infant Rg" panose="02000503030000020003" pitchFamily="50"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9"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 name="Title 1"/>
          <p:cNvSpPr>
            <a:spLocks noGrp="1"/>
          </p:cNvSpPr>
          <p:nvPr>
            <p:ph type="title"/>
          </p:nvPr>
        </p:nvSpPr>
        <p:spPr>
          <a:xfrm>
            <a:off x="457198" y="485773"/>
            <a:ext cx="8220075" cy="1595581"/>
          </a:xfrm>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57197" y="2153354"/>
            <a:ext cx="8220075" cy="4242683"/>
          </a:xfrm>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53437" y="6700730"/>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7523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BPreplay" panose="02000503000000020004" pitchFamily="50" charset="0"/>
              </a:defRPr>
            </a:lvl1pPr>
          </a:lstStyle>
          <a:p>
            <a:r>
              <a:rPr lang="en-US" dirty="0"/>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BPreplay" panose="0200050300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2563648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472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53437" y="6700730"/>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000" kern="1200">
          <a:solidFill>
            <a:srgbClr val="1C1C1C"/>
          </a:solidFill>
          <a:latin typeface="Sassoon Infant Md" panose="02000603050000020003"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CE082F8D-0473-4038-96C9-7E949AEE67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304"/>
          <a:stretch/>
        </p:blipFill>
        <p:spPr>
          <a:xfrm>
            <a:off x="755650" y="1539245"/>
            <a:ext cx="7632700" cy="4553580"/>
          </a:xfrm>
          <a:prstGeom prst="rect">
            <a:avLst/>
          </a:prstGeom>
        </p:spPr>
      </p:pic>
      <p:sp>
        <p:nvSpPr>
          <p:cNvPr id="18" name="Title 5">
            <a:extLst>
              <a:ext uri="{FF2B5EF4-FFF2-40B4-BE49-F238E27FC236}">
                <a16:creationId xmlns:a16="http://schemas.microsoft.com/office/drawing/2014/main" id="{E1C9ED7A-509C-4EC0-A961-2EE2FF269F7C}"/>
              </a:ext>
            </a:extLst>
          </p:cNvPr>
          <p:cNvSpPr>
            <a:spLocks noGrp="1"/>
          </p:cNvSpPr>
          <p:nvPr>
            <p:ph type="title"/>
          </p:nvPr>
        </p:nvSpPr>
        <p:spPr>
          <a:xfrm>
            <a:off x="420688" y="675245"/>
            <a:ext cx="8220075" cy="692238"/>
          </a:xfrm>
        </p:spPr>
        <p:txBody>
          <a:bodyPr>
            <a:noAutofit/>
          </a:bodyPr>
          <a:lstStyle/>
          <a:p>
            <a:r>
              <a:rPr lang="en-GB" dirty="0"/>
              <a:t>Viking Justice System</a:t>
            </a:r>
          </a:p>
        </p:txBody>
      </p:sp>
      <p:pic>
        <p:nvPicPr>
          <p:cNvPr id="20" name="Whole Class">
            <a:extLst>
              <a:ext uri="{FF2B5EF4-FFF2-40B4-BE49-F238E27FC236}">
                <a16:creationId xmlns:a16="http://schemas.microsoft.com/office/drawing/2014/main" id="{C9EABA42-0E97-40FA-A513-E2604C44DA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sp>
        <p:nvSpPr>
          <p:cNvPr id="29" name="Rectangle 28">
            <a:extLst>
              <a:ext uri="{FF2B5EF4-FFF2-40B4-BE49-F238E27FC236}">
                <a16:creationId xmlns:a16="http://schemas.microsoft.com/office/drawing/2014/main" id="{AE59D86F-8259-45A0-BE98-43E0FB135AA2}"/>
              </a:ext>
            </a:extLst>
          </p:cNvPr>
          <p:cNvSpPr/>
          <p:nvPr/>
        </p:nvSpPr>
        <p:spPr>
          <a:xfrm>
            <a:off x="1096840" y="1952154"/>
            <a:ext cx="5724368" cy="1477328"/>
          </a:xfrm>
          <a:prstGeom prst="rect">
            <a:avLst/>
          </a:prstGeom>
          <a:solidFill>
            <a:srgbClr val="C6FAD2"/>
          </a:solidFill>
        </p:spPr>
        <p:txBody>
          <a:bodyPr wrap="square">
            <a:spAutoFit/>
          </a:bodyPr>
          <a:lstStyle/>
          <a:p>
            <a:r>
              <a:rPr lang="en-GB" dirty="0"/>
              <a:t>Just like their Anglo-Saxon neighbours, the Vikings in Britain also had their own laws and punishments.</a:t>
            </a:r>
            <a:br>
              <a:rPr lang="en-GB" dirty="0"/>
            </a:br>
            <a:r>
              <a:rPr lang="en-GB" dirty="0"/>
              <a:t>The Vikings may have had a reputation for being</a:t>
            </a:r>
            <a:br>
              <a:rPr lang="en-GB" dirty="0"/>
            </a:br>
            <a:r>
              <a:rPr lang="en-GB" dirty="0"/>
              <a:t>ruthless raiders, but their justice system was</a:t>
            </a:r>
            <a:br>
              <a:rPr lang="en-GB" dirty="0"/>
            </a:br>
            <a:r>
              <a:rPr lang="en-GB" dirty="0"/>
              <a:t>fairly civilised. </a:t>
            </a:r>
          </a:p>
        </p:txBody>
      </p:sp>
      <p:sp>
        <p:nvSpPr>
          <p:cNvPr id="32" name="Rectangle 31">
            <a:extLst>
              <a:ext uri="{FF2B5EF4-FFF2-40B4-BE49-F238E27FC236}">
                <a16:creationId xmlns:a16="http://schemas.microsoft.com/office/drawing/2014/main" id="{38102878-7E6D-4ADE-BDCE-6EB2E6D05B7E}"/>
              </a:ext>
            </a:extLst>
          </p:cNvPr>
          <p:cNvSpPr/>
          <p:nvPr/>
        </p:nvSpPr>
        <p:spPr>
          <a:xfrm>
            <a:off x="1096840" y="3601244"/>
            <a:ext cx="5167019" cy="2308324"/>
          </a:xfrm>
          <a:prstGeom prst="rect">
            <a:avLst/>
          </a:prstGeom>
          <a:solidFill>
            <a:srgbClr val="C6FAD2"/>
          </a:solidFill>
        </p:spPr>
        <p:txBody>
          <a:bodyPr wrap="square">
            <a:spAutoFit/>
          </a:bodyPr>
          <a:lstStyle/>
          <a:p>
            <a:r>
              <a:rPr lang="en-GB" dirty="0"/>
              <a:t>Each Viking community had its own laws. These </a:t>
            </a:r>
            <a:br>
              <a:rPr lang="en-GB" dirty="0"/>
            </a:br>
            <a:r>
              <a:rPr lang="en-GB" dirty="0"/>
              <a:t>were not written down, but were passed from</a:t>
            </a:r>
            <a:br>
              <a:rPr lang="en-GB" dirty="0"/>
            </a:br>
            <a:r>
              <a:rPr lang="en-GB" dirty="0"/>
              <a:t>person to person and from parents to children by word of mouth. In each community their was a</a:t>
            </a:r>
            <a:br>
              <a:rPr lang="en-GB" dirty="0"/>
            </a:br>
            <a:r>
              <a:rPr lang="en-GB" dirty="0"/>
              <a:t>law speaker. This person would remember all the</a:t>
            </a:r>
            <a:br>
              <a:rPr lang="en-GB" dirty="0"/>
            </a:br>
            <a:r>
              <a:rPr lang="en-GB" dirty="0"/>
              <a:t>laws of that community. The disputes and punishments for breaking the laws were decided</a:t>
            </a:r>
            <a:br>
              <a:rPr lang="en-GB" dirty="0"/>
            </a:br>
            <a:r>
              <a:rPr lang="en-GB" dirty="0"/>
              <a:t>by a Thing. </a:t>
            </a:r>
          </a:p>
        </p:txBody>
      </p:sp>
      <p:pic>
        <p:nvPicPr>
          <p:cNvPr id="37" name="Picture 36">
            <a:extLst>
              <a:ext uri="{FF2B5EF4-FFF2-40B4-BE49-F238E27FC236}">
                <a16:creationId xmlns:a16="http://schemas.microsoft.com/office/drawing/2014/main" id="{1EA75E48-E507-4C91-9260-5105FC107D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463" b="15063"/>
          <a:stretch/>
        </p:blipFill>
        <p:spPr>
          <a:xfrm>
            <a:off x="5658129" y="1647762"/>
            <a:ext cx="2730222" cy="4445063"/>
          </a:xfrm>
          <a:prstGeom prst="rect">
            <a:avLst/>
          </a:prstGeom>
        </p:spPr>
      </p:pic>
    </p:spTree>
    <p:extLst>
      <p:ext uri="{BB962C8B-B14F-4D97-AF65-F5344CB8AC3E}">
        <p14:creationId xmlns:p14="http://schemas.microsoft.com/office/powerpoint/2010/main" val="1622320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E1C9ED7A-509C-4EC0-A961-2EE2FF269F7C}"/>
              </a:ext>
            </a:extLst>
          </p:cNvPr>
          <p:cNvSpPr>
            <a:spLocks noGrp="1"/>
          </p:cNvSpPr>
          <p:nvPr>
            <p:ph type="title"/>
          </p:nvPr>
        </p:nvSpPr>
        <p:spPr>
          <a:xfrm>
            <a:off x="420688" y="675245"/>
            <a:ext cx="8220075" cy="692238"/>
          </a:xfrm>
        </p:spPr>
        <p:txBody>
          <a:bodyPr>
            <a:noAutofit/>
          </a:bodyPr>
          <a:lstStyle/>
          <a:p>
            <a:r>
              <a:rPr lang="en-GB" dirty="0"/>
              <a:t>Viking Justice System</a:t>
            </a:r>
          </a:p>
        </p:txBody>
      </p:sp>
      <p:pic>
        <p:nvPicPr>
          <p:cNvPr id="20" name="Whole Class">
            <a:extLst>
              <a:ext uri="{FF2B5EF4-FFF2-40B4-BE49-F238E27FC236}">
                <a16:creationId xmlns:a16="http://schemas.microsoft.com/office/drawing/2014/main" id="{C9EABA42-0E97-40FA-A513-E2604C44DA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pic>
        <p:nvPicPr>
          <p:cNvPr id="5" name="Picture 4">
            <a:extLst>
              <a:ext uri="{FF2B5EF4-FFF2-40B4-BE49-F238E27FC236}">
                <a16:creationId xmlns:a16="http://schemas.microsoft.com/office/drawing/2014/main" id="{EA7EC0C5-E5DD-4425-AA4E-93B1F6D015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631"/>
          <a:stretch/>
        </p:blipFill>
        <p:spPr>
          <a:xfrm>
            <a:off x="755650" y="1539245"/>
            <a:ext cx="7632700" cy="4553580"/>
          </a:xfrm>
          <a:prstGeom prst="rect">
            <a:avLst/>
          </a:prstGeom>
        </p:spPr>
      </p:pic>
      <p:sp>
        <p:nvSpPr>
          <p:cNvPr id="14" name="Rectangle 13">
            <a:extLst>
              <a:ext uri="{FF2B5EF4-FFF2-40B4-BE49-F238E27FC236}">
                <a16:creationId xmlns:a16="http://schemas.microsoft.com/office/drawing/2014/main" id="{8E3E15AB-DD84-48F7-8C76-4A99045F1AAE}"/>
              </a:ext>
            </a:extLst>
          </p:cNvPr>
          <p:cNvSpPr/>
          <p:nvPr/>
        </p:nvSpPr>
        <p:spPr>
          <a:xfrm>
            <a:off x="942718" y="4200000"/>
            <a:ext cx="5724368" cy="1754326"/>
          </a:xfrm>
          <a:prstGeom prst="rect">
            <a:avLst/>
          </a:prstGeom>
          <a:solidFill>
            <a:srgbClr val="C6FAD2"/>
          </a:solidFill>
        </p:spPr>
        <p:txBody>
          <a:bodyPr wrap="square">
            <a:spAutoFit/>
          </a:bodyPr>
          <a:lstStyle/>
          <a:p>
            <a:r>
              <a:rPr lang="en-GB" dirty="0"/>
              <a:t>The Thing was a group made up of all the free</a:t>
            </a:r>
            <a:br>
              <a:rPr lang="en-GB" dirty="0"/>
            </a:br>
            <a:r>
              <a:rPr lang="en-GB" dirty="0"/>
              <a:t>men and women (people who weren’t slaves) of</a:t>
            </a:r>
            <a:br>
              <a:rPr lang="en-GB" dirty="0"/>
            </a:br>
            <a:r>
              <a:rPr lang="en-GB" dirty="0"/>
              <a:t>the community. They would meet to solve disputes</a:t>
            </a:r>
            <a:br>
              <a:rPr lang="en-GB" dirty="0"/>
            </a:br>
            <a:r>
              <a:rPr lang="en-GB" dirty="0"/>
              <a:t>and punish people who broke the laws. The law</a:t>
            </a:r>
            <a:br>
              <a:rPr lang="en-GB" dirty="0"/>
            </a:br>
            <a:r>
              <a:rPr lang="en-GB" dirty="0"/>
              <a:t>speaker would be at each Thing along with the</a:t>
            </a:r>
            <a:br>
              <a:rPr lang="en-GB" dirty="0"/>
            </a:br>
            <a:r>
              <a:rPr lang="en-GB" dirty="0"/>
              <a:t>leader of the community, the chieftain. </a:t>
            </a:r>
          </a:p>
        </p:txBody>
      </p:sp>
      <p:sp>
        <p:nvSpPr>
          <p:cNvPr id="22" name="Rectangle 21">
            <a:extLst>
              <a:ext uri="{FF2B5EF4-FFF2-40B4-BE49-F238E27FC236}">
                <a16:creationId xmlns:a16="http://schemas.microsoft.com/office/drawing/2014/main" id="{FD1A6A87-DA38-4778-AEAE-F69B1DA490DC}"/>
              </a:ext>
            </a:extLst>
          </p:cNvPr>
          <p:cNvSpPr/>
          <p:nvPr/>
        </p:nvSpPr>
        <p:spPr>
          <a:xfrm>
            <a:off x="942718" y="4338499"/>
            <a:ext cx="5724368" cy="1477328"/>
          </a:xfrm>
          <a:prstGeom prst="rect">
            <a:avLst/>
          </a:prstGeom>
          <a:solidFill>
            <a:srgbClr val="C6FAD2"/>
          </a:solidFill>
        </p:spPr>
        <p:txBody>
          <a:bodyPr wrap="square">
            <a:spAutoFit/>
          </a:bodyPr>
          <a:lstStyle/>
          <a:p>
            <a:r>
              <a:rPr lang="en-GB" dirty="0"/>
              <a:t>Things were held in open places and sometimes</a:t>
            </a:r>
            <a:br>
              <a:rPr lang="en-GB" dirty="0"/>
            </a:br>
            <a:r>
              <a:rPr lang="en-GB" dirty="0"/>
              <a:t>could last days.  Everyone was allowed to say</a:t>
            </a:r>
            <a:br>
              <a:rPr lang="en-GB" dirty="0"/>
            </a:br>
            <a:r>
              <a:rPr lang="en-GB" dirty="0"/>
              <a:t>what they thought at the Thing, but chieftain and</a:t>
            </a:r>
            <a:br>
              <a:rPr lang="en-GB" dirty="0"/>
            </a:br>
            <a:r>
              <a:rPr lang="en-GB" dirty="0"/>
              <a:t>the law speaking would usually settle the disputes</a:t>
            </a:r>
            <a:br>
              <a:rPr lang="en-GB" dirty="0"/>
            </a:br>
            <a:r>
              <a:rPr lang="en-GB" dirty="0"/>
              <a:t>based on what the laws said.</a:t>
            </a:r>
          </a:p>
        </p:txBody>
      </p:sp>
      <p:pic>
        <p:nvPicPr>
          <p:cNvPr id="16" name="Picture 15">
            <a:extLst>
              <a:ext uri="{FF2B5EF4-FFF2-40B4-BE49-F238E27FC236}">
                <a16:creationId xmlns:a16="http://schemas.microsoft.com/office/drawing/2014/main" id="{93C928DD-DD2D-48D7-9480-0A06B7332E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5423"/>
          <a:stretch/>
        </p:blipFill>
        <p:spPr>
          <a:xfrm>
            <a:off x="5042516" y="1589064"/>
            <a:ext cx="3078231" cy="4503762"/>
          </a:xfrm>
          <a:prstGeom prst="rect">
            <a:avLst/>
          </a:prstGeom>
        </p:spPr>
      </p:pic>
    </p:spTree>
    <p:extLst>
      <p:ext uri="{BB962C8B-B14F-4D97-AF65-F5344CB8AC3E}">
        <p14:creationId xmlns:p14="http://schemas.microsoft.com/office/powerpoint/2010/main" val="2782347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881703-31E8-4095-ADB7-4B5B8CD5F2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6001"/>
          <a:stretch/>
        </p:blipFill>
        <p:spPr>
          <a:xfrm>
            <a:off x="755650" y="1559237"/>
            <a:ext cx="7632700" cy="4533588"/>
          </a:xfrm>
          <a:prstGeom prst="rect">
            <a:avLst/>
          </a:prstGeom>
        </p:spPr>
      </p:pic>
      <p:sp>
        <p:nvSpPr>
          <p:cNvPr id="14" name="Rectangle 13">
            <a:extLst>
              <a:ext uri="{FF2B5EF4-FFF2-40B4-BE49-F238E27FC236}">
                <a16:creationId xmlns:a16="http://schemas.microsoft.com/office/drawing/2014/main" id="{E42DC9A5-EF78-47F8-8E20-334E91B65112}"/>
              </a:ext>
            </a:extLst>
          </p:cNvPr>
          <p:cNvSpPr/>
          <p:nvPr/>
        </p:nvSpPr>
        <p:spPr>
          <a:xfrm>
            <a:off x="3367331" y="2869633"/>
            <a:ext cx="4746859" cy="2308324"/>
          </a:xfrm>
          <a:custGeom>
            <a:avLst/>
            <a:gdLst>
              <a:gd name="connsiteX0" fmla="*/ 0 w 4746859"/>
              <a:gd name="connsiteY0" fmla="*/ 0 h 1754326"/>
              <a:gd name="connsiteX1" fmla="*/ 4746859 w 4746859"/>
              <a:gd name="connsiteY1" fmla="*/ 0 h 1754326"/>
              <a:gd name="connsiteX2" fmla="*/ 4746859 w 4746859"/>
              <a:gd name="connsiteY2" fmla="*/ 1754326 h 1754326"/>
              <a:gd name="connsiteX3" fmla="*/ 0 w 4746859"/>
              <a:gd name="connsiteY3" fmla="*/ 1754326 h 1754326"/>
              <a:gd name="connsiteX4" fmla="*/ 0 w 4746859"/>
              <a:gd name="connsiteY4" fmla="*/ 0 h 1754326"/>
              <a:gd name="connsiteX0" fmla="*/ 834501 w 4746859"/>
              <a:gd name="connsiteY0" fmla="*/ 319596 h 1754326"/>
              <a:gd name="connsiteX1" fmla="*/ 4746859 w 4746859"/>
              <a:gd name="connsiteY1" fmla="*/ 0 h 1754326"/>
              <a:gd name="connsiteX2" fmla="*/ 4746859 w 4746859"/>
              <a:gd name="connsiteY2" fmla="*/ 1754326 h 1754326"/>
              <a:gd name="connsiteX3" fmla="*/ 0 w 4746859"/>
              <a:gd name="connsiteY3" fmla="*/ 1754326 h 1754326"/>
              <a:gd name="connsiteX4" fmla="*/ 834501 w 4746859"/>
              <a:gd name="connsiteY4" fmla="*/ 319596 h 1754326"/>
              <a:gd name="connsiteX0" fmla="*/ 736846 w 4746859"/>
              <a:gd name="connsiteY0" fmla="*/ 124288 h 1754326"/>
              <a:gd name="connsiteX1" fmla="*/ 4746859 w 4746859"/>
              <a:gd name="connsiteY1" fmla="*/ 0 h 1754326"/>
              <a:gd name="connsiteX2" fmla="*/ 4746859 w 4746859"/>
              <a:gd name="connsiteY2" fmla="*/ 1754326 h 1754326"/>
              <a:gd name="connsiteX3" fmla="*/ 0 w 4746859"/>
              <a:gd name="connsiteY3" fmla="*/ 1754326 h 1754326"/>
              <a:gd name="connsiteX4" fmla="*/ 736846 w 4746859"/>
              <a:gd name="connsiteY4" fmla="*/ 124288 h 1754326"/>
              <a:gd name="connsiteX0" fmla="*/ 736846 w 4746859"/>
              <a:gd name="connsiteY0" fmla="*/ 26633 h 1754326"/>
              <a:gd name="connsiteX1" fmla="*/ 4746859 w 4746859"/>
              <a:gd name="connsiteY1" fmla="*/ 0 h 1754326"/>
              <a:gd name="connsiteX2" fmla="*/ 4746859 w 4746859"/>
              <a:gd name="connsiteY2" fmla="*/ 1754326 h 1754326"/>
              <a:gd name="connsiteX3" fmla="*/ 0 w 4746859"/>
              <a:gd name="connsiteY3" fmla="*/ 1754326 h 1754326"/>
              <a:gd name="connsiteX4" fmla="*/ 736846 w 4746859"/>
              <a:gd name="connsiteY4" fmla="*/ 26633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6859" h="1754326">
                <a:moveTo>
                  <a:pt x="736846" y="26633"/>
                </a:moveTo>
                <a:lnTo>
                  <a:pt x="4746859" y="0"/>
                </a:lnTo>
                <a:lnTo>
                  <a:pt x="4746859" y="1754326"/>
                </a:lnTo>
                <a:lnTo>
                  <a:pt x="0" y="1754326"/>
                </a:lnTo>
                <a:lnTo>
                  <a:pt x="736846" y="26633"/>
                </a:lnTo>
                <a:close/>
              </a:path>
            </a:pathLst>
          </a:custGeom>
          <a:solidFill>
            <a:srgbClr val="C6FAD2"/>
          </a:solidFill>
        </p:spPr>
        <p:txBody>
          <a:bodyPr wrap="square">
            <a:spAutoFit/>
          </a:bodyPr>
          <a:lstStyle/>
          <a:p>
            <a:pPr>
              <a:defRPr/>
            </a:pPr>
            <a:r>
              <a:rPr lang="en-GB" dirty="0"/>
              <a:t>              Anyone who was tried at the Thing             </a:t>
            </a:r>
            <a:br>
              <a:rPr lang="en-GB" dirty="0"/>
            </a:br>
            <a:r>
              <a:rPr lang="en-GB" dirty="0"/>
              <a:t>              and found guilty could face one of</a:t>
            </a:r>
            <a:br>
              <a:rPr lang="en-GB" dirty="0"/>
            </a:br>
            <a:r>
              <a:rPr lang="en-GB" dirty="0"/>
              <a:t>              these punishments:</a:t>
            </a:r>
          </a:p>
          <a:p>
            <a:pPr>
              <a:defRPr/>
            </a:pPr>
            <a:r>
              <a:rPr lang="en-GB" dirty="0">
                <a:latin typeface="Calibri" panose="020F0502020204030204" pitchFamily="34" charset="0"/>
                <a:cs typeface="Calibri" panose="020F0502020204030204" pitchFamily="34" charset="0"/>
              </a:rPr>
              <a:t>                  ● </a:t>
            </a:r>
            <a:r>
              <a:rPr lang="en-GB" dirty="0"/>
              <a:t>A fine</a:t>
            </a:r>
          </a:p>
          <a:p>
            <a:pPr>
              <a:defRPr/>
            </a:pPr>
            <a:r>
              <a:rPr lang="en-GB" dirty="0">
                <a:latin typeface="Calibri" panose="020F0502020204030204" pitchFamily="34" charset="0"/>
                <a:cs typeface="Calibri" panose="020F0502020204030204" pitchFamily="34" charset="0"/>
              </a:rPr>
              <a:t>                  ● </a:t>
            </a:r>
            <a:r>
              <a:rPr lang="en-GB" dirty="0"/>
              <a:t>Being semi-outlawed (outlawed for</a:t>
            </a:r>
            <a:br>
              <a:rPr lang="en-GB" dirty="0"/>
            </a:br>
            <a:r>
              <a:rPr lang="en-GB" dirty="0"/>
              <a:t>                a short time)</a:t>
            </a:r>
          </a:p>
          <a:p>
            <a:pPr>
              <a:defRPr/>
            </a:pPr>
            <a:r>
              <a:rPr lang="en-GB" dirty="0">
                <a:latin typeface="Calibri" panose="020F0502020204030204" pitchFamily="34" charset="0"/>
                <a:cs typeface="Calibri" panose="020F0502020204030204" pitchFamily="34" charset="0"/>
              </a:rPr>
              <a:t>                  ● </a:t>
            </a:r>
            <a:r>
              <a:rPr lang="en-GB" dirty="0"/>
              <a:t>Being fully outlawed (outlawed           </a:t>
            </a:r>
            <a:br>
              <a:rPr lang="en-GB" dirty="0"/>
            </a:br>
            <a:r>
              <a:rPr lang="en-GB" dirty="0"/>
              <a:t>                forever).  </a:t>
            </a:r>
          </a:p>
        </p:txBody>
      </p:sp>
      <p:sp>
        <p:nvSpPr>
          <p:cNvPr id="18" name="Title 5">
            <a:extLst>
              <a:ext uri="{FF2B5EF4-FFF2-40B4-BE49-F238E27FC236}">
                <a16:creationId xmlns:a16="http://schemas.microsoft.com/office/drawing/2014/main" id="{E1C9ED7A-509C-4EC0-A961-2EE2FF269F7C}"/>
              </a:ext>
            </a:extLst>
          </p:cNvPr>
          <p:cNvSpPr>
            <a:spLocks noGrp="1"/>
          </p:cNvSpPr>
          <p:nvPr>
            <p:ph type="title"/>
          </p:nvPr>
        </p:nvSpPr>
        <p:spPr>
          <a:xfrm>
            <a:off x="420688" y="675245"/>
            <a:ext cx="8220075" cy="692238"/>
          </a:xfrm>
        </p:spPr>
        <p:txBody>
          <a:bodyPr>
            <a:noAutofit/>
          </a:bodyPr>
          <a:lstStyle/>
          <a:p>
            <a:r>
              <a:rPr lang="en-GB" dirty="0"/>
              <a:t>Viking Justice System</a:t>
            </a:r>
          </a:p>
        </p:txBody>
      </p:sp>
      <p:pic>
        <p:nvPicPr>
          <p:cNvPr id="20" name="Whole Class">
            <a:extLst>
              <a:ext uri="{FF2B5EF4-FFF2-40B4-BE49-F238E27FC236}">
                <a16:creationId xmlns:a16="http://schemas.microsoft.com/office/drawing/2014/main" id="{C9EABA42-0E97-40FA-A513-E2604C44DA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pic>
        <p:nvPicPr>
          <p:cNvPr id="8" name="Picture 7">
            <a:extLst>
              <a:ext uri="{FF2B5EF4-FFF2-40B4-BE49-F238E27FC236}">
                <a16:creationId xmlns:a16="http://schemas.microsoft.com/office/drawing/2014/main" id="{A48EBF29-C0A4-4561-8BAD-6EAB9AE69B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6" r="-1" b="23681"/>
          <a:stretch/>
        </p:blipFill>
        <p:spPr>
          <a:xfrm>
            <a:off x="755649" y="2761116"/>
            <a:ext cx="3615783" cy="3331709"/>
          </a:xfrm>
          <a:prstGeom prst="rect">
            <a:avLst/>
          </a:prstGeom>
        </p:spPr>
      </p:pic>
      <p:pic>
        <p:nvPicPr>
          <p:cNvPr id="6" name="Picture 5">
            <a:extLst>
              <a:ext uri="{FF2B5EF4-FFF2-40B4-BE49-F238E27FC236}">
                <a16:creationId xmlns:a16="http://schemas.microsoft.com/office/drawing/2014/main" id="{4FBA948E-8F43-4F7E-B910-A9460D5DE8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3297" y="3404575"/>
            <a:ext cx="1440485" cy="120424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377289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F95242-2A31-4843-9F45-17A82CD0F57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3185"/>
          <a:stretch/>
        </p:blipFill>
        <p:spPr>
          <a:xfrm>
            <a:off x="755650" y="1539246"/>
            <a:ext cx="7626350" cy="2524592"/>
          </a:xfrm>
          <a:prstGeom prst="rect">
            <a:avLst/>
          </a:prstGeom>
        </p:spPr>
      </p:pic>
      <p:sp>
        <p:nvSpPr>
          <p:cNvPr id="18" name="Title 5">
            <a:extLst>
              <a:ext uri="{FF2B5EF4-FFF2-40B4-BE49-F238E27FC236}">
                <a16:creationId xmlns:a16="http://schemas.microsoft.com/office/drawing/2014/main" id="{E1C9ED7A-509C-4EC0-A961-2EE2FF269F7C}"/>
              </a:ext>
            </a:extLst>
          </p:cNvPr>
          <p:cNvSpPr>
            <a:spLocks noGrp="1"/>
          </p:cNvSpPr>
          <p:nvPr>
            <p:ph type="title"/>
          </p:nvPr>
        </p:nvSpPr>
        <p:spPr>
          <a:xfrm>
            <a:off x="420688" y="675245"/>
            <a:ext cx="8220075" cy="692238"/>
          </a:xfrm>
        </p:spPr>
        <p:txBody>
          <a:bodyPr>
            <a:noAutofit/>
          </a:bodyPr>
          <a:lstStyle/>
          <a:p>
            <a:r>
              <a:rPr lang="en-GB" dirty="0"/>
              <a:t>Viking Justice System</a:t>
            </a:r>
          </a:p>
        </p:txBody>
      </p:sp>
      <p:pic>
        <p:nvPicPr>
          <p:cNvPr id="20" name="Whole Class">
            <a:extLst>
              <a:ext uri="{FF2B5EF4-FFF2-40B4-BE49-F238E27FC236}">
                <a16:creationId xmlns:a16="http://schemas.microsoft.com/office/drawing/2014/main" id="{C9EABA42-0E97-40FA-A513-E2604C44DA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sp>
        <p:nvSpPr>
          <p:cNvPr id="7" name="Rectangle 6">
            <a:extLst>
              <a:ext uri="{FF2B5EF4-FFF2-40B4-BE49-F238E27FC236}">
                <a16:creationId xmlns:a16="http://schemas.microsoft.com/office/drawing/2014/main" id="{44699AD5-DFD2-4E11-A2D4-0EA099EDAC2B}"/>
              </a:ext>
            </a:extLst>
          </p:cNvPr>
          <p:cNvSpPr/>
          <p:nvPr/>
        </p:nvSpPr>
        <p:spPr>
          <a:xfrm>
            <a:off x="960878" y="1694835"/>
            <a:ext cx="7233887" cy="2308324"/>
          </a:xfrm>
          <a:prstGeom prst="rect">
            <a:avLst/>
          </a:prstGeom>
          <a:solidFill>
            <a:srgbClr val="C6FAD2"/>
          </a:solidFill>
        </p:spPr>
        <p:txBody>
          <a:bodyPr wrap="square">
            <a:spAutoFit/>
          </a:bodyPr>
          <a:lstStyle/>
          <a:p>
            <a:pPr algn="just"/>
            <a:r>
              <a:rPr lang="en-GB" dirty="0"/>
              <a:t>Being outlawed may sound like an easy punishment compared to the Anglo-Saxon punishments but if you were outlawed, all of your property was taken off you and you could no longer live in the community. No one was allowed to help you to find food, shelter or water. Worse than the loneliness, being outlawed also meant that anyone could kill you without</a:t>
            </a:r>
            <a:br>
              <a:rPr lang="en-GB" dirty="0"/>
            </a:br>
            <a:r>
              <a:rPr lang="en-GB" dirty="0"/>
              <a:t>a reason! </a:t>
            </a:r>
          </a:p>
          <a:p>
            <a:pPr algn="just"/>
            <a:endParaRPr lang="en-GB" dirty="0"/>
          </a:p>
          <a:p>
            <a:endParaRPr lang="en-GB" dirty="0"/>
          </a:p>
        </p:txBody>
      </p:sp>
      <p:pic>
        <p:nvPicPr>
          <p:cNvPr id="3" name="Picture 2">
            <a:extLst>
              <a:ext uri="{FF2B5EF4-FFF2-40B4-BE49-F238E27FC236}">
                <a16:creationId xmlns:a16="http://schemas.microsoft.com/office/drawing/2014/main" id="{04304257-746A-48CF-AF79-4C0EA35C219A}"/>
              </a:ext>
            </a:extLst>
          </p:cNvPr>
          <p:cNvPicPr>
            <a:picLocks noChangeAspect="1"/>
          </p:cNvPicPr>
          <p:nvPr/>
        </p:nvPicPr>
        <p:blipFill rotWithShape="1">
          <a:blip r:embed="rId4">
            <a:extLst>
              <a:ext uri="{28A0092B-C50C-407E-A947-70E740481C1C}">
                <a14:useLocalDpi xmlns:a14="http://schemas.microsoft.com/office/drawing/2010/main" val="0"/>
              </a:ext>
            </a:extLst>
          </a:blip>
          <a:srcRect l="6808" t="1" r="11615" b="38230"/>
          <a:stretch/>
        </p:blipFill>
        <p:spPr>
          <a:xfrm>
            <a:off x="762000" y="3161077"/>
            <a:ext cx="7632700" cy="2931748"/>
          </a:xfrm>
          <a:prstGeom prst="rect">
            <a:avLst/>
          </a:prstGeom>
        </p:spPr>
      </p:pic>
      <p:pic>
        <p:nvPicPr>
          <p:cNvPr id="4" name="Picture 3">
            <a:extLst>
              <a:ext uri="{FF2B5EF4-FFF2-40B4-BE49-F238E27FC236}">
                <a16:creationId xmlns:a16="http://schemas.microsoft.com/office/drawing/2014/main" id="{C046C2F8-45E7-450C-BB82-B824BA1D27E1}"/>
              </a:ext>
            </a:extLst>
          </p:cNvPr>
          <p:cNvPicPr>
            <a:picLocks noChangeAspect="1"/>
          </p:cNvPicPr>
          <p:nvPr/>
        </p:nvPicPr>
        <p:blipFill>
          <a:blip r:embed="rId5"/>
          <a:stretch>
            <a:fillRect/>
          </a:stretch>
        </p:blipFill>
        <p:spPr>
          <a:xfrm>
            <a:off x="960878" y="3579396"/>
            <a:ext cx="3071075" cy="2308324"/>
          </a:xfrm>
          <a:prstGeom prst="rect">
            <a:avLst/>
          </a:prstGeom>
        </p:spPr>
      </p:pic>
    </p:spTree>
    <p:extLst>
      <p:ext uri="{BB962C8B-B14F-4D97-AF65-F5344CB8AC3E}">
        <p14:creationId xmlns:p14="http://schemas.microsoft.com/office/powerpoint/2010/main" val="2851301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E1C9ED7A-509C-4EC0-A961-2EE2FF269F7C}"/>
              </a:ext>
            </a:extLst>
          </p:cNvPr>
          <p:cNvSpPr>
            <a:spLocks noGrp="1"/>
          </p:cNvSpPr>
          <p:nvPr>
            <p:ph type="title"/>
          </p:nvPr>
        </p:nvSpPr>
        <p:spPr>
          <a:xfrm>
            <a:off x="420688" y="675245"/>
            <a:ext cx="8220075" cy="692238"/>
          </a:xfrm>
        </p:spPr>
        <p:txBody>
          <a:bodyPr>
            <a:noAutofit/>
          </a:bodyPr>
          <a:lstStyle/>
          <a:p>
            <a:r>
              <a:rPr lang="en-GB" dirty="0"/>
              <a:t>Viking Justice System</a:t>
            </a:r>
          </a:p>
        </p:txBody>
      </p:sp>
      <p:pic>
        <p:nvPicPr>
          <p:cNvPr id="20" name="Whole Class">
            <a:extLst>
              <a:ext uri="{FF2B5EF4-FFF2-40B4-BE49-F238E27FC236}">
                <a16:creationId xmlns:a16="http://schemas.microsoft.com/office/drawing/2014/main" id="{C9EABA42-0E97-40FA-A513-E2604C44DA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grpSp>
        <p:nvGrpSpPr>
          <p:cNvPr id="7" name="Group 6">
            <a:extLst>
              <a:ext uri="{FF2B5EF4-FFF2-40B4-BE49-F238E27FC236}">
                <a16:creationId xmlns:a16="http://schemas.microsoft.com/office/drawing/2014/main" id="{591656DD-9820-4760-B021-E0AA0ED2CA8A}"/>
              </a:ext>
            </a:extLst>
          </p:cNvPr>
          <p:cNvGrpSpPr/>
          <p:nvPr/>
        </p:nvGrpSpPr>
        <p:grpSpPr>
          <a:xfrm>
            <a:off x="755650" y="1535858"/>
            <a:ext cx="7629525" cy="4556967"/>
            <a:chOff x="755650" y="1535858"/>
            <a:chExt cx="7629525" cy="4556967"/>
          </a:xfrm>
        </p:grpSpPr>
        <p:pic>
          <p:nvPicPr>
            <p:cNvPr id="9" name="Picture 8">
              <a:extLst>
                <a:ext uri="{FF2B5EF4-FFF2-40B4-BE49-F238E27FC236}">
                  <a16:creationId xmlns:a16="http://schemas.microsoft.com/office/drawing/2014/main" id="{F50D3A66-E64A-43ED-868B-E12D81B288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98" r="216"/>
            <a:stretch/>
          </p:blipFill>
          <p:spPr>
            <a:xfrm>
              <a:off x="758825" y="1535858"/>
              <a:ext cx="7626350" cy="4556967"/>
            </a:xfrm>
            <a:prstGeom prst="rect">
              <a:avLst/>
            </a:prstGeom>
          </p:spPr>
        </p:pic>
        <p:pic>
          <p:nvPicPr>
            <p:cNvPr id="3" name="Picture 2">
              <a:extLst>
                <a:ext uri="{FF2B5EF4-FFF2-40B4-BE49-F238E27FC236}">
                  <a16:creationId xmlns:a16="http://schemas.microsoft.com/office/drawing/2014/main" id="{0ED222EF-5F8C-454B-BC29-3773F771BC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093"/>
            <a:stretch/>
          </p:blipFill>
          <p:spPr>
            <a:xfrm>
              <a:off x="5394946" y="3152504"/>
              <a:ext cx="2987054" cy="1572420"/>
            </a:xfrm>
            <a:prstGeom prst="rect">
              <a:avLst/>
            </a:prstGeom>
            <a:effectLst>
              <a:outerShdw blurRad="50800" dist="38100" dir="5400000" algn="t" rotWithShape="0">
                <a:prstClr val="black">
                  <a:alpha val="40000"/>
                </a:prstClr>
              </a:outerShdw>
            </a:effectLst>
          </p:spPr>
        </p:pic>
        <p:pic>
          <p:nvPicPr>
            <p:cNvPr id="12" name="Picture 11">
              <a:extLst>
                <a:ext uri="{FF2B5EF4-FFF2-40B4-BE49-F238E27FC236}">
                  <a16:creationId xmlns:a16="http://schemas.microsoft.com/office/drawing/2014/main" id="{F24F6A30-C88A-4650-957A-B68D5768B2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586"/>
            <a:stretch/>
          </p:blipFill>
          <p:spPr>
            <a:xfrm>
              <a:off x="755650" y="1898657"/>
              <a:ext cx="4217917" cy="3060685"/>
            </a:xfrm>
            <a:prstGeom prst="rect">
              <a:avLst/>
            </a:prstGeom>
            <a:effectLst>
              <a:outerShdw blurRad="50800" dist="38100" dir="5400000" algn="t" rotWithShape="0">
                <a:prstClr val="black">
                  <a:alpha val="40000"/>
                </a:prstClr>
              </a:outerShdw>
            </a:effectLst>
          </p:spPr>
        </p:pic>
        <p:pic>
          <p:nvPicPr>
            <p:cNvPr id="25" name="Picture 24">
              <a:extLst>
                <a:ext uri="{FF2B5EF4-FFF2-40B4-BE49-F238E27FC236}">
                  <a16:creationId xmlns:a16="http://schemas.microsoft.com/office/drawing/2014/main" id="{FE31DB85-7421-4EED-ACE7-E352E205113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797"/>
            <a:stretch/>
          </p:blipFill>
          <p:spPr>
            <a:xfrm>
              <a:off x="758825" y="2919299"/>
              <a:ext cx="1039418" cy="2617797"/>
            </a:xfrm>
            <a:prstGeom prst="rect">
              <a:avLst/>
            </a:prstGeom>
            <a:effectLst>
              <a:outerShdw blurRad="50800" dist="38100" dir="5400000" algn="t" rotWithShape="0">
                <a:prstClr val="black">
                  <a:alpha val="40000"/>
                </a:prstClr>
              </a:outerShdw>
            </a:effectLst>
          </p:spPr>
        </p:pic>
        <p:pic>
          <p:nvPicPr>
            <p:cNvPr id="28" name="Picture 27">
              <a:extLst>
                <a:ext uri="{FF2B5EF4-FFF2-40B4-BE49-F238E27FC236}">
                  <a16:creationId xmlns:a16="http://schemas.microsoft.com/office/drawing/2014/main" id="{93CC5B0D-BECF-40D7-917D-CB6E048C94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77893" y="3139272"/>
              <a:ext cx="910392" cy="2380373"/>
            </a:xfrm>
            <a:prstGeom prst="rect">
              <a:avLst/>
            </a:prstGeom>
            <a:effectLst>
              <a:outerShdw blurRad="50800" dist="38100" dir="5400000" algn="t" rotWithShape="0">
                <a:prstClr val="black">
                  <a:alpha val="40000"/>
                </a:prstClr>
              </a:outerShdw>
            </a:effectLst>
          </p:spPr>
        </p:pic>
        <p:pic>
          <p:nvPicPr>
            <p:cNvPr id="27" name="Picture 26">
              <a:extLst>
                <a:ext uri="{FF2B5EF4-FFF2-40B4-BE49-F238E27FC236}">
                  <a16:creationId xmlns:a16="http://schemas.microsoft.com/office/drawing/2014/main" id="{2C45EBFB-7B8D-4CE0-8873-DF0FE8AE717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96296" y="3122210"/>
              <a:ext cx="1092266" cy="2617797"/>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23222807-55F3-4F56-8F3B-55B302E750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09536" y="3216229"/>
              <a:ext cx="2892102" cy="1942010"/>
            </a:xfrm>
            <a:prstGeom prst="rect">
              <a:avLst/>
            </a:prstGeom>
            <a:effectLst>
              <a:outerShdw blurRad="50800" dist="38100" dir="5400000" algn="t" rotWithShape="0">
                <a:prstClr val="black">
                  <a:alpha val="40000"/>
                </a:prstClr>
              </a:outerShdw>
            </a:effectLst>
          </p:spPr>
        </p:pic>
        <p:pic>
          <p:nvPicPr>
            <p:cNvPr id="26" name="Picture 25">
              <a:extLst>
                <a:ext uri="{FF2B5EF4-FFF2-40B4-BE49-F238E27FC236}">
                  <a16:creationId xmlns:a16="http://schemas.microsoft.com/office/drawing/2014/main" id="{55FCB449-C22C-451C-9D6E-1761ECF612B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70057" y="3327912"/>
              <a:ext cx="953879" cy="2209184"/>
            </a:xfrm>
            <a:prstGeom prst="rect">
              <a:avLst/>
            </a:prstGeom>
            <a:effectLst>
              <a:outerShdw blurRad="50800" dist="38100" dir="5400000" algn="t" rotWithShape="0">
                <a:prstClr val="black">
                  <a:alpha val="40000"/>
                </a:prstClr>
              </a:outerShdw>
            </a:effectLst>
          </p:spPr>
        </p:pic>
      </p:grpSp>
      <p:sp>
        <p:nvSpPr>
          <p:cNvPr id="8" name="Rectangle 7">
            <a:extLst>
              <a:ext uri="{FF2B5EF4-FFF2-40B4-BE49-F238E27FC236}">
                <a16:creationId xmlns:a16="http://schemas.microsoft.com/office/drawing/2014/main" id="{88EFF874-852C-48E3-BA23-2A2F122ED57D}"/>
              </a:ext>
            </a:extLst>
          </p:cNvPr>
          <p:cNvSpPr/>
          <p:nvPr/>
        </p:nvSpPr>
        <p:spPr>
          <a:xfrm>
            <a:off x="899402" y="1980332"/>
            <a:ext cx="5787120" cy="923330"/>
          </a:xfrm>
          <a:custGeom>
            <a:avLst/>
            <a:gdLst>
              <a:gd name="connsiteX0" fmla="*/ 0 w 5724368"/>
              <a:gd name="connsiteY0" fmla="*/ 0 h 923330"/>
              <a:gd name="connsiteX1" fmla="*/ 5724368 w 5724368"/>
              <a:gd name="connsiteY1" fmla="*/ 0 h 923330"/>
              <a:gd name="connsiteX2" fmla="*/ 5724368 w 5724368"/>
              <a:gd name="connsiteY2" fmla="*/ 923330 h 923330"/>
              <a:gd name="connsiteX3" fmla="*/ 0 w 5724368"/>
              <a:gd name="connsiteY3" fmla="*/ 923330 h 923330"/>
              <a:gd name="connsiteX4" fmla="*/ 0 w 5724368"/>
              <a:gd name="connsiteY4" fmla="*/ 0 h 923330"/>
              <a:gd name="connsiteX0" fmla="*/ 0 w 5724368"/>
              <a:gd name="connsiteY0" fmla="*/ 0 h 923330"/>
              <a:gd name="connsiteX1" fmla="*/ 5724368 w 5724368"/>
              <a:gd name="connsiteY1" fmla="*/ 0 h 923330"/>
              <a:gd name="connsiteX2" fmla="*/ 4863756 w 5724368"/>
              <a:gd name="connsiteY2" fmla="*/ 923330 h 923330"/>
              <a:gd name="connsiteX3" fmla="*/ 0 w 5724368"/>
              <a:gd name="connsiteY3" fmla="*/ 923330 h 923330"/>
              <a:gd name="connsiteX4" fmla="*/ 0 w 5724368"/>
              <a:gd name="connsiteY4" fmla="*/ 0 h 923330"/>
              <a:gd name="connsiteX0" fmla="*/ 0 w 5787120"/>
              <a:gd name="connsiteY0" fmla="*/ 0 h 923330"/>
              <a:gd name="connsiteX1" fmla="*/ 5787120 w 5787120"/>
              <a:gd name="connsiteY1" fmla="*/ 0 h 923330"/>
              <a:gd name="connsiteX2" fmla="*/ 4863756 w 5787120"/>
              <a:gd name="connsiteY2" fmla="*/ 923330 h 923330"/>
              <a:gd name="connsiteX3" fmla="*/ 0 w 5787120"/>
              <a:gd name="connsiteY3" fmla="*/ 923330 h 923330"/>
              <a:gd name="connsiteX4" fmla="*/ 0 w 5787120"/>
              <a:gd name="connsiteY4" fmla="*/ 0 h 923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7120" h="923330">
                <a:moveTo>
                  <a:pt x="0" y="0"/>
                </a:moveTo>
                <a:lnTo>
                  <a:pt x="5787120" y="0"/>
                </a:lnTo>
                <a:lnTo>
                  <a:pt x="4863756" y="923330"/>
                </a:lnTo>
                <a:lnTo>
                  <a:pt x="0" y="923330"/>
                </a:lnTo>
                <a:lnTo>
                  <a:pt x="0" y="0"/>
                </a:lnTo>
                <a:close/>
              </a:path>
            </a:pathLst>
          </a:custGeom>
          <a:solidFill>
            <a:srgbClr val="C6FAD2"/>
          </a:solidFill>
        </p:spPr>
        <p:txBody>
          <a:bodyPr wrap="square">
            <a:spAutoFit/>
          </a:bodyPr>
          <a:lstStyle/>
          <a:p>
            <a:r>
              <a:rPr lang="en-GB" dirty="0"/>
              <a:t>As a Viking, you could also take revenge on someone</a:t>
            </a:r>
            <a:br>
              <a:rPr lang="en-GB" dirty="0"/>
            </a:br>
            <a:r>
              <a:rPr lang="en-GB" dirty="0"/>
              <a:t>who had killed a member of your family - as long as</a:t>
            </a:r>
            <a:br>
              <a:rPr lang="en-GB" dirty="0"/>
            </a:br>
            <a:r>
              <a:rPr lang="en-GB" dirty="0"/>
              <a:t>you were open and honest about it. </a:t>
            </a:r>
          </a:p>
        </p:txBody>
      </p:sp>
      <p:sp>
        <p:nvSpPr>
          <p:cNvPr id="14" name="Rectangle 13">
            <a:extLst>
              <a:ext uri="{FF2B5EF4-FFF2-40B4-BE49-F238E27FC236}">
                <a16:creationId xmlns:a16="http://schemas.microsoft.com/office/drawing/2014/main" id="{FF0991AE-9DA7-462C-AEA2-78D626FF1D01}"/>
              </a:ext>
            </a:extLst>
          </p:cNvPr>
          <p:cNvSpPr/>
          <p:nvPr/>
        </p:nvSpPr>
        <p:spPr>
          <a:xfrm>
            <a:off x="899401" y="3103272"/>
            <a:ext cx="5052015" cy="1477328"/>
          </a:xfrm>
          <a:custGeom>
            <a:avLst/>
            <a:gdLst>
              <a:gd name="connsiteX0" fmla="*/ 0 w 5724368"/>
              <a:gd name="connsiteY0" fmla="*/ 0 h 1477328"/>
              <a:gd name="connsiteX1" fmla="*/ 5724368 w 5724368"/>
              <a:gd name="connsiteY1" fmla="*/ 0 h 1477328"/>
              <a:gd name="connsiteX2" fmla="*/ 5724368 w 5724368"/>
              <a:gd name="connsiteY2" fmla="*/ 1477328 h 1477328"/>
              <a:gd name="connsiteX3" fmla="*/ 0 w 5724368"/>
              <a:gd name="connsiteY3" fmla="*/ 1477328 h 1477328"/>
              <a:gd name="connsiteX4" fmla="*/ 0 w 5724368"/>
              <a:gd name="connsiteY4" fmla="*/ 0 h 1477328"/>
              <a:gd name="connsiteX0" fmla="*/ 0 w 5724368"/>
              <a:gd name="connsiteY0" fmla="*/ 0 h 1477328"/>
              <a:gd name="connsiteX1" fmla="*/ 4783074 w 5724368"/>
              <a:gd name="connsiteY1" fmla="*/ 0 h 1477328"/>
              <a:gd name="connsiteX2" fmla="*/ 5724368 w 5724368"/>
              <a:gd name="connsiteY2" fmla="*/ 1477328 h 1477328"/>
              <a:gd name="connsiteX3" fmla="*/ 0 w 5724368"/>
              <a:gd name="connsiteY3" fmla="*/ 1477328 h 1477328"/>
              <a:gd name="connsiteX4" fmla="*/ 0 w 5724368"/>
              <a:gd name="connsiteY4" fmla="*/ 0 h 1477328"/>
              <a:gd name="connsiteX0" fmla="*/ 0 w 5052015"/>
              <a:gd name="connsiteY0" fmla="*/ 0 h 1477328"/>
              <a:gd name="connsiteX1" fmla="*/ 4783074 w 5052015"/>
              <a:gd name="connsiteY1" fmla="*/ 0 h 1477328"/>
              <a:gd name="connsiteX2" fmla="*/ 5052015 w 5052015"/>
              <a:gd name="connsiteY2" fmla="*/ 1468363 h 1477328"/>
              <a:gd name="connsiteX3" fmla="*/ 0 w 5052015"/>
              <a:gd name="connsiteY3" fmla="*/ 1477328 h 1477328"/>
              <a:gd name="connsiteX4" fmla="*/ 0 w 5052015"/>
              <a:gd name="connsiteY4" fmla="*/ 0 h 1477328"/>
              <a:gd name="connsiteX0" fmla="*/ 0 w 5052015"/>
              <a:gd name="connsiteY0" fmla="*/ 0 h 1477328"/>
              <a:gd name="connsiteX1" fmla="*/ 4783074 w 5052015"/>
              <a:gd name="connsiteY1" fmla="*/ 0 h 1477328"/>
              <a:gd name="connsiteX2" fmla="*/ 4918693 w 5052015"/>
              <a:gd name="connsiteY2" fmla="*/ 778446 h 1477328"/>
              <a:gd name="connsiteX3" fmla="*/ 5052015 w 5052015"/>
              <a:gd name="connsiteY3" fmla="*/ 1468363 h 1477328"/>
              <a:gd name="connsiteX4" fmla="*/ 0 w 5052015"/>
              <a:gd name="connsiteY4" fmla="*/ 1477328 h 1477328"/>
              <a:gd name="connsiteX5" fmla="*/ 0 w 5052015"/>
              <a:gd name="connsiteY5" fmla="*/ 0 h 1477328"/>
              <a:gd name="connsiteX0" fmla="*/ 0 w 5052015"/>
              <a:gd name="connsiteY0" fmla="*/ 0 h 1477328"/>
              <a:gd name="connsiteX1" fmla="*/ 4783074 w 5052015"/>
              <a:gd name="connsiteY1" fmla="*/ 0 h 1477328"/>
              <a:gd name="connsiteX2" fmla="*/ 4604928 w 5052015"/>
              <a:gd name="connsiteY2" fmla="*/ 527434 h 1477328"/>
              <a:gd name="connsiteX3" fmla="*/ 5052015 w 5052015"/>
              <a:gd name="connsiteY3" fmla="*/ 1468363 h 1477328"/>
              <a:gd name="connsiteX4" fmla="*/ 0 w 5052015"/>
              <a:gd name="connsiteY4" fmla="*/ 1477328 h 1477328"/>
              <a:gd name="connsiteX5" fmla="*/ 0 w 5052015"/>
              <a:gd name="connsiteY5" fmla="*/ 0 h 1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2015" h="1477328">
                <a:moveTo>
                  <a:pt x="0" y="0"/>
                </a:moveTo>
                <a:lnTo>
                  <a:pt x="4783074" y="0"/>
                </a:lnTo>
                <a:lnTo>
                  <a:pt x="4604928" y="527434"/>
                </a:lnTo>
                <a:lnTo>
                  <a:pt x="5052015" y="1468363"/>
                </a:lnTo>
                <a:lnTo>
                  <a:pt x="0" y="1477328"/>
                </a:lnTo>
                <a:lnTo>
                  <a:pt x="0" y="0"/>
                </a:lnTo>
                <a:close/>
              </a:path>
            </a:pathLst>
          </a:custGeom>
          <a:solidFill>
            <a:srgbClr val="C6FAD2"/>
          </a:solidFill>
        </p:spPr>
        <p:txBody>
          <a:bodyPr wrap="square">
            <a:spAutoFit/>
          </a:bodyPr>
          <a:lstStyle/>
          <a:p>
            <a:r>
              <a:rPr lang="en-GB" dirty="0"/>
              <a:t>This meant you would need to kill them in a</a:t>
            </a:r>
            <a:br>
              <a:rPr lang="en-GB" dirty="0"/>
            </a:br>
            <a:r>
              <a:rPr lang="en-GB" dirty="0"/>
              <a:t>public place and give them chance to react.</a:t>
            </a:r>
            <a:br>
              <a:rPr lang="en-GB" dirty="0"/>
            </a:br>
            <a:r>
              <a:rPr lang="en-GB" dirty="0"/>
              <a:t>You might have to pay your victims family a</a:t>
            </a:r>
            <a:br>
              <a:rPr lang="en-GB" dirty="0"/>
            </a:br>
            <a:r>
              <a:rPr lang="en-GB" dirty="0"/>
              <a:t>fine, but you would not face any other</a:t>
            </a:r>
            <a:br>
              <a:rPr lang="en-GB" dirty="0"/>
            </a:br>
            <a:r>
              <a:rPr lang="en-GB" dirty="0"/>
              <a:t>consequences. </a:t>
            </a:r>
          </a:p>
        </p:txBody>
      </p:sp>
      <p:pic>
        <p:nvPicPr>
          <p:cNvPr id="5" name="Picture 4">
            <a:extLst>
              <a:ext uri="{FF2B5EF4-FFF2-40B4-BE49-F238E27FC236}">
                <a16:creationId xmlns:a16="http://schemas.microsoft.com/office/drawing/2014/main" id="{C676BF7A-9A13-43A9-98C2-674DBB5ADD2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 b="-1960"/>
          <a:stretch/>
        </p:blipFill>
        <p:spPr>
          <a:xfrm>
            <a:off x="4195677" y="1681644"/>
            <a:ext cx="4029844" cy="441118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994732933"/>
      </p:ext>
    </p:extLst>
  </p:cSld>
  <p:clrMapOvr>
    <a:masterClrMapping/>
  </p:clrMapOvr>
</p:sld>
</file>

<file path=ppt/theme/theme1.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1264</TotalTime>
  <Words>431</Words>
  <Application>Microsoft Office PowerPoint</Application>
  <PresentationFormat>On-screen Show (4:3)</PresentationFormat>
  <Paragraphs>16</Paragraphs>
  <Slides>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BPreplay</vt:lpstr>
      <vt:lpstr>Sassoon Infant Rg</vt:lpstr>
      <vt:lpstr>Sassoon Infant Md</vt:lpstr>
      <vt:lpstr>Calibri</vt:lpstr>
      <vt:lpstr>Office Theme</vt:lpstr>
      <vt:lpstr>Viking Justice System</vt:lpstr>
      <vt:lpstr>Viking Justice System</vt:lpstr>
      <vt:lpstr>Viking Justice System</vt:lpstr>
      <vt:lpstr>Viking Justice System</vt:lpstr>
      <vt:lpstr>Viking Justice System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Linda Copley</cp:lastModifiedBy>
  <cp:revision>103</cp:revision>
  <dcterms:created xsi:type="dcterms:W3CDTF">2014-10-01T16:09:27Z</dcterms:created>
  <dcterms:modified xsi:type="dcterms:W3CDTF">2020-07-03T13:22:11Z</dcterms:modified>
</cp:coreProperties>
</file>