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53" r:id="rId2"/>
    <p:sldId id="314" r:id="rId3"/>
    <p:sldId id="391" r:id="rId4"/>
    <p:sldId id="320" r:id="rId5"/>
    <p:sldId id="462" r:id="rId6"/>
    <p:sldId id="463" r:id="rId7"/>
    <p:sldId id="464" r:id="rId8"/>
    <p:sldId id="465" r:id="rId9"/>
    <p:sldId id="466" r:id="rId10"/>
    <p:sldId id="467" r:id="rId11"/>
    <p:sldId id="446" r:id="rId12"/>
    <p:sldId id="468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3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8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73"/>
    <a:srgbClr val="FFFED8"/>
    <a:srgbClr val="FFE699"/>
    <a:srgbClr val="546600"/>
    <a:srgbClr val="FDFEDA"/>
    <a:srgbClr val="FFEBB3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268"/>
  </p:normalViewPr>
  <p:slideViewPr>
    <p:cSldViewPr snapToGrid="0" snapToObjects="1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58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55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95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33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2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35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07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1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6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73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7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4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9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34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2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4075"/>
            <a:ext cx="9144000" cy="2025973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2"/>
                </a:solidFill>
              </a:rPr>
              <a:t>Y4 M2d. Can use knowledge of inverse operations to check answers to addition and subtraction calculations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</a:t>
            </a:r>
            <a:r>
              <a:rPr lang="en-GB" sz="1000"/>
              <a:t>written notification.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5092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September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0A8F2-C167-4BA5-B91A-859EC2A67F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" y="286367"/>
            <a:ext cx="1328517" cy="137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1645A-3A91-4938-914E-465C2A01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591" y="286367"/>
            <a:ext cx="1469375" cy="9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61165" y="3117656"/>
            <a:ext cx="5448255" cy="3581723"/>
          </a:xfrm>
          <a:prstGeom prst="wedgeEllipseCallout">
            <a:avLst>
              <a:gd name="adj1" fmla="val 28080"/>
              <a:gd name="adj2" fmla="val -5770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Joe said </a:t>
            </a:r>
            <a:r>
              <a:rPr lang="en-GB" sz="2800" b="1" dirty="0">
                <a:solidFill>
                  <a:schemeClr val="tx1"/>
                </a:solidFill>
              </a:rPr>
              <a:t>912 - 239 = 673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I’ve calculated the inverse </a:t>
            </a:r>
            <a:r>
              <a:rPr lang="en-GB" sz="2800" b="1" dirty="0">
                <a:solidFill>
                  <a:schemeClr val="tx1"/>
                </a:solidFill>
              </a:rPr>
              <a:t>673 + 239 = 912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So Joe must be </a:t>
            </a:r>
            <a:r>
              <a:rPr lang="en-GB" sz="2800" b="1" dirty="0">
                <a:solidFill>
                  <a:schemeClr val="accent1"/>
                </a:solidFill>
              </a:rPr>
              <a:t>correct</a:t>
            </a:r>
            <a:r>
              <a:rPr lang="en-GB" sz="2800" dirty="0">
                <a:solidFill>
                  <a:schemeClr val="tx1"/>
                </a:solidFill>
              </a:rPr>
              <a:t>!</a:t>
            </a:r>
            <a:r>
              <a:rPr lang="en-GB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78B046E0-48CB-4004-A0F0-6F7291868014}"/>
              </a:ext>
            </a:extLst>
          </p:cNvPr>
          <p:cNvSpPr/>
          <p:nvPr/>
        </p:nvSpPr>
        <p:spPr>
          <a:xfrm>
            <a:off x="7417837" y="1623526"/>
            <a:ext cx="3638939" cy="5075853"/>
          </a:xfrm>
          <a:prstGeom prst="foldedCorner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We can check if Joe is right by using the </a:t>
            </a:r>
            <a:r>
              <a:rPr lang="en-GB" sz="2400" b="1" dirty="0">
                <a:solidFill>
                  <a:schemeClr val="accent1"/>
                </a:solidFill>
              </a:rPr>
              <a:t>inverse.</a:t>
            </a:r>
          </a:p>
          <a:p>
            <a:pPr algn="ctr"/>
            <a:endParaRPr lang="en-GB" sz="2400" b="1" dirty="0">
              <a:solidFill>
                <a:schemeClr val="accent1"/>
              </a:solidFill>
            </a:endParaRP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If 673 + 239 is 912, then Joe is right!</a:t>
            </a:r>
          </a:p>
          <a:p>
            <a:pPr algn="ctr"/>
            <a:endParaRPr lang="en-GB" sz="2400" dirty="0">
              <a:solidFill>
                <a:schemeClr val="accent1"/>
              </a:solidFill>
            </a:endParaRP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Let’s check…</a:t>
            </a:r>
          </a:p>
          <a:p>
            <a:pPr algn="ctr"/>
            <a:endParaRPr lang="en-GB" sz="2400" dirty="0">
              <a:solidFill>
                <a:schemeClr val="accent1"/>
              </a:solidFill>
            </a:endParaRPr>
          </a:p>
          <a:p>
            <a:pPr algn="ctr"/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22C48E-DF1B-4FFB-B351-773303730768}"/>
              </a:ext>
            </a:extLst>
          </p:cNvPr>
          <p:cNvSpPr/>
          <p:nvPr/>
        </p:nvSpPr>
        <p:spPr>
          <a:xfrm>
            <a:off x="8174488" y="4306162"/>
            <a:ext cx="17066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400" dirty="0"/>
              <a:t>673</a:t>
            </a:r>
          </a:p>
          <a:p>
            <a:pPr algn="r"/>
            <a:r>
              <a:rPr lang="en-GB" sz="4400" u="sng" dirty="0"/>
              <a:t>+ 239</a:t>
            </a:r>
          </a:p>
          <a:p>
            <a:pPr algn="r"/>
            <a:r>
              <a:rPr lang="en-GB" sz="4400" u="sng" dirty="0"/>
              <a:t>_____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0B9CE9-23A4-496D-9ADA-D6E5FDF42DC3}"/>
              </a:ext>
            </a:extLst>
          </p:cNvPr>
          <p:cNvSpPr/>
          <p:nvPr/>
        </p:nvSpPr>
        <p:spPr>
          <a:xfrm>
            <a:off x="9472129" y="566096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3399F4-0885-49E0-A7F1-01875194B366}"/>
              </a:ext>
            </a:extLst>
          </p:cNvPr>
          <p:cNvSpPr/>
          <p:nvPr/>
        </p:nvSpPr>
        <p:spPr>
          <a:xfrm>
            <a:off x="9180951" y="624172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5A3AB-6920-4F0E-8C37-5EC738124479}"/>
              </a:ext>
            </a:extLst>
          </p:cNvPr>
          <p:cNvSpPr/>
          <p:nvPr/>
        </p:nvSpPr>
        <p:spPr>
          <a:xfrm>
            <a:off x="9163811" y="566916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0112D9-CEEA-4D48-B0AF-E505A8792A62}"/>
              </a:ext>
            </a:extLst>
          </p:cNvPr>
          <p:cNvSpPr/>
          <p:nvPr/>
        </p:nvSpPr>
        <p:spPr>
          <a:xfrm>
            <a:off x="8891295" y="624992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771B44-B658-4945-BCC7-DA4D7D589EE4}"/>
              </a:ext>
            </a:extLst>
          </p:cNvPr>
          <p:cNvSpPr/>
          <p:nvPr/>
        </p:nvSpPr>
        <p:spPr>
          <a:xfrm>
            <a:off x="8897507" y="565137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9</a:t>
            </a:r>
          </a:p>
        </p:txBody>
      </p:sp>
      <p:pic>
        <p:nvPicPr>
          <p:cNvPr id="16" name="Picture 2" descr="Bee, Honey, Wasp, Hornet, Funny, Cute, Comic, Insect">
            <a:extLst>
              <a:ext uri="{FF2B5EF4-FFF2-40B4-BE49-F238E27FC236}">
                <a16:creationId xmlns:a16="http://schemas.microsoft.com/office/drawing/2014/main" id="{95D06762-AFF8-4F37-AC72-9F2DBD13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3507" y="1623526"/>
            <a:ext cx="1539248" cy="140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7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3003F1-DE12-4C63-A3D5-13019F3FE547}"/>
              </a:ext>
            </a:extLst>
          </p:cNvPr>
          <p:cNvSpPr/>
          <p:nvPr/>
        </p:nvSpPr>
        <p:spPr>
          <a:xfrm>
            <a:off x="5024052" y="4432090"/>
            <a:ext cx="24481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Use the inverse to see if either child is correct. </a:t>
            </a:r>
            <a:r>
              <a:rPr lang="en-GB" sz="2400" b="1" dirty="0">
                <a:solidFill>
                  <a:srgbClr val="002060"/>
                </a:solidFill>
              </a:rPr>
              <a:t>Remember</a:t>
            </a:r>
            <a:r>
              <a:rPr lang="en-GB" sz="2400" dirty="0">
                <a:solidFill>
                  <a:srgbClr val="002060"/>
                </a:solidFill>
              </a:rPr>
              <a:t> to keep your columns lined up.</a:t>
            </a:r>
            <a:endParaRPr lang="en-GB" sz="2400" b="1" dirty="0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5DFCFDE-7FBB-4745-8089-9F36E164B18A}"/>
              </a:ext>
            </a:extLst>
          </p:cNvPr>
          <p:cNvSpPr/>
          <p:nvPr/>
        </p:nvSpPr>
        <p:spPr>
          <a:xfrm>
            <a:off x="6044198" y="4174277"/>
            <a:ext cx="317241" cy="317241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B95B9BE-59DC-4465-856C-03FC8EA90E94}"/>
              </a:ext>
            </a:extLst>
          </p:cNvPr>
          <p:cNvSpPr/>
          <p:nvPr/>
        </p:nvSpPr>
        <p:spPr>
          <a:xfrm>
            <a:off x="394185" y="3698781"/>
            <a:ext cx="4219523" cy="2896730"/>
          </a:xfrm>
          <a:prstGeom prst="wedgeEllipseCallout">
            <a:avLst>
              <a:gd name="adj1" fmla="val 55308"/>
              <a:gd name="adj2" fmla="val -4258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Hannah has used the column method to find that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671 - 122 = 539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12" name="Picture 4" descr="Bee, Insect, Wing, Antenna, Sting, Pollinate">
            <a:extLst>
              <a:ext uri="{FF2B5EF4-FFF2-40B4-BE49-F238E27FC236}">
                <a16:creationId xmlns:a16="http://schemas.microsoft.com/office/drawing/2014/main" id="{351ADA5D-629B-47C5-97C8-C020BBA0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6424" y="2043353"/>
            <a:ext cx="2051168" cy="18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DA7728CE-7416-4BA6-B1FB-3BE1D58CC941}"/>
              </a:ext>
            </a:extLst>
          </p:cNvPr>
          <p:cNvSpPr/>
          <p:nvPr/>
        </p:nvSpPr>
        <p:spPr>
          <a:xfrm>
            <a:off x="7578294" y="3631694"/>
            <a:ext cx="4219523" cy="2896730"/>
          </a:xfrm>
          <a:prstGeom prst="wedgeEllipseCallout">
            <a:avLst>
              <a:gd name="adj1" fmla="val -55920"/>
              <a:gd name="adj2" fmla="val -403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Harvey has used the column method to find that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671 - 122 = 549</a:t>
            </a:r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7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69582" y="3064379"/>
            <a:ext cx="4219523" cy="3428495"/>
          </a:xfrm>
          <a:prstGeom prst="wedgeEllipseCallout">
            <a:avLst>
              <a:gd name="adj1" fmla="val -47959"/>
              <a:gd name="adj2" fmla="val -4884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Jay has used the column method to find that 762 + 485 = 1257.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4" descr="Bee, Insect, Wing, Antenna, Sting, Pollinate">
            <a:extLst>
              <a:ext uri="{FF2B5EF4-FFF2-40B4-BE49-F238E27FC236}">
                <a16:creationId xmlns:a16="http://schemas.microsoft.com/office/drawing/2014/main" id="{0BBE1605-93EB-4805-B17B-C313047D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665" y="1772009"/>
            <a:ext cx="2051168" cy="18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78B046E0-48CB-4004-A0F0-6F7291868014}"/>
              </a:ext>
            </a:extLst>
          </p:cNvPr>
          <p:cNvSpPr/>
          <p:nvPr/>
        </p:nvSpPr>
        <p:spPr>
          <a:xfrm>
            <a:off x="7417837" y="1623526"/>
            <a:ext cx="3638939" cy="5075853"/>
          </a:xfrm>
          <a:prstGeom prst="foldedCorner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We can check if Jay is right by using the </a:t>
            </a:r>
            <a:r>
              <a:rPr lang="en-GB" sz="2400" b="1" dirty="0">
                <a:solidFill>
                  <a:schemeClr val="accent1"/>
                </a:solidFill>
              </a:rPr>
              <a:t>inverse.</a:t>
            </a:r>
          </a:p>
          <a:p>
            <a:pPr algn="ctr"/>
            <a:endParaRPr lang="en-GB" sz="2400" b="1" dirty="0">
              <a:solidFill>
                <a:schemeClr val="accent1"/>
              </a:solidFill>
            </a:endParaRP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If 1257 – 485 is 762, then Jay is right!</a:t>
            </a:r>
          </a:p>
          <a:p>
            <a:pPr algn="ctr"/>
            <a:endParaRPr lang="en-GB" sz="2400" dirty="0">
              <a:solidFill>
                <a:schemeClr val="accent1"/>
              </a:solidFill>
            </a:endParaRP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Let’s check…</a:t>
            </a:r>
          </a:p>
          <a:p>
            <a:pPr algn="ctr"/>
            <a:endParaRPr lang="en-GB" sz="2400" dirty="0">
              <a:solidFill>
                <a:schemeClr val="accent1"/>
              </a:solidFill>
            </a:endParaRPr>
          </a:p>
          <a:p>
            <a:pPr algn="ctr"/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22C48E-DF1B-4FFB-B351-773303730768}"/>
              </a:ext>
            </a:extLst>
          </p:cNvPr>
          <p:cNvSpPr/>
          <p:nvPr/>
        </p:nvSpPr>
        <p:spPr>
          <a:xfrm>
            <a:off x="8174488" y="4306162"/>
            <a:ext cx="17066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400" dirty="0"/>
              <a:t>1,257</a:t>
            </a:r>
          </a:p>
          <a:p>
            <a:pPr algn="r"/>
            <a:r>
              <a:rPr lang="en-GB" sz="4400" u="sng" dirty="0"/>
              <a:t>-  485</a:t>
            </a:r>
          </a:p>
          <a:p>
            <a:pPr algn="r"/>
            <a:r>
              <a:rPr lang="en-GB" sz="4400" u="sng" dirty="0"/>
              <a:t>_____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0B9CE9-23A4-496D-9ADA-D6E5FDF42DC3}"/>
              </a:ext>
            </a:extLst>
          </p:cNvPr>
          <p:cNvSpPr/>
          <p:nvPr/>
        </p:nvSpPr>
        <p:spPr>
          <a:xfrm>
            <a:off x="9472129" y="566096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5A3AB-6920-4F0E-8C37-5EC738124479}"/>
              </a:ext>
            </a:extLst>
          </p:cNvPr>
          <p:cNvSpPr/>
          <p:nvPr/>
        </p:nvSpPr>
        <p:spPr>
          <a:xfrm>
            <a:off x="9163811" y="566916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0112D9-CEEA-4D48-B0AF-E505A8792A62}"/>
              </a:ext>
            </a:extLst>
          </p:cNvPr>
          <p:cNvSpPr/>
          <p:nvPr/>
        </p:nvSpPr>
        <p:spPr>
          <a:xfrm>
            <a:off x="9092875" y="4158567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771B44-B658-4945-BCC7-DA4D7D589EE4}"/>
              </a:ext>
            </a:extLst>
          </p:cNvPr>
          <p:cNvSpPr/>
          <p:nvPr/>
        </p:nvSpPr>
        <p:spPr>
          <a:xfrm>
            <a:off x="8897507" y="565137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630F0C-68DB-4421-AFA6-C11DC581672E}"/>
              </a:ext>
            </a:extLst>
          </p:cNvPr>
          <p:cNvSpPr/>
          <p:nvPr/>
        </p:nvSpPr>
        <p:spPr>
          <a:xfrm>
            <a:off x="8817997" y="4167461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29E954-ED80-42DE-854A-963E18A9E20B}"/>
              </a:ext>
            </a:extLst>
          </p:cNvPr>
          <p:cNvCxnSpPr>
            <a:cxnSpLocks/>
          </p:cNvCxnSpPr>
          <p:nvPr/>
        </p:nvCxnSpPr>
        <p:spPr>
          <a:xfrm flipV="1">
            <a:off x="8897507" y="4489056"/>
            <a:ext cx="339799" cy="320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A65D638-B795-4DC7-8A59-6178D2282E56}"/>
              </a:ext>
            </a:extLst>
          </p:cNvPr>
          <p:cNvSpPr/>
          <p:nvPr/>
        </p:nvSpPr>
        <p:spPr>
          <a:xfrm>
            <a:off x="8503666" y="4211262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6C2318-E83A-47B7-BC12-91C18B4CAE24}"/>
              </a:ext>
            </a:extLst>
          </p:cNvPr>
          <p:cNvCxnSpPr>
            <a:cxnSpLocks/>
          </p:cNvCxnSpPr>
          <p:nvPr/>
        </p:nvCxnSpPr>
        <p:spPr>
          <a:xfrm flipV="1">
            <a:off x="8583176" y="4532857"/>
            <a:ext cx="339799" cy="320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4889FFA-55C7-42C3-AFB8-59BB03BFEC5A}"/>
              </a:ext>
            </a:extLst>
          </p:cNvPr>
          <p:cNvSpPr/>
          <p:nvPr/>
        </p:nvSpPr>
        <p:spPr>
          <a:xfrm>
            <a:off x="8692795" y="4132715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192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78B046E0-48CB-4004-A0F0-6F7291868014}"/>
              </a:ext>
            </a:extLst>
          </p:cNvPr>
          <p:cNvSpPr/>
          <p:nvPr/>
        </p:nvSpPr>
        <p:spPr>
          <a:xfrm>
            <a:off x="7417837" y="1623526"/>
            <a:ext cx="3638939" cy="5075853"/>
          </a:xfrm>
          <a:prstGeom prst="foldedCorner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We can check if Jay is right by using the </a:t>
            </a:r>
            <a:r>
              <a:rPr lang="en-GB" sz="2400" b="1" dirty="0">
                <a:solidFill>
                  <a:schemeClr val="accent1"/>
                </a:solidFill>
              </a:rPr>
              <a:t>inverse.</a:t>
            </a:r>
          </a:p>
          <a:p>
            <a:pPr algn="ctr"/>
            <a:endParaRPr lang="en-GB" sz="2400" b="1" dirty="0">
              <a:solidFill>
                <a:schemeClr val="accent1"/>
              </a:solidFill>
            </a:endParaRP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If 1257 – 485 is 762, then Jay is right!</a:t>
            </a:r>
          </a:p>
          <a:p>
            <a:pPr algn="ctr"/>
            <a:endParaRPr lang="en-GB" sz="2400" dirty="0">
              <a:solidFill>
                <a:schemeClr val="accent1"/>
              </a:solidFill>
            </a:endParaRP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Let’s check…</a:t>
            </a:r>
          </a:p>
          <a:p>
            <a:pPr algn="ctr"/>
            <a:endParaRPr lang="en-GB" sz="2400" dirty="0">
              <a:solidFill>
                <a:schemeClr val="accent1"/>
              </a:solidFill>
            </a:endParaRPr>
          </a:p>
          <a:p>
            <a:pPr algn="ctr"/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22C48E-DF1B-4FFB-B351-773303730768}"/>
              </a:ext>
            </a:extLst>
          </p:cNvPr>
          <p:cNvSpPr/>
          <p:nvPr/>
        </p:nvSpPr>
        <p:spPr>
          <a:xfrm>
            <a:off x="8174488" y="4306162"/>
            <a:ext cx="17066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400" dirty="0"/>
              <a:t>1,257</a:t>
            </a:r>
          </a:p>
          <a:p>
            <a:pPr algn="r"/>
            <a:r>
              <a:rPr lang="en-GB" sz="4400" u="sng" dirty="0"/>
              <a:t>-  485</a:t>
            </a:r>
          </a:p>
          <a:p>
            <a:pPr algn="r"/>
            <a:r>
              <a:rPr lang="en-GB" sz="4400" u="sng" dirty="0"/>
              <a:t>_____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0B9CE9-23A4-496D-9ADA-D6E5FDF42DC3}"/>
              </a:ext>
            </a:extLst>
          </p:cNvPr>
          <p:cNvSpPr/>
          <p:nvPr/>
        </p:nvSpPr>
        <p:spPr>
          <a:xfrm>
            <a:off x="9472129" y="566096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5A3AB-6920-4F0E-8C37-5EC738124479}"/>
              </a:ext>
            </a:extLst>
          </p:cNvPr>
          <p:cNvSpPr/>
          <p:nvPr/>
        </p:nvSpPr>
        <p:spPr>
          <a:xfrm>
            <a:off x="9163811" y="566916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0112D9-CEEA-4D48-B0AF-E505A8792A62}"/>
              </a:ext>
            </a:extLst>
          </p:cNvPr>
          <p:cNvSpPr/>
          <p:nvPr/>
        </p:nvSpPr>
        <p:spPr>
          <a:xfrm>
            <a:off x="9092875" y="4158567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771B44-B658-4945-BCC7-DA4D7D589EE4}"/>
              </a:ext>
            </a:extLst>
          </p:cNvPr>
          <p:cNvSpPr/>
          <p:nvPr/>
        </p:nvSpPr>
        <p:spPr>
          <a:xfrm>
            <a:off x="8897507" y="565137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630F0C-68DB-4421-AFA6-C11DC581672E}"/>
              </a:ext>
            </a:extLst>
          </p:cNvPr>
          <p:cNvSpPr/>
          <p:nvPr/>
        </p:nvSpPr>
        <p:spPr>
          <a:xfrm>
            <a:off x="8817997" y="4167461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29E954-ED80-42DE-854A-963E18A9E20B}"/>
              </a:ext>
            </a:extLst>
          </p:cNvPr>
          <p:cNvCxnSpPr>
            <a:cxnSpLocks/>
          </p:cNvCxnSpPr>
          <p:nvPr/>
        </p:nvCxnSpPr>
        <p:spPr>
          <a:xfrm flipV="1">
            <a:off x="8897507" y="4489056"/>
            <a:ext cx="339799" cy="320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A65D638-B795-4DC7-8A59-6178D2282E56}"/>
              </a:ext>
            </a:extLst>
          </p:cNvPr>
          <p:cNvSpPr/>
          <p:nvPr/>
        </p:nvSpPr>
        <p:spPr>
          <a:xfrm>
            <a:off x="8503666" y="4211262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6C2318-E83A-47B7-BC12-91C18B4CAE24}"/>
              </a:ext>
            </a:extLst>
          </p:cNvPr>
          <p:cNvCxnSpPr>
            <a:cxnSpLocks/>
          </p:cNvCxnSpPr>
          <p:nvPr/>
        </p:nvCxnSpPr>
        <p:spPr>
          <a:xfrm flipV="1">
            <a:off x="8583176" y="4532857"/>
            <a:ext cx="339799" cy="320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4889FFA-55C7-42C3-AFB8-59BB03BFEC5A}"/>
              </a:ext>
            </a:extLst>
          </p:cNvPr>
          <p:cNvSpPr/>
          <p:nvPr/>
        </p:nvSpPr>
        <p:spPr>
          <a:xfrm>
            <a:off x="8692795" y="4132715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FDC07977-82EA-4612-A5AA-B3A16549CB5C}"/>
              </a:ext>
            </a:extLst>
          </p:cNvPr>
          <p:cNvSpPr/>
          <p:nvPr/>
        </p:nvSpPr>
        <p:spPr>
          <a:xfrm>
            <a:off x="461165" y="3117656"/>
            <a:ext cx="5790729" cy="3581723"/>
          </a:xfrm>
          <a:prstGeom prst="wedgeEllipseCallout">
            <a:avLst>
              <a:gd name="adj1" fmla="val 28080"/>
              <a:gd name="adj2" fmla="val -57701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Jay said </a:t>
            </a:r>
            <a:r>
              <a:rPr lang="en-GB" sz="2800" b="1" dirty="0">
                <a:solidFill>
                  <a:schemeClr val="tx1"/>
                </a:solidFill>
              </a:rPr>
              <a:t>7</a:t>
            </a:r>
            <a:r>
              <a:rPr lang="en-GB" sz="2800" b="1" dirty="0">
                <a:solidFill>
                  <a:srgbClr val="FF0000"/>
                </a:solidFill>
              </a:rPr>
              <a:t>6</a:t>
            </a:r>
            <a:r>
              <a:rPr lang="en-GB" sz="2800" b="1" dirty="0">
                <a:solidFill>
                  <a:schemeClr val="tx1"/>
                </a:solidFill>
              </a:rPr>
              <a:t>2 + 485 = 1,257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I’ve calculated the inverse </a:t>
            </a:r>
            <a:r>
              <a:rPr lang="en-GB" sz="2800" b="1" dirty="0">
                <a:solidFill>
                  <a:schemeClr val="tx1"/>
                </a:solidFill>
              </a:rPr>
              <a:t>1,257 – 485 = 7</a:t>
            </a:r>
            <a:r>
              <a:rPr lang="en-GB" sz="2800" b="1" dirty="0">
                <a:solidFill>
                  <a:srgbClr val="FF0000"/>
                </a:solidFill>
              </a:rPr>
              <a:t>7</a:t>
            </a:r>
            <a:r>
              <a:rPr lang="en-GB" sz="2800" b="1" dirty="0">
                <a:solidFill>
                  <a:schemeClr val="tx1"/>
                </a:solidFill>
              </a:rPr>
              <a:t>2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So Joe must be </a:t>
            </a:r>
            <a:r>
              <a:rPr lang="en-GB" sz="2800" b="1" dirty="0">
                <a:solidFill>
                  <a:schemeClr val="accent1"/>
                </a:solidFill>
              </a:rPr>
              <a:t>wrong</a:t>
            </a:r>
            <a:r>
              <a:rPr lang="en-GB" sz="2800" dirty="0">
                <a:solidFill>
                  <a:schemeClr val="tx1"/>
                </a:solidFill>
              </a:rPr>
              <a:t>!</a:t>
            </a:r>
            <a:r>
              <a:rPr lang="en-GB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22" name="Picture 2" descr="Bee, Honey, Wasp, Hornet, Funny, Cute, Comic, Insect">
            <a:extLst>
              <a:ext uri="{FF2B5EF4-FFF2-40B4-BE49-F238E27FC236}">
                <a16:creationId xmlns:a16="http://schemas.microsoft.com/office/drawing/2014/main" id="{B5F6962C-57D8-4394-A137-1CA85B86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3507" y="1623526"/>
            <a:ext cx="1539248" cy="140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9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3003F1-DE12-4C63-A3D5-13019F3FE547}"/>
              </a:ext>
            </a:extLst>
          </p:cNvPr>
          <p:cNvSpPr/>
          <p:nvPr/>
        </p:nvSpPr>
        <p:spPr>
          <a:xfrm>
            <a:off x="4656846" y="4220100"/>
            <a:ext cx="2953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One child is wrong.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Check both calculations by completing an inverse calculation.</a:t>
            </a:r>
            <a:endParaRPr lang="en-GB" sz="2400" b="1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B95B9BE-59DC-4465-856C-03FC8EA90E94}"/>
              </a:ext>
            </a:extLst>
          </p:cNvPr>
          <p:cNvSpPr/>
          <p:nvPr/>
        </p:nvSpPr>
        <p:spPr>
          <a:xfrm>
            <a:off x="394185" y="3698781"/>
            <a:ext cx="4219523" cy="2896730"/>
          </a:xfrm>
          <a:prstGeom prst="wedgeEllipseCallout">
            <a:avLst>
              <a:gd name="adj1" fmla="val 55308"/>
              <a:gd name="adj2" fmla="val -4258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Izzie has used the column method to find that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692 + 445 = 1,137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12" name="Picture 4" descr="Bee, Insect, Wing, Antenna, Sting, Pollinate">
            <a:extLst>
              <a:ext uri="{FF2B5EF4-FFF2-40B4-BE49-F238E27FC236}">
                <a16:creationId xmlns:a16="http://schemas.microsoft.com/office/drawing/2014/main" id="{351ADA5D-629B-47C5-97C8-C020BBA0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6424" y="2043353"/>
            <a:ext cx="2051168" cy="18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DA7728CE-7416-4BA6-B1FB-3BE1D58CC941}"/>
              </a:ext>
            </a:extLst>
          </p:cNvPr>
          <p:cNvSpPr/>
          <p:nvPr/>
        </p:nvSpPr>
        <p:spPr>
          <a:xfrm>
            <a:off x="7578294" y="3631694"/>
            <a:ext cx="4219523" cy="2896730"/>
          </a:xfrm>
          <a:prstGeom prst="wedgeEllipseCallout">
            <a:avLst>
              <a:gd name="adj1" fmla="val -55920"/>
              <a:gd name="adj2" fmla="val -403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Eddie has used the column method to find that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756 + 542 = 1,198</a:t>
            </a:r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1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2" name="Picture 4" descr="Bee, Insect, Wing, Antenna, Sting, Pollinate">
            <a:extLst>
              <a:ext uri="{FF2B5EF4-FFF2-40B4-BE49-F238E27FC236}">
                <a16:creationId xmlns:a16="http://schemas.microsoft.com/office/drawing/2014/main" id="{351ADA5D-629B-47C5-97C8-C020BBA0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9714" y="1807559"/>
            <a:ext cx="2051168" cy="18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DA7728CE-7416-4BA6-B1FB-3BE1D58CC941}"/>
              </a:ext>
            </a:extLst>
          </p:cNvPr>
          <p:cNvSpPr/>
          <p:nvPr/>
        </p:nvSpPr>
        <p:spPr>
          <a:xfrm>
            <a:off x="5889453" y="2474697"/>
            <a:ext cx="4219523" cy="2896730"/>
          </a:xfrm>
          <a:prstGeom prst="wedgeEllipseCallout">
            <a:avLst>
              <a:gd name="adj1" fmla="val -55920"/>
              <a:gd name="adj2" fmla="val -4033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can also use our knowledge of the inverse to answer missing digit calculations.</a:t>
            </a:r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8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2" name="Picture 4" descr="Bee, Insect, Wing, Antenna, Sting, Pollinate">
            <a:extLst>
              <a:ext uri="{FF2B5EF4-FFF2-40B4-BE49-F238E27FC236}">
                <a16:creationId xmlns:a16="http://schemas.microsoft.com/office/drawing/2014/main" id="{351ADA5D-629B-47C5-97C8-C020BBA0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973" flipH="1">
            <a:off x="3157583" y="4550758"/>
            <a:ext cx="2051168" cy="18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5068F3-97FC-47F2-91C6-D20F83CEF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480836"/>
              </p:ext>
            </p:extLst>
          </p:nvPr>
        </p:nvGraphicFramePr>
        <p:xfrm>
          <a:off x="6344815" y="2531643"/>
          <a:ext cx="346166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332">
                  <a:extLst>
                    <a:ext uri="{9D8B030D-6E8A-4147-A177-3AD203B41FA5}">
                      <a16:colId xmlns:a16="http://schemas.microsoft.com/office/drawing/2014/main" val="1836070756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006255557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26052176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254578633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1782272634"/>
                    </a:ext>
                  </a:extLst>
                </a:gridCol>
              </a:tblGrid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068409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74708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92647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4556"/>
                  </a:ext>
                </a:extLst>
              </a:tr>
            </a:tbl>
          </a:graphicData>
        </a:graphic>
      </p:graphicFrame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A3037D6-AD65-4077-B480-0E1CEF7B3028}"/>
              </a:ext>
            </a:extLst>
          </p:cNvPr>
          <p:cNvSpPr/>
          <p:nvPr/>
        </p:nvSpPr>
        <p:spPr>
          <a:xfrm>
            <a:off x="947282" y="1635904"/>
            <a:ext cx="2788016" cy="2839784"/>
          </a:xfrm>
          <a:prstGeom prst="wedgeEllipseCallout">
            <a:avLst>
              <a:gd name="adj1" fmla="val 47158"/>
              <a:gd name="adj2" fmla="val 50026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What digits are missing from the yellow squares?</a:t>
            </a:r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5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5068F3-97FC-47F2-91C6-D20F83CEF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49993"/>
              </p:ext>
            </p:extLst>
          </p:nvPr>
        </p:nvGraphicFramePr>
        <p:xfrm>
          <a:off x="6344815" y="2531643"/>
          <a:ext cx="346166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332">
                  <a:extLst>
                    <a:ext uri="{9D8B030D-6E8A-4147-A177-3AD203B41FA5}">
                      <a16:colId xmlns:a16="http://schemas.microsoft.com/office/drawing/2014/main" val="1836070756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006255557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26052176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254578633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1782272634"/>
                    </a:ext>
                  </a:extLst>
                </a:gridCol>
              </a:tblGrid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068409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74708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92647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45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F8861F1-78AB-48A2-BD91-38BC122F1A7D}"/>
              </a:ext>
            </a:extLst>
          </p:cNvPr>
          <p:cNvSpPr txBox="1"/>
          <p:nvPr/>
        </p:nvSpPr>
        <p:spPr>
          <a:xfrm>
            <a:off x="763555" y="2656450"/>
            <a:ext cx="48114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 + 7 = 8</a:t>
            </a:r>
          </a:p>
          <a:p>
            <a:endParaRPr lang="en-GB" sz="3200" dirty="0"/>
          </a:p>
          <a:p>
            <a:r>
              <a:rPr lang="en-GB" sz="3200" dirty="0"/>
              <a:t>The answer must be 1 here because of the </a:t>
            </a:r>
            <a:r>
              <a:rPr lang="en-GB" sz="3200" b="1" dirty="0"/>
              <a:t>inverse</a:t>
            </a:r>
            <a:r>
              <a:rPr lang="en-GB" sz="3200" dirty="0"/>
              <a:t> calculation: </a:t>
            </a:r>
            <a:r>
              <a:rPr lang="en-GB" sz="3200" b="1" dirty="0"/>
              <a:t>8 – 7 =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E66A33-8C1E-43DB-B60B-4E64FE292455}"/>
              </a:ext>
            </a:extLst>
          </p:cNvPr>
          <p:cNvCxnSpPr/>
          <p:nvPr/>
        </p:nvCxnSpPr>
        <p:spPr>
          <a:xfrm flipV="1">
            <a:off x="3433665" y="2920482"/>
            <a:ext cx="5122506" cy="31724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3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5068F3-97FC-47F2-91C6-D20F83CEF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280793"/>
              </p:ext>
            </p:extLst>
          </p:nvPr>
        </p:nvGraphicFramePr>
        <p:xfrm>
          <a:off x="6344815" y="2531643"/>
          <a:ext cx="346166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332">
                  <a:extLst>
                    <a:ext uri="{9D8B030D-6E8A-4147-A177-3AD203B41FA5}">
                      <a16:colId xmlns:a16="http://schemas.microsoft.com/office/drawing/2014/main" val="1836070756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006255557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26052176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254578633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1782272634"/>
                    </a:ext>
                  </a:extLst>
                </a:gridCol>
              </a:tblGrid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068409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74708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92647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45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F8861F1-78AB-48A2-BD91-38BC122F1A7D}"/>
              </a:ext>
            </a:extLst>
          </p:cNvPr>
          <p:cNvSpPr txBox="1"/>
          <p:nvPr/>
        </p:nvSpPr>
        <p:spPr>
          <a:xfrm>
            <a:off x="763555" y="2656450"/>
            <a:ext cx="48114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 + 2 = 11</a:t>
            </a:r>
          </a:p>
          <a:p>
            <a:endParaRPr lang="en-GB" sz="3200" dirty="0"/>
          </a:p>
          <a:p>
            <a:r>
              <a:rPr lang="en-GB" sz="3200" dirty="0"/>
              <a:t>The answer must be 9 here because of the </a:t>
            </a:r>
            <a:r>
              <a:rPr lang="en-GB" sz="3200" b="1" dirty="0"/>
              <a:t>inverse</a:t>
            </a:r>
            <a:r>
              <a:rPr lang="en-GB" sz="3200" dirty="0"/>
              <a:t> calculation: </a:t>
            </a:r>
            <a:r>
              <a:rPr lang="en-GB" sz="3200" b="1" dirty="0"/>
              <a:t>11 – 2 = 9</a:t>
            </a:r>
          </a:p>
          <a:p>
            <a:endParaRPr lang="en-GB" sz="2400" b="1" dirty="0"/>
          </a:p>
          <a:p>
            <a:r>
              <a:rPr lang="en-GB" sz="2400" b="1" i="1" dirty="0">
                <a:solidFill>
                  <a:schemeClr val="accent2"/>
                </a:solidFill>
              </a:rPr>
              <a:t>Note:</a:t>
            </a:r>
            <a:r>
              <a:rPr lang="en-GB" sz="2400" i="1" dirty="0">
                <a:solidFill>
                  <a:schemeClr val="accent2"/>
                </a:solidFill>
              </a:rPr>
              <a:t> It must be __ + 2 = 11, because __ + 2 = 1 would not make sense when using positive numbers.</a:t>
            </a:r>
            <a:endParaRPr lang="en-GB" sz="2400" b="1" i="1" dirty="0">
              <a:solidFill>
                <a:schemeClr val="accent2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E66A33-8C1E-43DB-B60B-4E64FE292455}"/>
              </a:ext>
            </a:extLst>
          </p:cNvPr>
          <p:cNvCxnSpPr>
            <a:cxnSpLocks/>
          </p:cNvCxnSpPr>
          <p:nvPr/>
        </p:nvCxnSpPr>
        <p:spPr>
          <a:xfrm flipV="1">
            <a:off x="3872204" y="2929813"/>
            <a:ext cx="4203441" cy="62515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505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5068F3-97FC-47F2-91C6-D20F83CEF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90171"/>
              </p:ext>
            </p:extLst>
          </p:nvPr>
        </p:nvGraphicFramePr>
        <p:xfrm>
          <a:off x="2128297" y="2270386"/>
          <a:ext cx="346166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332">
                  <a:extLst>
                    <a:ext uri="{9D8B030D-6E8A-4147-A177-3AD203B41FA5}">
                      <a16:colId xmlns:a16="http://schemas.microsoft.com/office/drawing/2014/main" val="1836070756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006255557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26052176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254578633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1782272634"/>
                    </a:ext>
                  </a:extLst>
                </a:gridCol>
              </a:tblGrid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068409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74708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92647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455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E09893-6300-418D-B71C-5C8860392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897333"/>
              </p:ext>
            </p:extLst>
          </p:nvPr>
        </p:nvGraphicFramePr>
        <p:xfrm>
          <a:off x="6899350" y="2253528"/>
          <a:ext cx="346166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332">
                  <a:extLst>
                    <a:ext uri="{9D8B030D-6E8A-4147-A177-3AD203B41FA5}">
                      <a16:colId xmlns:a16="http://schemas.microsoft.com/office/drawing/2014/main" val="1836070756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006255557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26052176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2254578633"/>
                    </a:ext>
                  </a:extLst>
                </a:gridCol>
                <a:gridCol w="692332">
                  <a:extLst>
                    <a:ext uri="{9D8B030D-6E8A-4147-A177-3AD203B41FA5}">
                      <a16:colId xmlns:a16="http://schemas.microsoft.com/office/drawing/2014/main" val="1782272634"/>
                    </a:ext>
                  </a:extLst>
                </a:gridCol>
              </a:tblGrid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068409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74708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92647"/>
                  </a:ext>
                </a:extLst>
              </a:tr>
              <a:tr h="355553"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4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6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18522"/>
            <a:ext cx="10681447" cy="5068209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purpose of the priority therapies is to support the teaching of fundamental concepts for the year group.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therapies can be taught to a whole class or a target group. Year 4 therapies are designed to take approximately 30 minutes. However, this is flexible: it may be that only part of the therapy is taught or it could, of course,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A vocabulary slide is included in each therapy. This identifies key words which relate to the taught concept along with a link to the ‘Vocabulary Shorts’ on </a:t>
            </a:r>
            <a:r>
              <a:rPr lang="en-GB" sz="2400" dirty="0" err="1">
                <a:solidFill>
                  <a:srgbClr val="002060"/>
                </a:solidFill>
              </a:rPr>
              <a:t>PrimaryWise</a:t>
            </a:r>
            <a:r>
              <a:rPr lang="en-GB" sz="2400" dirty="0">
                <a:solidFill>
                  <a:srgbClr val="002060"/>
                </a:solidFill>
              </a:rPr>
              <a:t> (20 activities to develop vocabulary). The intention is that the therapy begins with explicit teaching of this vocabulary.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therapy adopts the ‘Teach, model and apply’ process with plenty of opportunities for pupils to demonstrate the taught skill.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Problem solving and reasoning activities are an integral part of each therapy.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051110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use knowledge of inverse operations to check answers to addition and subtraction calculations?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374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212725"/>
            <a:ext cx="825064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subtraction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8C4BA-2080-4F3B-B074-AF152FFEA8FA}"/>
              </a:ext>
            </a:extLst>
          </p:cNvPr>
          <p:cNvSpPr/>
          <p:nvPr/>
        </p:nvSpPr>
        <p:spPr>
          <a:xfrm>
            <a:off x="1209823" y="1967174"/>
            <a:ext cx="3235569" cy="3691002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addition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subtraction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inverse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DE871-CA1E-4990-928F-9C57D6CCFFE8}"/>
              </a:ext>
            </a:extLst>
          </p:cNvPr>
          <p:cNvSpPr/>
          <p:nvPr/>
        </p:nvSpPr>
        <p:spPr>
          <a:xfrm>
            <a:off x="5471160" y="251460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Please select an activity from the ‘</a:t>
            </a:r>
            <a:r>
              <a:rPr lang="en-GB" sz="2800" dirty="0">
                <a:solidFill>
                  <a:srgbClr val="002060"/>
                </a:solidFill>
                <a:hlinkClick r:id="rId4"/>
              </a:rPr>
              <a:t>Vocabulary Shorts</a:t>
            </a:r>
            <a:r>
              <a:rPr lang="en-GB" sz="2800" dirty="0">
                <a:solidFill>
                  <a:srgbClr val="002060"/>
                </a:solidFill>
              </a:rPr>
              <a:t>’ to develop understanding of the key vocabulary.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532CB-3CC8-44ED-9171-01BCAB8C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365124"/>
            <a:ext cx="1223033" cy="8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707502" y="1744826"/>
            <a:ext cx="4145903" cy="3629608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What is an </a:t>
            </a:r>
            <a:r>
              <a:rPr lang="en-GB" sz="4400" b="1" dirty="0">
                <a:solidFill>
                  <a:srgbClr val="002060"/>
                </a:solidFill>
              </a:rPr>
              <a:t>inverse?</a:t>
            </a:r>
            <a:endParaRPr lang="en-GB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28" name="Picture 4" descr="Bee, Insect, Wing, Antenna, Sting, Pollinate">
            <a:extLst>
              <a:ext uri="{FF2B5EF4-FFF2-40B4-BE49-F238E27FC236}">
                <a16:creationId xmlns:a16="http://schemas.microsoft.com/office/drawing/2014/main" id="{789800E1-DD1F-4719-9E71-215CA194A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50" y="2160038"/>
            <a:ext cx="2943030" cy="27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2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328782" y="1292971"/>
            <a:ext cx="6340152" cy="5010540"/>
          </a:xfrm>
          <a:prstGeom prst="wedgeEllipseCallout">
            <a:avLst>
              <a:gd name="adj1" fmla="val 58169"/>
              <a:gd name="adj2" fmla="val 2862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The </a:t>
            </a:r>
            <a:r>
              <a:rPr lang="en-GB" sz="4400" b="1" dirty="0">
                <a:solidFill>
                  <a:srgbClr val="002060"/>
                </a:solidFill>
              </a:rPr>
              <a:t>inverse </a:t>
            </a:r>
            <a:r>
              <a:rPr lang="en-GB" sz="4400" dirty="0">
                <a:solidFill>
                  <a:srgbClr val="002060"/>
                </a:solidFill>
              </a:rPr>
              <a:t>is the </a:t>
            </a:r>
            <a:r>
              <a:rPr lang="en-GB" sz="4400" b="1" dirty="0">
                <a:solidFill>
                  <a:srgbClr val="002060"/>
                </a:solidFill>
              </a:rPr>
              <a:t>opposite </a:t>
            </a:r>
            <a:r>
              <a:rPr lang="en-GB" sz="4400" dirty="0">
                <a:solidFill>
                  <a:srgbClr val="002060"/>
                </a:solidFill>
              </a:rPr>
              <a:t>mathematical fact.</a:t>
            </a:r>
          </a:p>
          <a:p>
            <a:pPr algn="ctr"/>
            <a:endParaRPr lang="en-GB" sz="4400" dirty="0">
              <a:solidFill>
                <a:srgbClr val="002060"/>
              </a:solidFill>
            </a:endParaRP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Let’s look at an example…</a:t>
            </a:r>
            <a:endParaRPr lang="en-GB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7" name="Picture 2" descr="Bee, Honey, Wasp, Hornet, Funny, Cute, Comic, Insect">
            <a:extLst>
              <a:ext uri="{FF2B5EF4-FFF2-40B4-BE49-F238E27FC236}">
                <a16:creationId xmlns:a16="http://schemas.microsoft.com/office/drawing/2014/main" id="{AFEBD926-6D0E-4BD8-8865-ADB9F0FD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21" y="4058816"/>
            <a:ext cx="2943031" cy="27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1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030097" y="1452026"/>
            <a:ext cx="6760859" cy="5010540"/>
          </a:xfrm>
          <a:prstGeom prst="wedgeEllipseCallout">
            <a:avLst>
              <a:gd name="adj1" fmla="val -64659"/>
              <a:gd name="adj2" fmla="val -601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If we know </a:t>
            </a:r>
          </a:p>
          <a:p>
            <a:pPr algn="ctr"/>
            <a:r>
              <a:rPr lang="en-GB" sz="4400" b="1" dirty="0">
                <a:solidFill>
                  <a:schemeClr val="accent1"/>
                </a:solidFill>
              </a:rPr>
              <a:t>4 + 6 = 10</a:t>
            </a:r>
            <a:r>
              <a:rPr lang="en-GB" sz="4400" dirty="0">
                <a:solidFill>
                  <a:schemeClr val="accent1"/>
                </a:solidFill>
              </a:rPr>
              <a:t>,</a:t>
            </a: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we also know that </a:t>
            </a:r>
            <a:r>
              <a:rPr lang="en-GB" sz="4400" b="1" dirty="0">
                <a:solidFill>
                  <a:schemeClr val="accent1"/>
                </a:solidFill>
              </a:rPr>
              <a:t>10 – 4 = 6</a:t>
            </a: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because it is the </a:t>
            </a:r>
            <a:r>
              <a:rPr lang="en-GB" sz="4400" b="1" dirty="0">
                <a:solidFill>
                  <a:srgbClr val="002060"/>
                </a:solidFill>
              </a:rPr>
              <a:t>inverse.</a:t>
            </a:r>
            <a:endParaRPr lang="en-GB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7" name="Picture 2" descr="Bee, Honey, Wasp, Hornet, Funny, Cute, Comic, Insect">
            <a:extLst>
              <a:ext uri="{FF2B5EF4-FFF2-40B4-BE49-F238E27FC236}">
                <a16:creationId xmlns:a16="http://schemas.microsoft.com/office/drawing/2014/main" id="{AFEBD926-6D0E-4BD8-8865-ADB9F0FD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07" y="2332653"/>
            <a:ext cx="3058108" cy="27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9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328781" y="1320787"/>
            <a:ext cx="5006705" cy="4982723"/>
          </a:xfrm>
          <a:prstGeom prst="wedgeEllipseCallout">
            <a:avLst>
              <a:gd name="adj1" fmla="val 66742"/>
              <a:gd name="adj2" fmla="val -23806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In fact, we can use the </a:t>
            </a:r>
            <a:r>
              <a:rPr lang="en-GB" sz="4400" b="1" dirty="0">
                <a:solidFill>
                  <a:srgbClr val="002060"/>
                </a:solidFill>
              </a:rPr>
              <a:t>inverse</a:t>
            </a:r>
            <a:r>
              <a:rPr lang="en-GB" sz="4400" dirty="0">
                <a:solidFill>
                  <a:srgbClr val="002060"/>
                </a:solidFill>
              </a:rPr>
              <a:t> to create a whole </a:t>
            </a:r>
            <a:r>
              <a:rPr lang="en-GB" sz="4400" b="1" dirty="0">
                <a:solidFill>
                  <a:srgbClr val="002060"/>
                </a:solidFill>
              </a:rPr>
              <a:t>fact family!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7" name="Picture 2" descr="Bee, Honey, Wasp, Hornet, Funny, Cute, Comic, Insect">
            <a:extLst>
              <a:ext uri="{FF2B5EF4-FFF2-40B4-BE49-F238E27FC236}">
                <a16:creationId xmlns:a16="http://schemas.microsoft.com/office/drawing/2014/main" id="{AFEBD926-6D0E-4BD8-8865-ADB9F0FD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334" y="1320787"/>
            <a:ext cx="1959818" cy="186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C8C093-EB09-42EA-8570-A7756F9DF609}"/>
              </a:ext>
            </a:extLst>
          </p:cNvPr>
          <p:cNvSpPr/>
          <p:nvPr/>
        </p:nvSpPr>
        <p:spPr>
          <a:xfrm>
            <a:off x="8413102" y="3429000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</a:rPr>
              <a:t>4 + 6 = 10</a:t>
            </a:r>
          </a:p>
          <a:p>
            <a:r>
              <a:rPr lang="en-GB" sz="4800" b="1" dirty="0">
                <a:solidFill>
                  <a:schemeClr val="accent1"/>
                </a:solidFill>
              </a:rPr>
              <a:t>6 + 4 = 10</a:t>
            </a:r>
          </a:p>
          <a:p>
            <a:r>
              <a:rPr lang="en-GB" sz="4800" b="1" dirty="0">
                <a:solidFill>
                  <a:schemeClr val="accent1"/>
                </a:solidFill>
              </a:rPr>
              <a:t>10 – 4 = 6</a:t>
            </a:r>
          </a:p>
          <a:p>
            <a:r>
              <a:rPr lang="en-GB" sz="4800" b="1" dirty="0">
                <a:solidFill>
                  <a:schemeClr val="accent1"/>
                </a:solidFill>
              </a:rPr>
              <a:t>10 – 6 = 4</a:t>
            </a:r>
          </a:p>
        </p:txBody>
      </p:sp>
    </p:spTree>
    <p:extLst>
      <p:ext uri="{BB962C8B-B14F-4D97-AF65-F5344CB8AC3E}">
        <p14:creationId xmlns:p14="http://schemas.microsoft.com/office/powerpoint/2010/main" val="90931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079344" y="2684077"/>
            <a:ext cx="5865121" cy="3428495"/>
          </a:xfrm>
          <a:prstGeom prst="wedgeEllipseCallout">
            <a:avLst>
              <a:gd name="adj1" fmla="val -47959"/>
              <a:gd name="adj2" fmla="val -4884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Today, we will use the </a:t>
            </a:r>
            <a:r>
              <a:rPr lang="en-GB" sz="4400" b="1" dirty="0">
                <a:solidFill>
                  <a:srgbClr val="002060"/>
                </a:solidFill>
              </a:rPr>
              <a:t>inverse </a:t>
            </a:r>
            <a:r>
              <a:rPr lang="en-GB" sz="4400" dirty="0">
                <a:solidFill>
                  <a:srgbClr val="002060"/>
                </a:solidFill>
              </a:rPr>
              <a:t>to help us to </a:t>
            </a:r>
            <a:r>
              <a:rPr lang="en-GB" sz="4400" b="1" dirty="0">
                <a:solidFill>
                  <a:srgbClr val="002060"/>
                </a:solidFill>
              </a:rPr>
              <a:t>check answers.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4" descr="Bee, Insect, Wing, Antenna, Sting, Pollinate">
            <a:extLst>
              <a:ext uri="{FF2B5EF4-FFF2-40B4-BE49-F238E27FC236}">
                <a16:creationId xmlns:a16="http://schemas.microsoft.com/office/drawing/2014/main" id="{0BBE1605-93EB-4805-B17B-C313047D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1967" y="1772009"/>
            <a:ext cx="2051168" cy="18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9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69582" y="3064379"/>
            <a:ext cx="4219523" cy="3428495"/>
          </a:xfrm>
          <a:prstGeom prst="wedgeEllipseCallout">
            <a:avLst>
              <a:gd name="adj1" fmla="val -47959"/>
              <a:gd name="adj2" fmla="val -4884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Joe has used the column method to find that 912 - 239 = 673.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4" descr="Bee, Insect, Wing, Antenna, Sting, Pollinate">
            <a:extLst>
              <a:ext uri="{FF2B5EF4-FFF2-40B4-BE49-F238E27FC236}">
                <a16:creationId xmlns:a16="http://schemas.microsoft.com/office/drawing/2014/main" id="{0BBE1605-93EB-4805-B17B-C313047D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665" y="1772009"/>
            <a:ext cx="2051168" cy="18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78B046E0-48CB-4004-A0F0-6F7291868014}"/>
              </a:ext>
            </a:extLst>
          </p:cNvPr>
          <p:cNvSpPr/>
          <p:nvPr/>
        </p:nvSpPr>
        <p:spPr>
          <a:xfrm>
            <a:off x="7417837" y="1623526"/>
            <a:ext cx="3638939" cy="5075853"/>
          </a:xfrm>
          <a:prstGeom prst="foldedCorner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We can check if Joe is right by using the </a:t>
            </a:r>
            <a:r>
              <a:rPr lang="en-GB" sz="2400" b="1" dirty="0">
                <a:solidFill>
                  <a:schemeClr val="accent1"/>
                </a:solidFill>
              </a:rPr>
              <a:t>inverse.</a:t>
            </a:r>
          </a:p>
          <a:p>
            <a:pPr algn="ctr"/>
            <a:endParaRPr lang="en-GB" sz="2400" b="1" dirty="0">
              <a:solidFill>
                <a:schemeClr val="accent1"/>
              </a:solidFill>
            </a:endParaRP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If 673 + 239 is 912, then Joe is right!</a:t>
            </a:r>
          </a:p>
          <a:p>
            <a:pPr algn="ctr"/>
            <a:endParaRPr lang="en-GB" sz="2400" dirty="0">
              <a:solidFill>
                <a:schemeClr val="accent1"/>
              </a:solidFill>
            </a:endParaRP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Let’s check…</a:t>
            </a:r>
          </a:p>
          <a:p>
            <a:pPr algn="ctr"/>
            <a:endParaRPr lang="en-GB" sz="2400" dirty="0">
              <a:solidFill>
                <a:schemeClr val="accent1"/>
              </a:solidFill>
            </a:endParaRPr>
          </a:p>
          <a:p>
            <a:pPr algn="ctr"/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22C48E-DF1B-4FFB-B351-773303730768}"/>
              </a:ext>
            </a:extLst>
          </p:cNvPr>
          <p:cNvSpPr/>
          <p:nvPr/>
        </p:nvSpPr>
        <p:spPr>
          <a:xfrm>
            <a:off x="8174488" y="4306162"/>
            <a:ext cx="17066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400" dirty="0"/>
              <a:t>673</a:t>
            </a:r>
          </a:p>
          <a:p>
            <a:pPr algn="r"/>
            <a:r>
              <a:rPr lang="en-GB" sz="4400" u="sng" dirty="0"/>
              <a:t>+ 239</a:t>
            </a:r>
          </a:p>
          <a:p>
            <a:pPr algn="r"/>
            <a:r>
              <a:rPr lang="en-GB" sz="4400" u="sng" dirty="0"/>
              <a:t>_____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0B9CE9-23A4-496D-9ADA-D6E5FDF42DC3}"/>
              </a:ext>
            </a:extLst>
          </p:cNvPr>
          <p:cNvSpPr/>
          <p:nvPr/>
        </p:nvSpPr>
        <p:spPr>
          <a:xfrm>
            <a:off x="9472129" y="566096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3399F4-0885-49E0-A7F1-01875194B366}"/>
              </a:ext>
            </a:extLst>
          </p:cNvPr>
          <p:cNvSpPr/>
          <p:nvPr/>
        </p:nvSpPr>
        <p:spPr>
          <a:xfrm>
            <a:off x="9180951" y="624172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5A3AB-6920-4F0E-8C37-5EC738124479}"/>
              </a:ext>
            </a:extLst>
          </p:cNvPr>
          <p:cNvSpPr/>
          <p:nvPr/>
        </p:nvSpPr>
        <p:spPr>
          <a:xfrm>
            <a:off x="9163811" y="566916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0112D9-CEEA-4D48-B0AF-E505A8792A62}"/>
              </a:ext>
            </a:extLst>
          </p:cNvPr>
          <p:cNvSpPr/>
          <p:nvPr/>
        </p:nvSpPr>
        <p:spPr>
          <a:xfrm>
            <a:off x="8891295" y="624992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771B44-B658-4945-BCC7-DA4D7D589EE4}"/>
              </a:ext>
            </a:extLst>
          </p:cNvPr>
          <p:cNvSpPr/>
          <p:nvPr/>
        </p:nvSpPr>
        <p:spPr>
          <a:xfrm>
            <a:off x="8897507" y="565137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286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960</Words>
  <Application>Microsoft Office PowerPoint</Application>
  <PresentationFormat>Widescreen</PresentationFormat>
  <Paragraphs>214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Y4 M2d. Can use knowledge of inverse operations to check answers to addition and subtraction calculations</vt:lpstr>
      <vt:lpstr>Teachers’ Notes</vt:lpstr>
      <vt:lpstr>Vocabulary: subtraction</vt:lpstr>
      <vt:lpstr>Teach</vt:lpstr>
      <vt:lpstr>Teach</vt:lpstr>
      <vt:lpstr>Teach</vt:lpstr>
      <vt:lpstr>Teach</vt:lpstr>
      <vt:lpstr>Teach</vt:lpstr>
      <vt:lpstr>Model</vt:lpstr>
      <vt:lpstr>Model</vt:lpstr>
      <vt:lpstr>Apply</vt:lpstr>
      <vt:lpstr>Model</vt:lpstr>
      <vt:lpstr>Model</vt:lpstr>
      <vt:lpstr>Apply</vt:lpstr>
      <vt:lpstr>Model</vt:lpstr>
      <vt:lpstr>Model</vt:lpstr>
      <vt:lpstr>Model</vt:lpstr>
      <vt:lpstr>Model</vt:lpstr>
      <vt:lpstr>Apply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133</cp:revision>
  <dcterms:created xsi:type="dcterms:W3CDTF">2017-03-29T13:14:03Z</dcterms:created>
  <dcterms:modified xsi:type="dcterms:W3CDTF">2020-04-22T14:08:55Z</dcterms:modified>
</cp:coreProperties>
</file>