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4" r:id="rId3"/>
    <p:sldId id="274" r:id="rId4"/>
    <p:sldId id="258" r:id="rId5"/>
    <p:sldId id="259" r:id="rId6"/>
    <p:sldId id="295" r:id="rId7"/>
    <p:sldId id="335" r:id="rId8"/>
    <p:sldId id="296" r:id="rId9"/>
    <p:sldId id="299" r:id="rId10"/>
    <p:sldId id="324" r:id="rId11"/>
    <p:sldId id="325" r:id="rId12"/>
    <p:sldId id="304" r:id="rId13"/>
    <p:sldId id="320" r:id="rId14"/>
    <p:sldId id="305" r:id="rId15"/>
    <p:sldId id="322" r:id="rId16"/>
    <p:sldId id="336" r:id="rId17"/>
    <p:sldId id="323" r:id="rId18"/>
    <p:sldId id="306" r:id="rId19"/>
    <p:sldId id="321" r:id="rId20"/>
    <p:sldId id="334" r:id="rId21"/>
    <p:sldId id="337" r:id="rId22"/>
    <p:sldId id="338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00" r:id="rId32"/>
    <p:sldId id="302" r:id="rId33"/>
    <p:sldId id="297" r:id="rId34"/>
    <p:sldId id="3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DFEDA"/>
    <a:srgbClr val="FF34EC"/>
    <a:srgbClr val="1EED2A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3817" autoAdjust="0"/>
  </p:normalViewPr>
  <p:slideViewPr>
    <p:cSldViewPr snapToGrid="0" snapToObjects="1">
      <p:cViewPr varScale="1">
        <p:scale>
          <a:sx n="45" d="100"/>
          <a:sy n="45" d="100"/>
        </p:scale>
        <p:origin x="10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12/04/2020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DB360D7-F4E9-2F42-B91D-B513AA9FF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F47115-26E5-F14D-BF05-CF6834D11788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214C2A8-5F4C-2948-B16D-B22D7687A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86566B7-FF68-8048-B710-E898EF637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28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094C5BF-72FC-5948-8E96-1E08ABE52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B47354-95E2-D449-AA00-1793853ADD28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34C6D3F-83EA-E543-9B95-E67EE5371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C29F7A-9B72-E746-B985-A391DAAF5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8834181-5E77-AB4D-8C7C-039731513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0CE670-B00C-6441-B79C-1214E18BFC0C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D517636-A799-0D4A-B067-90DB2B83C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9A8DA01-EDD5-D94E-9557-6CB3A8BE4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42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8B83594-CC42-D043-ABB7-A78E84A4B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1E69E7-6AFF-514F-B374-BB5241E30064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3405BCE-E4A9-1E40-B22C-9748CA4C6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30BE177-F8F8-4047-B4A0-CC1E2A2BB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3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8B83594-CC42-D043-ABB7-A78E84A4B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1E69E7-6AFF-514F-B374-BB5241E30064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3405BCE-E4A9-1E40-B22C-9748CA4C6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30BE177-F8F8-4047-B4A0-CC1E2A2BB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53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E7321BA-9A8D-E640-8745-5109C69B6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866FDA-D5E9-004F-B561-26C63DFD12B8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D243BC1-DFD9-0A4E-BEB9-11A04CAD7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E3E3E10-2A4B-D643-BA5C-70E758F09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45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C1F8837-1572-DD46-BF18-DC253395F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55BDEB-B5C9-9441-967E-8A6254A9F5F3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521858-EC55-B944-A8BA-5A004365C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6E2663D-16C4-0E40-907E-9FCAD02C2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2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3788B87-DC7B-2044-B17E-523481CE1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5B1812-5436-FF4B-95AC-549F5734AD21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021847A-D409-A543-906D-BB190220E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ABA4662-CD6B-A444-97C4-E01A03E9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041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3788B87-DC7B-2044-B17E-523481CE1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5B1812-5436-FF4B-95AC-549F5734AD21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021847A-D409-A543-906D-BB190220E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ABA4662-CD6B-A444-97C4-E01A03E9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8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3788B87-DC7B-2044-B17E-523481CE1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5B1812-5436-FF4B-95AC-549F5734AD21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021847A-D409-A543-906D-BB190220E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ABA4662-CD6B-A444-97C4-E01A03E9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2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3788B87-DC7B-2044-B17E-523481CE1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5B1812-5436-FF4B-95AC-549F5734AD21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021847A-D409-A543-906D-BB190220E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ABA4662-CD6B-A444-97C4-E01A03E9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1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5C0CD2F-A0C7-FC48-AEB2-4DEB49169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348739-2D1C-4A4A-BCAD-A2879D502AB0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2FAF7D0-EF8F-AE41-8734-0D5E28631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704754D-B225-5E48-B3F4-61DA4CFD4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97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BCA0DF9-8616-1F4E-9156-B52297EFE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335662-59E1-7A44-A3A1-D9DB664D7304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56B6139-520E-B945-A12F-8C4AB7954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1C1155D-5227-7444-A1D5-78CD6ED9B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74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9032862-2201-3C4F-98F7-15A227AD2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6B5B29-E4E4-3E4F-B792-F213EDDC181A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942A489-CD59-D842-BD7F-4F34EF91F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041A162-64D4-044D-B64C-32AD86051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72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F919B5D-082D-AF48-A2FD-C47B4FA1C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0AC288-3C10-B84F-A7AE-E65F43F752C2}" type="slidenum">
              <a:rPr lang="en-GB" altLang="en-US" smtClean="0"/>
              <a:pPr/>
              <a:t>26</a:t>
            </a:fld>
            <a:endParaRPr lang="en-GB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4779CD6-2E79-0848-BA3E-1A5481B62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75E8C69-5144-D248-A85F-127AC542C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054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329B6A2-1922-054D-A779-287E0996D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CADB5D-74A3-054B-B5CF-801A00414FAA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D799BB3-E1F5-0D4D-8555-6DE87C16D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BFD4DFE-D0CA-E548-A65D-390B5C62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23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96386BF-7D1F-4A43-8E69-999B03856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3A844D-F46E-3D48-B7D1-A8265FAC988C}" type="slidenum">
              <a:rPr lang="en-GB" altLang="en-US" smtClean="0">
                <a:solidFill>
                  <a:srgbClr val="000000"/>
                </a:solidFill>
              </a:rPr>
              <a:pPr/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08C58DD-CB51-6A47-9CD5-123389090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FC74D65-C424-6C4C-A9ED-026B11940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618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C6AEFED-BEE3-E142-893E-CB9F842F3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3A4D41-2C49-9246-A72E-82D88635AD49}" type="slidenum">
              <a:rPr lang="en-GB" altLang="en-US" smtClean="0">
                <a:solidFill>
                  <a:srgbClr val="000000"/>
                </a:solidFill>
              </a:rPr>
              <a:pPr/>
              <a:t>29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D7438F1-A461-B440-94D8-3A0C744F7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6690A01-9CA2-0141-8526-70CAE8C5A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77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9F128A9-D914-AA44-B1E8-9F509C98F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A42BBD-49E9-9645-A986-E5C29B10E4F2}" type="slidenum">
              <a:rPr lang="en-GB" altLang="en-US" smtClean="0">
                <a:solidFill>
                  <a:srgbClr val="000000"/>
                </a:solidFill>
              </a:rPr>
              <a:pPr/>
              <a:t>30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8C488FE-C8AC-3146-A87E-12DC33CEE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C9B2833-1AA3-6A4E-8551-C35544C19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592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DBD99D5-4C4D-444D-9076-AEE022C86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A5B608-C092-E444-8872-4F22FBE3F3E8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1262046-16BF-E84E-8F75-92E9E8F19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14ADEE1-FF7C-2548-B916-7AD6C915E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6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40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A02B365-A773-5344-BE64-4D21272F5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773C5A-3E7D-004D-BC20-881E3BB11645}" type="slidenum">
              <a:rPr lang="en-GB" altLang="en-US" smtClean="0"/>
              <a:pPr/>
              <a:t>32</a:t>
            </a:fld>
            <a:endParaRPr lang="en-GB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C50ACB9-0AF3-2A40-9094-B06710F5A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F2D85AE-18A0-C848-B9DB-12B2C50EE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694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293912E-A1DD-FF40-84C2-456267FE2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E0376B-FB20-4944-ABDA-43BC808DFF23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DF1AF28-C6F7-B743-9588-AB8A6821E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45182B8-4FE0-A843-BEEA-7CB1AEF11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826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9DED55B6-9D78-C94A-B516-957BCC9E4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72D7E8-ADFC-6D4C-9223-EBE20C02DC93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91F3E0E-23C8-C044-B795-38888C91B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983D6EE-B22D-D24C-AA95-E13DE2AA4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48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6E6BACC-8105-3A4C-8134-C6A9FEC24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78503-8575-8540-99C3-3FB6DD77781C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2FC7035-A010-7347-A500-603301C9B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8C72869-9266-044B-AAEA-72EE2C76A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05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6E6BACC-8105-3A4C-8134-C6A9FEC24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78503-8575-8540-99C3-3FB6DD77781C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2FC7035-A010-7347-A500-603301C9B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8C72869-9266-044B-AAEA-72EE2C76A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85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78AF9F1-C3B7-6C40-8E20-837C59F48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05A374-E7F6-D040-9F05-D5C36C978FCA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032C909-530E-D741-AA4C-A3F82E3B1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3D3DF83-6C29-F042-93B7-35829CC7D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54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F6BBCD1-DEE1-2B43-ADB0-CF8A65934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84D037-7574-B440-B929-2D743FE1605A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212E9DC-9B8C-2A48-AB31-EC2E50EA4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6ECFE7-7826-0E48-A49C-277070729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2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DD3E7C0-01E1-9248-B1CD-79E643E7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2301A9-65C8-0F40-AA75-283616C7BD58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30A621B-28F7-2540-8067-B53E3184D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E287A0E-12F0-0D4A-AAC1-6B2858D00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5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D69162E-9B97-464C-A0AB-B18827DA5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AABFF1-83B3-804B-BB17-2B71C3A7D475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7068A0-BCD5-A641-8C8F-245D7F409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687AA59-45E0-E546-A1C2-C5C415D34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79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3"/>
            <a:ext cx="9967652" cy="205447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.</a:t>
            </a:r>
            <a:r>
              <a:rPr lang="en-GB" sz="4000" dirty="0">
                <a:solidFill>
                  <a:schemeClr val="tx2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2019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F3E41-9D41-664D-8FEC-012C9DB3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E886-8FA3-47AA-A500-478849FBC43B}"/>
              </a:ext>
            </a:extLst>
          </p:cNvPr>
          <p:cNvSpPr/>
          <p:nvPr/>
        </p:nvSpPr>
        <p:spPr>
          <a:xfrm>
            <a:off x="2085474" y="1687616"/>
            <a:ext cx="8712284" cy="2056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schemeClr val="tx1"/>
                </a:solidFill>
              </a:rPr>
              <a:t>W3: Composition – context, purpose and audience</a:t>
            </a:r>
          </a:p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2500" dirty="0">
                <a:solidFill>
                  <a:schemeClr val="tx1"/>
                </a:solidFill>
              </a:rPr>
              <a:t>W3e: Can select vocabulary and tone that reflects the level of formality required </a:t>
            </a:r>
          </a:p>
          <a:p>
            <a:pPr algn="ctr"/>
            <a:r>
              <a:rPr lang="en-GB" sz="2500" dirty="0">
                <a:solidFill>
                  <a:schemeClr val="tx1"/>
                </a:solidFill>
              </a:rPr>
              <a:t>(Standard English, colloquial/formal etc.)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DD236-2F8F-4BB8-BD95-4C479D8975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>
            <a:extLst>
              <a:ext uri="{FF2B5EF4-FFF2-40B4-BE49-F238E27FC236}">
                <a16:creationId xmlns:a16="http://schemas.microsoft.com/office/drawing/2014/main" id="{19942493-C06B-F14D-93C3-459D2BEE38DD}"/>
              </a:ext>
            </a:extLst>
          </p:cNvPr>
          <p:cNvSpPr txBox="1">
            <a:spLocks/>
          </p:cNvSpPr>
          <p:nvPr/>
        </p:nvSpPr>
        <p:spPr bwMode="auto">
          <a:xfrm>
            <a:off x="2746376" y="-69850"/>
            <a:ext cx="6480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How to manipulate tone and formality</a:t>
            </a:r>
            <a:endParaRPr lang="en-US" altLang="en-US" sz="40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CDA8C10A-DE16-4C47-8BB3-50FE2D09E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6" y="1544758"/>
            <a:ext cx="8569325" cy="180474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There are three main strategies to manipulate tone and formality. These are </a:t>
            </a: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punctuation</a:t>
            </a:r>
            <a:r>
              <a:rPr lang="en-GB" altLang="en-US" sz="2500" dirty="0">
                <a:latin typeface="Calibri" panose="020F0502020204030204" pitchFamily="34" charset="0"/>
              </a:rPr>
              <a:t>, </a:t>
            </a: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vocabulary</a:t>
            </a:r>
            <a:r>
              <a:rPr lang="en-GB" altLang="en-US" sz="2500" dirty="0">
                <a:latin typeface="Calibri" panose="020F0502020204030204" pitchFamily="34" charset="0"/>
              </a:rPr>
              <a:t> and </a:t>
            </a: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grammatical structure</a:t>
            </a:r>
            <a:r>
              <a:rPr lang="en-GB" altLang="en-US" sz="2500" dirty="0">
                <a:latin typeface="Calibri" panose="020F0502020204030204" pitchFamily="34" charset="0"/>
              </a:rPr>
              <a:t>. Good writers are in control of these three areas and are aware when to use the formal and informal forms. </a:t>
            </a:r>
          </a:p>
        </p:txBody>
      </p:sp>
      <p:sp>
        <p:nvSpPr>
          <p:cNvPr id="12294" name="AutoShape 4">
            <a:extLst>
              <a:ext uri="{FF2B5EF4-FFF2-40B4-BE49-F238E27FC236}">
                <a16:creationId xmlns:a16="http://schemas.microsoft.com/office/drawing/2014/main" id="{148B35E4-3E3E-3443-A2EC-EC4566D0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1" y="3570159"/>
            <a:ext cx="8569325" cy="286887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Identifying the formal and informal forms of each area will allow you as a writer to gain full control. Will will consider:</a:t>
            </a:r>
          </a:p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Vocabulary</a:t>
            </a:r>
          </a:p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Punctuation </a:t>
            </a:r>
          </a:p>
          <a:p>
            <a:pPr algn="ctr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Grammatical structures </a:t>
            </a:r>
          </a:p>
        </p:txBody>
      </p:sp>
      <p:pic>
        <p:nvPicPr>
          <p:cNvPr id="12295" name="Picture 2">
            <a:extLst>
              <a:ext uri="{FF2B5EF4-FFF2-40B4-BE49-F238E27FC236}">
                <a16:creationId xmlns:a16="http://schemas.microsoft.com/office/drawing/2014/main" id="{4E741546-3DBB-9141-8065-2F99EAD59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532314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641EF-CF01-864B-87C9-7DF729970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18DD2-6044-8849-841C-CE5CD2DF143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6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F7FEF0-37F7-1448-BD92-52A789848D4A}"/>
              </a:ext>
            </a:extLst>
          </p:cNvPr>
          <p:cNvSpPr/>
          <p:nvPr/>
        </p:nvSpPr>
        <p:spPr>
          <a:xfrm>
            <a:off x="1900239" y="1668463"/>
            <a:ext cx="8283575" cy="3816350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1" name="TextBox 1">
            <a:extLst>
              <a:ext uri="{FF2B5EF4-FFF2-40B4-BE49-F238E27FC236}">
                <a16:creationId xmlns:a16="http://schemas.microsoft.com/office/drawing/2014/main" id="{522B7C67-92EE-6E4D-B6DE-F1BEC8838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52738"/>
            <a:ext cx="55308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800">
                <a:latin typeface="Calibri" panose="020F0502020204030204" pitchFamily="34" charset="0"/>
              </a:rPr>
              <a:t>Vocabulary </a:t>
            </a: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5AA6D-F1DB-2748-95C0-F6F1DDFD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601B8-6082-5946-86BB-E8D2719940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225B0F1-5C81-2E44-B25B-6DD461A15661}"/>
              </a:ext>
            </a:extLst>
          </p:cNvPr>
          <p:cNvSpPr txBox="1">
            <a:spLocks/>
          </p:cNvSpPr>
          <p:nvPr/>
        </p:nvSpPr>
        <p:spPr bwMode="auto">
          <a:xfrm>
            <a:off x="2244726" y="-369888"/>
            <a:ext cx="74199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Use of vocabulary</a:t>
            </a:r>
            <a:endParaRPr lang="en-US" altLang="en-US" sz="4000"/>
          </a:p>
        </p:txBody>
      </p:sp>
      <p:sp>
        <p:nvSpPr>
          <p:cNvPr id="26627" name="AutoShape 4">
            <a:extLst>
              <a:ext uri="{FF2B5EF4-FFF2-40B4-BE49-F238E27FC236}">
                <a16:creationId xmlns:a16="http://schemas.microsoft.com/office/drawing/2014/main" id="{942D745B-EF7D-B44D-A4E3-40A8D423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1222393"/>
            <a:ext cx="8423275" cy="286887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vocabulary</a:t>
            </a:r>
            <a:r>
              <a:rPr lang="en-GB" altLang="en-US" sz="2500" dirty="0">
                <a:latin typeface="Calibri" panose="020F0502020204030204" pitchFamily="34" charset="0"/>
              </a:rPr>
              <a:t> you choose to use in your writing should be appropriate for: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audience</a:t>
            </a:r>
            <a:r>
              <a:rPr lang="en-GB" altLang="en-US" sz="2500" dirty="0">
                <a:latin typeface="Calibri" panose="020F0502020204030204" pitchFamily="34" charset="0"/>
              </a:rPr>
              <a:t> you are writing for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topic</a:t>
            </a:r>
            <a:r>
              <a:rPr lang="en-GB" altLang="en-US" sz="2500" dirty="0">
                <a:latin typeface="Calibri" panose="020F0502020204030204" pitchFamily="34" charset="0"/>
              </a:rPr>
              <a:t> you are writing about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purpose</a:t>
            </a:r>
            <a:r>
              <a:rPr lang="en-GB" altLang="en-US" sz="2500" dirty="0">
                <a:latin typeface="Calibri" panose="020F0502020204030204" pitchFamily="34" charset="0"/>
              </a:rPr>
              <a:t> of your writing.</a:t>
            </a:r>
          </a:p>
        </p:txBody>
      </p:sp>
      <p:pic>
        <p:nvPicPr>
          <p:cNvPr id="26628" name="Picture 18">
            <a:extLst>
              <a:ext uri="{FF2B5EF4-FFF2-40B4-BE49-F238E27FC236}">
                <a16:creationId xmlns:a16="http://schemas.microsoft.com/office/drawing/2014/main" id="{824203D0-3A4C-2448-A81B-D2A3A89F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6356" y="1916833"/>
            <a:ext cx="143668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4AE23CD0-E9AD-244F-A5F3-912797CD3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221089"/>
            <a:ext cx="8423275" cy="2485787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Language</a:t>
            </a:r>
            <a:r>
              <a:rPr lang="en-GB" altLang="en-US" sz="2800" dirty="0">
                <a:latin typeface="Calibri" panose="020F0502020204030204" pitchFamily="34" charset="0"/>
              </a:rPr>
              <a:t> must be chosen so that the reader will be able to understand it clearly. </a:t>
            </a:r>
            <a:br>
              <a:rPr lang="en-GB" altLang="en-US" sz="2800" dirty="0">
                <a:latin typeface="Calibri" panose="020F0502020204030204" pitchFamily="34" charset="0"/>
              </a:rPr>
            </a:br>
            <a:r>
              <a:rPr lang="en-GB" altLang="en-US" sz="2800" dirty="0">
                <a:latin typeface="Calibri" panose="020F0502020204030204" pitchFamily="34" charset="0"/>
              </a:rPr>
              <a:t>E.g. children will need more simple vocabulary than adults, while experts will need more advanced, technical vocabulary than beginners.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1C95F-8B7A-894C-8A07-D059DAC3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A56E0A-6C65-6E48-BAF1-113AAD0F51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>
            <a:extLst>
              <a:ext uri="{FF2B5EF4-FFF2-40B4-BE49-F238E27FC236}">
                <a16:creationId xmlns:a16="http://schemas.microsoft.com/office/drawing/2014/main" id="{C6052FB3-6307-524D-9320-FB1925FC28AD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Informal language</a:t>
            </a:r>
            <a:endParaRPr lang="en-US" altLang="en-US" sz="40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F2A1EF87-FCAE-9F43-A109-717FDF77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379062"/>
            <a:ext cx="8569325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informally</a:t>
            </a:r>
            <a:r>
              <a:rPr lang="en-GB" altLang="en-US" sz="2500" dirty="0">
                <a:latin typeface="Calibri" panose="020F0502020204030204" pitchFamily="34" charset="0"/>
              </a:rPr>
              <a:t>, we often use a variety of different phrases we would not use in more formal language. </a:t>
            </a:r>
          </a:p>
        </p:txBody>
      </p:sp>
      <p:sp>
        <p:nvSpPr>
          <p:cNvPr id="17414" name="AutoShape 4">
            <a:extLst>
              <a:ext uri="{FF2B5EF4-FFF2-40B4-BE49-F238E27FC236}">
                <a16:creationId xmlns:a16="http://schemas.microsoft.com/office/drawing/2014/main" id="{B7EF66A0-52E4-6446-BC18-6F74D5097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979077"/>
            <a:ext cx="3502478" cy="281460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informal writing, we use contractions. Contractions are words made by putting two words together </a:t>
            </a:r>
            <a:r>
              <a:rPr lang="en-GB" altLang="en-US" sz="2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Should not = shouldn’t, </a:t>
            </a:r>
            <a:endParaRPr lang="en-GB" alt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AutoShape 4">
            <a:extLst>
              <a:ext uri="{FF2B5EF4-FFF2-40B4-BE49-F238E27FC236}">
                <a16:creationId xmlns:a16="http://schemas.microsoft.com/office/drawing/2014/main" id="{3C0A1911-6A4B-B44D-8625-4833C6E7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486" y="2443164"/>
            <a:ext cx="4915128" cy="4144963"/>
          </a:xfrm>
          <a:prstGeom prst="roundRect">
            <a:avLst>
              <a:gd name="adj" fmla="val 16667"/>
            </a:avLst>
          </a:prstGeom>
          <a:solidFill>
            <a:srgbClr val="1EED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Other examples include: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is not = isn’t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are not = aren’t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would have = would’ve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that is = that’s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Can you think of any contractions yourself?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F7BB6-C308-1E48-BA6D-F47B6450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527B4-96E1-6547-BB1A-91488093E6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317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>
            <a:extLst>
              <a:ext uri="{FF2B5EF4-FFF2-40B4-BE49-F238E27FC236}">
                <a16:creationId xmlns:a16="http://schemas.microsoft.com/office/drawing/2014/main" id="{40A3AA21-47A7-934D-9F6E-277765D53687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Informal language</a:t>
            </a:r>
            <a:endParaRPr lang="en-US" altLang="en-US" sz="40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D0368348-2469-1F48-92BE-8E109DEB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2" y="1770948"/>
            <a:ext cx="11030857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informally</a:t>
            </a:r>
            <a:r>
              <a:rPr lang="en-GB" altLang="en-US" sz="2500" dirty="0">
                <a:latin typeface="Calibri" panose="020F0502020204030204" pitchFamily="34" charset="0"/>
              </a:rPr>
              <a:t>, we often use a variety of different phrases we would not use in more formal language. </a:t>
            </a:r>
          </a:p>
        </p:txBody>
      </p:sp>
      <p:sp>
        <p:nvSpPr>
          <p:cNvPr id="19462" name="AutoShape 4">
            <a:extLst>
              <a:ext uri="{FF2B5EF4-FFF2-40B4-BE49-F238E27FC236}">
                <a16:creationId xmlns:a16="http://schemas.microsoft.com/office/drawing/2014/main" id="{FBA344BA-1912-D74F-B58C-9F6D75D47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2" y="3020557"/>
            <a:ext cx="3570515" cy="2656046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Sometimes, we use ‘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slang</a:t>
            </a:r>
            <a:r>
              <a:rPr lang="en-GB" altLang="en-US" sz="2500" dirty="0">
                <a:latin typeface="Calibri" panose="020F0502020204030204" pitchFamily="34" charset="0"/>
              </a:rPr>
              <a:t>’ in our writing to create effects or enhance the personality of a character or create humour. </a:t>
            </a:r>
          </a:p>
        </p:txBody>
      </p:sp>
      <p:sp>
        <p:nvSpPr>
          <p:cNvPr id="19463" name="AutoShape 4">
            <a:extLst>
              <a:ext uri="{FF2B5EF4-FFF2-40B4-BE49-F238E27FC236}">
                <a16:creationId xmlns:a16="http://schemas.microsoft.com/office/drawing/2014/main" id="{59050A2C-F389-CF48-B383-6C803EAF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771" y="3020557"/>
            <a:ext cx="7242628" cy="3720167"/>
          </a:xfrm>
          <a:prstGeom prst="roundRect">
            <a:avLst>
              <a:gd name="adj" fmla="val 16667"/>
            </a:avLst>
          </a:prstGeom>
          <a:solidFill>
            <a:srgbClr val="1EED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We might use a word in another way:</a:t>
            </a:r>
          </a:p>
          <a:p>
            <a:pPr marL="342900" indent="-342900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dough meaning ‘money’ rather than bread</a:t>
            </a:r>
          </a:p>
          <a:p>
            <a:pPr marL="342900" indent="-342900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chicken meaning ‘afraid’ rather than poultry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We might make up words from other words:</a:t>
            </a:r>
          </a:p>
          <a:p>
            <a:pPr marL="342900" indent="-342900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ginormous = gigantic + enormous</a:t>
            </a:r>
          </a:p>
          <a:p>
            <a:pPr marL="342900" indent="-342900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frenemy = friend + enemy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694497-15E5-AA41-A33F-F428DE73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A8BEC-609A-E948-B2AB-DD67FEB3EC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>
            <a:extLst>
              <a:ext uri="{FF2B5EF4-FFF2-40B4-BE49-F238E27FC236}">
                <a16:creationId xmlns:a16="http://schemas.microsoft.com/office/drawing/2014/main" id="{F674D057-1124-0B4B-A42E-1F3C6588E26B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Informal language</a:t>
            </a:r>
            <a:endParaRPr lang="en-US" altLang="en-US" sz="40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A4D1A89C-44E0-3A46-8E6F-95747EB0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559" y="1286323"/>
            <a:ext cx="9058728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informally</a:t>
            </a:r>
            <a:r>
              <a:rPr lang="en-GB" altLang="en-US" sz="2500" dirty="0">
                <a:latin typeface="Calibri" panose="020F0502020204030204" pitchFamily="34" charset="0"/>
              </a:rPr>
              <a:t>, we often use a variety of different phrases we would not use in more formal language. </a:t>
            </a:r>
          </a:p>
        </p:txBody>
      </p:sp>
      <p:sp>
        <p:nvSpPr>
          <p:cNvPr id="21510" name="AutoShape 4">
            <a:extLst>
              <a:ext uri="{FF2B5EF4-FFF2-40B4-BE49-F238E27FC236}">
                <a16:creationId xmlns:a16="http://schemas.microsoft.com/office/drawing/2014/main" id="{888AC11A-EA96-3940-8831-E87CD08A5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559" y="2500384"/>
            <a:ext cx="9058728" cy="1532334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</a:rPr>
              <a:t>These may be phrases or sayings that are part of our 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local dialect</a:t>
            </a:r>
            <a:r>
              <a:rPr lang="en-GB" altLang="en-US" sz="2800" dirty="0">
                <a:latin typeface="Calibri" panose="020F0502020204030204" pitchFamily="34" charset="0"/>
              </a:rPr>
              <a:t>. They can also be clichés, idioms, euphemisms, colloquialisms or slang.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8EA53-155C-B746-B64B-779C70FA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D7D59-B748-FE49-947F-3A5304B292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>
            <a:extLst>
              <a:ext uri="{FF2B5EF4-FFF2-40B4-BE49-F238E27FC236}">
                <a16:creationId xmlns:a16="http://schemas.microsoft.com/office/drawing/2014/main" id="{F674D057-1124-0B4B-A42E-1F3C6588E26B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Informal language</a:t>
            </a:r>
            <a:endParaRPr lang="en-US" altLang="en-US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8EA53-155C-B746-B64B-779C70FA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D7D59-B748-FE49-947F-3A5304B292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08D5CE60-6B2B-E541-A8D2-3747DEAB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745" y="1556987"/>
            <a:ext cx="10000761" cy="49971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Local dialect examples: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In Cockney rhyming slang  </a:t>
            </a:r>
            <a:br>
              <a:rPr lang="en-GB" altLang="en-US" sz="2500" b="1" dirty="0">
                <a:latin typeface="Calibri" panose="020F0502020204030204" pitchFamily="34" charset="0"/>
              </a:rPr>
            </a:br>
            <a:r>
              <a:rPr lang="en-GB" altLang="en-US" sz="2500" dirty="0">
                <a:latin typeface="Calibri" panose="020F0502020204030204" pitchFamily="34" charset="0"/>
              </a:rPr>
              <a:t>The stairs are described as ‘the apples and pairs’.</a:t>
            </a:r>
            <a:br>
              <a:rPr lang="en-GB" altLang="en-US" sz="2500" dirty="0">
                <a:latin typeface="Calibri" panose="020F0502020204030204" pitchFamily="34" charset="0"/>
              </a:rPr>
            </a:br>
            <a:r>
              <a:rPr lang="en-GB" altLang="en-US" sz="2500" dirty="0">
                <a:latin typeface="Calibri" panose="020F0502020204030204" pitchFamily="34" charset="0"/>
              </a:rPr>
              <a:t>A look is described as a ‘butcher’s hook’.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In the Midland Counties </a:t>
            </a:r>
            <a:br>
              <a:rPr lang="en-GB" altLang="en-US" sz="2500" b="1" dirty="0">
                <a:latin typeface="Calibri" panose="020F0502020204030204" pitchFamily="34" charset="0"/>
              </a:rPr>
            </a:br>
            <a:r>
              <a:rPr lang="en-GB" altLang="en-US" sz="2500" dirty="0">
                <a:latin typeface="Calibri" panose="020F0502020204030204" pitchFamily="34" charset="0"/>
              </a:rPr>
              <a:t>Telling a story in too much detail would be described as ‘going all around the Wrekin’.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In Yorkshire </a:t>
            </a:r>
            <a:br>
              <a:rPr lang="en-GB" altLang="en-US" sz="2500" b="1" dirty="0">
                <a:latin typeface="Calibri" panose="020F0502020204030204" pitchFamily="34" charset="0"/>
              </a:rPr>
            </a:br>
            <a:r>
              <a:rPr lang="en-GB" altLang="en-US" sz="2500" dirty="0">
                <a:latin typeface="Calibri" panose="020F0502020204030204" pitchFamily="34" charset="0"/>
              </a:rPr>
              <a:t>Your boss might be your ‘gaffer’ .</a:t>
            </a:r>
            <a:br>
              <a:rPr lang="en-GB" altLang="en-US" sz="2500" dirty="0">
                <a:latin typeface="Calibri" panose="020F0502020204030204" pitchFamily="34" charset="0"/>
              </a:rPr>
            </a:br>
            <a:r>
              <a:rPr lang="en-GB" altLang="en-US" sz="2500" dirty="0">
                <a:latin typeface="Calibri" panose="020F0502020204030204" pitchFamily="34" charset="0"/>
              </a:rPr>
              <a:t>Having common sense might be described as having ‘gumption’.</a:t>
            </a:r>
          </a:p>
        </p:txBody>
      </p:sp>
    </p:spTree>
    <p:extLst>
      <p:ext uri="{BB962C8B-B14F-4D97-AF65-F5344CB8AC3E}">
        <p14:creationId xmlns:p14="http://schemas.microsoft.com/office/powerpoint/2010/main" val="1993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>
            <a:extLst>
              <a:ext uri="{FF2B5EF4-FFF2-40B4-BE49-F238E27FC236}">
                <a16:creationId xmlns:a16="http://schemas.microsoft.com/office/drawing/2014/main" id="{89756AC1-A58F-6E4E-82AF-A5263CD2433B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Informal language</a:t>
            </a:r>
            <a:endParaRPr lang="en-US" altLang="en-US" sz="40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89EBB6D8-43D6-7D40-9F59-29A480A5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379062"/>
            <a:ext cx="8569325" cy="953453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informally</a:t>
            </a:r>
            <a:r>
              <a:rPr lang="en-GB" altLang="en-US" sz="2500" dirty="0">
                <a:latin typeface="Calibri" panose="020F0502020204030204" pitchFamily="34" charset="0"/>
              </a:rPr>
              <a:t>, we often use a variety of different phrases we would not use in more formal language. </a:t>
            </a:r>
          </a:p>
        </p:txBody>
      </p:sp>
      <p:sp>
        <p:nvSpPr>
          <p:cNvPr id="22534" name="AutoShape 4">
            <a:extLst>
              <a:ext uri="{FF2B5EF4-FFF2-40B4-BE49-F238E27FC236}">
                <a16:creationId xmlns:a16="http://schemas.microsoft.com/office/drawing/2014/main" id="{2F376229-6C57-054C-8D6E-59D89491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65401"/>
            <a:ext cx="4176712" cy="201771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 writing may also include </a:t>
            </a: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addressing the reader.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‘You’ll be amazed…</a:t>
            </a:r>
            <a:endParaRPr lang="en-GB" alt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951FAD39-60D9-8248-8B20-99852A2AE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565401"/>
            <a:ext cx="3887788" cy="3013075"/>
          </a:xfrm>
          <a:prstGeom prst="roundRect">
            <a:avLst>
              <a:gd name="adj" fmla="val 16667"/>
            </a:avLst>
          </a:prstGeom>
          <a:solidFill>
            <a:srgbClr val="1EED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Conversational language </a:t>
            </a:r>
            <a:r>
              <a:rPr lang="en-GB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phrases.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r>
              <a:rPr lang="en-GB" altLang="en-US" sz="2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‘Come on, it’s time we were off!’</a:t>
            </a:r>
            <a:r>
              <a:rPr lang="en-GB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altLang="en-US" sz="2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‘Haven’t you got something better to be up to?’</a:t>
            </a:r>
            <a:r>
              <a:rPr lang="en-GB" altLang="en-U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6" name="AutoShape 4">
            <a:extLst>
              <a:ext uri="{FF2B5EF4-FFF2-40B4-BE49-F238E27FC236}">
                <a16:creationId xmlns:a16="http://schemas.microsoft.com/office/drawing/2014/main" id="{59C26E50-D147-F24C-9C45-ACFCF06E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868864"/>
            <a:ext cx="4176712" cy="1804987"/>
          </a:xfrm>
          <a:prstGeom prst="roundRect">
            <a:avLst>
              <a:gd name="adj" fmla="val 16667"/>
            </a:avLst>
          </a:prstGeom>
          <a:solidFill>
            <a:srgbClr val="FF34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How many examples can you think of for addressing the reader directly and conversational language?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19B1B-63E0-F44C-AA28-53303173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0923A-6AE6-E04C-9FB2-457631C188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>
            <a:extLst>
              <a:ext uri="{FF2B5EF4-FFF2-40B4-BE49-F238E27FC236}">
                <a16:creationId xmlns:a16="http://schemas.microsoft.com/office/drawing/2014/main" id="{89AE1A0D-B196-5745-AA30-CA16CACC0648}"/>
              </a:ext>
            </a:extLst>
          </p:cNvPr>
          <p:cNvSpPr txBox="1">
            <a:spLocks/>
          </p:cNvSpPr>
          <p:nvPr/>
        </p:nvSpPr>
        <p:spPr bwMode="auto">
          <a:xfrm>
            <a:off x="2119314" y="-387350"/>
            <a:ext cx="7762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Informal writing - colloquialisms</a:t>
            </a:r>
            <a:endParaRPr lang="en-US" altLang="en-US" sz="4000"/>
          </a:p>
        </p:txBody>
      </p:sp>
      <p:sp>
        <p:nvSpPr>
          <p:cNvPr id="25605" name="AutoShape 4">
            <a:extLst>
              <a:ext uri="{FF2B5EF4-FFF2-40B4-BE49-F238E27FC236}">
                <a16:creationId xmlns:a16="http://schemas.microsoft.com/office/drawing/2014/main" id="{BEADEC70-08BD-304C-838C-E68CBBEF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10" y="1750545"/>
            <a:ext cx="4528876" cy="499562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A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colloquialism</a:t>
            </a:r>
            <a:r>
              <a:rPr lang="en-GB" altLang="en-US" sz="2500" dirty="0">
                <a:latin typeface="Calibri" panose="020F0502020204030204" pitchFamily="34" charset="0"/>
              </a:rPr>
              <a:t> is a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slang expression</a:t>
            </a:r>
            <a:r>
              <a:rPr lang="en-GB" altLang="en-US" sz="2500" dirty="0">
                <a:latin typeface="Calibri" panose="020F0502020204030204" pitchFamily="34" charset="0"/>
              </a:rPr>
              <a:t> which has become so familiar that it is now used regularly in most writing and conversations. It can also be classed as an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idiom</a:t>
            </a:r>
            <a:r>
              <a:rPr lang="en-GB" altLang="en-US" sz="2500" dirty="0">
                <a:latin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E.g. She was the ‘apple of’ her dad’s eye.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The boy was feeling ‘out of sorts’.</a:t>
            </a:r>
          </a:p>
        </p:txBody>
      </p:sp>
      <p:sp>
        <p:nvSpPr>
          <p:cNvPr id="25606" name="AutoShape 4">
            <a:extLst>
              <a:ext uri="{FF2B5EF4-FFF2-40B4-BE49-F238E27FC236}">
                <a16:creationId xmlns:a16="http://schemas.microsoft.com/office/drawing/2014/main" id="{A7FE9A0B-F167-0F47-9B4E-3FB9C8743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1750545"/>
            <a:ext cx="6894285" cy="137910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Find out what these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colloquial expressions </a:t>
            </a:r>
            <a:r>
              <a:rPr lang="en-GB" altLang="en-US" sz="2500" dirty="0">
                <a:latin typeface="Calibri" panose="020F0502020204030204" pitchFamily="34" charset="0"/>
              </a:rPr>
              <a:t>mean and use them in a sentence to show how they can be used to describe an action or event.</a:t>
            </a:r>
          </a:p>
        </p:txBody>
      </p:sp>
      <p:sp>
        <p:nvSpPr>
          <p:cNvPr id="25607" name="AutoShape 4">
            <a:extLst>
              <a:ext uri="{FF2B5EF4-FFF2-40B4-BE49-F238E27FC236}">
                <a16:creationId xmlns:a16="http://schemas.microsoft.com/office/drawing/2014/main" id="{A69F68C6-D813-AE43-8284-380E0FA0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782" y="3664474"/>
            <a:ext cx="4339772" cy="30816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to ‘nip something in the bud’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to ‘smell a rat’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to ‘let the cat out of the bag’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to ‘strike while the iron’s hot’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to ‘take the bull by the horns’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32E7434F-4F29-774D-93E1-F3E3E1923E3A}"/>
              </a:ext>
            </a:extLst>
          </p:cNvPr>
          <p:cNvSpPr/>
          <p:nvPr/>
        </p:nvSpPr>
        <p:spPr>
          <a:xfrm>
            <a:off x="8112918" y="3129647"/>
            <a:ext cx="1079500" cy="5348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F052-21D8-E74A-A748-64DBD5A2A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E9A41B-2301-0D4D-8BD5-4B7CC7D768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1" animBg="1"/>
      <p:bldP spid="2560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>
            <a:extLst>
              <a:ext uri="{FF2B5EF4-FFF2-40B4-BE49-F238E27FC236}">
                <a16:creationId xmlns:a16="http://schemas.microsoft.com/office/drawing/2014/main" id="{56491E9C-BF90-AE4E-B687-34E6D283E610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Formal language</a:t>
            </a:r>
            <a:endParaRPr lang="en-US" altLang="en-US" sz="400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0073C029-5E71-E848-8707-88DBB1F5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1316038"/>
            <a:ext cx="8729663" cy="1377950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When we write in a more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way, we often use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English </a:t>
            </a: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which is the name given to the ‘official’ English language that follows the rules in grammar books and dictionaries.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78A4C6-AD18-A949-A301-FFDCA9D1BB53}"/>
              </a:ext>
            </a:extLst>
          </p:cNvPr>
          <p:cNvSpPr/>
          <p:nvPr/>
        </p:nvSpPr>
        <p:spPr>
          <a:xfrm>
            <a:off x="2521744" y="2795587"/>
            <a:ext cx="7165976" cy="3615374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we use in formal writing is the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‘Queen’s English’ 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pronouns.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3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‘One may not entirely agree with the viewpoint…’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557F65-7210-454B-BF84-8D49CE71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DBB06-BB3F-5A4B-88FE-5C297ADB6F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623323"/>
            <a:ext cx="10681447" cy="4066278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The PiXL therapies can be taught to a whole class or a target group. Each therapy is editable so that it can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Each therapy begins with a LORIC activity to develop relevant character attributes.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This is followed by a vocabulary task, which uses the PiXL 5-phase approach to teach key vocabulary. Further resources to develop vocabulary can be found in the Whole School area under the PiXL Unlock strategy.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Each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range of question types is included to promote pupils developing security by testing the same skill in different ways. 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>
            <a:extLst>
              <a:ext uri="{FF2B5EF4-FFF2-40B4-BE49-F238E27FC236}">
                <a16:creationId xmlns:a16="http://schemas.microsoft.com/office/drawing/2014/main" id="{56491E9C-BF90-AE4E-B687-34E6D283E610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Formal language- “I” or “me”</a:t>
            </a:r>
            <a:endParaRPr lang="en-US" altLang="en-US" sz="4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BB8BFD-51AE-F746-ADF0-0E94DC48D6A5}"/>
              </a:ext>
            </a:extLst>
          </p:cNvPr>
          <p:cNvSpPr/>
          <p:nvPr/>
        </p:nvSpPr>
        <p:spPr>
          <a:xfrm>
            <a:off x="1603374" y="1597131"/>
            <a:ext cx="8974287" cy="2655556"/>
          </a:xfrm>
          <a:prstGeom prst="roundRect">
            <a:avLst/>
          </a:prstGeom>
          <a:solidFill>
            <a:srgbClr val="FDFED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writing formally, you must also be careful of the correct use of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‘I’ </a:t>
            </a:r>
            <a:r>
              <a:rPr lang="en-GB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‘me’. </a:t>
            </a:r>
          </a:p>
          <a:p>
            <a:pPr>
              <a:defRPr/>
            </a:pPr>
            <a:r>
              <a:rPr lang="en-GB" sz="2500" dirty="0">
                <a:solidFill>
                  <a:srgbClr val="222222"/>
                </a:solidFill>
                <a:latin typeface="Calibri" panose="020F0502020204030204" pitchFamily="34" charset="0"/>
              </a:rPr>
              <a:t>Use the pronoun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</a:rPr>
              <a:t>"I" </a:t>
            </a:r>
            <a:r>
              <a:rPr lang="en-GB" sz="2500" dirty="0">
                <a:solidFill>
                  <a:srgbClr val="222222"/>
                </a:solidFill>
                <a:latin typeface="Calibri" panose="020F0502020204030204" pitchFamily="34" charset="0"/>
              </a:rPr>
              <a:t>when the person speaking is doing the action, either alone or with someone else. Use the pronoun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</a:rPr>
              <a:t>"me" </a:t>
            </a:r>
            <a:r>
              <a:rPr lang="en-GB" sz="2500" dirty="0">
                <a:solidFill>
                  <a:srgbClr val="222222"/>
                </a:solidFill>
                <a:latin typeface="Calibri" panose="020F0502020204030204" pitchFamily="34" charset="0"/>
              </a:rPr>
              <a:t>when the person speaking is receiving the action of the verb in some way, either directly or indirectly.</a:t>
            </a:r>
            <a:endParaRPr lang="en-GB" sz="2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557F65-7210-454B-BF84-8D49CE71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DBB06-BB3F-5A4B-88FE-5C297ADB6F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7188BD-3E6F-C047-A5D2-D51E36B707DB}"/>
              </a:ext>
            </a:extLst>
          </p:cNvPr>
          <p:cNvSpPr/>
          <p:nvPr/>
        </p:nvSpPr>
        <p:spPr>
          <a:xfrm>
            <a:off x="1603374" y="4458809"/>
            <a:ext cx="8974287" cy="1767820"/>
          </a:xfrm>
          <a:prstGeom prst="roundRect">
            <a:avLst/>
          </a:prstGeom>
          <a:solidFill>
            <a:srgbClr val="FF34E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example:</a:t>
            </a:r>
          </a:p>
          <a:p>
            <a:pPr algn="ctr">
              <a:defRPr/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went to the shops.</a:t>
            </a:r>
          </a:p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She told me to sharpen my pencil.  </a:t>
            </a:r>
            <a:endParaRPr lang="en-GB" sz="2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>
            <a:extLst>
              <a:ext uri="{FF2B5EF4-FFF2-40B4-BE49-F238E27FC236}">
                <a16:creationId xmlns:a16="http://schemas.microsoft.com/office/drawing/2014/main" id="{56491E9C-BF90-AE4E-B687-34E6D283E610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“I” or “me?</a:t>
            </a:r>
            <a:endParaRPr lang="en-US" altLang="en-US" sz="4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BB8BFD-51AE-F746-ADF0-0E94DC48D6A5}"/>
              </a:ext>
            </a:extLst>
          </p:cNvPr>
          <p:cNvSpPr/>
          <p:nvPr/>
        </p:nvSpPr>
        <p:spPr>
          <a:xfrm>
            <a:off x="1603375" y="1843873"/>
            <a:ext cx="8974287" cy="3976355"/>
          </a:xfrm>
          <a:prstGeom prst="roundRect">
            <a:avLst/>
          </a:prstGeom>
          <a:solidFill>
            <a:srgbClr val="FDFED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My dad allowed ______ to stay up late.</a:t>
            </a:r>
          </a:p>
          <a:p>
            <a:pPr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_______ ate all of my dinner – even the carrots.</a:t>
            </a:r>
          </a:p>
          <a:p>
            <a:pPr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Jared and ______ went to the cinema. </a:t>
            </a:r>
          </a:p>
          <a:p>
            <a:pPr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Can you tell ______ where the nearest bus stop 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557F65-7210-454B-BF84-8D49CE71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DBB06-BB3F-5A4B-88FE-5C297ADB6F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>
            <a:extLst>
              <a:ext uri="{FF2B5EF4-FFF2-40B4-BE49-F238E27FC236}">
                <a16:creationId xmlns:a16="http://schemas.microsoft.com/office/drawing/2014/main" id="{56491E9C-BF90-AE4E-B687-34E6D283E610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“I” or “me?</a:t>
            </a:r>
            <a:endParaRPr lang="en-US" altLang="en-US" sz="4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BB8BFD-51AE-F746-ADF0-0E94DC48D6A5}"/>
              </a:ext>
            </a:extLst>
          </p:cNvPr>
          <p:cNvSpPr/>
          <p:nvPr/>
        </p:nvSpPr>
        <p:spPr>
          <a:xfrm>
            <a:off x="1603375" y="1843873"/>
            <a:ext cx="8974287" cy="3976355"/>
          </a:xfrm>
          <a:prstGeom prst="roundRect">
            <a:avLst/>
          </a:prstGeom>
          <a:solidFill>
            <a:srgbClr val="FDFED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My dad allowed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me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 to stay up late.</a:t>
            </a:r>
          </a:p>
          <a:p>
            <a:pPr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 ate all of my dinner- even the carrots.</a:t>
            </a:r>
          </a:p>
          <a:p>
            <a:pPr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Jared and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 went to the cinema. </a:t>
            </a:r>
          </a:p>
          <a:p>
            <a:pPr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Can you tell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</a:rPr>
              <a:t>me</a:t>
            </a: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 where the nearest bus stop 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557F65-7210-454B-BF84-8D49CE71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DBB06-BB3F-5A4B-88FE-5C297ADB6F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1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>
            <a:extLst>
              <a:ext uri="{FF2B5EF4-FFF2-40B4-BE49-F238E27FC236}">
                <a16:creationId xmlns:a16="http://schemas.microsoft.com/office/drawing/2014/main" id="{61EFA577-9CEE-E94B-869F-CCFDF3CF2D5F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Formal language</a:t>
            </a:r>
            <a:endParaRPr lang="en-US" altLang="en-US" sz="4000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DD84AB02-425B-5643-9BC9-C9758FF1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1395414"/>
            <a:ext cx="8569325" cy="95408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formally</a:t>
            </a: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, we often use a variety of different phrases we would not use in more informal language.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8A9754-4C18-7344-B219-B70EA93F513F}"/>
              </a:ext>
            </a:extLst>
          </p:cNvPr>
          <p:cNvSpPr/>
          <p:nvPr/>
        </p:nvSpPr>
        <p:spPr>
          <a:xfrm>
            <a:off x="624114" y="2476501"/>
            <a:ext cx="5255986" cy="4175125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vocabulary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specific to the topic. F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or example</a:t>
            </a:r>
            <a:r>
              <a:rPr lang="en-GB" sz="2600" dirty="0">
                <a:solidFill>
                  <a:srgbClr val="222222"/>
                </a:solidFill>
                <a:latin typeface="Calibri" panose="020F0502020204030204" pitchFamily="34" charset="0"/>
              </a:rPr>
              <a:t>: if the text is about how a car is made, it may include </a:t>
            </a:r>
            <a:r>
              <a:rPr lang="en-GB" sz="2600" b="1" dirty="0">
                <a:solidFill>
                  <a:srgbClr val="222222"/>
                </a:solidFill>
                <a:latin typeface="Calibri" panose="020F0502020204030204" pitchFamily="34" charset="0"/>
              </a:rPr>
              <a:t>words</a:t>
            </a:r>
            <a:r>
              <a:rPr lang="en-GB" sz="2600" dirty="0">
                <a:solidFill>
                  <a:srgbClr val="222222"/>
                </a:solidFill>
                <a:latin typeface="Calibri" panose="020F0502020204030204" pitchFamily="34" charset="0"/>
              </a:rPr>
              <a:t> such as ‘ignition’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and ‘engine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vocabulary is used normally used by </a:t>
            </a:r>
            <a:r>
              <a:rPr lang="en-GB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professionals</a:t>
            </a: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DAE54B7-44D3-564C-9C9B-7E43449ED3A1}"/>
              </a:ext>
            </a:extLst>
          </p:cNvPr>
          <p:cNvSpPr/>
          <p:nvPr/>
        </p:nvSpPr>
        <p:spPr>
          <a:xfrm>
            <a:off x="6167439" y="2476501"/>
            <a:ext cx="5342390" cy="4175125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choice of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 verbs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 verbs expresses the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necessity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something.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GB" sz="28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look…?’ or ‘</a:t>
            </a:r>
            <a:r>
              <a:rPr lang="en-GB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en-GB" sz="28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be so kind as to…’.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517A4-DE83-F940-80FA-2EC87C38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6C5F7-BE6B-9E43-8585-404A055D6B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67091C-0721-0D4D-9642-4AA794F30306}"/>
              </a:ext>
            </a:extLst>
          </p:cNvPr>
          <p:cNvSpPr/>
          <p:nvPr/>
        </p:nvSpPr>
        <p:spPr>
          <a:xfrm>
            <a:off x="1900239" y="1668463"/>
            <a:ext cx="8283575" cy="3816350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EBF099B4-FF65-8C4A-9ABA-1C17B6932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52738"/>
            <a:ext cx="57594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800">
                <a:latin typeface="Calibri" panose="020F0502020204030204" pitchFamily="34" charset="0"/>
              </a:rPr>
              <a:t>Punctuation</a:t>
            </a: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97E75-17BC-EC4E-9F42-C3308C180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30451-FD18-9F41-BAF8-787FB4F2D5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1">
            <a:extLst>
              <a:ext uri="{FF2B5EF4-FFF2-40B4-BE49-F238E27FC236}">
                <a16:creationId xmlns:a16="http://schemas.microsoft.com/office/drawing/2014/main" id="{17975805-6C4E-2146-8A7B-4B5BD973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4" y="314326"/>
            <a:ext cx="4568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Punctuation – formal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BEA734-811D-DC4D-8A59-4663CF186C15}"/>
              </a:ext>
            </a:extLst>
          </p:cNvPr>
          <p:cNvGraphicFramePr>
            <a:graphicFrameLocks noGrp="1"/>
          </p:cNvGraphicFramePr>
          <p:nvPr/>
        </p:nvGraphicFramePr>
        <p:xfrm>
          <a:off x="1774826" y="1628775"/>
          <a:ext cx="8569325" cy="489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802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Formal</a:t>
                      </a:r>
                    </a:p>
                  </a:txBody>
                  <a:tcPr marL="91444" marR="91444" marT="45909" marB="459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504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Colons</a:t>
                      </a:r>
                      <a:r>
                        <a:rPr lang="en-GB" sz="25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– to introduce a list, introduce a quotation or to join two sentences together (second part of sentence must emphasize or illustrate the first).</a:t>
                      </a:r>
                      <a:endParaRPr lang="en-GB" sz="2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909" marB="459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153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Semi</a:t>
                      </a:r>
                      <a:r>
                        <a:rPr lang="en-GB" sz="25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25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colons</a:t>
                      </a:r>
                      <a:r>
                        <a:rPr lang="en-GB" sz="2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used in a descriptive list or to join two main clauses together.</a:t>
                      </a:r>
                    </a:p>
                  </a:txBody>
                  <a:tcPr marL="91444" marR="91444" marT="45909" marB="459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contractions 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full expanded versions of the words 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e.g. should not. 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909" marB="459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153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Stick to the rules</a:t>
                      </a:r>
                      <a:r>
                        <a:rPr lang="en-GB" sz="25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5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accurate use of punctuation with no deviation from technically correct rules for use. </a:t>
                      </a:r>
                      <a:endParaRPr lang="en-GB" sz="2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4" marR="91444" marT="45909" marB="459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CEE0B92-81C8-CF41-B56A-518BDB4A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FCEB2-C26A-8D4E-8127-87562B3A2D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1">
            <a:extLst>
              <a:ext uri="{FF2B5EF4-FFF2-40B4-BE49-F238E27FC236}">
                <a16:creationId xmlns:a16="http://schemas.microsoft.com/office/drawing/2014/main" id="{A5515D60-E480-9143-A927-FC252DDC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314326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Punctuation – informal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CC782D-C623-764E-B27F-B282D430F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00695"/>
              </p:ext>
            </p:extLst>
          </p:nvPr>
        </p:nvGraphicFramePr>
        <p:xfrm>
          <a:off x="1513297" y="1179195"/>
          <a:ext cx="8786813" cy="535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72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Informal</a:t>
                      </a:r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7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Dashes </a:t>
                      </a:r>
                      <a:r>
                        <a:rPr lang="en-GB" sz="2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GB" sz="2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deliberate use of dashes to separate main clauses e.g. 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‘You won’t believe what happened – I dropped the plate!’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GB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Contractions</a:t>
                      </a:r>
                      <a:r>
                        <a:rPr kumimoji="0" lang="en-GB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inclusion of contractions e.g. </a:t>
                      </a:r>
                      <a:r>
                        <a:rPr kumimoji="0" lang="en-GB" sz="2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shouldn’t, won’t, etc.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GB" sz="2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Ellipsis</a:t>
                      </a:r>
                      <a:r>
                        <a:rPr kumimoji="0" lang="en-GB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use of ellipsis to build tension or demonstrate hesitation e.g. </a:t>
                      </a:r>
                      <a:r>
                        <a:rPr kumimoji="0" lang="en-GB" sz="2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‘I… I don’t think I can… do it…’</a:t>
                      </a:r>
                      <a:endParaRPr kumimoji="0" lang="en-GB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79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Flexible use of punctuation </a:t>
                      </a:r>
                      <a:r>
                        <a:rPr lang="en-GB" sz="2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GB" sz="25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reative flexibility in the application of punctuation such as whole words in capitals to add emphasis (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said WHAT?) 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mixed/repeated end punctuation for effect 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(Why did you think that?!)</a:t>
                      </a:r>
                      <a:endParaRPr lang="en-GB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015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Apostrophes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GB" sz="25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postrophes for omissions where accent or dialect is being indicated e.g. 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‘And ‘ow are you </a:t>
                      </a:r>
                      <a:r>
                        <a:rPr lang="en-GB" sz="25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gonna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get that ‘</a:t>
                      </a:r>
                      <a:r>
                        <a:rPr lang="en-GB" sz="25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</a:t>
                      </a:r>
                      <a:r>
                        <a:rPr lang="en-GB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?’</a:t>
                      </a:r>
                      <a:endParaRPr lang="en-GB" sz="2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1" marR="91441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05B870B-3739-4440-921E-17E489DE4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56F7E-AF90-FB43-BA3B-6CA6D3F992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941343-73ED-0C47-B16E-0B7FA25099DB}"/>
              </a:ext>
            </a:extLst>
          </p:cNvPr>
          <p:cNvSpPr/>
          <p:nvPr/>
        </p:nvSpPr>
        <p:spPr>
          <a:xfrm>
            <a:off x="1900239" y="1668463"/>
            <a:ext cx="8283575" cy="3816350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0D540F5D-62E2-B048-8AD0-D684693F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022601"/>
            <a:ext cx="7905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>
                <a:latin typeface="Calibri" panose="020F0502020204030204" pitchFamily="34" charset="0"/>
              </a:rPr>
              <a:t>Grammatical structure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1CEE3-ACB2-4446-A978-FDD46746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8419D-507E-D741-AEAA-A7F6C4327C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>
            <a:extLst>
              <a:ext uri="{FF2B5EF4-FFF2-40B4-BE49-F238E27FC236}">
                <a16:creationId xmlns:a16="http://schemas.microsoft.com/office/drawing/2014/main" id="{B9B1FAD7-1635-6A4E-B16A-C877CEC6EBA8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Formal language</a:t>
            </a:r>
            <a:endParaRPr lang="en-US" altLang="en-US" sz="4000">
              <a:solidFill>
                <a:srgbClr val="000000"/>
              </a:solidFill>
            </a:endParaRPr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A6F51AFB-DB80-8B44-AF8A-6B5B7595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379062"/>
            <a:ext cx="8569325" cy="953453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formally</a:t>
            </a: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, our sentences are grammatically different compared to more informal writing.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4FB2F9-CE64-8C45-99B0-35836674C1A6}"/>
              </a:ext>
            </a:extLst>
          </p:cNvPr>
          <p:cNvSpPr/>
          <p:nvPr/>
        </p:nvSpPr>
        <p:spPr>
          <a:xfrm>
            <a:off x="1919289" y="2573793"/>
            <a:ext cx="4537075" cy="35067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Passive voice </a:t>
            </a:r>
            <a:endParaRPr lang="en-GB" sz="2800" b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GB" sz="2800" dirty="0">
                <a:solidFill>
                  <a:srgbClr val="222222"/>
                </a:solidFill>
                <a:latin typeface="Calibri" panose="020F0502020204030204" pitchFamily="34" charset="0"/>
              </a:rPr>
              <a:t>A sentence is written in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passive voice</a:t>
            </a:r>
            <a:r>
              <a:rPr lang="en-GB" sz="2800" dirty="0">
                <a:solidFill>
                  <a:srgbClr val="222222"/>
                </a:solidFill>
                <a:latin typeface="Calibri" panose="020F0502020204030204" pitchFamily="34" charset="0"/>
              </a:rPr>
              <a:t> when the subject of the sentence has an action done to it by someone or something else, e.g. The dog was being washed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by</a:t>
            </a:r>
            <a:r>
              <a:rPr lang="en-GB" sz="2800" dirty="0">
                <a:solidFill>
                  <a:srgbClr val="222222"/>
                </a:solidFill>
                <a:latin typeface="Calibri" panose="020F0502020204030204" pitchFamily="34" charset="0"/>
              </a:rPr>
              <a:t> the girl.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9943" name="Picture 2" descr="Image result for girl washing a dog cartoon">
            <a:extLst>
              <a:ext uri="{FF2B5EF4-FFF2-40B4-BE49-F238E27FC236}">
                <a16:creationId xmlns:a16="http://schemas.microsoft.com/office/drawing/2014/main" id="{61E62C3F-86E9-C043-B377-C8E1531D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01"/>
          <a:stretch>
            <a:fillRect/>
          </a:stretch>
        </p:blipFill>
        <p:spPr bwMode="auto">
          <a:xfrm>
            <a:off x="6959600" y="2840946"/>
            <a:ext cx="241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1FD07-9A3D-E140-ADE1-7325F059B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B4081-22F0-CA4F-BA27-E29FB1974F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8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>
            <a:extLst>
              <a:ext uri="{FF2B5EF4-FFF2-40B4-BE49-F238E27FC236}">
                <a16:creationId xmlns:a16="http://schemas.microsoft.com/office/drawing/2014/main" id="{A143F408-A909-F94E-9A4F-E9316A1CE91F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Formal language</a:t>
            </a:r>
            <a:endParaRPr lang="en-US" altLang="en-US" sz="4000">
              <a:solidFill>
                <a:srgbClr val="000000"/>
              </a:solidFill>
            </a:endParaRPr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6F7F39D1-4AB4-364A-BCB2-24F21BF90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379062"/>
            <a:ext cx="8569325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When we are speaking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formally</a:t>
            </a: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our sentences are grammatically different compared to more informal writing.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FF8C70B-6D9E-DC4F-B08F-EA94CDC7368E}"/>
              </a:ext>
            </a:extLst>
          </p:cNvPr>
          <p:cNvSpPr/>
          <p:nvPr/>
        </p:nvSpPr>
        <p:spPr>
          <a:xfrm>
            <a:off x="1919289" y="2443164"/>
            <a:ext cx="6985000" cy="40354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Subjunctive form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– The subjunctive form is a verb form or mood used to express things that could or should happen. It is used to express wishes, hopes, commands, demands or suggestions. </a:t>
            </a:r>
          </a:p>
          <a:p>
            <a:pPr algn="ctr"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E.g. If I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</a:rPr>
              <a:t>were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 president, I would not put up with the damage we are causing to our environment. </a:t>
            </a:r>
          </a:p>
          <a:p>
            <a:pPr algn="ctr">
              <a:defRPr/>
            </a:pP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The subjunctive verb is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</a:rPr>
              <a:t>were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. This example could be used in a </a:t>
            </a:r>
            <a:r>
              <a:rPr lang="en-GB" sz="2500" dirty="0">
                <a:solidFill>
                  <a:srgbClr val="FF0000"/>
                </a:solidFill>
                <a:latin typeface="Calibri" panose="020F0502020204030204" pitchFamily="34" charset="0"/>
              </a:rPr>
              <a:t>formal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 persuasive letter.</a:t>
            </a:r>
          </a:p>
        </p:txBody>
      </p:sp>
      <p:pic>
        <p:nvPicPr>
          <p:cNvPr id="41991" name="Picture 4" descr="Image result for man in a suit cartoon">
            <a:extLst>
              <a:ext uri="{FF2B5EF4-FFF2-40B4-BE49-F238E27FC236}">
                <a16:creationId xmlns:a16="http://schemas.microsoft.com/office/drawing/2014/main" id="{C76B3EDB-EEA0-B044-9925-81842833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4"/>
          <a:stretch>
            <a:fillRect/>
          </a:stretch>
        </p:blipFill>
        <p:spPr bwMode="auto">
          <a:xfrm>
            <a:off x="9191626" y="3183619"/>
            <a:ext cx="16891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65038-3008-B942-8C86-779F0BBF5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82D0C-8BC4-464C-91BC-5E3F544A8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4689F8-0C3A-4726-BA8E-75FFDFF2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93700"/>
            <a:ext cx="10777538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Progress across amber – the 4 stage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C7E47D-C58C-4734-8F8A-588C184F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45924"/>
              </p:ext>
            </p:extLst>
          </p:nvPr>
        </p:nvGraphicFramePr>
        <p:xfrm>
          <a:off x="2373306" y="2708007"/>
          <a:ext cx="9397218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7218">
                  <a:extLst>
                    <a:ext uri="{9D8B030D-6E8A-4147-A177-3AD203B41FA5}">
                      <a16:colId xmlns:a16="http://schemas.microsoft.com/office/drawing/2014/main" val="295188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completed a therapy test independently, following a set of therapy sessions.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A child has successfully completed a therapy test independently, a period after the relevant therapy sessions – we would advise about 2 weeks.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applied their knowledge or skill in an unfamiliar context.  This may be application across the curriculum or in a problem.</a:t>
                      </a:r>
                    </a:p>
                  </a:txBody>
                  <a:tcPr>
                    <a:solidFill>
                      <a:srgbClr val="F89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pupil has </a:t>
                      </a:r>
                      <a:r>
                        <a:rPr lang="en-GB" sz="2400" b="0" u="sng" dirty="0">
                          <a:solidFill>
                            <a:schemeClr val="tx1"/>
                          </a:solidFill>
                        </a:rPr>
                        <a:t>successfully re-visited the skills at a later point, and applies these in an unfamiliar context or problem, or across the curriculum.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181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7C6A851-0154-48F5-8207-47FA4C6FFC67}"/>
              </a:ext>
            </a:extLst>
          </p:cNvPr>
          <p:cNvSpPr/>
          <p:nvPr/>
        </p:nvSpPr>
        <p:spPr>
          <a:xfrm>
            <a:off x="1426867" y="2742122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476F67-0853-4B67-BCBA-F468BCCBAFBC}"/>
              </a:ext>
            </a:extLst>
          </p:cNvPr>
          <p:cNvSpPr/>
          <p:nvPr/>
        </p:nvSpPr>
        <p:spPr>
          <a:xfrm>
            <a:off x="1425920" y="3576591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C30849-73C6-4D5A-8148-C862E000E0AA}"/>
              </a:ext>
            </a:extLst>
          </p:cNvPr>
          <p:cNvSpPr/>
          <p:nvPr/>
        </p:nvSpPr>
        <p:spPr>
          <a:xfrm>
            <a:off x="1425920" y="4374839"/>
            <a:ext cx="769888" cy="724729"/>
          </a:xfrm>
          <a:prstGeom prst="ellipse">
            <a:avLst/>
          </a:prstGeom>
          <a:solidFill>
            <a:srgbClr val="F89A1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DA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101EFF-0E1F-42A3-9F84-B574E6CBEF5C}"/>
              </a:ext>
            </a:extLst>
          </p:cNvPr>
          <p:cNvSpPr/>
          <p:nvPr/>
        </p:nvSpPr>
        <p:spPr>
          <a:xfrm>
            <a:off x="1426867" y="5231056"/>
            <a:ext cx="769888" cy="724729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E9217-7DF5-41CB-84D4-48056C3F206A}"/>
              </a:ext>
            </a:extLst>
          </p:cNvPr>
          <p:cNvSpPr/>
          <p:nvPr/>
        </p:nvSpPr>
        <p:spPr>
          <a:xfrm>
            <a:off x="698500" y="1379620"/>
            <a:ext cx="10948068" cy="1003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The three therapy tests which accompany this resource can be used to revisit the taught skill to check that the pupil is able to perform it independently and consistently.</a:t>
            </a:r>
          </a:p>
        </p:txBody>
      </p:sp>
    </p:spTree>
    <p:extLst>
      <p:ext uri="{BB962C8B-B14F-4D97-AF65-F5344CB8AC3E}">
        <p14:creationId xmlns:p14="http://schemas.microsoft.com/office/powerpoint/2010/main" val="349507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">
            <a:extLst>
              <a:ext uri="{FF2B5EF4-FFF2-40B4-BE49-F238E27FC236}">
                <a16:creationId xmlns:a16="http://schemas.microsoft.com/office/drawing/2014/main" id="{E05CD2B0-0634-5748-9B99-828AB2D64557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Informal language</a:t>
            </a:r>
            <a:endParaRPr lang="en-US" altLang="en-US" sz="4000">
              <a:solidFill>
                <a:srgbClr val="000000"/>
              </a:solidFill>
            </a:endParaRPr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2FC70148-511A-C248-896C-9AF87ECD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379062"/>
            <a:ext cx="8569325" cy="953453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When we are speaking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informally</a:t>
            </a:r>
            <a:r>
              <a:rPr lang="en-GB" altLang="en-US" sz="2500" dirty="0">
                <a:latin typeface="Calibri" panose="020F0502020204030204" pitchFamily="34" charset="0"/>
              </a:rPr>
              <a:t>,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our sentences are grammatically different compared to more informal writing.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425EAD8-F00A-AF49-B4D0-F2A81FFA7842}"/>
              </a:ext>
            </a:extLst>
          </p:cNvPr>
          <p:cNvSpPr/>
          <p:nvPr/>
        </p:nvSpPr>
        <p:spPr>
          <a:xfrm>
            <a:off x="1846264" y="2422526"/>
            <a:ext cx="4615496" cy="17938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Deliberate breaks in a sentence 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Incomplete sentences to demonstrate interruption, hesitation, surprise.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93B562-DE9D-D44D-AA48-9D2BBC240850}"/>
              </a:ext>
            </a:extLst>
          </p:cNvPr>
          <p:cNvSpPr/>
          <p:nvPr/>
        </p:nvSpPr>
        <p:spPr>
          <a:xfrm>
            <a:off x="7391401" y="2408238"/>
            <a:ext cx="3097213" cy="42592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Deliberate errors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Inclusion of deliberate errors to build a view of a character, for example inaccurate Standard English, double negatives, rhyming slang or poor enunciation.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17750-5112-1C41-BE5D-BD28975730A4}"/>
              </a:ext>
            </a:extLst>
          </p:cNvPr>
          <p:cNvSpPr/>
          <p:nvPr/>
        </p:nvSpPr>
        <p:spPr>
          <a:xfrm>
            <a:off x="1831976" y="4389120"/>
            <a:ext cx="5343525" cy="22783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Shorter sentences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 writing normally includes short, simple sentences whereas formal writing will incorporate more complex and multi-clause sentences.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335D3-1B0D-3442-9FF3-AD2FD0F59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78839C-258C-B843-95EE-BDCC55DDE1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itle 1">
            <a:extLst>
              <a:ext uri="{FF2B5EF4-FFF2-40B4-BE49-F238E27FC236}">
                <a16:creationId xmlns:a16="http://schemas.microsoft.com/office/drawing/2014/main" id="{B1D2422F-7BCD-AB44-BDEA-0F8EDCAD5142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alibri" panose="020F0502020204030204" pitchFamily="34" charset="0"/>
              </a:rPr>
              <a:t>Quiz time</a:t>
            </a:r>
            <a:endParaRPr lang="en-US" altLang="en-US" sz="6600"/>
          </a:p>
        </p:txBody>
      </p:sp>
      <p:sp>
        <p:nvSpPr>
          <p:cNvPr id="46085" name="AutoShape 4">
            <a:extLst>
              <a:ext uri="{FF2B5EF4-FFF2-40B4-BE49-F238E27FC236}">
                <a16:creationId xmlns:a16="http://schemas.microsoft.com/office/drawing/2014/main" id="{862030AB-9D77-F24A-AB6E-C3FFE50C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43" y="1361599"/>
            <a:ext cx="9213319" cy="953453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When do you think we are more likely to use the language features in the chart? Tick formal or informal for each feature.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6126BE-AC88-6F4D-89E2-9FCFA3494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97280"/>
              </p:ext>
            </p:extLst>
          </p:nvPr>
        </p:nvGraphicFramePr>
        <p:xfrm>
          <a:off x="2173288" y="2436814"/>
          <a:ext cx="7937500" cy="432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90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Formal 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Informal 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Colon or semi-colon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complex, lengthy sentences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Exclamation marks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Short, simple sentences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Mainly third person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Contractions e.g. don’t, can’t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401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Chatty or colloquial phrases, e.g. it’s cool, anyway, cheers!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90"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technical or complete terms</a:t>
                      </a: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413B791-5D6F-2C4A-BC94-B66DD80B3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9E9F8-74FE-1044-8A23-42237660F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61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1">
            <a:extLst>
              <a:ext uri="{FF2B5EF4-FFF2-40B4-BE49-F238E27FC236}">
                <a16:creationId xmlns:a16="http://schemas.microsoft.com/office/drawing/2014/main" id="{FDA7270E-F748-EE46-98E0-64742DD9816A}"/>
              </a:ext>
            </a:extLst>
          </p:cNvPr>
          <p:cNvSpPr txBox="1">
            <a:spLocks/>
          </p:cNvSpPr>
          <p:nvPr/>
        </p:nvSpPr>
        <p:spPr bwMode="auto">
          <a:xfrm>
            <a:off x="2652714" y="-5445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Formal and informal writing</a:t>
            </a:r>
            <a:endParaRPr lang="en-US" altLang="en-US" sz="4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52C584-68A0-DA4B-890F-CF0AEA465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77661"/>
              </p:ext>
            </p:extLst>
          </p:nvPr>
        </p:nvGraphicFramePr>
        <p:xfrm>
          <a:off x="2276475" y="1443039"/>
          <a:ext cx="7232650" cy="449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60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Formal 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Informal 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Colon or semi-colon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complex, lengthy sentences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Exclamation marks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simple sentences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Mainly third person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Contractions e.g. don’t, can’t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04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Chatty or colloquial phrases, e.g. it’s cool, anyway, cheers!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technical or complete terms</a:t>
                      </a: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8175" name="Picture 3">
            <a:extLst>
              <a:ext uri="{FF2B5EF4-FFF2-40B4-BE49-F238E27FC236}">
                <a16:creationId xmlns:a16="http://schemas.microsoft.com/office/drawing/2014/main" id="{9CDD27D5-3A21-AF41-BE8A-BFE956F3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984375"/>
            <a:ext cx="514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6" name="Picture 10">
            <a:extLst>
              <a:ext uri="{FF2B5EF4-FFF2-40B4-BE49-F238E27FC236}">
                <a16:creationId xmlns:a16="http://schemas.microsoft.com/office/drawing/2014/main" id="{D206F838-BC6B-AA4D-8968-D3B34CDB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4" y="2503488"/>
            <a:ext cx="5175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7" name="Picture 11">
            <a:extLst>
              <a:ext uri="{FF2B5EF4-FFF2-40B4-BE49-F238E27FC236}">
                <a16:creationId xmlns:a16="http://schemas.microsoft.com/office/drawing/2014/main" id="{7E4831DE-F9CA-D945-988B-D35B854B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2968626"/>
            <a:ext cx="514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8" name="Picture 12">
            <a:extLst>
              <a:ext uri="{FF2B5EF4-FFF2-40B4-BE49-F238E27FC236}">
                <a16:creationId xmlns:a16="http://schemas.microsoft.com/office/drawing/2014/main" id="{E5A466B8-34C9-E043-84DF-8CE12766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419476"/>
            <a:ext cx="5159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9" name="Picture 13">
            <a:extLst>
              <a:ext uri="{FF2B5EF4-FFF2-40B4-BE49-F238E27FC236}">
                <a16:creationId xmlns:a16="http://schemas.microsoft.com/office/drawing/2014/main" id="{05F755C2-76EA-8842-9509-80AC1634C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9" y="3844925"/>
            <a:ext cx="517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0" name="Picture 14">
            <a:extLst>
              <a:ext uri="{FF2B5EF4-FFF2-40B4-BE49-F238E27FC236}">
                <a16:creationId xmlns:a16="http://schemas.microsoft.com/office/drawing/2014/main" id="{0C896B7D-2FB7-4143-BE4F-45F911C1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4356101"/>
            <a:ext cx="514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1" name="Picture 15">
            <a:extLst>
              <a:ext uri="{FF2B5EF4-FFF2-40B4-BE49-F238E27FC236}">
                <a16:creationId xmlns:a16="http://schemas.microsoft.com/office/drawing/2014/main" id="{A2969DB1-01ED-2143-A474-E5FD5613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9" y="5006976"/>
            <a:ext cx="5159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2" name="Picture 16">
            <a:extLst>
              <a:ext uri="{FF2B5EF4-FFF2-40B4-BE49-F238E27FC236}">
                <a16:creationId xmlns:a16="http://schemas.microsoft.com/office/drawing/2014/main" id="{60C85C46-D25D-A643-BE80-48AA6E63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537201"/>
            <a:ext cx="5159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3" name="TextBox 2">
            <a:extLst>
              <a:ext uri="{FF2B5EF4-FFF2-40B4-BE49-F238E27FC236}">
                <a16:creationId xmlns:a16="http://schemas.microsoft.com/office/drawing/2014/main" id="{6901BAE6-B86F-B84A-B56B-68A66A8F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6045201"/>
            <a:ext cx="629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Calibri" panose="020F0502020204030204" pitchFamily="34" charset="0"/>
              </a:rPr>
              <a:t>How many did you get right?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70449D-DEA4-FD46-AA29-680AF2F38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89A25-EF5F-0D44-8773-4A00F32E3E7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9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>
            <a:extLst>
              <a:ext uri="{FF2B5EF4-FFF2-40B4-BE49-F238E27FC236}">
                <a16:creationId xmlns:a16="http://schemas.microsoft.com/office/drawing/2014/main" id="{FDC94697-6679-1E4C-AC3D-7AD8D15C84BF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alibri" panose="020F0502020204030204" pitchFamily="34" charset="0"/>
              </a:rPr>
              <a:t>Your turn</a:t>
            </a:r>
            <a:endParaRPr lang="en-US" altLang="en-US" sz="66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EEC226C5-4F67-5D4C-9491-380BDCF7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241425"/>
            <a:ext cx="8569325" cy="308133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It is important to use 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correct language type </a:t>
            </a:r>
            <a:r>
              <a:rPr lang="en-GB" altLang="en-US" sz="2500" dirty="0">
                <a:latin typeface="Calibri" panose="020F0502020204030204" pitchFamily="34" charset="0"/>
              </a:rPr>
              <a:t>appropriate to 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audience</a:t>
            </a:r>
            <a:r>
              <a:rPr lang="en-GB" altLang="en-US" sz="2500" dirty="0">
                <a:latin typeface="Calibri" panose="020F0502020204030204" pitchFamily="34" charset="0"/>
              </a:rPr>
              <a:t> we are writing for. You are now going to write two text messages explaining why you could not come to school today. One will be sent to your friend (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informal</a:t>
            </a:r>
            <a:r>
              <a:rPr lang="en-GB" altLang="en-US" sz="2500" dirty="0">
                <a:latin typeface="Calibri" panose="020F0502020204030204" pitchFamily="34" charset="0"/>
              </a:rPr>
              <a:t>), however, the other will be sent to your head teacher (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formal</a:t>
            </a:r>
            <a:r>
              <a:rPr lang="en-GB" altLang="en-US" sz="2500" dirty="0">
                <a:latin typeface="Calibri" panose="020F0502020204030204" pitchFamily="34" charset="0"/>
              </a:rPr>
              <a:t>). Make sure you think about the punctuation, vocabulary and grammar used in each message.</a:t>
            </a:r>
          </a:p>
        </p:txBody>
      </p:sp>
      <p:pic>
        <p:nvPicPr>
          <p:cNvPr id="50182" name="Picture 8" descr="Related image">
            <a:extLst>
              <a:ext uri="{FF2B5EF4-FFF2-40B4-BE49-F238E27FC236}">
                <a16:creationId xmlns:a16="http://schemas.microsoft.com/office/drawing/2014/main" id="{AD70E065-1963-5742-A1C1-79E7F049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8273" r="15678" b="10727"/>
          <a:stretch>
            <a:fillRect/>
          </a:stretch>
        </p:blipFill>
        <p:spPr bwMode="auto">
          <a:xfrm>
            <a:off x="5087938" y="4467225"/>
            <a:ext cx="18716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Image result for headteacher cartoon">
            <a:extLst>
              <a:ext uri="{FF2B5EF4-FFF2-40B4-BE49-F238E27FC236}">
                <a16:creationId xmlns:a16="http://schemas.microsoft.com/office/drawing/2014/main" id="{047F89B3-20D4-E145-903E-67E090A8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414838"/>
            <a:ext cx="20510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">
            <a:extLst>
              <a:ext uri="{FF2B5EF4-FFF2-40B4-BE49-F238E27FC236}">
                <a16:creationId xmlns:a16="http://schemas.microsoft.com/office/drawing/2014/main" id="{EFBB5B19-1AD1-8B4E-94EE-C3959D493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4437064"/>
            <a:ext cx="1889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F64BA-37AE-CF49-A6D5-4E4B32F13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C201EB-21A8-9843-9F60-4D8EC4E8304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5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88C06C30-AFB7-8546-8ED7-4C1235B4F499}"/>
              </a:ext>
            </a:extLst>
          </p:cNvPr>
          <p:cNvSpPr txBox="1">
            <a:spLocks/>
          </p:cNvSpPr>
          <p:nvPr/>
        </p:nvSpPr>
        <p:spPr bwMode="auto">
          <a:xfrm>
            <a:off x="2244726" y="-369888"/>
            <a:ext cx="74199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Summary</a:t>
            </a:r>
            <a:endParaRPr lang="en-US" altLang="en-US" sz="4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D7C219-B8C7-4690-9D47-1180728723A6}"/>
              </a:ext>
            </a:extLst>
          </p:cNvPr>
          <p:cNvSpPr/>
          <p:nvPr/>
        </p:nvSpPr>
        <p:spPr>
          <a:xfrm>
            <a:off x="1070517" y="2396574"/>
            <a:ext cx="10058400" cy="3891683"/>
          </a:xfrm>
          <a:prstGeom prst="roundRect">
            <a:avLst/>
          </a:prstGeom>
          <a:solidFill>
            <a:srgbClr val="FFFE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 the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text. E.g. persuasion or narrative.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the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audience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E.g. experts or children.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tone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Will your writing style be formal or informal?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appropriate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Will you use high-level, advanced vocabulary or simple language? Will you use elaborate description or straight-forward facts?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effective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punctuation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Will you use informal punctuation, such as dashes, or formal punctuation such as colons and semi-colons?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appropriate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grammatical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 complex, compound and simple sentences.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3973" name="AutoShape 4">
            <a:extLst>
              <a:ext uri="{FF2B5EF4-FFF2-40B4-BE49-F238E27FC236}">
                <a16:creationId xmlns:a16="http://schemas.microsoft.com/office/drawing/2014/main" id="{3E08BC5A-674C-0540-8731-E8D89DBDC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62" y="1177650"/>
            <a:ext cx="8785101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Follow these steps in order to select </a:t>
            </a:r>
            <a:r>
              <a:rPr lang="en-GB" altLang="en-US" sz="2500">
                <a:latin typeface="Calibri" panose="020F0502020204030204" pitchFamily="34" charset="0"/>
              </a:rPr>
              <a:t>the tone, and </a:t>
            </a:r>
            <a:r>
              <a:rPr lang="en-GB" altLang="en-US" sz="2500" dirty="0">
                <a:latin typeface="Calibri" panose="020F0502020204030204" pitchFamily="34" charset="0"/>
              </a:rPr>
              <a:t>write a text using a suitable level </a:t>
            </a:r>
            <a:r>
              <a:rPr lang="en-GB" altLang="en-US" sz="2500">
                <a:latin typeface="Calibri" panose="020F0502020204030204" pitchFamily="34" charset="0"/>
              </a:rPr>
              <a:t>of formality.</a:t>
            </a:r>
            <a:endParaRPr lang="en-GB" altLang="en-US" sz="250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C0695-C50C-634F-BE1D-28804E908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B552E-8E26-F646-A001-38E7D9735C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94" y="304822"/>
            <a:ext cx="516799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LORIC task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446462" y="3699826"/>
            <a:ext cx="4125538" cy="209312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>
                <a:solidFill>
                  <a:schemeClr val="tx1"/>
                </a:solidFill>
              </a:rPr>
              <a:t>Use this activity to help pupils develop their communication skills before you begin the therapy.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Content Placeholder 6" descr="Screen Clipping">
            <a:extLst>
              <a:ext uri="{FF2B5EF4-FFF2-40B4-BE49-F238E27FC236}">
                <a16:creationId xmlns:a16="http://schemas.microsoft.com/office/drawing/2014/main" id="{43BD575D-BFED-4C2F-A00C-749D5C3F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47" y="1704608"/>
            <a:ext cx="6370872" cy="14535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78EECF-F20C-4778-AB4B-504C8E7B91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FEA2AB61-28D1-ED4C-83A1-62784346504A}"/>
              </a:ext>
            </a:extLst>
          </p:cNvPr>
          <p:cNvSpPr/>
          <p:nvPr/>
        </p:nvSpPr>
        <p:spPr>
          <a:xfrm>
            <a:off x="4733830" y="3699826"/>
            <a:ext cx="6468533" cy="2093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>
                <a:solidFill>
                  <a:schemeClr val="tx1"/>
                </a:solidFill>
              </a:rPr>
              <a:t>Sometimes, being able to </a:t>
            </a:r>
            <a:r>
              <a:rPr lang="en-GB" sz="2500" dirty="0">
                <a:solidFill>
                  <a:schemeClr val="accent2"/>
                </a:solidFill>
              </a:rPr>
              <a:t>analyse</a:t>
            </a:r>
            <a:r>
              <a:rPr lang="en-GB" sz="2500" dirty="0">
                <a:solidFill>
                  <a:schemeClr val="tx1"/>
                </a:solidFill>
              </a:rPr>
              <a:t> information is an important part of </a:t>
            </a:r>
            <a:r>
              <a:rPr lang="en-GB" sz="2500" dirty="0">
                <a:solidFill>
                  <a:schemeClr val="accent2"/>
                </a:solidFill>
              </a:rPr>
              <a:t>communication</a:t>
            </a:r>
            <a:r>
              <a:rPr lang="en-GB" sz="2500" dirty="0">
                <a:solidFill>
                  <a:schemeClr val="tx1"/>
                </a:solidFill>
              </a:rPr>
              <a:t>. Find eight to ten objects, then take it in turns to remove one of them while the others aren’t looking. Who can tell which one is missing?</a:t>
            </a:r>
          </a:p>
        </p:txBody>
      </p: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450258A-E267-8147-ACA0-157EE5D22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323" y="2746680"/>
            <a:ext cx="1762677" cy="14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 activity: Match it 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23815-37CE-4E00-8F94-999AF9AFC0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E3DE00-D6D4-054F-8078-958118FFF5B8}"/>
              </a:ext>
            </a:extLst>
          </p:cNvPr>
          <p:cNvSpPr txBox="1"/>
          <p:nvPr/>
        </p:nvSpPr>
        <p:spPr>
          <a:xfrm>
            <a:off x="2348062" y="1982478"/>
            <a:ext cx="71973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500" dirty="0"/>
              <a:t>Put these words into pairs according to their meaning. Explain the connections that you made.  </a:t>
            </a:r>
          </a:p>
        </p:txBody>
      </p:sp>
      <p:pic>
        <p:nvPicPr>
          <p:cNvPr id="10" name="Graphic 6" descr="Handshake">
            <a:extLst>
              <a:ext uri="{FF2B5EF4-FFF2-40B4-BE49-F238E27FC236}">
                <a16:creationId xmlns:a16="http://schemas.microsoft.com/office/drawing/2014/main" id="{ED0FC5DB-C5F3-8D42-95B2-06451C92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23" y="4718376"/>
            <a:ext cx="1808478" cy="180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9C233077-AE78-B747-8C29-8223E87A9F10}"/>
              </a:ext>
            </a:extLst>
          </p:cNvPr>
          <p:cNvSpPr/>
          <p:nvPr/>
        </p:nvSpPr>
        <p:spPr>
          <a:xfrm>
            <a:off x="2937045" y="3206440"/>
            <a:ext cx="6397625" cy="24161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500" dirty="0"/>
              <a:t>persuade		explain 	factual	                </a:t>
            </a:r>
          </a:p>
          <a:p>
            <a:pPr algn="ctr">
              <a:defRPr/>
            </a:pPr>
            <a:endParaRPr lang="en-GB" sz="2500" dirty="0"/>
          </a:p>
          <a:p>
            <a:pPr algn="ctr">
              <a:defRPr/>
            </a:pPr>
            <a:r>
              <a:rPr lang="en-GB" sz="2500" dirty="0"/>
              <a:t>imperative		convince	genuine</a:t>
            </a:r>
          </a:p>
          <a:p>
            <a:pPr algn="ctr">
              <a:defRPr/>
            </a:pPr>
            <a:endParaRPr lang="en-GB" sz="2500" dirty="0"/>
          </a:p>
          <a:p>
            <a:pPr algn="ctr">
              <a:defRPr/>
            </a:pPr>
            <a:r>
              <a:rPr lang="en-GB" sz="2500" dirty="0"/>
              <a:t>describe 	assertive</a:t>
            </a:r>
          </a:p>
        </p:txBody>
      </p:sp>
    </p:spTree>
    <p:extLst>
      <p:ext uri="{BB962C8B-B14F-4D97-AF65-F5344CB8AC3E}">
        <p14:creationId xmlns:p14="http://schemas.microsoft.com/office/powerpoint/2010/main" val="244825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>
            <a:extLst>
              <a:ext uri="{FF2B5EF4-FFF2-40B4-BE49-F238E27FC236}">
                <a16:creationId xmlns:a16="http://schemas.microsoft.com/office/drawing/2014/main" id="{36E42067-27E1-984D-AF83-10C656377064}"/>
              </a:ext>
            </a:extLst>
          </p:cNvPr>
          <p:cNvSpPr txBox="1">
            <a:spLocks/>
          </p:cNvSpPr>
          <p:nvPr/>
        </p:nvSpPr>
        <p:spPr bwMode="auto">
          <a:xfrm>
            <a:off x="3143250" y="-369888"/>
            <a:ext cx="5761038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Audience </a:t>
            </a:r>
            <a:endParaRPr lang="en-US" altLang="en-US" sz="4000"/>
          </a:p>
        </p:txBody>
      </p:sp>
      <p:sp>
        <p:nvSpPr>
          <p:cNvPr id="7174" name="AutoShape 4">
            <a:extLst>
              <a:ext uri="{FF2B5EF4-FFF2-40B4-BE49-F238E27FC236}">
                <a16:creationId xmlns:a16="http://schemas.microsoft.com/office/drawing/2014/main" id="{450DB9FF-C28D-6B43-95D7-9055A636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113156"/>
            <a:ext cx="8694738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en-GB" altLang="en-US" sz="2500" dirty="0">
                <a:latin typeface="Calibri" panose="020F0502020204030204" pitchFamily="34" charset="0"/>
              </a:rPr>
              <a:t> we start to write, we need to decide </a:t>
            </a: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who</a:t>
            </a:r>
            <a:r>
              <a:rPr lang="en-GB" altLang="en-US" sz="2500" dirty="0">
                <a:latin typeface="Calibri" panose="020F0502020204030204" pitchFamily="34" charset="0"/>
              </a:rPr>
              <a:t> we are writing for: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8363B-4A64-584E-A33E-9F582847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4FB4D-2B04-E543-A6C3-56DACBCC65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35A33D5F-06B9-5948-966E-07E6DE6E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439454"/>
            <a:ext cx="8694738" cy="393299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We could be writing to: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dirty="0">
                <a:latin typeface="Calibri" panose="020F0502020204030204" pitchFamily="34" charset="0"/>
              </a:rPr>
              <a:t> give an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explanation</a:t>
            </a:r>
            <a:r>
              <a:rPr lang="en-GB" altLang="en-US" sz="2500" dirty="0">
                <a:latin typeface="Calibri" panose="020F0502020204030204" pitchFamily="34" charset="0"/>
              </a:rPr>
              <a:t> about how something happens or works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recount</a:t>
            </a:r>
            <a:r>
              <a:rPr lang="en-GB" alt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500" dirty="0">
                <a:latin typeface="Calibri" panose="020F0502020204030204" pitchFamily="34" charset="0"/>
              </a:rPr>
              <a:t>something that has already happened, like a day out or historical event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persuade</a:t>
            </a:r>
            <a:r>
              <a:rPr lang="en-GB" altLang="en-US" sz="2500" dirty="0">
                <a:latin typeface="Calibri" panose="020F0502020204030204" pitchFamily="34" charset="0"/>
              </a:rPr>
              <a:t> someone to agree with how we feel about something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instruct</a:t>
            </a:r>
            <a:r>
              <a:rPr lang="en-GB" altLang="en-US" sz="2500" dirty="0">
                <a:latin typeface="Calibri" panose="020F0502020204030204" pitchFamily="34" charset="0"/>
              </a:rPr>
              <a:t> someone on how to do or make something.</a:t>
            </a:r>
          </a:p>
        </p:txBody>
      </p:sp>
    </p:spTree>
    <p:extLst>
      <p:ext uri="{BB962C8B-B14F-4D97-AF65-F5344CB8AC3E}">
        <p14:creationId xmlns:p14="http://schemas.microsoft.com/office/powerpoint/2010/main" val="26484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>
            <a:extLst>
              <a:ext uri="{FF2B5EF4-FFF2-40B4-BE49-F238E27FC236}">
                <a16:creationId xmlns:a16="http://schemas.microsoft.com/office/drawing/2014/main" id="{36E42067-27E1-984D-AF83-10C656377064}"/>
              </a:ext>
            </a:extLst>
          </p:cNvPr>
          <p:cNvSpPr txBox="1">
            <a:spLocks/>
          </p:cNvSpPr>
          <p:nvPr/>
        </p:nvSpPr>
        <p:spPr bwMode="auto">
          <a:xfrm>
            <a:off x="3143250" y="-369888"/>
            <a:ext cx="5761038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Audience </a:t>
            </a:r>
            <a:endParaRPr lang="en-US" alt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8363B-4A64-584E-A33E-9F582847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4FB4D-2B04-E543-A6C3-56DACBCC65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06913283-0705-3349-8B42-09F3C75E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181" y="1391009"/>
            <a:ext cx="8710508" cy="372016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 dirty="0">
                <a:latin typeface="Calibri" panose="020F0502020204030204" pitchFamily="34" charset="0"/>
              </a:rPr>
              <a:t>We could be writing to: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discuss</a:t>
            </a:r>
            <a:r>
              <a:rPr lang="en-GB" altLang="en-US" sz="2500" dirty="0">
                <a:latin typeface="Calibri" panose="020F0502020204030204" pitchFamily="34" charset="0"/>
              </a:rPr>
              <a:t> and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compare</a:t>
            </a:r>
            <a:r>
              <a:rPr lang="en-GB" altLang="en-US" sz="2500" dirty="0">
                <a:latin typeface="Calibri" panose="020F0502020204030204" pitchFamily="34" charset="0"/>
              </a:rPr>
              <a:t> everyone’s opinions fairly on a variety of subjects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report</a:t>
            </a:r>
            <a:r>
              <a:rPr lang="en-GB" altLang="en-US" sz="2500" dirty="0">
                <a:latin typeface="Calibri" panose="020F0502020204030204" pitchFamily="34" charset="0"/>
              </a:rPr>
              <a:t> about something interesting by giving information and facts about it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 excite</a:t>
            </a:r>
            <a:r>
              <a:rPr lang="en-GB" altLang="en-US" sz="2500" dirty="0">
                <a:latin typeface="Calibri" panose="020F0502020204030204" pitchFamily="34" charset="0"/>
              </a:rPr>
              <a:t>,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scare</a:t>
            </a:r>
            <a:r>
              <a:rPr lang="en-GB" altLang="en-US" sz="2500" dirty="0">
                <a:latin typeface="Calibri" panose="020F0502020204030204" pitchFamily="34" charset="0"/>
              </a:rPr>
              <a:t>,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amuse</a:t>
            </a:r>
            <a:r>
              <a:rPr lang="en-GB" altLang="en-US" sz="2500" dirty="0">
                <a:latin typeface="Calibri" panose="020F0502020204030204" pitchFamily="34" charset="0"/>
              </a:rPr>
              <a:t> or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entertain</a:t>
            </a:r>
            <a:r>
              <a:rPr lang="en-GB" altLang="en-US" sz="2500" dirty="0">
                <a:latin typeface="Calibri" panose="020F0502020204030204" pitchFamily="34" charset="0"/>
              </a:rPr>
              <a:t> someone by telling a story or poem.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5D499CB-B37C-F14D-BD55-95BDE6E2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181" y="5384296"/>
            <a:ext cx="8638375" cy="953453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Knowing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why</a:t>
            </a:r>
            <a:r>
              <a:rPr lang="en-GB" altLang="en-US" sz="2500" dirty="0">
                <a:latin typeface="Calibri" panose="020F0502020204030204" pitchFamily="34" charset="0"/>
              </a:rPr>
              <a:t> we are writing something will help us to make our text clearer for the reader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13503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>
            <a:extLst>
              <a:ext uri="{FF2B5EF4-FFF2-40B4-BE49-F238E27FC236}">
                <a16:creationId xmlns:a16="http://schemas.microsoft.com/office/drawing/2014/main" id="{1574D2A7-F4F0-8C43-A67B-9183E7F37964}"/>
              </a:ext>
            </a:extLst>
          </p:cNvPr>
          <p:cNvSpPr txBox="1">
            <a:spLocks/>
          </p:cNvSpPr>
          <p:nvPr/>
        </p:nvSpPr>
        <p:spPr bwMode="auto">
          <a:xfrm>
            <a:off x="2711451" y="-227013"/>
            <a:ext cx="6480175" cy="14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alibri" panose="020F0502020204030204" pitchFamily="34" charset="0"/>
              </a:rPr>
              <a:t>Formal and informal writing</a:t>
            </a:r>
            <a:endParaRPr lang="en-US" altLang="en-US" sz="4000"/>
          </a:p>
        </p:txBody>
      </p:sp>
      <p:sp>
        <p:nvSpPr>
          <p:cNvPr id="6150" name="AutoShape 4">
            <a:extLst>
              <a:ext uri="{FF2B5EF4-FFF2-40B4-BE49-F238E27FC236}">
                <a16:creationId xmlns:a16="http://schemas.microsoft.com/office/drawing/2014/main" id="{7A77074E-A870-AA4F-A732-7383A8E5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450500"/>
            <a:ext cx="8569325" cy="9534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altLang="en-US" sz="2500" dirty="0">
                <a:latin typeface="Calibri" panose="020F0502020204030204" pitchFamily="34" charset="0"/>
              </a:rPr>
              <a:t>It’s important to use 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correct language type </a:t>
            </a:r>
            <a:r>
              <a:rPr lang="en-GB" altLang="en-US" sz="2500" dirty="0">
                <a:latin typeface="Calibri" panose="020F0502020204030204" pitchFamily="34" charset="0"/>
              </a:rPr>
              <a:t>appropriate to 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audience</a:t>
            </a:r>
            <a:r>
              <a:rPr lang="en-GB" altLang="en-US" sz="2500" dirty="0">
                <a:latin typeface="Calibri" panose="020F0502020204030204" pitchFamily="34" charset="0"/>
              </a:rPr>
              <a:t> we are writing for. </a:t>
            </a:r>
          </a:p>
        </p:txBody>
      </p:sp>
      <p:sp>
        <p:nvSpPr>
          <p:cNvPr id="9222" name="AutoShape 4">
            <a:extLst>
              <a:ext uri="{FF2B5EF4-FFF2-40B4-BE49-F238E27FC236}">
                <a16:creationId xmlns:a16="http://schemas.microsoft.com/office/drawing/2014/main" id="{9E5547C6-9FCD-5B4D-BA3A-3486354B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586040"/>
            <a:ext cx="5022850" cy="4145816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If we are writing to an employer or organisation, we would use more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formal </a:t>
            </a:r>
            <a:r>
              <a:rPr lang="en-GB" altLang="en-US" sz="2500" dirty="0">
                <a:latin typeface="Calibri" panose="020F0502020204030204" pitchFamily="34" charset="0"/>
              </a:rPr>
              <a:t>language.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br>
              <a:rPr lang="en-GB" altLang="en-US" sz="2500" dirty="0">
                <a:latin typeface="Calibri" panose="020F0502020204030204" pitchFamily="34" charset="0"/>
              </a:rPr>
            </a:br>
            <a:r>
              <a:rPr lang="en-GB" altLang="en-US" sz="2500" dirty="0">
                <a:latin typeface="Calibri" panose="020F0502020204030204" pitchFamily="34" charset="0"/>
              </a:rPr>
              <a:t>If we were writing an e-mail to a friend, we could use more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relaxed</a:t>
            </a:r>
            <a:r>
              <a:rPr lang="en-GB" altLang="en-US" sz="2500" dirty="0">
                <a:latin typeface="Calibri" panose="020F0502020204030204" pitchFamily="34" charset="0"/>
              </a:rPr>
              <a:t> (and sometimes abbreviated or colloquial) terminology which is more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informal</a:t>
            </a:r>
            <a:r>
              <a:rPr lang="en-GB" altLang="en-US" sz="25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223" name="Picture 2">
            <a:extLst>
              <a:ext uri="{FF2B5EF4-FFF2-40B4-BE49-F238E27FC236}">
                <a16:creationId xmlns:a16="http://schemas.microsoft.com/office/drawing/2014/main" id="{115F525A-AC47-0749-9C56-E3200D54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846">
            <a:off x="7646988" y="2932114"/>
            <a:ext cx="21209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0E063-93B2-1247-9C84-3814894BD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F0FD8-C748-4746-8E8D-349D14A3D0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>
            <a:extLst>
              <a:ext uri="{FF2B5EF4-FFF2-40B4-BE49-F238E27FC236}">
                <a16:creationId xmlns:a16="http://schemas.microsoft.com/office/drawing/2014/main" id="{D166A620-4ADC-DC46-A0B6-BCDB3CF2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4" y="1340169"/>
            <a:ext cx="8518525" cy="953453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We vary our language choices and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tone </a:t>
            </a:r>
            <a:r>
              <a:rPr lang="en-GB" altLang="en-US" sz="2500" dirty="0">
                <a:latin typeface="Calibri" panose="020F0502020204030204" pitchFamily="34" charset="0"/>
              </a:rPr>
              <a:t>depending on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who</a:t>
            </a:r>
            <a:r>
              <a:rPr lang="en-GB" altLang="en-US" sz="2500" dirty="0">
                <a:latin typeface="Calibri" panose="020F0502020204030204" pitchFamily="34" charset="0"/>
              </a:rPr>
              <a:t> we are speaking or writing to.</a:t>
            </a: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4185B4C8-7FF5-F549-A7AB-832BAF4AFF7B}"/>
              </a:ext>
            </a:extLst>
          </p:cNvPr>
          <p:cNvSpPr txBox="1">
            <a:spLocks/>
          </p:cNvSpPr>
          <p:nvPr/>
        </p:nvSpPr>
        <p:spPr bwMode="auto">
          <a:xfrm>
            <a:off x="2208214" y="-387350"/>
            <a:ext cx="74199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alibri" panose="020F0502020204030204" pitchFamily="34" charset="0"/>
              </a:rPr>
              <a:t>Using the correct tone</a:t>
            </a:r>
            <a:endParaRPr lang="en-US" altLang="en-US" sz="4000" dirty="0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888E9ED7-5B86-D246-B978-75F4EC7C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4" y="2419538"/>
            <a:ext cx="4510211" cy="201757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A mum might say to a teenager: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i="1" dirty="0">
                <a:latin typeface="Calibri" panose="020F0502020204030204" pitchFamily="34" charset="0"/>
              </a:rPr>
              <a:t>“Get all this mess tidied up and put away. It looks like a tornado has been through here!”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9167BDF-8C40-1D44-B218-3F79DE4B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4" y="4509120"/>
            <a:ext cx="4942259" cy="2230398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It is therefore important to ensure we are using 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correct tone </a:t>
            </a:r>
            <a:r>
              <a:rPr lang="en-GB" altLang="en-US" sz="2500" dirty="0">
                <a:latin typeface="Calibri" panose="020F0502020204030204" pitchFamily="34" charset="0"/>
              </a:rPr>
              <a:t>for the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audience</a:t>
            </a:r>
            <a:r>
              <a:rPr lang="en-GB" altLang="en-US" sz="2500" dirty="0">
                <a:latin typeface="Calibri" panose="020F0502020204030204" pitchFamily="34" charset="0"/>
              </a:rPr>
              <a:t> we want to reach. If the delivery of our writing is correct, it will achieve its </a:t>
            </a:r>
            <a:r>
              <a:rPr lang="en-GB" altLang="en-US" sz="2500" b="1" dirty="0">
                <a:solidFill>
                  <a:srgbClr val="FF0000"/>
                </a:solidFill>
                <a:latin typeface="Calibri" panose="020F0502020204030204" pitchFamily="34" charset="0"/>
              </a:rPr>
              <a:t>purpose</a:t>
            </a:r>
            <a:r>
              <a:rPr lang="en-GB" altLang="en-US" sz="25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EDE4E-A28F-8A4D-9C3C-BC707979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98" y="4778898"/>
            <a:ext cx="2948940" cy="1962471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E8562456-4B48-084A-92D0-323A711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763" y="2420888"/>
            <a:ext cx="3729575" cy="2017574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dirty="0">
                <a:latin typeface="Calibri" panose="020F0502020204030204" pitchFamily="34" charset="0"/>
              </a:rPr>
              <a:t>A boss might say to his employee: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i="1" dirty="0">
                <a:latin typeface="Calibri" panose="020F0502020204030204" pitchFamily="34" charset="0"/>
              </a:rPr>
              <a:t>“Please could you tidy your desk?”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6A11B-5A1A-AD4B-BEFE-8B94F3ADC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B7234-6993-DE48-8BF0-5C1A1783A3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0" y="244896"/>
            <a:ext cx="100393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2735</Words>
  <Application>Microsoft Office PowerPoint</Application>
  <PresentationFormat>Widescreen</PresentationFormat>
  <Paragraphs>251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Teachers’ Notes</vt:lpstr>
      <vt:lpstr>Progress across amber – the 4 stage model</vt:lpstr>
      <vt:lpstr>LORIC task</vt:lpstr>
      <vt:lpstr>Vocabulary activity: Match it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164</cp:revision>
  <dcterms:created xsi:type="dcterms:W3CDTF">2017-03-29T13:14:03Z</dcterms:created>
  <dcterms:modified xsi:type="dcterms:W3CDTF">2020-04-12T13:15:50Z</dcterms:modified>
</cp:coreProperties>
</file>