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364" r:id="rId2"/>
    <p:sldId id="358" r:id="rId3"/>
    <p:sldId id="380" r:id="rId4"/>
    <p:sldId id="363" r:id="rId5"/>
    <p:sldId id="379" r:id="rId6"/>
    <p:sldId id="373" r:id="rId7"/>
    <p:sldId id="374" r:id="rId8"/>
    <p:sldId id="376" r:id="rId9"/>
    <p:sldId id="377" r:id="rId10"/>
    <p:sldId id="299" r:id="rId11"/>
    <p:sldId id="378" r:id="rId12"/>
    <p:sldId id="370" r:id="rId13"/>
    <p:sldId id="371" r:id="rId14"/>
    <p:sldId id="381" r:id="rId15"/>
    <p:sldId id="384" r:id="rId16"/>
    <p:sldId id="38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8000"/>
    <a:srgbClr val="CC66FF"/>
    <a:srgbClr val="0080FF"/>
    <a:srgbClr val="FF0080"/>
    <a:srgbClr val="FFCC66"/>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40" autoAdjust="0"/>
    <p:restoredTop sz="99029" autoAdjust="0"/>
  </p:normalViewPr>
  <p:slideViewPr>
    <p:cSldViewPr snapToGrid="0" snapToObjects="1">
      <p:cViewPr varScale="1">
        <p:scale>
          <a:sx n="69" d="100"/>
          <a:sy n="69" d="100"/>
        </p:scale>
        <p:origin x="1728"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9B1CA5-11B2-8F46-8627-97E1CDC336FD}" type="datetimeFigureOut">
              <a:rPr lang="en-US" smtClean="0"/>
              <a:t>7/3/2020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B572D7-1494-A54D-BAD8-656AB6DA9CD6}" type="slidenum">
              <a:rPr lang="en-US" smtClean="0"/>
              <a:t>‹#›</a:t>
            </a:fld>
            <a:endParaRPr lang="en-US"/>
          </a:p>
        </p:txBody>
      </p:sp>
    </p:spTree>
    <p:extLst>
      <p:ext uri="{BB962C8B-B14F-4D97-AF65-F5344CB8AC3E}">
        <p14:creationId xmlns:p14="http://schemas.microsoft.com/office/powerpoint/2010/main" val="14497293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5CF50C-0A7D-D445-838E-D1DF05BA652A}" type="slidenum">
              <a:rPr lang="en-US" smtClean="0"/>
              <a:t>2</a:t>
            </a:fld>
            <a:endParaRPr lang="en-US"/>
          </a:p>
        </p:txBody>
      </p:sp>
    </p:spTree>
    <p:extLst>
      <p:ext uri="{BB962C8B-B14F-4D97-AF65-F5344CB8AC3E}">
        <p14:creationId xmlns:p14="http://schemas.microsoft.com/office/powerpoint/2010/main" val="3727057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138</a:t>
            </a:r>
          </a:p>
        </p:txBody>
      </p:sp>
      <p:sp>
        <p:nvSpPr>
          <p:cNvPr id="4" name="Slide Number Placeholder 3"/>
          <p:cNvSpPr>
            <a:spLocks noGrp="1"/>
          </p:cNvSpPr>
          <p:nvPr>
            <p:ph type="sldNum" sz="quarter" idx="10"/>
          </p:nvPr>
        </p:nvSpPr>
        <p:spPr/>
        <p:txBody>
          <a:bodyPr/>
          <a:lstStyle/>
          <a:p>
            <a:fld id="{53B572D7-1494-A54D-BAD8-656AB6DA9CD6}" type="slidenum">
              <a:rPr lang="en-US" smtClean="0"/>
              <a:t>5</a:t>
            </a:fld>
            <a:endParaRPr lang="en-US"/>
          </a:p>
        </p:txBody>
      </p:sp>
    </p:spTree>
    <p:extLst>
      <p:ext uri="{BB962C8B-B14F-4D97-AF65-F5344CB8AC3E}">
        <p14:creationId xmlns:p14="http://schemas.microsoft.com/office/powerpoint/2010/main" val="661282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572D7-1494-A54D-BAD8-656AB6DA9CD6}"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447889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D3F4119A-A0D4-7A49-B7A8-6603E97AEDEF}" type="datetimeFigureOut">
              <a:rPr lang="en-US" smtClean="0"/>
              <a:t>7/3/2020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1533884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3F4119A-A0D4-7A49-B7A8-6603E97AEDEF}" type="datetimeFigureOut">
              <a:rPr lang="en-US" smtClean="0"/>
              <a:t>7/3/2020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2112712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3F4119A-A0D4-7A49-B7A8-6603E97AEDEF}" type="datetimeFigureOut">
              <a:rPr lang="en-US" smtClean="0"/>
              <a:t>7/3/2020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3057378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3F4119A-A0D4-7A49-B7A8-6603E97AEDEF}" type="datetimeFigureOut">
              <a:rPr lang="en-US" smtClean="0"/>
              <a:t>7/3/2020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352550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3F4119A-A0D4-7A49-B7A8-6603E97AEDEF}" type="datetimeFigureOut">
              <a:rPr lang="en-US" smtClean="0"/>
              <a:t>7/3/2020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1213909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D3F4119A-A0D4-7A49-B7A8-6603E97AEDEF}" type="datetimeFigureOut">
              <a:rPr lang="en-US" smtClean="0"/>
              <a:t>7/3/2020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1732508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D3F4119A-A0D4-7A49-B7A8-6603E97AEDEF}" type="datetimeFigureOut">
              <a:rPr lang="en-US" smtClean="0"/>
              <a:t>7/3/2020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255615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D3F4119A-A0D4-7A49-B7A8-6603E97AEDEF}" type="datetimeFigureOut">
              <a:rPr lang="en-US" smtClean="0"/>
              <a:t>7/3/2020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1481504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F4119A-A0D4-7A49-B7A8-6603E97AEDEF}" type="datetimeFigureOut">
              <a:rPr lang="en-US" smtClean="0"/>
              <a:t>7/3/2020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1216380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3F4119A-A0D4-7A49-B7A8-6603E97AEDEF}" type="datetimeFigureOut">
              <a:rPr lang="en-US" smtClean="0"/>
              <a:t>7/3/2020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1708425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3F4119A-A0D4-7A49-B7A8-6603E97AEDEF}" type="datetimeFigureOut">
              <a:rPr lang="en-US" smtClean="0"/>
              <a:t>7/3/2020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407821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F4119A-A0D4-7A49-B7A8-6603E97AEDEF}" type="datetimeFigureOut">
              <a:rPr lang="en-US" smtClean="0"/>
              <a:t>7/3/2020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1F04F8-E768-3F47-81EF-57B63F0E056C}" type="slidenum">
              <a:rPr lang="en-US" smtClean="0"/>
              <a:t>‹#›</a:t>
            </a:fld>
            <a:endParaRPr lang="en-US"/>
          </a:p>
        </p:txBody>
      </p:sp>
    </p:spTree>
    <p:extLst>
      <p:ext uri="{BB962C8B-B14F-4D97-AF65-F5344CB8AC3E}">
        <p14:creationId xmlns:p14="http://schemas.microsoft.com/office/powerpoint/2010/main" val="3677603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hyperlink" Target="http://getty.co.uk/"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3.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emf"/><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60"/>
            <a:ext cx="9144000" cy="686111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descr="Pixl logo 2014 final vers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930" y="5796945"/>
            <a:ext cx="1480320" cy="879919"/>
          </a:xfrm>
          <a:prstGeom prst="rect">
            <a:avLst/>
          </a:prstGeom>
          <a:ln>
            <a:noFill/>
          </a:ln>
          <a:effectLst>
            <a:outerShdw blurRad="190500" algn="tl" rotWithShape="0">
              <a:srgbClr val="000000">
                <a:alpha val="70000"/>
              </a:srgbClr>
            </a:outerShdw>
          </a:effectLst>
        </p:spPr>
      </p:pic>
      <p:sp>
        <p:nvSpPr>
          <p:cNvPr id="2" name="Rectangle 1"/>
          <p:cNvSpPr/>
          <p:nvPr/>
        </p:nvSpPr>
        <p:spPr>
          <a:xfrm>
            <a:off x="5885895" y="5796945"/>
            <a:ext cx="1539659" cy="879919"/>
          </a:xfrm>
          <a:prstGeom prst="rect">
            <a:avLst/>
          </a:prstGeom>
          <a:solidFill>
            <a:schemeClr val="bg1"/>
          </a:solidFill>
          <a:ln>
            <a:noFill/>
          </a:ln>
          <a:effectLst>
            <a:innerShdw blurRad="114300">
              <a:prstClr val="black"/>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endParaRPr lang="en-US"/>
          </a:p>
        </p:txBody>
      </p:sp>
      <p:sp>
        <p:nvSpPr>
          <p:cNvPr id="7" name="TextBox 6"/>
          <p:cNvSpPr txBox="1"/>
          <p:nvPr/>
        </p:nvSpPr>
        <p:spPr>
          <a:xfrm>
            <a:off x="1730375" y="1968500"/>
            <a:ext cx="5647555" cy="2554545"/>
          </a:xfrm>
          <a:prstGeom prst="rect">
            <a:avLst/>
          </a:prstGeom>
          <a:noFill/>
        </p:spPr>
        <p:txBody>
          <a:bodyPr wrap="square" rtlCol="0">
            <a:spAutoFit/>
          </a:bodyPr>
          <a:lstStyle/>
          <a:p>
            <a:pPr algn="ctr"/>
            <a:r>
              <a:rPr lang="en-US" sz="8000" b="1" dirty="0">
                <a:solidFill>
                  <a:srgbClr val="FFCC00"/>
                </a:solidFill>
                <a:latin typeface="Calibri"/>
                <a:cs typeface="Calibri"/>
              </a:rPr>
              <a:t>YOU ARE </a:t>
            </a:r>
            <a:br>
              <a:rPr lang="en-US" sz="8000" b="1" dirty="0">
                <a:solidFill>
                  <a:srgbClr val="FFCC00"/>
                </a:solidFill>
                <a:latin typeface="Calibri"/>
                <a:cs typeface="Calibri"/>
              </a:rPr>
            </a:br>
            <a:r>
              <a:rPr lang="en-US" sz="8000" b="1" dirty="0">
                <a:solidFill>
                  <a:srgbClr val="FFCC00"/>
                </a:solidFill>
                <a:latin typeface="Calibri"/>
                <a:cs typeface="Calibri"/>
              </a:rPr>
              <a:t>AWESOME</a:t>
            </a:r>
            <a:endParaRPr lang="en-US" sz="4400" b="1" dirty="0">
              <a:solidFill>
                <a:srgbClr val="FFCC00"/>
              </a:solidFill>
              <a:latin typeface="Calibri"/>
              <a:cs typeface="Calibri"/>
            </a:endParaRPr>
          </a:p>
        </p:txBody>
      </p:sp>
      <p:pic>
        <p:nvPicPr>
          <p:cNvPr id="11" name="Picture 10">
            <a:extLst>
              <a:ext uri="{FF2B5EF4-FFF2-40B4-BE49-F238E27FC236}">
                <a16:creationId xmlns:a16="http://schemas.microsoft.com/office/drawing/2014/main" id="{11E352FB-B30C-4E2F-9EC2-60FE35077E3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36971" b="25647"/>
          <a:stretch/>
        </p:blipFill>
        <p:spPr>
          <a:xfrm>
            <a:off x="6494548" y="5859427"/>
            <a:ext cx="810288" cy="270096"/>
          </a:xfrm>
          <a:prstGeom prst="rect">
            <a:avLst/>
          </a:prstGeom>
        </p:spPr>
      </p:pic>
      <p:pic>
        <p:nvPicPr>
          <p:cNvPr id="12" name="Picture 11">
            <a:extLst>
              <a:ext uri="{FF2B5EF4-FFF2-40B4-BE49-F238E27FC236}">
                <a16:creationId xmlns:a16="http://schemas.microsoft.com/office/drawing/2014/main" id="{46FCB7FE-F48F-4371-915A-4D1ADF0F83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029" t="10277" b="15370"/>
          <a:stretch/>
        </p:blipFill>
        <p:spPr>
          <a:xfrm>
            <a:off x="6494548" y="6133097"/>
            <a:ext cx="475282" cy="270096"/>
          </a:xfrm>
          <a:prstGeom prst="rect">
            <a:avLst/>
          </a:prstGeom>
        </p:spPr>
      </p:pic>
      <p:pic>
        <p:nvPicPr>
          <p:cNvPr id="13" name="Picture 2">
            <a:extLst>
              <a:ext uri="{FF2B5EF4-FFF2-40B4-BE49-F238E27FC236}">
                <a16:creationId xmlns:a16="http://schemas.microsoft.com/office/drawing/2014/main" id="{2DE26698-7E14-4F4D-B232-68F20B8164A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360" t="11378" r="26201" b="13404"/>
          <a:stretch/>
        </p:blipFill>
        <p:spPr bwMode="auto">
          <a:xfrm>
            <a:off x="5986602" y="5829094"/>
            <a:ext cx="507946" cy="7647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7529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830" t="4677"/>
          <a:stretch/>
        </p:blipFill>
        <p:spPr>
          <a:xfrm>
            <a:off x="0" y="144966"/>
            <a:ext cx="2981300" cy="2955073"/>
          </a:xfrm>
          <a:prstGeom prst="rect">
            <a:avLst/>
          </a:prstGeom>
        </p:spPr>
      </p:pic>
      <p:pic>
        <p:nvPicPr>
          <p:cNvPr id="13" name="Picture 12" descr="Pixl logo 2014 final vers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sp>
        <p:nvSpPr>
          <p:cNvPr id="3" name="TextBox 2"/>
          <p:cNvSpPr txBox="1"/>
          <p:nvPr/>
        </p:nvSpPr>
        <p:spPr>
          <a:xfrm>
            <a:off x="1936750" y="824715"/>
            <a:ext cx="6810376" cy="4524316"/>
          </a:xfrm>
          <a:prstGeom prst="rect">
            <a:avLst/>
          </a:prstGeom>
          <a:noFill/>
        </p:spPr>
        <p:txBody>
          <a:bodyPr wrap="square" rtlCol="0">
            <a:spAutoFit/>
          </a:bodyPr>
          <a:lstStyle/>
          <a:p>
            <a:pPr algn="r"/>
            <a:r>
              <a:rPr lang="en-US" sz="3600" dirty="0"/>
              <a:t>Write down </a:t>
            </a:r>
            <a:r>
              <a:rPr lang="en-US" sz="3600" b="1" u="sng" dirty="0"/>
              <a:t>one</a:t>
            </a:r>
            <a:r>
              <a:rPr lang="en-US" sz="3600" dirty="0"/>
              <a:t> goal you hope </a:t>
            </a:r>
            <a:br>
              <a:rPr lang="en-US" sz="3600" dirty="0"/>
            </a:br>
            <a:r>
              <a:rPr lang="en-US" sz="3600" dirty="0"/>
              <a:t>to achieve in your lifetime. </a:t>
            </a:r>
            <a:br>
              <a:rPr lang="en-US" sz="3600" dirty="0"/>
            </a:br>
            <a:r>
              <a:rPr lang="en-US" sz="3600" dirty="0"/>
              <a:t>This might be something you </a:t>
            </a:r>
            <a:br>
              <a:rPr lang="en-US" sz="3600" dirty="0"/>
            </a:br>
            <a:r>
              <a:rPr lang="en-US" sz="3600" dirty="0"/>
              <a:t>could achieve this week, perhaps later on this year, or a bigger dream to achieve at a later point in your life.</a:t>
            </a:r>
          </a:p>
          <a:p>
            <a:endParaRPr lang="en-US" sz="3600" dirty="0"/>
          </a:p>
        </p:txBody>
      </p:sp>
      <p:pic>
        <p:nvPicPr>
          <p:cNvPr id="6" name="Picture 2">
            <a:extLst>
              <a:ext uri="{FF2B5EF4-FFF2-40B4-BE49-F238E27FC236}">
                <a16:creationId xmlns:a16="http://schemas.microsoft.com/office/drawing/2014/main" id="{68B0B947-27D7-4904-B742-EF06389E988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979778E6-8E7B-4AEB-9625-95794B48B3E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479102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ixl logo 2014 final ver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sp>
        <p:nvSpPr>
          <p:cNvPr id="3" name="TextBox 2"/>
          <p:cNvSpPr txBox="1"/>
          <p:nvPr/>
        </p:nvSpPr>
        <p:spPr>
          <a:xfrm>
            <a:off x="1349374" y="507215"/>
            <a:ext cx="7286625" cy="5632312"/>
          </a:xfrm>
          <a:prstGeom prst="rect">
            <a:avLst/>
          </a:prstGeom>
          <a:noFill/>
        </p:spPr>
        <p:txBody>
          <a:bodyPr wrap="square" rtlCol="0">
            <a:spAutoFit/>
          </a:bodyPr>
          <a:lstStyle/>
          <a:p>
            <a:pPr algn="r"/>
            <a:r>
              <a:rPr lang="en-US" sz="3600" dirty="0"/>
              <a:t>What are you doing </a:t>
            </a:r>
            <a:br>
              <a:rPr lang="en-US" sz="3600" dirty="0"/>
            </a:br>
            <a:r>
              <a:rPr lang="en-US" sz="3600" dirty="0"/>
              <a:t>(or could you be doing) </a:t>
            </a:r>
            <a:br>
              <a:rPr lang="en-US" sz="3600" dirty="0"/>
            </a:br>
            <a:r>
              <a:rPr lang="en-US" sz="3600" dirty="0"/>
              <a:t>NOW that might help you </a:t>
            </a:r>
            <a:br>
              <a:rPr lang="en-US" sz="3600" dirty="0"/>
            </a:br>
            <a:r>
              <a:rPr lang="en-US" sz="3600" dirty="0"/>
              <a:t>reach towards your goal?</a:t>
            </a:r>
            <a:br>
              <a:rPr lang="en-US" sz="3600" dirty="0"/>
            </a:br>
            <a:endParaRPr lang="en-US" sz="3600" dirty="0"/>
          </a:p>
          <a:p>
            <a:pPr algn="r"/>
            <a:r>
              <a:rPr lang="en-US" sz="3600" dirty="0"/>
              <a:t>Make a list of actions you need to take at this point to help you get there and sort them into ones you are </a:t>
            </a:r>
            <a:r>
              <a:rPr lang="en-US" sz="3600" dirty="0">
                <a:solidFill>
                  <a:srgbClr val="008000"/>
                </a:solidFill>
              </a:rPr>
              <a:t>already doing </a:t>
            </a:r>
            <a:r>
              <a:rPr lang="en-US" sz="3600" dirty="0"/>
              <a:t>or </a:t>
            </a:r>
            <a:r>
              <a:rPr lang="en-US" sz="3600" dirty="0">
                <a:solidFill>
                  <a:srgbClr val="FF0000"/>
                </a:solidFill>
              </a:rPr>
              <a:t>not yet doing</a:t>
            </a:r>
            <a:r>
              <a:rPr lang="en-US" sz="3600" dirty="0"/>
              <a:t>. </a:t>
            </a:r>
          </a:p>
          <a:p>
            <a:endParaRPr lang="en-US" sz="3600"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830" t="4677"/>
          <a:stretch/>
        </p:blipFill>
        <p:spPr>
          <a:xfrm>
            <a:off x="457200" y="188427"/>
            <a:ext cx="2981300" cy="2955073"/>
          </a:xfrm>
          <a:prstGeom prst="rect">
            <a:avLst/>
          </a:prstGeom>
        </p:spPr>
      </p:pic>
      <p:pic>
        <p:nvPicPr>
          <p:cNvPr id="6" name="Picture 2">
            <a:extLst>
              <a:ext uri="{FF2B5EF4-FFF2-40B4-BE49-F238E27FC236}">
                <a16:creationId xmlns:a16="http://schemas.microsoft.com/office/drawing/2014/main" id="{1B26A316-6717-47C4-BD43-4552EDCC2D8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9A9C4501-53AB-4AED-92F0-62033734A32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3063540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06500" y="1694950"/>
            <a:ext cx="7064374" cy="39737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angle 4"/>
          <p:cNvSpPr/>
          <p:nvPr/>
        </p:nvSpPr>
        <p:spPr>
          <a:xfrm>
            <a:off x="0" y="174625"/>
            <a:ext cx="9144000" cy="1254125"/>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5400" b="1" dirty="0"/>
              <a:t>Matthew Syed</a:t>
            </a:r>
          </a:p>
        </p:txBody>
      </p:sp>
      <p:pic>
        <p:nvPicPr>
          <p:cNvPr id="7" name="Picture 6" descr="Pixl logo 2014 final vers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pic>
        <p:nvPicPr>
          <p:cNvPr id="2" name="Picture 1"/>
          <p:cNvPicPr>
            <a:picLocks noChangeAspect="1"/>
          </p:cNvPicPr>
          <p:nvPr/>
        </p:nvPicPr>
        <p:blipFill>
          <a:blip r:embed="rId4"/>
          <a:stretch>
            <a:fillRect/>
          </a:stretch>
        </p:blipFill>
        <p:spPr>
          <a:xfrm>
            <a:off x="193140" y="85596"/>
            <a:ext cx="2026719" cy="1432182"/>
          </a:xfrm>
          <a:prstGeom prst="rect">
            <a:avLst/>
          </a:prstGeom>
        </p:spPr>
      </p:pic>
      <p:pic>
        <p:nvPicPr>
          <p:cNvPr id="8" name="Picture 2">
            <a:extLst>
              <a:ext uri="{FF2B5EF4-FFF2-40B4-BE49-F238E27FC236}">
                <a16:creationId xmlns:a16="http://schemas.microsoft.com/office/drawing/2014/main" id="{1D96A99A-802E-4A5F-B028-DFEAAB61F46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D54197B0-D053-489A-9748-F6A8C524024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2414413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3251" y="3016252"/>
            <a:ext cx="8286750" cy="2554545"/>
          </a:xfrm>
          <a:prstGeom prst="rect">
            <a:avLst/>
          </a:prstGeom>
          <a:noFill/>
        </p:spPr>
        <p:txBody>
          <a:bodyPr wrap="square" rtlCol="0">
            <a:spAutoFit/>
          </a:bodyPr>
          <a:lstStyle/>
          <a:p>
            <a:r>
              <a:rPr lang="en-US" sz="3200" dirty="0"/>
              <a:t>Choose </a:t>
            </a:r>
            <a:r>
              <a:rPr lang="en-US" sz="3200" b="1" u="sng" dirty="0"/>
              <a:t>one action </a:t>
            </a:r>
            <a:r>
              <a:rPr lang="en-US" sz="3200" dirty="0"/>
              <a:t>from your list that will be possible to achieve this week (before our </a:t>
            </a:r>
            <a:br>
              <a:rPr lang="en-US" sz="3200" dirty="0"/>
            </a:br>
            <a:r>
              <a:rPr lang="en-US" sz="3200" dirty="0"/>
              <a:t>next session) and write it down. </a:t>
            </a:r>
            <a:br>
              <a:rPr lang="en-US" sz="3200" dirty="0"/>
            </a:br>
            <a:r>
              <a:rPr lang="en-US" sz="3200" dirty="0"/>
              <a:t>Consider </a:t>
            </a:r>
            <a:r>
              <a:rPr lang="en-US" sz="3200" b="1" i="1" dirty="0"/>
              <a:t>who</a:t>
            </a:r>
            <a:r>
              <a:rPr lang="en-US" sz="3200" dirty="0"/>
              <a:t> and </a:t>
            </a:r>
            <a:r>
              <a:rPr lang="en-US" sz="3200" b="1" i="1" dirty="0"/>
              <a:t>what</a:t>
            </a:r>
            <a:r>
              <a:rPr lang="en-US" sz="3200" dirty="0"/>
              <a:t> you will need to </a:t>
            </a:r>
            <a:br>
              <a:rPr lang="en-US" sz="3200" dirty="0"/>
            </a:br>
            <a:r>
              <a:rPr lang="en-US" sz="3200" dirty="0"/>
              <a:t>help you do this.</a:t>
            </a:r>
          </a:p>
        </p:txBody>
      </p:sp>
      <p:pic>
        <p:nvPicPr>
          <p:cNvPr id="10" name="Picture 9" descr="Pixl logo 2014 final ver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pic>
        <p:nvPicPr>
          <p:cNvPr id="3" name="Picture 2"/>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028272" y="101637"/>
            <a:ext cx="3087456" cy="3004185"/>
          </a:xfrm>
          <a:prstGeom prst="rect">
            <a:avLst/>
          </a:prstGeom>
        </p:spPr>
      </p:pic>
      <p:pic>
        <p:nvPicPr>
          <p:cNvPr id="6" name="Picture 2">
            <a:extLst>
              <a:ext uri="{FF2B5EF4-FFF2-40B4-BE49-F238E27FC236}">
                <a16:creationId xmlns:a16="http://schemas.microsoft.com/office/drawing/2014/main" id="{34C98B74-B823-4F53-A2EC-8C8F0220797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82933E3A-85B5-45F0-9CC1-303BC62EC27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1792383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Louise.Grieve\AppData\Local\Microsoft\Windows\Temporary Internet Files\Content.Outlook\BWQP0MKW\Awesome_interior_chapter 2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375" y="7498"/>
            <a:ext cx="4812217" cy="6850502"/>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pic>
        <p:nvPicPr>
          <p:cNvPr id="7" name="Picture 6" descr="Pixl logo 2014 final vers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sp>
        <p:nvSpPr>
          <p:cNvPr id="9" name="TextBox 8"/>
          <p:cNvSpPr txBox="1"/>
          <p:nvPr/>
        </p:nvSpPr>
        <p:spPr>
          <a:xfrm>
            <a:off x="226596" y="520789"/>
            <a:ext cx="4016375" cy="2431435"/>
          </a:xfrm>
          <a:prstGeom prst="rect">
            <a:avLst/>
          </a:prstGeom>
          <a:noFill/>
        </p:spPr>
        <p:txBody>
          <a:bodyPr wrap="square" rtlCol="0">
            <a:spAutoFit/>
          </a:bodyPr>
          <a:lstStyle/>
          <a:p>
            <a:r>
              <a:rPr lang="en-US" sz="4000" b="1" dirty="0">
                <a:solidFill>
                  <a:schemeClr val="tx1">
                    <a:lumMod val="50000"/>
                    <a:lumOff val="50000"/>
                  </a:schemeClr>
                </a:solidFill>
                <a:latin typeface="Calibri"/>
                <a:cs typeface="Calibri"/>
              </a:rPr>
              <a:t>NEXT </a:t>
            </a:r>
            <a:br>
              <a:rPr lang="en-US" sz="4000" b="1" dirty="0">
                <a:solidFill>
                  <a:schemeClr val="tx1">
                    <a:lumMod val="50000"/>
                    <a:lumOff val="50000"/>
                  </a:schemeClr>
                </a:solidFill>
                <a:latin typeface="Calibri"/>
                <a:cs typeface="Calibri"/>
              </a:rPr>
            </a:br>
            <a:r>
              <a:rPr lang="en-US" sz="4000" b="1" dirty="0">
                <a:solidFill>
                  <a:schemeClr val="tx1">
                    <a:lumMod val="50000"/>
                    <a:lumOff val="50000"/>
                  </a:schemeClr>
                </a:solidFill>
                <a:latin typeface="Calibri"/>
                <a:cs typeface="Calibri"/>
              </a:rPr>
              <a:t>SESSION</a:t>
            </a:r>
          </a:p>
          <a:p>
            <a:pPr algn="ctr"/>
            <a:br>
              <a:rPr lang="en-US" sz="4800" b="1" dirty="0">
                <a:solidFill>
                  <a:srgbClr val="FFCC00"/>
                </a:solidFill>
                <a:latin typeface="Calibri"/>
                <a:cs typeface="Calibri"/>
              </a:rPr>
            </a:br>
            <a:endParaRPr lang="en-US" sz="2400" b="1" dirty="0">
              <a:solidFill>
                <a:srgbClr val="FFCC00"/>
              </a:solidFill>
              <a:latin typeface="Calibri"/>
              <a:cs typeface="Calibri"/>
            </a:endParaRPr>
          </a:p>
        </p:txBody>
      </p:sp>
      <p:sp>
        <p:nvSpPr>
          <p:cNvPr id="11" name="Bent Arrow 10"/>
          <p:cNvSpPr/>
          <p:nvPr/>
        </p:nvSpPr>
        <p:spPr>
          <a:xfrm rot="10800000" flipH="1">
            <a:off x="766346" y="2024061"/>
            <a:ext cx="1174750" cy="1095375"/>
          </a:xfrm>
          <a:prstGeom prst="bentArrow">
            <a:avLst/>
          </a:prstGeom>
          <a:ln>
            <a:noFill/>
          </a:ln>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pic>
        <p:nvPicPr>
          <p:cNvPr id="8" name="Picture 2">
            <a:extLst>
              <a:ext uri="{FF2B5EF4-FFF2-40B4-BE49-F238E27FC236}">
                <a16:creationId xmlns:a16="http://schemas.microsoft.com/office/drawing/2014/main" id="{5A3BA4BA-A043-4EB6-A21E-1D004660133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BD55F5DE-A889-49DA-8B80-4D8CE8AE04B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1160855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60"/>
            <a:ext cx="9144000" cy="686111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descr="Pixl logo 2014 final vers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930" y="5796945"/>
            <a:ext cx="1480320" cy="879919"/>
          </a:xfrm>
          <a:prstGeom prst="rect">
            <a:avLst/>
          </a:prstGeom>
          <a:ln>
            <a:noFill/>
          </a:ln>
          <a:effectLst>
            <a:outerShdw blurRad="190500" algn="tl" rotWithShape="0">
              <a:srgbClr val="000000">
                <a:alpha val="70000"/>
              </a:srgbClr>
            </a:outerShdw>
          </a:effectLst>
        </p:spPr>
      </p:pic>
      <p:sp>
        <p:nvSpPr>
          <p:cNvPr id="7" name="TextBox 6"/>
          <p:cNvSpPr txBox="1"/>
          <p:nvPr/>
        </p:nvSpPr>
        <p:spPr>
          <a:xfrm>
            <a:off x="1730375" y="1968500"/>
            <a:ext cx="5647555" cy="2554545"/>
          </a:xfrm>
          <a:prstGeom prst="rect">
            <a:avLst/>
          </a:prstGeom>
          <a:noFill/>
        </p:spPr>
        <p:txBody>
          <a:bodyPr wrap="square" rtlCol="0">
            <a:spAutoFit/>
          </a:bodyPr>
          <a:lstStyle/>
          <a:p>
            <a:pPr algn="ctr"/>
            <a:r>
              <a:rPr lang="en-US" sz="8000" b="1" dirty="0">
                <a:solidFill>
                  <a:srgbClr val="FFCC00"/>
                </a:solidFill>
                <a:latin typeface="Calibri"/>
                <a:cs typeface="Calibri"/>
              </a:rPr>
              <a:t>YOU ARE </a:t>
            </a:r>
            <a:br>
              <a:rPr lang="en-US" sz="8000" b="1" dirty="0">
                <a:solidFill>
                  <a:srgbClr val="FFCC00"/>
                </a:solidFill>
                <a:latin typeface="Calibri"/>
                <a:cs typeface="Calibri"/>
              </a:rPr>
            </a:br>
            <a:r>
              <a:rPr lang="en-US" sz="8000" b="1" dirty="0">
                <a:solidFill>
                  <a:srgbClr val="FFCC00"/>
                </a:solidFill>
                <a:latin typeface="Calibri"/>
                <a:cs typeface="Calibri"/>
              </a:rPr>
              <a:t>AWESOME</a:t>
            </a:r>
            <a:endParaRPr lang="en-US" sz="4400" b="1" dirty="0">
              <a:solidFill>
                <a:srgbClr val="FFCC00"/>
              </a:solidFill>
              <a:latin typeface="Calibri"/>
              <a:cs typeface="Calibri"/>
            </a:endParaRPr>
          </a:p>
        </p:txBody>
      </p:sp>
      <p:sp>
        <p:nvSpPr>
          <p:cNvPr id="8" name="Rectangle 7">
            <a:extLst>
              <a:ext uri="{FF2B5EF4-FFF2-40B4-BE49-F238E27FC236}">
                <a16:creationId xmlns:a16="http://schemas.microsoft.com/office/drawing/2014/main" id="{F518CA9F-DF33-4C22-8294-64D2AA3190DA}"/>
              </a:ext>
            </a:extLst>
          </p:cNvPr>
          <p:cNvSpPr/>
          <p:nvPr/>
        </p:nvSpPr>
        <p:spPr>
          <a:xfrm>
            <a:off x="5885895" y="5796945"/>
            <a:ext cx="1539659" cy="879919"/>
          </a:xfrm>
          <a:prstGeom prst="rect">
            <a:avLst/>
          </a:prstGeom>
          <a:solidFill>
            <a:schemeClr val="bg1"/>
          </a:solidFill>
          <a:ln>
            <a:noFill/>
          </a:ln>
          <a:effectLst>
            <a:innerShdw blurRad="114300">
              <a:prstClr val="black"/>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endParaRPr lang="en-US"/>
          </a:p>
        </p:txBody>
      </p:sp>
      <p:pic>
        <p:nvPicPr>
          <p:cNvPr id="9" name="Picture 8">
            <a:extLst>
              <a:ext uri="{FF2B5EF4-FFF2-40B4-BE49-F238E27FC236}">
                <a16:creationId xmlns:a16="http://schemas.microsoft.com/office/drawing/2014/main" id="{153772FB-19D2-4408-8D1D-0CD9C520C4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36971" b="25647"/>
          <a:stretch/>
        </p:blipFill>
        <p:spPr>
          <a:xfrm>
            <a:off x="6494548" y="5859427"/>
            <a:ext cx="810288" cy="270096"/>
          </a:xfrm>
          <a:prstGeom prst="rect">
            <a:avLst/>
          </a:prstGeom>
        </p:spPr>
      </p:pic>
      <p:pic>
        <p:nvPicPr>
          <p:cNvPr id="11" name="Picture 10">
            <a:extLst>
              <a:ext uri="{FF2B5EF4-FFF2-40B4-BE49-F238E27FC236}">
                <a16:creationId xmlns:a16="http://schemas.microsoft.com/office/drawing/2014/main" id="{28BD4D91-9CE2-4D7F-BB3B-8886A20178A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029" t="10277" b="15370"/>
          <a:stretch/>
        </p:blipFill>
        <p:spPr>
          <a:xfrm>
            <a:off x="6494548" y="6133097"/>
            <a:ext cx="475282" cy="270096"/>
          </a:xfrm>
          <a:prstGeom prst="rect">
            <a:avLst/>
          </a:prstGeom>
        </p:spPr>
      </p:pic>
      <p:pic>
        <p:nvPicPr>
          <p:cNvPr id="12" name="Picture 2">
            <a:extLst>
              <a:ext uri="{FF2B5EF4-FFF2-40B4-BE49-F238E27FC236}">
                <a16:creationId xmlns:a16="http://schemas.microsoft.com/office/drawing/2014/main" id="{352338AF-2348-4264-AC4E-D86F95DB3CA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360" t="11378" r="26201" b="13404"/>
          <a:stretch/>
        </p:blipFill>
        <p:spPr bwMode="auto">
          <a:xfrm>
            <a:off x="5986602" y="5829094"/>
            <a:ext cx="507946" cy="7647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9204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1914" y="2602953"/>
            <a:ext cx="8254313" cy="3046988"/>
          </a:xfrm>
          <a:prstGeom prst="rect">
            <a:avLst/>
          </a:prstGeom>
          <a:noFill/>
          <a:ln>
            <a:solidFill>
              <a:schemeClr val="tx1"/>
            </a:solidFill>
          </a:ln>
        </p:spPr>
        <p:txBody>
          <a:bodyPr wrap="square" rtlCol="0" anchor="t">
            <a:spAutoFit/>
          </a:bodyPr>
          <a:lstStyle/>
          <a:p>
            <a:endParaRPr lang="en-US" sz="1200" dirty="0">
              <a:solidFill>
                <a:prstClr val="black"/>
              </a:solidFill>
            </a:endParaRPr>
          </a:p>
          <a:p>
            <a:r>
              <a:rPr lang="de-DE" sz="1200" dirty="0">
                <a:solidFill>
                  <a:prstClr val="black"/>
                </a:solidFill>
              </a:rPr>
              <a:t>© </a:t>
            </a:r>
            <a:r>
              <a:rPr lang="en-US" sz="1200" dirty="0">
                <a:solidFill>
                  <a:prstClr val="black"/>
                </a:solidFill>
              </a:rPr>
              <a:t>Year 2018 The PiXL Club Ltd and Author Matthew Syed. All rights reserved.</a:t>
            </a:r>
          </a:p>
          <a:p>
            <a:endParaRPr lang="en-US" sz="1200" dirty="0">
              <a:solidFill>
                <a:prstClr val="black"/>
              </a:solidFill>
            </a:endParaRPr>
          </a:p>
          <a:p>
            <a:r>
              <a:rPr lang="en-US" sz="1200" dirty="0">
                <a:solidFill>
                  <a:prstClr val="black"/>
                </a:solidFill>
              </a:rPr>
              <a:t>If this resource has been provided under The PiXL Club Ltd school membership agreement, it is strictly for the use of member schools for as long as they remain members of The PiXL Club. It may not be copied, sold, or transferred to a third party or used by the school after membership ceases. Until such time it may be freely used within the member school.</a:t>
            </a:r>
          </a:p>
          <a:p>
            <a:endParaRPr lang="en-US" sz="1200" dirty="0">
              <a:solidFill>
                <a:prstClr val="black"/>
              </a:solidFill>
            </a:endParaRPr>
          </a:p>
          <a:p>
            <a:r>
              <a:rPr lang="en-US" sz="1200" dirty="0">
                <a:solidFill>
                  <a:prstClr val="black"/>
                </a:solidFill>
              </a:rPr>
              <a:t>The Author Matthew Syed has the right to sell this teaching guide. It may not be copied, sold, or transferred to or by a third party. Matthew Syed takes full responsibility for all commercial activity thereof. </a:t>
            </a:r>
          </a:p>
          <a:p>
            <a:endParaRPr lang="en-US" sz="1200" dirty="0">
              <a:solidFill>
                <a:prstClr val="black"/>
              </a:solidFill>
            </a:endParaRPr>
          </a:p>
          <a:p>
            <a:r>
              <a:rPr lang="en-US" sz="1200" dirty="0">
                <a:solidFill>
                  <a:prstClr val="black"/>
                </a:solidFill>
              </a:rPr>
              <a:t>All opinions and contributions are those of the author. The contents of this resource are not connected with, or endorsed by, any other company, </a:t>
            </a:r>
            <a:r>
              <a:rPr lang="en-US" sz="1200" dirty="0" err="1">
                <a:solidFill>
                  <a:prstClr val="black"/>
                </a:solidFill>
              </a:rPr>
              <a:t>organisation</a:t>
            </a:r>
            <a:r>
              <a:rPr lang="en-US" sz="1200" dirty="0">
                <a:solidFill>
                  <a:prstClr val="black"/>
                </a:solidFill>
              </a:rPr>
              <a:t> or institution.  Any additional images are from </a:t>
            </a:r>
            <a:r>
              <a:rPr lang="en-US" sz="1200" u="sng" dirty="0">
                <a:solidFill>
                  <a:prstClr val="black"/>
                </a:solidFill>
                <a:hlinkClick r:id="rId3"/>
              </a:rPr>
              <a:t>getty.co.uk</a:t>
            </a:r>
            <a:r>
              <a:rPr lang="en-US" sz="1200" dirty="0">
                <a:solidFill>
                  <a:prstClr val="black"/>
                </a:solidFill>
              </a:rPr>
              <a:t> , unless otherwise stated. </a:t>
            </a:r>
            <a:r>
              <a:rPr lang="en-US" sz="1200" dirty="0">
                <a:solidFill>
                  <a:prstClr val="black"/>
                </a:solidFill>
                <a:cs typeface="Calibri"/>
              </a:rPr>
              <a:t>'You Are Awesome' illustrations copyright © Toby Triumph.  </a:t>
            </a:r>
          </a:p>
          <a:p>
            <a:endParaRPr lang="en-US" sz="1200" dirty="0">
              <a:solidFill>
                <a:prstClr val="black"/>
              </a:solidFill>
              <a:cs typeface="Calibri"/>
            </a:endParaRPr>
          </a:p>
          <a:p>
            <a:r>
              <a:rPr lang="en-US" sz="1200" dirty="0" err="1">
                <a:solidFill>
                  <a:prstClr val="black"/>
                </a:solidFill>
              </a:rPr>
              <a:t>Endeavours</a:t>
            </a:r>
            <a:r>
              <a:rPr lang="en-US" sz="1200" dirty="0">
                <a:solidFill>
                  <a:prstClr val="black"/>
                </a:solidFill>
              </a:rPr>
              <a:t> have been made to trace and contact copyright owners. If there are any inadvertent omissions or errors in the acknowledgements or usage, this is unintended and </a:t>
            </a:r>
            <a:r>
              <a:rPr lang="en-US" sz="1200" dirty="0" err="1">
                <a:solidFill>
                  <a:prstClr val="black"/>
                </a:solidFill>
              </a:rPr>
              <a:t>PiXL</a:t>
            </a:r>
            <a:r>
              <a:rPr lang="en-US" sz="1200" dirty="0">
                <a:solidFill>
                  <a:prstClr val="black"/>
                </a:solidFill>
              </a:rPr>
              <a:t> will be remedy these on written notification.</a:t>
            </a:r>
            <a:endParaRPr lang="en-US" sz="1200" dirty="0">
              <a:solidFill>
                <a:prstClr val="black"/>
              </a:solidFill>
              <a:cs typeface="Calibri"/>
            </a:endParaRPr>
          </a:p>
        </p:txBody>
      </p:sp>
      <p:pic>
        <p:nvPicPr>
          <p:cNvPr id="4" name="Picture 2">
            <a:extLst>
              <a:ext uri="{FF2B5EF4-FFF2-40B4-BE49-F238E27FC236}">
                <a16:creationId xmlns:a16="http://schemas.microsoft.com/office/drawing/2014/main" id="{3CE330F2-7637-4D85-961A-2980F03381A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360" t="11378" r="26201" b="13404"/>
          <a:stretch/>
        </p:blipFill>
        <p:spPr bwMode="auto">
          <a:xfrm>
            <a:off x="481914" y="5987385"/>
            <a:ext cx="501684" cy="7552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E55FF380-2232-47A9-AD53-DBECA1DC5E4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5371"/>
          <a:stretch/>
        </p:blipFill>
        <p:spPr>
          <a:xfrm>
            <a:off x="983598" y="6198769"/>
            <a:ext cx="1390548" cy="332530"/>
          </a:xfrm>
          <a:prstGeom prst="rect">
            <a:avLst/>
          </a:prstGeom>
        </p:spPr>
      </p:pic>
      <p:pic>
        <p:nvPicPr>
          <p:cNvPr id="6" name="Picture 5" descr="Pixl logo 2014 final version.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5907" y="5862764"/>
            <a:ext cx="1480320" cy="879919"/>
          </a:xfrm>
          <a:prstGeom prst="rect">
            <a:avLst/>
          </a:prstGeom>
        </p:spPr>
      </p:pic>
    </p:spTree>
    <p:extLst>
      <p:ext uri="{BB962C8B-B14F-4D97-AF65-F5344CB8AC3E}">
        <p14:creationId xmlns:p14="http://schemas.microsoft.com/office/powerpoint/2010/main" val="1531132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03C2784-B4E7-4089-B9AB-EB2AB90E3FD3}"/>
              </a:ext>
            </a:extLst>
          </p:cNvPr>
          <p:cNvPicPr>
            <a:picLocks noChangeAspect="1"/>
          </p:cNvPicPr>
          <p:nvPr/>
        </p:nvPicPr>
        <p:blipFill rotWithShape="1">
          <a:blip r:embed="rId3"/>
          <a:srcRect l="24952" t="22341" r="24272" b="21063"/>
          <a:stretch/>
        </p:blipFill>
        <p:spPr>
          <a:xfrm>
            <a:off x="1451206" y="1688384"/>
            <a:ext cx="6241589" cy="391334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 name="Picture 1" descr="Pixl logo 2014 final versio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sp>
        <p:nvSpPr>
          <p:cNvPr id="6" name="TextBox 5"/>
          <p:cNvSpPr txBox="1"/>
          <p:nvPr/>
        </p:nvSpPr>
        <p:spPr>
          <a:xfrm>
            <a:off x="2555874" y="363358"/>
            <a:ext cx="6302376" cy="1077218"/>
          </a:xfrm>
          <a:prstGeom prst="rect">
            <a:avLst/>
          </a:prstGeom>
          <a:noFill/>
        </p:spPr>
        <p:txBody>
          <a:bodyPr wrap="square" rtlCol="0">
            <a:spAutoFit/>
          </a:bodyPr>
          <a:lstStyle/>
          <a:p>
            <a:pPr algn="ctr"/>
            <a:r>
              <a:rPr lang="en-US" sz="3200" dirty="0">
                <a:latin typeface="Calibri"/>
                <a:cs typeface="Calibri"/>
              </a:rPr>
              <a:t>How much do you agree or disagree </a:t>
            </a:r>
            <a:br>
              <a:rPr lang="en-US" sz="3200" dirty="0">
                <a:latin typeface="Calibri"/>
                <a:cs typeface="Calibri"/>
              </a:rPr>
            </a:br>
            <a:r>
              <a:rPr lang="en-US" sz="3200" dirty="0">
                <a:latin typeface="Calibri"/>
                <a:cs typeface="Calibri"/>
              </a:rPr>
              <a:t>with each of these statements?</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084" y="129096"/>
            <a:ext cx="2527266" cy="1426316"/>
          </a:xfrm>
          <a:prstGeom prst="rect">
            <a:avLst/>
          </a:prstGeom>
        </p:spPr>
      </p:pic>
      <p:pic>
        <p:nvPicPr>
          <p:cNvPr id="11" name="Picture 2">
            <a:extLst>
              <a:ext uri="{FF2B5EF4-FFF2-40B4-BE49-F238E27FC236}">
                <a16:creationId xmlns:a16="http://schemas.microsoft.com/office/drawing/2014/main" id="{EE8924EB-B588-4DCB-B910-7D585421CA35}"/>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B3F92A50-0FF1-413F-BE90-8574D577F5E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2417835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273" y="387077"/>
            <a:ext cx="3785054" cy="5343798"/>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Picture 6" descr="Pixl logo 2014 final vers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sp>
        <p:nvSpPr>
          <p:cNvPr id="8" name="TextBox 7"/>
          <p:cNvSpPr txBox="1"/>
          <p:nvPr/>
        </p:nvSpPr>
        <p:spPr>
          <a:xfrm>
            <a:off x="4369971" y="387077"/>
            <a:ext cx="4631154" cy="1508105"/>
          </a:xfrm>
          <a:prstGeom prst="rect">
            <a:avLst/>
          </a:prstGeom>
          <a:noFill/>
        </p:spPr>
        <p:txBody>
          <a:bodyPr wrap="square" rtlCol="0">
            <a:spAutoFit/>
          </a:bodyPr>
          <a:lstStyle/>
          <a:p>
            <a:r>
              <a:rPr lang="en-US" sz="3600" b="1" dirty="0">
                <a:solidFill>
                  <a:schemeClr val="tx1">
                    <a:lumMod val="50000"/>
                    <a:lumOff val="50000"/>
                  </a:schemeClr>
                </a:solidFill>
                <a:latin typeface="Calibri"/>
                <a:cs typeface="Calibri"/>
              </a:rPr>
              <a:t>TODAY’S </a:t>
            </a:r>
            <a:br>
              <a:rPr lang="en-US" sz="3600" b="1" dirty="0">
                <a:solidFill>
                  <a:schemeClr val="tx1">
                    <a:lumMod val="50000"/>
                    <a:lumOff val="50000"/>
                  </a:schemeClr>
                </a:solidFill>
                <a:latin typeface="Calibri"/>
                <a:cs typeface="Calibri"/>
              </a:rPr>
            </a:br>
            <a:r>
              <a:rPr lang="en-US" sz="3600" b="1" dirty="0">
                <a:solidFill>
                  <a:schemeClr val="tx1">
                    <a:lumMod val="50000"/>
                    <a:lumOff val="50000"/>
                  </a:schemeClr>
                </a:solidFill>
                <a:latin typeface="Calibri"/>
                <a:cs typeface="Calibri"/>
              </a:rPr>
              <a:t>SESSION</a:t>
            </a:r>
            <a:br>
              <a:rPr lang="en-US" sz="3600" b="1" dirty="0">
                <a:solidFill>
                  <a:schemeClr val="tx1">
                    <a:lumMod val="50000"/>
                    <a:lumOff val="50000"/>
                  </a:schemeClr>
                </a:solidFill>
                <a:latin typeface="Calibri"/>
                <a:cs typeface="Calibri"/>
              </a:rPr>
            </a:br>
            <a:endParaRPr lang="en-US" sz="2000" b="1" dirty="0">
              <a:solidFill>
                <a:srgbClr val="FFCC00"/>
              </a:solidFill>
              <a:latin typeface="Calibri"/>
              <a:cs typeface="Calibri"/>
            </a:endParaRPr>
          </a:p>
        </p:txBody>
      </p:sp>
      <p:sp>
        <p:nvSpPr>
          <p:cNvPr id="10" name="Bent Arrow 9"/>
          <p:cNvSpPr/>
          <p:nvPr/>
        </p:nvSpPr>
        <p:spPr>
          <a:xfrm rot="10800000">
            <a:off x="4369971" y="1627186"/>
            <a:ext cx="1174750" cy="1095375"/>
          </a:xfrm>
          <a:prstGeom prst="bentArrow">
            <a:avLst/>
          </a:prstGeom>
          <a:ln>
            <a:noFill/>
          </a:ln>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
        <p:nvSpPr>
          <p:cNvPr id="12" name="TextBox 11"/>
          <p:cNvSpPr txBox="1"/>
          <p:nvPr/>
        </p:nvSpPr>
        <p:spPr>
          <a:xfrm>
            <a:off x="4412355" y="3742762"/>
            <a:ext cx="4631154" cy="1754327"/>
          </a:xfrm>
          <a:prstGeom prst="rect">
            <a:avLst/>
          </a:prstGeom>
          <a:noFill/>
        </p:spPr>
        <p:txBody>
          <a:bodyPr wrap="square" rtlCol="0">
            <a:spAutoFit/>
          </a:bodyPr>
          <a:lstStyle/>
          <a:p>
            <a:r>
              <a:rPr lang="en-US" sz="3600" b="1" dirty="0">
                <a:solidFill>
                  <a:schemeClr val="tx1">
                    <a:lumMod val="50000"/>
                    <a:lumOff val="50000"/>
                  </a:schemeClr>
                </a:solidFill>
                <a:latin typeface="Calibri"/>
                <a:cs typeface="Calibri"/>
              </a:rPr>
              <a:t>YOU</a:t>
            </a:r>
            <a:br>
              <a:rPr lang="en-US" sz="3600" b="1" dirty="0">
                <a:solidFill>
                  <a:schemeClr val="tx1">
                    <a:lumMod val="50000"/>
                    <a:lumOff val="50000"/>
                  </a:schemeClr>
                </a:solidFill>
                <a:latin typeface="Calibri"/>
                <a:cs typeface="Calibri"/>
              </a:rPr>
            </a:br>
            <a:r>
              <a:rPr lang="en-US" sz="3600" b="1" dirty="0">
                <a:solidFill>
                  <a:schemeClr val="tx1">
                    <a:lumMod val="50000"/>
                    <a:lumOff val="50000"/>
                  </a:schemeClr>
                </a:solidFill>
                <a:latin typeface="Calibri"/>
                <a:cs typeface="Calibri"/>
              </a:rPr>
              <a:t>WILL </a:t>
            </a:r>
            <a:br>
              <a:rPr lang="en-US" sz="3600" b="1" dirty="0">
                <a:solidFill>
                  <a:schemeClr val="tx1">
                    <a:lumMod val="50000"/>
                    <a:lumOff val="50000"/>
                  </a:schemeClr>
                </a:solidFill>
                <a:latin typeface="Calibri"/>
                <a:cs typeface="Calibri"/>
              </a:rPr>
            </a:br>
            <a:r>
              <a:rPr lang="en-US" sz="3600" b="1" dirty="0">
                <a:solidFill>
                  <a:schemeClr val="tx1">
                    <a:lumMod val="50000"/>
                    <a:lumOff val="50000"/>
                  </a:schemeClr>
                </a:solidFill>
                <a:latin typeface="Calibri"/>
                <a:cs typeface="Calibri"/>
              </a:rPr>
              <a:t>NEED</a:t>
            </a:r>
            <a:endParaRPr lang="en-US" sz="2000" b="1" dirty="0">
              <a:solidFill>
                <a:srgbClr val="FFCC00"/>
              </a:solidFill>
              <a:latin typeface="Calibri"/>
              <a:cs typeface="Calibri"/>
            </a:endParaRPr>
          </a:p>
        </p:txBody>
      </p:sp>
      <p:sp>
        <p:nvSpPr>
          <p:cNvPr id="11" name="U-Turn Arrow 10"/>
          <p:cNvSpPr/>
          <p:nvPr/>
        </p:nvSpPr>
        <p:spPr>
          <a:xfrm rot="10800000" flipH="1">
            <a:off x="5212957" y="5497089"/>
            <a:ext cx="1629167" cy="1054544"/>
          </a:xfrm>
          <a:prstGeom prst="uturnArrow">
            <a:avLst/>
          </a:prstGeom>
          <a:ln>
            <a:noFill/>
          </a:ln>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pic>
        <p:nvPicPr>
          <p:cNvPr id="13" name="Picture 2">
            <a:extLst>
              <a:ext uri="{FF2B5EF4-FFF2-40B4-BE49-F238E27FC236}">
                <a16:creationId xmlns:a16="http://schemas.microsoft.com/office/drawing/2014/main" id="{364A837E-F2F1-4122-AF94-98F4275A5B4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13">
            <a:extLst>
              <a:ext uri="{FF2B5EF4-FFF2-40B4-BE49-F238E27FC236}">
                <a16:creationId xmlns:a16="http://schemas.microsoft.com/office/drawing/2014/main" id="{F36AC24C-1719-4716-B7D8-AB66A73F584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pic>
        <p:nvPicPr>
          <p:cNvPr id="4" name="Picture 3">
            <a:extLst>
              <a:ext uri="{FF2B5EF4-FFF2-40B4-BE49-F238E27FC236}">
                <a16:creationId xmlns:a16="http://schemas.microsoft.com/office/drawing/2014/main" id="{CF8C1511-B821-46BD-9EED-F5F8F6986CA0}"/>
              </a:ext>
            </a:extLst>
          </p:cNvPr>
          <p:cNvPicPr>
            <a:picLocks noChangeAspect="1"/>
          </p:cNvPicPr>
          <p:nvPr/>
        </p:nvPicPr>
        <p:blipFill rotWithShape="1">
          <a:blip r:embed="rId6"/>
          <a:srcRect l="20909" t="23245" r="50531" b="15026"/>
          <a:stretch/>
        </p:blipFill>
        <p:spPr>
          <a:xfrm>
            <a:off x="5816901" y="1751676"/>
            <a:ext cx="3122058" cy="3795666"/>
          </a:xfrm>
          <a:prstGeom prst="rect">
            <a:avLst/>
          </a:prstGeom>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31324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xl logo 2014 final ver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sp>
        <p:nvSpPr>
          <p:cNvPr id="7" name="TextBox 6"/>
          <p:cNvSpPr txBox="1"/>
          <p:nvPr/>
        </p:nvSpPr>
        <p:spPr>
          <a:xfrm>
            <a:off x="4683125" y="1330414"/>
            <a:ext cx="4016375" cy="1754327"/>
          </a:xfrm>
          <a:prstGeom prst="rect">
            <a:avLst/>
          </a:prstGeom>
          <a:noFill/>
        </p:spPr>
        <p:txBody>
          <a:bodyPr wrap="square" rtlCol="0">
            <a:spAutoFit/>
          </a:bodyPr>
          <a:lstStyle/>
          <a:p>
            <a:pPr algn="ctr"/>
            <a:r>
              <a:rPr lang="en-US" sz="3600" dirty="0">
                <a:latin typeface="Calibri"/>
                <a:cs typeface="Calibri"/>
              </a:rPr>
              <a:t>Read Chapter 1 of  </a:t>
            </a:r>
            <a:br>
              <a:rPr lang="en-US" sz="3600" dirty="0">
                <a:latin typeface="Calibri"/>
                <a:cs typeface="Calibri"/>
              </a:rPr>
            </a:br>
            <a:r>
              <a:rPr lang="en-US" sz="3600" dirty="0">
                <a:latin typeface="Calibri"/>
                <a:cs typeface="Calibri"/>
              </a:rPr>
              <a:t>‘</a:t>
            </a:r>
            <a:r>
              <a:rPr lang="en-US" sz="3600" b="1" dirty="0">
                <a:latin typeface="Calibri"/>
                <a:cs typeface="Calibri"/>
              </a:rPr>
              <a:t>You Are Awesome</a:t>
            </a:r>
            <a:r>
              <a:rPr lang="en-US" sz="3600" dirty="0">
                <a:latin typeface="Calibri"/>
                <a:cs typeface="Calibri"/>
              </a:rPr>
              <a:t>’.</a:t>
            </a:r>
          </a:p>
          <a:p>
            <a:pPr algn="ctr"/>
            <a:endParaRPr lang="en-US" sz="3600" i="1" dirty="0">
              <a:latin typeface="Calibri"/>
              <a:cs typeface="Calibri"/>
            </a:endParaRPr>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782" t="12201" r="22766" b="9655"/>
          <a:stretch/>
        </p:blipFill>
        <p:spPr bwMode="auto">
          <a:xfrm>
            <a:off x="714375" y="294796"/>
            <a:ext cx="3968750" cy="58021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id="{83C38B14-DF5F-4E33-94F6-CEB7D7036EC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9AFE170D-E0AF-429B-AA51-C01384DE8AA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756893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NGPIX-COM-Square-Speech-Bubble-PNG-Image-500x437.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746" y="63500"/>
            <a:ext cx="8889996" cy="6441396"/>
          </a:xfrm>
          <a:prstGeom prst="rect">
            <a:avLst/>
          </a:prstGeom>
        </p:spPr>
      </p:pic>
      <p:pic>
        <p:nvPicPr>
          <p:cNvPr id="8" name="Picture 7" descr="Pixl logo 2014 final version.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77930" y="5763910"/>
            <a:ext cx="1480320" cy="879919"/>
          </a:xfrm>
          <a:prstGeom prst="rect">
            <a:avLst/>
          </a:prstGeom>
        </p:spPr>
      </p:pic>
      <p:sp>
        <p:nvSpPr>
          <p:cNvPr id="2" name="Rectangle 1"/>
          <p:cNvSpPr/>
          <p:nvPr/>
        </p:nvSpPr>
        <p:spPr>
          <a:xfrm>
            <a:off x="895446" y="663676"/>
            <a:ext cx="7740554" cy="3785652"/>
          </a:xfrm>
          <a:prstGeom prst="rect">
            <a:avLst/>
          </a:prstGeom>
        </p:spPr>
        <p:txBody>
          <a:bodyPr wrap="square">
            <a:spAutoFit/>
          </a:bodyPr>
          <a:lstStyle/>
          <a:p>
            <a:r>
              <a:rPr lang="en-GB" sz="2400" dirty="0">
                <a:solidFill>
                  <a:srgbClr val="FF0080"/>
                </a:solidFill>
                <a:latin typeface="Avenir Next Medium"/>
                <a:cs typeface="Avenir Next Medium"/>
              </a:rPr>
              <a:t>While Kid Average has decided he’s no good, </a:t>
            </a:r>
            <a:br>
              <a:rPr lang="en-GB" sz="2400" dirty="0">
                <a:solidFill>
                  <a:srgbClr val="FF0080"/>
                </a:solidFill>
                <a:latin typeface="Avenir Next Medium"/>
                <a:cs typeface="Avenir Next Medium"/>
              </a:rPr>
            </a:br>
            <a:r>
              <a:rPr lang="en-GB" sz="2400" dirty="0">
                <a:solidFill>
                  <a:srgbClr val="FF0080"/>
                </a:solidFill>
                <a:latin typeface="Avenir Next Medium"/>
                <a:cs typeface="Avenir Next Medium"/>
              </a:rPr>
              <a:t>given up completely and gone to bed, Kid Awesome is determined and sticks to it. Kid Awesome really wants to improve. Not just by a little bit, but as far as he can take things. Kid Awesome is set on becoming the best table-tennis player he can, and he realises that this all comes down to how often he can get in the garage to practise. He starts to love the game. </a:t>
            </a:r>
            <a:br>
              <a:rPr lang="en-GB" sz="2400" dirty="0">
                <a:solidFill>
                  <a:srgbClr val="FF0080"/>
                </a:solidFill>
                <a:latin typeface="Avenir Next Medium"/>
                <a:cs typeface="Avenir Next Medium"/>
              </a:rPr>
            </a:br>
            <a:r>
              <a:rPr lang="en-GB" sz="2400" dirty="0">
                <a:solidFill>
                  <a:srgbClr val="FF0080"/>
                </a:solidFill>
                <a:latin typeface="Avenir Next Medium"/>
                <a:cs typeface="Avenir Next Medium"/>
              </a:rPr>
              <a:t>So much so that he has even started thinking </a:t>
            </a:r>
            <a:br>
              <a:rPr lang="en-GB" sz="2400" dirty="0">
                <a:solidFill>
                  <a:srgbClr val="FF0080"/>
                </a:solidFill>
                <a:latin typeface="Avenir Next Medium"/>
                <a:cs typeface="Avenir Next Medium"/>
              </a:rPr>
            </a:br>
            <a:r>
              <a:rPr lang="en-GB" sz="2400" dirty="0">
                <a:solidFill>
                  <a:srgbClr val="FF0080"/>
                </a:solidFill>
                <a:latin typeface="Avenir Next Medium"/>
                <a:cs typeface="Avenir Next Medium"/>
              </a:rPr>
              <a:t>  about asking his brother to help him practise.</a:t>
            </a:r>
          </a:p>
        </p:txBody>
      </p:sp>
      <p:sp>
        <p:nvSpPr>
          <p:cNvPr id="3" name="TextBox 2"/>
          <p:cNvSpPr txBox="1"/>
          <p:nvPr/>
        </p:nvSpPr>
        <p:spPr>
          <a:xfrm rot="2088416">
            <a:off x="5784772" y="5579243"/>
            <a:ext cx="2539910" cy="369332"/>
          </a:xfrm>
          <a:prstGeom prst="rect">
            <a:avLst/>
          </a:prstGeom>
          <a:noFill/>
        </p:spPr>
        <p:txBody>
          <a:bodyPr wrap="square" rtlCol="0" anchor="t">
            <a:spAutoFit/>
          </a:bodyPr>
          <a:lstStyle/>
          <a:p>
            <a:r>
              <a:rPr lang="en-US" dirty="0">
                <a:solidFill>
                  <a:srgbClr val="FF0080"/>
                </a:solidFill>
                <a:latin typeface="Avenir Next Medium"/>
                <a:cs typeface="Avenir Next Medium"/>
              </a:rPr>
              <a:t>page 22</a:t>
            </a:r>
          </a:p>
        </p:txBody>
      </p:sp>
      <p:pic>
        <p:nvPicPr>
          <p:cNvPr id="9" name="Picture 2">
            <a:extLst>
              <a:ext uri="{FF2B5EF4-FFF2-40B4-BE49-F238E27FC236}">
                <a16:creationId xmlns:a16="http://schemas.microsoft.com/office/drawing/2014/main" id="{44A4F4FD-45B5-4CD3-8FE1-2A961F098D5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0B803055-F7F8-4C3F-83E0-21E3BC36D4B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483394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xl logo 2014 final ver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sp>
        <p:nvSpPr>
          <p:cNvPr id="3" name="TextBox 2"/>
          <p:cNvSpPr txBox="1"/>
          <p:nvPr/>
        </p:nvSpPr>
        <p:spPr>
          <a:xfrm>
            <a:off x="4556125" y="428625"/>
            <a:ext cx="4111625" cy="4524316"/>
          </a:xfrm>
          <a:prstGeom prst="rect">
            <a:avLst/>
          </a:prstGeom>
          <a:noFill/>
        </p:spPr>
        <p:txBody>
          <a:bodyPr wrap="square" rtlCol="0">
            <a:spAutoFit/>
          </a:bodyPr>
          <a:lstStyle/>
          <a:p>
            <a:r>
              <a:rPr lang="en-US" sz="3600" dirty="0"/>
              <a:t>What:</a:t>
            </a:r>
            <a:br>
              <a:rPr lang="en-US" sz="3600" dirty="0"/>
            </a:br>
            <a:r>
              <a:rPr lang="en-US" sz="3600" dirty="0"/>
              <a:t>a) objects</a:t>
            </a:r>
            <a:br>
              <a:rPr lang="en-US" sz="3600" dirty="0"/>
            </a:br>
            <a:r>
              <a:rPr lang="en-US" sz="3600" dirty="0"/>
              <a:t>b) people</a:t>
            </a:r>
            <a:br>
              <a:rPr lang="en-US" sz="3600" dirty="0"/>
            </a:br>
            <a:r>
              <a:rPr lang="en-US" sz="3600" dirty="0"/>
              <a:t>c) food &amp; drink</a:t>
            </a:r>
            <a:br>
              <a:rPr lang="en-US" sz="3600" dirty="0"/>
            </a:br>
            <a:r>
              <a:rPr lang="en-US" sz="3600" dirty="0"/>
              <a:t>d) hobbies </a:t>
            </a:r>
            <a:br>
              <a:rPr lang="en-US" sz="3600" dirty="0"/>
            </a:br>
            <a:r>
              <a:rPr lang="en-US" sz="3600" dirty="0"/>
              <a:t>e) places etc. </a:t>
            </a:r>
            <a:br>
              <a:rPr lang="en-US" sz="3600" dirty="0"/>
            </a:br>
            <a:r>
              <a:rPr lang="en-US" sz="3600" dirty="0"/>
              <a:t>would </a:t>
            </a:r>
            <a:r>
              <a:rPr lang="en-US" sz="3600" u="sng" dirty="0"/>
              <a:t>YOU</a:t>
            </a:r>
            <a:r>
              <a:rPr lang="en-US" sz="3600" dirty="0"/>
              <a:t> describe as ‘</a:t>
            </a:r>
            <a:r>
              <a:rPr lang="en-US" sz="3600" b="1" dirty="0"/>
              <a:t>awesome</a:t>
            </a:r>
            <a:r>
              <a:rPr lang="en-US" sz="3600" dirty="0"/>
              <a:t>’?</a:t>
            </a:r>
          </a:p>
        </p:txBody>
      </p:sp>
      <p:pic>
        <p:nvPicPr>
          <p:cNvPr id="6" name="Picture 2">
            <a:extLst>
              <a:ext uri="{FF2B5EF4-FFF2-40B4-BE49-F238E27FC236}">
                <a16:creationId xmlns:a16="http://schemas.microsoft.com/office/drawing/2014/main" id="{DA035096-04B9-4463-AC2A-DDB0372FA1E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BA9BD9C0-DBC4-4EDA-A78A-CAACD8EF7A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494" y="626076"/>
            <a:ext cx="3751954" cy="37193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85936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xl logo 2014 final ver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sp>
        <p:nvSpPr>
          <p:cNvPr id="9" name="TextBox 8"/>
          <p:cNvSpPr txBox="1"/>
          <p:nvPr/>
        </p:nvSpPr>
        <p:spPr>
          <a:xfrm>
            <a:off x="0" y="380998"/>
            <a:ext cx="9144000" cy="769441"/>
          </a:xfrm>
          <a:prstGeom prst="rect">
            <a:avLst/>
          </a:prstGeom>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4400" b="1" dirty="0"/>
              <a:t>What does ‘awesome’ mean?</a:t>
            </a:r>
          </a:p>
        </p:txBody>
      </p:sp>
      <p:sp>
        <p:nvSpPr>
          <p:cNvPr id="2" name="TextBox 1"/>
          <p:cNvSpPr txBox="1"/>
          <p:nvPr/>
        </p:nvSpPr>
        <p:spPr>
          <a:xfrm>
            <a:off x="904875" y="1671418"/>
            <a:ext cx="9048750" cy="4031873"/>
          </a:xfrm>
          <a:prstGeom prst="rect">
            <a:avLst/>
          </a:prstGeom>
          <a:noFill/>
        </p:spPr>
        <p:txBody>
          <a:bodyPr wrap="square" numCol="2" rtlCol="0">
            <a:spAutoFit/>
          </a:bodyPr>
          <a:lstStyle/>
          <a:p>
            <a:r>
              <a:rPr lang="en-US" sz="3200" dirty="0"/>
              <a:t>‘extremely impressive’</a:t>
            </a:r>
          </a:p>
          <a:p>
            <a:r>
              <a:rPr lang="en-US" sz="3200" dirty="0"/>
              <a:t>‘very good’ </a:t>
            </a:r>
          </a:p>
          <a:p>
            <a:r>
              <a:rPr lang="en-US" sz="3200" dirty="0"/>
              <a:t>‘excellent’</a:t>
            </a:r>
          </a:p>
          <a:p>
            <a:r>
              <a:rPr lang="en-US" sz="3200" dirty="0"/>
              <a:t>‘amazing’</a:t>
            </a:r>
          </a:p>
          <a:p>
            <a:r>
              <a:rPr lang="en-US" sz="3200" dirty="0"/>
              <a:t>‘wonderful’</a:t>
            </a:r>
          </a:p>
          <a:p>
            <a:endParaRPr lang="en-US" sz="3200" dirty="0"/>
          </a:p>
          <a:p>
            <a:endParaRPr lang="en-US" sz="3200" dirty="0"/>
          </a:p>
          <a:p>
            <a:endParaRPr lang="en-US" sz="3200" dirty="0"/>
          </a:p>
          <a:p>
            <a:r>
              <a:rPr lang="en-US" sz="3200" dirty="0"/>
              <a:t>‘terrifying’</a:t>
            </a:r>
          </a:p>
          <a:p>
            <a:r>
              <a:rPr lang="en-US" sz="3200" dirty="0"/>
              <a:t>‘magnificent’</a:t>
            </a:r>
          </a:p>
          <a:p>
            <a:r>
              <a:rPr lang="en-US" sz="3200" dirty="0"/>
              <a:t>‘breathtaking’</a:t>
            </a:r>
          </a:p>
          <a:p>
            <a:r>
              <a:rPr lang="en-US" sz="3200" dirty="0"/>
              <a:t>‘astonishing’</a:t>
            </a:r>
          </a:p>
          <a:p>
            <a:r>
              <a:rPr lang="en-US" sz="3200" dirty="0"/>
              <a:t>‘fantastic’</a:t>
            </a:r>
          </a:p>
        </p:txBody>
      </p:sp>
      <p:pic>
        <p:nvPicPr>
          <p:cNvPr id="8" name="Picture 2">
            <a:extLst>
              <a:ext uri="{FF2B5EF4-FFF2-40B4-BE49-F238E27FC236}">
                <a16:creationId xmlns:a16="http://schemas.microsoft.com/office/drawing/2014/main" id="{710903FA-EE23-4F95-BD57-D7A57484EFA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D58984DD-F01F-42D8-84BB-8B1A0F8CA76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72453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xl logo 2014 final ver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sp>
        <p:nvSpPr>
          <p:cNvPr id="7" name="Rectangle 6"/>
          <p:cNvSpPr/>
          <p:nvPr/>
        </p:nvSpPr>
        <p:spPr>
          <a:xfrm>
            <a:off x="258346" y="626533"/>
            <a:ext cx="3974987" cy="5009092"/>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8" name="Rectangle 7"/>
          <p:cNvSpPr/>
          <p:nvPr/>
        </p:nvSpPr>
        <p:spPr>
          <a:xfrm>
            <a:off x="4655721" y="626533"/>
            <a:ext cx="4234279" cy="5009092"/>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TextBox 8"/>
          <p:cNvSpPr txBox="1"/>
          <p:nvPr/>
        </p:nvSpPr>
        <p:spPr>
          <a:xfrm>
            <a:off x="-17992" y="792842"/>
            <a:ext cx="4166433" cy="400110"/>
          </a:xfrm>
          <a:prstGeom prst="rect">
            <a:avLst/>
          </a:prstGeom>
          <a:noFill/>
        </p:spPr>
        <p:txBody>
          <a:bodyPr wrap="square" rtlCol="0">
            <a:spAutoFit/>
          </a:bodyPr>
          <a:lstStyle/>
          <a:p>
            <a:pPr algn="ctr"/>
            <a:r>
              <a:rPr lang="en-US" sz="2000" dirty="0"/>
              <a:t>Things </a:t>
            </a:r>
            <a:r>
              <a:rPr lang="en-US" sz="2000" b="1" dirty="0">
                <a:solidFill>
                  <a:srgbClr val="660066"/>
                </a:solidFill>
              </a:rPr>
              <a:t>Kid</a:t>
            </a:r>
            <a:r>
              <a:rPr lang="en-US" sz="2000" dirty="0">
                <a:solidFill>
                  <a:srgbClr val="660066"/>
                </a:solidFill>
              </a:rPr>
              <a:t> </a:t>
            </a:r>
            <a:r>
              <a:rPr lang="en-US" sz="2000" b="1" dirty="0">
                <a:solidFill>
                  <a:srgbClr val="660066"/>
                </a:solidFill>
              </a:rPr>
              <a:t>Average</a:t>
            </a:r>
            <a:r>
              <a:rPr lang="en-US" sz="2000" dirty="0">
                <a:solidFill>
                  <a:srgbClr val="660066"/>
                </a:solidFill>
              </a:rPr>
              <a:t> </a:t>
            </a:r>
            <a:r>
              <a:rPr lang="en-US" sz="2000" dirty="0"/>
              <a:t>might</a:t>
            </a:r>
            <a:r>
              <a:rPr lang="en-US" sz="2000" dirty="0">
                <a:solidFill>
                  <a:srgbClr val="660066"/>
                </a:solidFill>
              </a:rPr>
              <a:t> </a:t>
            </a:r>
            <a:r>
              <a:rPr lang="en-US" sz="2000" dirty="0"/>
              <a:t>say:</a:t>
            </a:r>
          </a:p>
        </p:txBody>
      </p:sp>
      <p:sp>
        <p:nvSpPr>
          <p:cNvPr id="10" name="TextBox 9"/>
          <p:cNvSpPr txBox="1"/>
          <p:nvPr/>
        </p:nvSpPr>
        <p:spPr>
          <a:xfrm>
            <a:off x="4723567" y="792842"/>
            <a:ext cx="4166433" cy="400110"/>
          </a:xfrm>
          <a:prstGeom prst="rect">
            <a:avLst/>
          </a:prstGeom>
          <a:noFill/>
        </p:spPr>
        <p:txBody>
          <a:bodyPr wrap="square" rtlCol="0">
            <a:spAutoFit/>
          </a:bodyPr>
          <a:lstStyle/>
          <a:p>
            <a:pPr algn="ctr"/>
            <a:r>
              <a:rPr lang="en-US" sz="2000" dirty="0"/>
              <a:t>Things </a:t>
            </a:r>
            <a:r>
              <a:rPr lang="en-US" sz="2000" b="1" dirty="0">
                <a:solidFill>
                  <a:srgbClr val="008000"/>
                </a:solidFill>
              </a:rPr>
              <a:t>Kid</a:t>
            </a:r>
            <a:r>
              <a:rPr lang="en-US" sz="2000" dirty="0">
                <a:solidFill>
                  <a:srgbClr val="008000"/>
                </a:solidFill>
              </a:rPr>
              <a:t> </a:t>
            </a:r>
            <a:r>
              <a:rPr lang="en-US" sz="2000" b="1" dirty="0">
                <a:solidFill>
                  <a:srgbClr val="008000"/>
                </a:solidFill>
              </a:rPr>
              <a:t>Awesome </a:t>
            </a:r>
            <a:r>
              <a:rPr lang="en-US" sz="2000" dirty="0"/>
              <a:t>might</a:t>
            </a:r>
            <a:r>
              <a:rPr lang="en-US" sz="2000" dirty="0">
                <a:solidFill>
                  <a:srgbClr val="660066"/>
                </a:solidFill>
              </a:rPr>
              <a:t> </a:t>
            </a:r>
            <a:r>
              <a:rPr lang="en-US" sz="2000" dirty="0"/>
              <a:t>say:</a:t>
            </a:r>
          </a:p>
        </p:txBody>
      </p:sp>
      <p:pic>
        <p:nvPicPr>
          <p:cNvPr id="2" name="Picture 1"/>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20868902">
            <a:off x="3572210" y="1646033"/>
            <a:ext cx="1874922" cy="3203890"/>
          </a:xfrm>
          <a:prstGeom prst="rect">
            <a:avLst/>
          </a:prstGeom>
        </p:spPr>
      </p:pic>
      <p:pic>
        <p:nvPicPr>
          <p:cNvPr id="11" name="Picture 2">
            <a:extLst>
              <a:ext uri="{FF2B5EF4-FFF2-40B4-BE49-F238E27FC236}">
                <a16:creationId xmlns:a16="http://schemas.microsoft.com/office/drawing/2014/main" id="{144BA004-1525-4830-B709-19ED991BE60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42F4895E-D25C-4F06-9608-3E7848197E2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2413898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xl logo 2014 final ver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sp>
        <p:nvSpPr>
          <p:cNvPr id="2" name="TextBox 1"/>
          <p:cNvSpPr txBox="1"/>
          <p:nvPr/>
        </p:nvSpPr>
        <p:spPr>
          <a:xfrm>
            <a:off x="2794000" y="1872191"/>
            <a:ext cx="6064250" cy="2062103"/>
          </a:xfrm>
          <a:prstGeom prst="rect">
            <a:avLst/>
          </a:prstGeom>
          <a:noFill/>
        </p:spPr>
        <p:txBody>
          <a:bodyPr wrap="square" rtlCol="0">
            <a:spAutoFit/>
          </a:bodyPr>
          <a:lstStyle/>
          <a:p>
            <a:pPr algn="ctr"/>
            <a:r>
              <a:rPr lang="en-US" sz="3200" dirty="0"/>
              <a:t>Do the words and phrases </a:t>
            </a:r>
            <a:r>
              <a:rPr lang="en-US" sz="3200" u="sng" dirty="0"/>
              <a:t>YOU</a:t>
            </a:r>
            <a:r>
              <a:rPr lang="en-US" sz="3200" dirty="0"/>
              <a:t> </a:t>
            </a:r>
            <a:br>
              <a:rPr lang="en-US" sz="3200" dirty="0"/>
            </a:br>
            <a:r>
              <a:rPr lang="en-US" sz="3200" dirty="0"/>
              <a:t>say when you’re learning </a:t>
            </a:r>
            <a:br>
              <a:rPr lang="en-US" sz="3200" dirty="0"/>
            </a:br>
            <a:r>
              <a:rPr lang="en-US" sz="3200" dirty="0"/>
              <a:t>sound more like </a:t>
            </a:r>
            <a:r>
              <a:rPr lang="en-US" sz="3200" b="1" dirty="0">
                <a:solidFill>
                  <a:srgbClr val="660066"/>
                </a:solidFill>
              </a:rPr>
              <a:t>Kid Average </a:t>
            </a:r>
            <a:br>
              <a:rPr lang="en-US" sz="3200" b="1" dirty="0">
                <a:solidFill>
                  <a:srgbClr val="660066"/>
                </a:solidFill>
              </a:rPr>
            </a:br>
            <a:r>
              <a:rPr lang="en-US" sz="3200" dirty="0"/>
              <a:t>or </a:t>
            </a:r>
            <a:r>
              <a:rPr lang="en-US" sz="3200" b="1" dirty="0">
                <a:solidFill>
                  <a:srgbClr val="008000"/>
                </a:solidFill>
              </a:rPr>
              <a:t>Kid Awesome</a:t>
            </a:r>
            <a:r>
              <a:rPr lang="en-US" sz="3200" dirty="0"/>
              <a:t>?</a:t>
            </a:r>
          </a:p>
        </p:txBody>
      </p:sp>
      <p:pic>
        <p:nvPicPr>
          <p:cNvPr id="7" name="Picture 6"/>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20868902">
            <a:off x="862877" y="1459766"/>
            <a:ext cx="1874922" cy="3203890"/>
          </a:xfrm>
          <a:prstGeom prst="rect">
            <a:avLst/>
          </a:prstGeom>
        </p:spPr>
      </p:pic>
      <p:pic>
        <p:nvPicPr>
          <p:cNvPr id="8" name="Picture 2">
            <a:extLst>
              <a:ext uri="{FF2B5EF4-FFF2-40B4-BE49-F238E27FC236}">
                <a16:creationId xmlns:a16="http://schemas.microsoft.com/office/drawing/2014/main" id="{6C54E9C8-07FB-4A1A-90E0-6E7258859D5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598E3AED-1FD7-47FE-991F-94485B095AE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35974300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12807</TotalTime>
  <Words>646</Words>
  <Application>Microsoft Office PowerPoint</Application>
  <PresentationFormat>On-screen Show (4:3)</PresentationFormat>
  <Paragraphs>47</Paragraphs>
  <Slides>16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Avenir Next Medium</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Josie Mingay</dc:creator>
  <cp:lastModifiedBy>Jessica Flisher</cp:lastModifiedBy>
  <cp:revision>117</cp:revision>
  <cp:lastPrinted>2016-02-19T17:45:04Z</cp:lastPrinted>
  <dcterms:created xsi:type="dcterms:W3CDTF">2015-05-25T12:11:02Z</dcterms:created>
  <dcterms:modified xsi:type="dcterms:W3CDTF">2020-07-03T13:06:00Z</dcterms:modified>
</cp:coreProperties>
</file>