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7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7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08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7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80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4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4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17E5-36C9-4EF5-8181-3ECB30C04A13}" type="datetimeFigureOut">
              <a:rPr lang="en-GB" smtClean="0"/>
              <a:t>25/06/2020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1654-CCBC-4CD4-846D-34FA366F13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4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7B62347D-B99A-4B42-8FAA-B381B775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37" y="1685547"/>
            <a:ext cx="1383322" cy="43022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Synonyms: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ewspaper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lang="en-US" altLang="en-US" sz="1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recount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retell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relate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impart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outline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describe</a:t>
            </a:r>
          </a:p>
          <a:p>
            <a:pPr>
              <a:spcBef>
                <a:spcPts val="600"/>
              </a:spcBef>
            </a:pPr>
            <a:r>
              <a:rPr lang="en-GB" sz="1400" b="1" dirty="0">
                <a:solidFill>
                  <a:srgbClr val="0070C0"/>
                </a:solidFill>
              </a:rPr>
              <a:t>news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report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dispatch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bulletin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E825748-2C08-4DD6-AF58-F1741B60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940" y="1685546"/>
            <a:ext cx="2572810" cy="3973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 features: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GB" sz="1400" dirty="0"/>
              <a:t>Introduction (who, what, where, when, why)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Some chronological order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Written in past tense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Includes important details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Quotes from witnesses and relevant authorities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Factual descriptions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Sequential conjunctions </a:t>
            </a:r>
          </a:p>
          <a:p>
            <a:pPr lvl="0">
              <a:spcBef>
                <a:spcPts val="600"/>
              </a:spcBef>
            </a:pPr>
            <a:r>
              <a:rPr lang="en-GB" sz="1400" dirty="0"/>
              <a:t>Concluding statement or quote</a:t>
            </a:r>
          </a:p>
          <a:p>
            <a:pPr lvl="0">
              <a:spcBef>
                <a:spcPts val="600"/>
              </a:spcBef>
            </a:pPr>
            <a:endParaRPr lang="en-GB" sz="1400" dirty="0"/>
          </a:p>
          <a:p>
            <a:pPr lvl="0">
              <a:spcBef>
                <a:spcPts val="600"/>
              </a:spcBef>
            </a:pPr>
            <a:endParaRPr lang="en-GB" sz="1200" dirty="0">
              <a:latin typeface="Kristen ITC" panose="03050502040202030202" pitchFamily="66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3E5E556-144C-43EC-B0F8-FD8EB828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58" y="1685733"/>
            <a:ext cx="2086289" cy="3980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solidFill>
                  <a:srgbClr val="0070C0"/>
                </a:solidFill>
              </a:rPr>
              <a:t>Useful conjunctions:</a:t>
            </a:r>
          </a:p>
          <a:p>
            <a:pPr>
              <a:spcBef>
                <a:spcPts val="600"/>
              </a:spcBef>
            </a:pPr>
            <a:endParaRPr lang="en-GB" sz="14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400" dirty="0"/>
              <a:t>when…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throughout…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ultimately…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immediately…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finally…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eventually…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without warning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during…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although…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despite…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suddenly…</a:t>
            </a:r>
            <a:endParaRPr lang="en-GB" sz="1200" dirty="0">
              <a:latin typeface="Kristen ITC" panose="03050502040202030202" pitchFamily="66" charset="0"/>
            </a:endParaRPr>
          </a:p>
          <a:p>
            <a:pPr>
              <a:spcBef>
                <a:spcPts val="600"/>
              </a:spcBef>
            </a:pPr>
            <a:endParaRPr lang="en-GB" sz="1200" dirty="0">
              <a:latin typeface="Kristen ITC" panose="03050502040202030202" pitchFamily="66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C3C01C1-D003-4833-96A5-D77AFBAD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31" y="1678498"/>
            <a:ext cx="2772421" cy="42945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solidFill>
                  <a:srgbClr val="0070C0"/>
                </a:solidFill>
              </a:rPr>
              <a:t>Useful words: </a:t>
            </a:r>
          </a:p>
          <a:p>
            <a:pPr>
              <a:spcBef>
                <a:spcPts val="600"/>
              </a:spcBef>
            </a:pPr>
            <a:endParaRPr lang="en-GB" sz="14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400" dirty="0"/>
              <a:t>residents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sources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according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eyewitness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anonymous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devastating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incensed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tragedy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wounded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injured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grievance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demonstrators</a:t>
            </a:r>
          </a:p>
          <a:p>
            <a:pPr>
              <a:spcBef>
                <a:spcPts val="600"/>
              </a:spcBef>
            </a:pPr>
            <a:endParaRPr lang="en-GB" sz="1400" dirty="0"/>
          </a:p>
          <a:p>
            <a:pPr>
              <a:spcBef>
                <a:spcPts val="600"/>
              </a:spcBef>
            </a:pPr>
            <a:endParaRPr lang="en-GB" sz="1400" dirty="0"/>
          </a:p>
          <a:p>
            <a:pPr>
              <a:spcBef>
                <a:spcPts val="600"/>
              </a:spcBef>
            </a:pPr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dirty="0"/>
              <a:t>emergency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paramedics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catastrophe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lawcourt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lawyer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justice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guilty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innocent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conviction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announcement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survivors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casualty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EA2F4DD-F9DB-4CC7-87A2-196E3FF9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00" dirty="0">
              <a:latin typeface="Kristen ITC" panose="03050502040202030202" pitchFamily="66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D758347-9679-466D-A574-71B8BBD46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63" y="216586"/>
            <a:ext cx="929618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70C0"/>
                </a:solidFill>
              </a:rPr>
              <a:t>Newspaper: </a:t>
            </a:r>
            <a:r>
              <a:rPr lang="en-GB" sz="1400" dirty="0"/>
              <a:t>a daily or weekly publication containing news reports, features and opinion articles,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1400" dirty="0"/>
              <a:t>originally produced on printed sheets but increasingly available on-line.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70C0"/>
                </a:solidFill>
              </a:rPr>
              <a:t>Recount: </a:t>
            </a:r>
            <a:r>
              <a:rPr lang="en-GB" sz="1400" dirty="0"/>
              <a:t>to give an account of the details of an event or experience.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70C0"/>
                </a:solidFill>
              </a:rPr>
              <a:t>Origin:</a:t>
            </a:r>
            <a:r>
              <a:rPr lang="en-GB" sz="1400" b="1" dirty="0"/>
              <a:t> </a:t>
            </a:r>
            <a:r>
              <a:rPr lang="en-GB" sz="1400" dirty="0"/>
              <a:t>Mid-15th century: from the Anglo-French word </a:t>
            </a:r>
            <a:r>
              <a:rPr lang="en-GB" sz="1400" i="1" dirty="0"/>
              <a:t>reconter;</a:t>
            </a:r>
            <a:r>
              <a:rPr lang="en-GB" sz="1400" dirty="0"/>
              <a:t> meaning ‘</a:t>
            </a:r>
            <a:r>
              <a:rPr lang="en-GB" sz="1400" i="1" dirty="0"/>
              <a:t>re</a:t>
            </a:r>
            <a:r>
              <a:rPr lang="en-GB" sz="1400" dirty="0"/>
              <a:t>’- again, and ‘</a:t>
            </a:r>
            <a:r>
              <a:rPr lang="en-GB" sz="1400" i="1" dirty="0"/>
              <a:t>conter</a:t>
            </a:r>
            <a:r>
              <a:rPr lang="en-GB" sz="1400" dirty="0"/>
              <a:t>’ to relate.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70C0"/>
                </a:solidFill>
              </a:rPr>
              <a:t>Types of news recounts:</a:t>
            </a:r>
            <a:r>
              <a:rPr lang="en-GB" sz="1400" b="1" dirty="0"/>
              <a:t> </a:t>
            </a:r>
            <a:r>
              <a:rPr lang="en-GB" sz="1400" dirty="0"/>
              <a:t>reports of newsworthy events such as court hearings, crimes, protests, natural disasters. </a:t>
            </a:r>
            <a:endParaRPr lang="en-GB" altLang="en-US" sz="1100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56A37DB-E89A-48AD-B8EB-9466B231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51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00" dirty="0">
              <a:latin typeface="Kristen ITC" panose="03050502040202030202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2E94EC-C58E-4BC6-AD77-740BC2BA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74" y="5576739"/>
            <a:ext cx="2369873" cy="18030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079E0DC-FEC9-4389-BEAE-558654B64925}"/>
              </a:ext>
            </a:extLst>
          </p:cNvPr>
          <p:cNvSpPr/>
          <p:nvPr/>
        </p:nvSpPr>
        <p:spPr>
          <a:xfrm>
            <a:off x="1022591" y="179839"/>
            <a:ext cx="9486670" cy="720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risten ITC" panose="03050502040202030202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0E861-9120-4856-95A6-7CA97CC482C7}"/>
              </a:ext>
            </a:extLst>
          </p:cNvPr>
          <p:cNvSpPr txBox="1"/>
          <p:nvPr/>
        </p:nvSpPr>
        <p:spPr>
          <a:xfrm rot="16200000">
            <a:off x="-3273067" y="3456674"/>
            <a:ext cx="755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Vocabulary: newspaper recounts</a:t>
            </a:r>
          </a:p>
        </p:txBody>
      </p:sp>
      <p:pic>
        <p:nvPicPr>
          <p:cNvPr id="2054" name="Picture 2">
            <a:extLst>
              <a:ext uri="{FF2B5EF4-FFF2-40B4-BE49-F238E27FC236}">
                <a16:creationId xmlns:a16="http://schemas.microsoft.com/office/drawing/2014/main" id="{514E3005-6231-4C6C-B02C-263F62B0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21" y="6658419"/>
            <a:ext cx="207803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58D2DEC-2E56-4012-A77F-70CEE4185B80}"/>
              </a:ext>
            </a:extLst>
          </p:cNvPr>
          <p:cNvSpPr/>
          <p:nvPr/>
        </p:nvSpPr>
        <p:spPr>
          <a:xfrm>
            <a:off x="4693195" y="6024477"/>
            <a:ext cx="3342986" cy="1066800"/>
          </a:xfrm>
          <a:prstGeom prst="wedgeRoundRectCallout">
            <a:avLst>
              <a:gd name="adj1" fmla="val 45409"/>
              <a:gd name="adj2" fmla="val 668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are you reporting? Have you covered all the key information? Have you stuck to the facts and avoided your personal opinions?</a:t>
            </a:r>
            <a:endParaRPr lang="en-GB" sz="16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6BB261-A5A5-417C-AED1-1FECC0D65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36" y="-64533"/>
            <a:ext cx="2198551" cy="14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171CB-AFFD-40C7-B706-C4555E92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04" y="3407938"/>
            <a:ext cx="2986978" cy="28682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47DD1A-30FD-4DC2-85DE-A1B39C04E26A}"/>
              </a:ext>
            </a:extLst>
          </p:cNvPr>
          <p:cNvSpPr/>
          <p:nvPr/>
        </p:nvSpPr>
        <p:spPr>
          <a:xfrm>
            <a:off x="1025236" y="179839"/>
            <a:ext cx="9486670" cy="720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3D4389-7910-4E1F-A78B-7C15ED57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7" y="6703660"/>
            <a:ext cx="207803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55984EC8-D638-4AE4-9DE9-7E8C0B7C9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90" y="227364"/>
            <a:ext cx="2671577" cy="2934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0070C0"/>
                </a:solidFill>
              </a:rPr>
              <a:t>To introduce your newspaper report, always state clearly and </a:t>
            </a:r>
            <a:r>
              <a:rPr lang="en-GB" sz="1600" b="1" u="sng" dirty="0">
                <a:solidFill>
                  <a:srgbClr val="0070C0"/>
                </a:solidFill>
              </a:rPr>
              <a:t>briefly</a:t>
            </a:r>
            <a:r>
              <a:rPr lang="en-GB" sz="1600" b="1" dirty="0">
                <a:solidFill>
                  <a:srgbClr val="0070C0"/>
                </a:solidFill>
              </a:rPr>
              <a:t> what happened where, when and to whom. For example:</a:t>
            </a:r>
          </a:p>
          <a:p>
            <a:pPr>
              <a:spcBef>
                <a:spcPts val="600"/>
              </a:spcBef>
            </a:pPr>
            <a:endParaRPr lang="en-GB" sz="105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/>
              <a:t>There was drama at … yesterday.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Huge crowds gathered ...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 driver was convicted …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Dozens of families were …</a:t>
            </a:r>
            <a:endParaRPr lang="en-GB" sz="14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4A24F05-3F1A-40CB-A602-80B0ABF7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819" y="227364"/>
            <a:ext cx="2924471" cy="3107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0070C0"/>
                </a:solidFill>
              </a:rPr>
              <a:t>Fronted adverbial sentence openers: </a:t>
            </a:r>
          </a:p>
          <a:p>
            <a:pPr>
              <a:spcBef>
                <a:spcPts val="600"/>
              </a:spcBef>
            </a:pPr>
            <a:endParaRPr lang="en-GB" sz="105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/>
              <a:t>In an unprecedented move …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Dramatically …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According to sources who wished to remain anonymous …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Turning to the accused …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Confronted with the devastation…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Waving banners and placards …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43EB4A3-7908-471B-B4E8-E5937DAA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36" y="3407938"/>
            <a:ext cx="6012468" cy="37825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0070C0"/>
                </a:solidFill>
              </a:rPr>
              <a:t>Examples of this language used in context: </a:t>
            </a:r>
          </a:p>
          <a:p>
            <a:pPr>
              <a:spcBef>
                <a:spcPts val="600"/>
              </a:spcBef>
            </a:pPr>
            <a:endParaRPr lang="en-GB" sz="16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400" dirty="0"/>
              <a:t>There was drama at Fanchester Crown Court yesterday when relatives of the victims in the case had to be removed by court officials.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Dozens of families were left homeless last night when a wildfire swept down the hillside and threatened their village.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Ultimately, the police were able to contain the demonstration and the protesters expressed their grievances peacefully.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According to eyewitnesses who wished to remain anonymous, the residents jostled the man as he tried to leave home for work.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Although it was a catastrophe for the community, villagers were full of praise for the professionalism of the paramedics.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In an unprecedented move, Justice Emma Shah ordered for the public gallery to be cleared at Bigly lawcourts yesterday.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9212D43-53F2-4684-A546-F13BE3B93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641" y="227365"/>
            <a:ext cx="3432914" cy="2934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0070C0"/>
                </a:solidFill>
              </a:rPr>
              <a:t>To conclude your writing: </a:t>
            </a:r>
          </a:p>
          <a:p>
            <a:pPr>
              <a:spcBef>
                <a:spcPts val="600"/>
              </a:spcBef>
            </a:pPr>
            <a:endParaRPr lang="en-GB" sz="105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/>
              <a:t>A spokesperson for the victims said ….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Commenting at the scene, the local MP said ‘Lessons must be learnt.’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 representative of the campaign group said, ‘The fight continues.’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The search for survivors will resume at first light.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The case continues tomorrow.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91D66-F42F-4B60-A211-AEDA3A871A4A}"/>
              </a:ext>
            </a:extLst>
          </p:cNvPr>
          <p:cNvSpPr txBox="1"/>
          <p:nvPr/>
        </p:nvSpPr>
        <p:spPr>
          <a:xfrm rot="16200000">
            <a:off x="-3273067" y="3456674"/>
            <a:ext cx="755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Sentence frames: newspaper recounts</a:t>
            </a:r>
          </a:p>
        </p:txBody>
      </p:sp>
    </p:spTree>
    <p:extLst>
      <p:ext uri="{BB962C8B-B14F-4D97-AF65-F5344CB8AC3E}">
        <p14:creationId xmlns:p14="http://schemas.microsoft.com/office/powerpoint/2010/main" val="15872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497</Words>
  <Application>Microsoft Office PowerPoint</Application>
  <PresentationFormat>Custom</PresentationFormat>
  <Paragraphs>104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Kristen ITC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Shine</dc:creator>
  <cp:lastModifiedBy>Jessica Flisher</cp:lastModifiedBy>
  <cp:revision>77</cp:revision>
  <dcterms:created xsi:type="dcterms:W3CDTF">2018-05-30T13:33:17Z</dcterms:created>
  <dcterms:modified xsi:type="dcterms:W3CDTF">2020-06-25T08:44:30Z</dcterms:modified>
</cp:coreProperties>
</file>