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3B41326-83A7-45B8-BE4A-7CCA9500B90A}" type="datetimeFigureOut">
              <a:rPr lang="en-GB" smtClean="0"/>
              <a:t>29/05/2020</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E3A115-4140-466E-86D9-90F89B88A4D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B41326-83A7-45B8-BE4A-7CCA9500B90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B3B41326-83A7-45B8-BE4A-7CCA9500B90A}" type="datetimeFigureOut">
              <a:rPr lang="en-GB" smtClean="0"/>
              <a:t>29/05/2020</a:t>
            </a:fld>
            <a:endParaRPr lang="en-GB"/>
          </a:p>
        </p:txBody>
      </p:sp>
      <p:sp>
        <p:nvSpPr>
          <p:cNvPr id="5" name="Footer Placeholder 4"/>
          <p:cNvSpPr>
            <a:spLocks noGrp="1"/>
          </p:cNvSpPr>
          <p:nvPr>
            <p:ph type="ftr" sz="quarter" idx="11"/>
          </p:nvPr>
        </p:nvSpPr>
        <p:spPr>
          <a:xfrm>
            <a:off x="457200" y="6556248"/>
            <a:ext cx="3657600" cy="228600"/>
          </a:xfrm>
        </p:spPr>
        <p:txBody>
          <a:bodyPr/>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E3A115-4140-466E-86D9-90F89B88A4D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B41326-83A7-45B8-BE4A-7CCA9500B90A}"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3B41326-83A7-45B8-BE4A-7CCA9500B90A}" type="datetimeFigureOut">
              <a:rPr lang="en-GB" smtClean="0"/>
              <a:t>29/05/2020</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p>
            <a:fld id="{96E3A115-4140-466E-86D9-90F89B88A4D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3B41326-83A7-45B8-BE4A-7CCA9500B90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3B41326-83A7-45B8-BE4A-7CCA9500B90A}"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3B41326-83A7-45B8-BE4A-7CCA9500B90A}"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3B41326-83A7-45B8-BE4A-7CCA9500B90A}" type="datetimeFigureOut">
              <a:rPr lang="en-GB" smtClean="0"/>
              <a:t>29/05/2020</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3B41326-83A7-45B8-BE4A-7CCA9500B90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B3B41326-83A7-45B8-BE4A-7CCA9500B90A}"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3A115-4140-466E-86D9-90F89B88A4DC}"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3B41326-83A7-45B8-BE4A-7CCA9500B90A}" type="datetimeFigureOut">
              <a:rPr lang="en-GB" smtClean="0"/>
              <a:t>29/05/2020</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E3A115-4140-466E-86D9-90F89B88A4D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620688"/>
            <a:ext cx="2016224" cy="5472608"/>
          </a:xfrm>
        </p:spPr>
        <p:txBody>
          <a:bodyPr vert="vert270">
            <a:normAutofit/>
          </a:bodyPr>
          <a:lstStyle/>
          <a:p>
            <a:r>
              <a:rPr lang="en-GB" sz="4800" dirty="0">
                <a:solidFill>
                  <a:schemeClr val="accent2">
                    <a:lumMod val="50000"/>
                  </a:schemeClr>
                </a:solidFill>
                <a:effectLst>
                  <a:outerShdw blurRad="38100" dist="38100" dir="2700000" algn="tl">
                    <a:srgbClr val="000000">
                      <a:alpha val="43137"/>
                    </a:srgbClr>
                  </a:outerShdw>
                </a:effectLst>
                <a:latin typeface="Comic Sans MS" pitchFamily="66" charset="0"/>
              </a:rPr>
              <a:t>Information</a:t>
            </a:r>
            <a:r>
              <a:rPr lang="en-GB" sz="4800" dirty="0">
                <a:solidFill>
                  <a:schemeClr val="accent2">
                    <a:lumMod val="50000"/>
                  </a:schemeClr>
                </a:solidFill>
                <a:latin typeface="Comic Sans MS" pitchFamily="66" charset="0"/>
              </a:rPr>
              <a:t> </a:t>
            </a:r>
            <a:r>
              <a:rPr lang="en-GB" sz="4800" dirty="0">
                <a:solidFill>
                  <a:schemeClr val="accent2">
                    <a:lumMod val="50000"/>
                  </a:schemeClr>
                </a:solidFill>
                <a:effectLst>
                  <a:outerShdw blurRad="38100" dist="38100" dir="2700000" algn="tl">
                    <a:srgbClr val="000000">
                      <a:alpha val="43137"/>
                    </a:srgbClr>
                  </a:outerShdw>
                </a:effectLst>
                <a:latin typeface="Comic Sans MS" pitchFamily="66" charset="0"/>
              </a:rPr>
              <a:t>Texts</a:t>
            </a:r>
          </a:p>
        </p:txBody>
      </p:sp>
      <p:sp>
        <p:nvSpPr>
          <p:cNvPr id="4" name="TextBox 3"/>
          <p:cNvSpPr txBox="1"/>
          <p:nvPr/>
        </p:nvSpPr>
        <p:spPr>
          <a:xfrm>
            <a:off x="3131841" y="612418"/>
            <a:ext cx="5760640" cy="954107"/>
          </a:xfrm>
          <a:prstGeom prst="rect">
            <a:avLst/>
          </a:prstGeom>
          <a:noFill/>
        </p:spPr>
        <p:txBody>
          <a:bodyPr wrap="square" rtlCol="0">
            <a:spAutoFit/>
          </a:bodyPr>
          <a:lstStyle/>
          <a:p>
            <a:r>
              <a:rPr lang="en-GB" sz="2800" dirty="0">
                <a:solidFill>
                  <a:schemeClr val="bg1"/>
                </a:solidFill>
                <a:effectLst>
                  <a:outerShdw blurRad="38100" dist="38100" dir="2700000" algn="tl">
                    <a:srgbClr val="000000">
                      <a:alpha val="43137"/>
                    </a:srgbClr>
                  </a:outerShdw>
                </a:effectLst>
                <a:latin typeface="Comic Sans MS" pitchFamily="66" charset="0"/>
              </a:rPr>
              <a:t>What features did you see in the non-fiction texts?</a:t>
            </a:r>
          </a:p>
        </p:txBody>
      </p:sp>
      <p:pic>
        <p:nvPicPr>
          <p:cNvPr id="1026" name="Picture 2" descr="C:\Users\Debbie\AppData\Local\Microsoft\Windows\Temporary Internet Files\Content.IE5\XZX7VX3Z\MP9004394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060848"/>
            <a:ext cx="2801667" cy="42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96864"/>
            <a:ext cx="923330" cy="5768440"/>
          </a:xfrm>
          <a:prstGeom prst="rect">
            <a:avLst/>
          </a:prstGeom>
          <a:noFill/>
        </p:spPr>
        <p:txBody>
          <a:bodyPr vert="vert270" wrap="square" rtlCol="0">
            <a:spAutoFit/>
          </a:bodyPr>
          <a:lstStyle/>
          <a:p>
            <a:r>
              <a:rPr lang="en-GB" sz="4800" dirty="0">
                <a:latin typeface="Comic Sans MS" pitchFamily="66" charset="0"/>
              </a:rPr>
              <a:t>Information Texts</a:t>
            </a:r>
          </a:p>
        </p:txBody>
      </p:sp>
      <p:sp>
        <p:nvSpPr>
          <p:cNvPr id="6" name="TextBox 5"/>
          <p:cNvSpPr txBox="1"/>
          <p:nvPr/>
        </p:nvSpPr>
        <p:spPr>
          <a:xfrm>
            <a:off x="2987824" y="277332"/>
            <a:ext cx="5832649" cy="6217087"/>
          </a:xfrm>
          <a:prstGeom prst="rect">
            <a:avLst/>
          </a:prstGeom>
          <a:noFill/>
        </p:spPr>
        <p:txBody>
          <a:bodyPr wrap="square" rtlCol="0">
            <a:spAutoFit/>
          </a:bodyPr>
          <a:lstStyle/>
          <a:p>
            <a:r>
              <a:rPr lang="en-GB" sz="2800" u="sng" dirty="0">
                <a:solidFill>
                  <a:schemeClr val="bg1"/>
                </a:solidFill>
                <a:effectLst>
                  <a:outerShdw blurRad="38100" dist="38100" dir="2700000" algn="tl">
                    <a:srgbClr val="000000">
                      <a:alpha val="43137"/>
                    </a:srgbClr>
                  </a:outerShdw>
                </a:effectLst>
                <a:latin typeface="Comic Sans MS" pitchFamily="66" charset="0"/>
              </a:rPr>
              <a:t>What features could I include in my own information leaflet?</a:t>
            </a:r>
          </a:p>
          <a:p>
            <a:endParaRPr lang="en-GB" sz="2800" dirty="0">
              <a:solidFill>
                <a:schemeClr val="bg1"/>
              </a:solidFill>
              <a:effectLst>
                <a:outerShdw blurRad="38100" dist="38100" dir="2700000" algn="tl">
                  <a:srgbClr val="000000">
                    <a:alpha val="43137"/>
                  </a:srgbClr>
                </a:outerShdw>
              </a:effectLst>
              <a:latin typeface="Comic Sans MS" pitchFamily="66" charset="0"/>
            </a:endParaRP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Page title</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Headings and sub-headings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Paragraphs with a main introductory paragraph</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Diagrams, pictures  or photographs with captions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Bullet points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Text boxes</a:t>
            </a:r>
          </a:p>
          <a:p>
            <a:endParaRPr lang="en-GB" dirty="0"/>
          </a:p>
          <a:p>
            <a:r>
              <a:rPr lang="en-GB" sz="2400" dirty="0">
                <a:solidFill>
                  <a:schemeClr val="bg1">
                    <a:lumMod val="75000"/>
                  </a:schemeClr>
                </a:solidFill>
                <a:effectLst>
                  <a:outerShdw blurRad="38100" dist="38100" dir="2700000" algn="tl">
                    <a:srgbClr val="000000">
                      <a:alpha val="43137"/>
                    </a:srgbClr>
                  </a:outerShdw>
                </a:effectLst>
                <a:latin typeface="Comic Sans MS" pitchFamily="66" charset="0"/>
              </a:rPr>
              <a:t>You won’t need to include a contents page or index because a leaflet isn’t a big as a book. </a:t>
            </a:r>
            <a:endParaRPr lang="en-GB" sz="2400" dirty="0">
              <a:latin typeface="Comic Sans MS" pitchFamily="66" charset="0"/>
            </a:endParaRPr>
          </a:p>
        </p:txBody>
      </p:sp>
    </p:spTree>
    <p:extLst>
      <p:ext uri="{BB962C8B-B14F-4D97-AF65-F5344CB8AC3E}">
        <p14:creationId xmlns:p14="http://schemas.microsoft.com/office/powerpoint/2010/main" val="162737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57520" y="188640"/>
            <a:ext cx="606968" cy="6480720"/>
          </a:xfrm>
        </p:spPr>
        <p:txBody>
          <a:bodyPr vert="vert">
            <a:normAutofit fontScale="90000"/>
          </a:bodyPr>
          <a:lstStyle/>
          <a:p>
            <a:r>
              <a:rPr lang="en-GB" sz="2800" dirty="0">
                <a:effectLst>
                  <a:outerShdw blurRad="38100" dist="38100" dir="2700000" algn="tl">
                    <a:srgbClr val="000000">
                      <a:alpha val="43137"/>
                    </a:srgbClr>
                  </a:outerShdw>
                </a:effectLst>
              </a:rPr>
              <a:t>How could you organise the leaflet?</a:t>
            </a:r>
          </a:p>
        </p:txBody>
      </p:sp>
      <p:sp>
        <p:nvSpPr>
          <p:cNvPr id="6" name="Rectangle 5"/>
          <p:cNvSpPr/>
          <p:nvPr/>
        </p:nvSpPr>
        <p:spPr>
          <a:xfrm>
            <a:off x="323528" y="332656"/>
            <a:ext cx="6552728"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555776" y="332656"/>
            <a:ext cx="2160240"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965392" y="4882672"/>
            <a:ext cx="1341008" cy="369332"/>
          </a:xfrm>
          <a:prstGeom prst="rect">
            <a:avLst/>
          </a:prstGeom>
          <a:noFill/>
        </p:spPr>
        <p:txBody>
          <a:bodyPr wrap="none" rtlCol="0">
            <a:spAutoFit/>
          </a:bodyPr>
          <a:lstStyle/>
          <a:p>
            <a:r>
              <a:rPr lang="en-GB" dirty="0"/>
              <a:t>PAGE TITLE</a:t>
            </a:r>
          </a:p>
        </p:txBody>
      </p:sp>
      <p:sp>
        <p:nvSpPr>
          <p:cNvPr id="9" name="TextBox 8"/>
          <p:cNvSpPr txBox="1"/>
          <p:nvPr/>
        </p:nvSpPr>
        <p:spPr>
          <a:xfrm>
            <a:off x="2697591" y="5336101"/>
            <a:ext cx="1396536" cy="615553"/>
          </a:xfrm>
          <a:prstGeom prst="rect">
            <a:avLst/>
          </a:prstGeom>
          <a:noFill/>
        </p:spPr>
        <p:txBody>
          <a:bodyPr wrap="none" rtlCol="0">
            <a:spAutoFit/>
          </a:bodyPr>
          <a:lstStyle/>
          <a:p>
            <a:r>
              <a:rPr lang="en-GB" sz="1600" dirty="0"/>
              <a:t>Introductory</a:t>
            </a:r>
            <a:r>
              <a:rPr lang="en-GB" dirty="0"/>
              <a:t> </a:t>
            </a:r>
          </a:p>
          <a:p>
            <a:r>
              <a:rPr lang="en-GB" sz="1600" dirty="0"/>
              <a:t>paragraph</a:t>
            </a:r>
          </a:p>
        </p:txBody>
      </p:sp>
      <p:sp>
        <p:nvSpPr>
          <p:cNvPr id="11" name="TextBox 10"/>
          <p:cNvSpPr txBox="1"/>
          <p:nvPr/>
        </p:nvSpPr>
        <p:spPr>
          <a:xfrm>
            <a:off x="5011944" y="4882672"/>
            <a:ext cx="1755994" cy="369332"/>
          </a:xfrm>
          <a:prstGeom prst="rect">
            <a:avLst/>
          </a:prstGeom>
          <a:noFill/>
        </p:spPr>
        <p:txBody>
          <a:bodyPr wrap="none" rtlCol="0">
            <a:spAutoFit/>
          </a:bodyPr>
          <a:lstStyle/>
          <a:p>
            <a:r>
              <a:rPr lang="en-GB" dirty="0"/>
              <a:t>Picture caption</a:t>
            </a:r>
          </a:p>
        </p:txBody>
      </p:sp>
      <p:sp>
        <p:nvSpPr>
          <p:cNvPr id="12" name="TextBox 11"/>
          <p:cNvSpPr txBox="1"/>
          <p:nvPr/>
        </p:nvSpPr>
        <p:spPr>
          <a:xfrm>
            <a:off x="739197" y="4888111"/>
            <a:ext cx="1019831" cy="369332"/>
          </a:xfrm>
          <a:prstGeom prst="rect">
            <a:avLst/>
          </a:prstGeom>
          <a:noFill/>
        </p:spPr>
        <p:txBody>
          <a:bodyPr wrap="none" rtlCol="0">
            <a:spAutoFit/>
          </a:bodyPr>
          <a:lstStyle/>
          <a:p>
            <a:r>
              <a:rPr lang="en-GB" dirty="0"/>
              <a:t>Heading</a:t>
            </a:r>
          </a:p>
        </p:txBody>
      </p:sp>
      <p:cxnSp>
        <p:nvCxnSpPr>
          <p:cNvPr id="14" name="Straight Connector 13"/>
          <p:cNvCxnSpPr/>
          <p:nvPr/>
        </p:nvCxnSpPr>
        <p:spPr>
          <a:xfrm>
            <a:off x="2699792" y="836712"/>
            <a:ext cx="18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25672" y="476672"/>
            <a:ext cx="173456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Picture 5" descr="C:\Users\Debbie\AppData\Local\Microsoft\Windows\Temporary Internet Files\Content.IE5\1L5MCCKN\MP9004434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699" y="1916832"/>
            <a:ext cx="186056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ebbie\AppData\Local\Microsoft\Windows\Temporary Internet Files\Content.IE5\1L5MCCKN\MC9000831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944" y="548680"/>
            <a:ext cx="1562015"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8804" y="5578576"/>
            <a:ext cx="1268296" cy="369332"/>
          </a:xfrm>
          <a:prstGeom prst="rect">
            <a:avLst/>
          </a:prstGeom>
          <a:noFill/>
        </p:spPr>
        <p:txBody>
          <a:bodyPr wrap="none" rtlCol="0">
            <a:spAutoFit/>
          </a:bodyPr>
          <a:lstStyle/>
          <a:p>
            <a:r>
              <a:rPr lang="en-GB" dirty="0">
                <a:solidFill>
                  <a:schemeClr val="accent2">
                    <a:lumMod val="50000"/>
                  </a:schemeClr>
                </a:solidFill>
                <a:effectLst>
                  <a:outerShdw blurRad="38100" dist="38100" dir="2700000" algn="tl">
                    <a:srgbClr val="000000">
                      <a:alpha val="43137"/>
                    </a:srgbClr>
                  </a:outerShdw>
                </a:effectLst>
              </a:rPr>
              <a:t>Other text</a:t>
            </a:r>
          </a:p>
        </p:txBody>
      </p:sp>
      <p:sp>
        <p:nvSpPr>
          <p:cNvPr id="17" name="TextBox 16"/>
          <p:cNvSpPr txBox="1"/>
          <p:nvPr/>
        </p:nvSpPr>
        <p:spPr>
          <a:xfrm>
            <a:off x="518515" y="836712"/>
            <a:ext cx="1821237" cy="3139321"/>
          </a:xfrm>
          <a:prstGeom prst="rect">
            <a:avLst/>
          </a:prstGeom>
          <a:noFill/>
        </p:spPr>
        <p:txBody>
          <a:bodyPr wrap="square" rtlCol="0">
            <a:spAutoFit/>
          </a:bodyPr>
          <a:lstStyle/>
          <a:p>
            <a:r>
              <a:rPr lang="en-GB" sz="1100" dirty="0"/>
              <a:t>Text in paragraphs text in paragraphs text in paragraphs.</a:t>
            </a:r>
          </a:p>
          <a:p>
            <a:endParaRPr lang="en-GB" sz="1100" dirty="0"/>
          </a:p>
          <a:p>
            <a:r>
              <a:rPr lang="en-GB" sz="1100" dirty="0"/>
              <a:t>Text in paragraphs text in paragraphs. Text in paragraphs. Text in paragraphs. Text in paragraphs.</a:t>
            </a:r>
          </a:p>
          <a:p>
            <a:endParaRPr lang="en-GB" sz="1100" dirty="0"/>
          </a:p>
          <a:p>
            <a:endParaRPr lang="en-GB" sz="1100" dirty="0"/>
          </a:p>
          <a:p>
            <a:r>
              <a:rPr lang="en-GB" sz="1100" dirty="0"/>
              <a:t>Text in paragraphs text in paragraphs. Text in paragraphs. Text in paragraphs text in paragraphs. Text in paragraphs. Text in paragraphs.</a:t>
            </a:r>
          </a:p>
        </p:txBody>
      </p:sp>
      <p:sp>
        <p:nvSpPr>
          <p:cNvPr id="18" name="TextBox 17"/>
          <p:cNvSpPr txBox="1"/>
          <p:nvPr/>
        </p:nvSpPr>
        <p:spPr>
          <a:xfrm>
            <a:off x="518515" y="5643877"/>
            <a:ext cx="1461197" cy="369332"/>
          </a:xfrm>
          <a:prstGeom prst="rect">
            <a:avLst/>
          </a:prstGeom>
          <a:noFill/>
        </p:spPr>
        <p:txBody>
          <a:bodyPr wrap="square" rtlCol="0">
            <a:spAutoFit/>
          </a:bodyPr>
          <a:lstStyle/>
          <a:p>
            <a:r>
              <a:rPr lang="en-GB" dirty="0"/>
              <a:t>Sub heading</a:t>
            </a:r>
          </a:p>
        </p:txBody>
      </p:sp>
    </p:spTree>
    <p:extLst>
      <p:ext uri="{BB962C8B-B14F-4D97-AF65-F5344CB8AC3E}">
        <p14:creationId xmlns:p14="http://schemas.microsoft.com/office/powerpoint/2010/main" val="3047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5.55556E-7 1.11111E-6 L 5.55556E-7 -0.64838 " pathEditMode="relative" rAng="0" ptsTypes="AA">
                                      <p:cBhvr>
                                        <p:cTn id="11" dur="2000" fill="hold"/>
                                        <p:tgtEl>
                                          <p:spTgt spid="8"/>
                                        </p:tgtEl>
                                        <p:attrNameLst>
                                          <p:attrName>ppt_x</p:attrName>
                                          <p:attrName>ppt_y</p:attrName>
                                        </p:attrNameLst>
                                      </p:cBhvr>
                                      <p:rCtr x="0" y="-32431"/>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1" nodeType="clickEffect">
                                  <p:stCondLst>
                                    <p:cond delay="0"/>
                                  </p:stCondLst>
                                  <p:childTnLst>
                                    <p:animMotion origin="layout" path="M 5.55556E-7 -2.96296E-6 L 5.55556E-7 -0.60069 " pathEditMode="relative" rAng="0" ptsTypes="AA">
                                      <p:cBhvr>
                                        <p:cTn id="20" dur="2000" fill="hold"/>
                                        <p:tgtEl>
                                          <p:spTgt spid="9"/>
                                        </p:tgtEl>
                                        <p:attrNameLst>
                                          <p:attrName>ppt_x</p:attrName>
                                          <p:attrName>ppt_y</p:attrName>
                                        </p:attrNameLst>
                                      </p:cBhvr>
                                      <p:rCtr x="0" y="-30046"/>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4" presetClass="path" presetSubtype="0" accel="50000" decel="50000" fill="hold" grpId="1" nodeType="clickEffect">
                                  <p:stCondLst>
                                    <p:cond delay="0"/>
                                  </p:stCondLst>
                                  <p:childTnLst>
                                    <p:animMotion origin="layout" path="M 2.77778E-6 1.11111E-6 L -0.00243 -0.50139 " pathEditMode="relative" rAng="0" ptsTypes="AA">
                                      <p:cBhvr>
                                        <p:cTn id="35" dur="2000" fill="hold"/>
                                        <p:tgtEl>
                                          <p:spTgt spid="11"/>
                                        </p:tgtEl>
                                        <p:attrNameLst>
                                          <p:attrName>ppt_x</p:attrName>
                                          <p:attrName>ppt_y</p:attrName>
                                        </p:attrNameLst>
                                      </p:cBhvr>
                                      <p:rCtr x="-122" y="-25069"/>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64" presetClass="path" presetSubtype="0" accel="50000" decel="50000" fill="hold" grpId="1" nodeType="withEffect">
                                  <p:stCondLst>
                                    <p:cond delay="0"/>
                                  </p:stCondLst>
                                  <p:childTnLst>
                                    <p:animMotion origin="layout" path="M 0.00034 0.01041 L 0.00069 -0.42431 " pathEditMode="relative" rAng="0" ptsTypes="AA">
                                      <p:cBhvr>
                                        <p:cTn id="41" dur="2000" fill="hold"/>
                                        <p:tgtEl>
                                          <p:spTgt spid="10"/>
                                        </p:tgtEl>
                                        <p:attrNameLst>
                                          <p:attrName>ppt_x</p:attrName>
                                          <p:attrName>ppt_y</p:attrName>
                                        </p:attrNameLst>
                                      </p:cBhvr>
                                      <p:rCtr x="17" y="-21736"/>
                                    </p:animMotion>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wheel(1)">
                                      <p:cBhvr>
                                        <p:cTn id="45" dur="2000"/>
                                        <p:tgtEl>
                                          <p:spTgt spid="10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4" presetClass="path" presetSubtype="0" accel="50000" decel="50000" fill="hold" grpId="1" nodeType="clickEffect">
                                  <p:stCondLst>
                                    <p:cond delay="0"/>
                                  </p:stCondLst>
                                  <p:childTnLst>
                                    <p:animMotion origin="layout" path="M -1.94444E-6 -3.33333E-6 L -0.00677 -0.61759 " pathEditMode="relative" rAng="0" ptsTypes="AA">
                                      <p:cBhvr>
                                        <p:cTn id="57" dur="2000" fill="hold"/>
                                        <p:tgtEl>
                                          <p:spTgt spid="12"/>
                                        </p:tgtEl>
                                        <p:attrNameLst>
                                          <p:attrName>ppt_x</p:attrName>
                                          <p:attrName>ppt_y</p:attrName>
                                        </p:attrNameLst>
                                      </p:cBhvr>
                                      <p:rCtr x="-347" y="-30880"/>
                                    </p:animMotion>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grpId="1" nodeType="clickEffect">
                                  <p:stCondLst>
                                    <p:cond delay="0"/>
                                  </p:stCondLst>
                                  <p:childTnLst>
                                    <p:animMotion origin="layout" path="M -1.94444E-6 1.48148E-6 L 0.00104 -0.46528 " pathEditMode="relative" rAng="0" ptsTypes="AA">
                                      <p:cBhvr>
                                        <p:cTn id="65" dur="2000" fill="hold"/>
                                        <p:tgtEl>
                                          <p:spTgt spid="18"/>
                                        </p:tgtEl>
                                        <p:attrNameLst>
                                          <p:attrName>ppt_x</p:attrName>
                                          <p:attrName>ppt_y</p:attrName>
                                        </p:attrNameLst>
                                      </p:cBhvr>
                                      <p:rCtr x="52" y="-23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1" grpId="0"/>
      <p:bldP spid="11" grpId="1"/>
      <p:bldP spid="12" grpId="0"/>
      <p:bldP spid="12" grpId="1"/>
      <p:bldP spid="15" grpId="0" animBg="1"/>
      <p:bldP spid="10" grpId="0"/>
      <p:bldP spid="10" grpId="1"/>
      <p:bldP spid="17" grpId="0"/>
      <p:bldP spid="18" grpId="0"/>
      <p:bldP spid="1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96864"/>
            <a:ext cx="923330" cy="5768440"/>
          </a:xfrm>
          <a:prstGeom prst="rect">
            <a:avLst/>
          </a:prstGeom>
          <a:noFill/>
        </p:spPr>
        <p:txBody>
          <a:bodyPr vert="vert270" wrap="square" rtlCol="0">
            <a:spAutoFit/>
          </a:bodyPr>
          <a:lstStyle/>
          <a:p>
            <a:r>
              <a:rPr lang="en-GB" sz="4800" dirty="0">
                <a:latin typeface="Comic Sans MS" pitchFamily="66" charset="0"/>
              </a:rPr>
              <a:t>Information Texts</a:t>
            </a:r>
          </a:p>
        </p:txBody>
      </p:sp>
      <p:sp>
        <p:nvSpPr>
          <p:cNvPr id="6" name="TextBox 5"/>
          <p:cNvSpPr txBox="1"/>
          <p:nvPr/>
        </p:nvSpPr>
        <p:spPr>
          <a:xfrm>
            <a:off x="2987824" y="277332"/>
            <a:ext cx="5832649" cy="6217087"/>
          </a:xfrm>
          <a:prstGeom prst="rect">
            <a:avLst/>
          </a:prstGeom>
          <a:noFill/>
        </p:spPr>
        <p:txBody>
          <a:bodyPr wrap="square" rtlCol="0">
            <a:spAutoFit/>
          </a:bodyPr>
          <a:lstStyle/>
          <a:p>
            <a:r>
              <a:rPr lang="en-GB" sz="2800" u="sng" dirty="0">
                <a:solidFill>
                  <a:schemeClr val="bg1"/>
                </a:solidFill>
                <a:effectLst>
                  <a:outerShdw blurRad="38100" dist="38100" dir="2700000" algn="tl">
                    <a:srgbClr val="000000">
                      <a:alpha val="43137"/>
                    </a:srgbClr>
                  </a:outerShdw>
                </a:effectLst>
                <a:latin typeface="Comic Sans MS" pitchFamily="66" charset="0"/>
              </a:rPr>
              <a:t>What features could I include in my own information leaflet?</a:t>
            </a:r>
          </a:p>
          <a:p>
            <a:endParaRPr lang="en-GB" sz="2800" dirty="0">
              <a:solidFill>
                <a:schemeClr val="bg1"/>
              </a:solidFill>
              <a:effectLst>
                <a:outerShdw blurRad="38100" dist="38100" dir="2700000" algn="tl">
                  <a:srgbClr val="000000">
                    <a:alpha val="43137"/>
                  </a:srgbClr>
                </a:outerShdw>
              </a:effectLst>
              <a:latin typeface="Comic Sans MS" pitchFamily="66" charset="0"/>
            </a:endParaRP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Page title</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Headings and sub-headings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Paragraphs with a main introductory paragraph</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Diagrams, pictures  or photographs with captions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Bullet points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Text boxes</a:t>
            </a:r>
          </a:p>
          <a:p>
            <a:endParaRPr lang="en-GB" dirty="0"/>
          </a:p>
          <a:p>
            <a:r>
              <a:rPr lang="en-GB" sz="2400" dirty="0">
                <a:solidFill>
                  <a:schemeClr val="bg1">
                    <a:lumMod val="75000"/>
                  </a:schemeClr>
                </a:solidFill>
                <a:effectLst>
                  <a:outerShdw blurRad="38100" dist="38100" dir="2700000" algn="tl">
                    <a:srgbClr val="000000">
                      <a:alpha val="43137"/>
                    </a:srgbClr>
                  </a:outerShdw>
                </a:effectLst>
                <a:latin typeface="Comic Sans MS" pitchFamily="66" charset="0"/>
              </a:rPr>
              <a:t>You won’t need to include a contents page or index because a leaflet isn’t a big as a book. </a:t>
            </a:r>
            <a:endParaRPr lang="en-GB" sz="2400" dirty="0">
              <a:latin typeface="Comic Sans MS" pitchFamily="66" charset="0"/>
            </a:endParaRPr>
          </a:p>
        </p:txBody>
      </p:sp>
    </p:spTree>
    <p:extLst>
      <p:ext uri="{BB962C8B-B14F-4D97-AF65-F5344CB8AC3E}">
        <p14:creationId xmlns:p14="http://schemas.microsoft.com/office/powerpoint/2010/main" val="383049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287358" cy="845840"/>
          </a:xfrm>
        </p:spPr>
        <p:txBody>
          <a:bodyPr/>
          <a:lstStyle/>
          <a:p>
            <a:pPr algn="ctr"/>
            <a:r>
              <a:rPr lang="en-GB" u="sng" dirty="0">
                <a:solidFill>
                  <a:schemeClr val="tx1"/>
                </a:solidFill>
                <a:effectLst>
                  <a:outerShdw blurRad="38100" dist="38100" dir="2700000" algn="tl">
                    <a:srgbClr val="000000">
                      <a:alpha val="43137"/>
                    </a:srgbClr>
                  </a:outerShdw>
                </a:effectLst>
              </a:rPr>
              <a:t>A page Title</a:t>
            </a:r>
          </a:p>
        </p:txBody>
      </p:sp>
      <p:sp>
        <p:nvSpPr>
          <p:cNvPr id="3" name="Text Placeholder 2"/>
          <p:cNvSpPr>
            <a:spLocks noGrp="1"/>
          </p:cNvSpPr>
          <p:nvPr>
            <p:ph type="body" sz="half" idx="2"/>
          </p:nvPr>
        </p:nvSpPr>
        <p:spPr>
          <a:xfrm>
            <a:off x="5389098" y="2204864"/>
            <a:ext cx="3429000" cy="2999010"/>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Tells the reader what the text is all about.</a:t>
            </a:r>
          </a:p>
        </p:txBody>
      </p:sp>
      <p:sp>
        <p:nvSpPr>
          <p:cNvPr id="4" name="Picture Placeholder 3"/>
          <p:cNvSpPr>
            <a:spLocks noGrp="1"/>
          </p:cNvSpPr>
          <p:nvPr>
            <p:ph type="pic" idx="1"/>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116748"/>
            <a:ext cx="4032447" cy="404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51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fontScale="90000"/>
          </a:bodyPr>
          <a:lstStyle/>
          <a:p>
            <a:pPr algn="ctr"/>
            <a:r>
              <a:rPr lang="en-GB" u="sng" dirty="0">
                <a:solidFill>
                  <a:schemeClr val="tx1"/>
                </a:solidFill>
                <a:effectLst>
                  <a:outerShdw blurRad="38100" dist="38100" dir="2700000" algn="tl">
                    <a:srgbClr val="000000">
                      <a:alpha val="43137"/>
                    </a:srgbClr>
                  </a:outerShdw>
                </a:effectLst>
              </a:rPr>
              <a:t>Headings and Subheadings</a:t>
            </a:r>
          </a:p>
        </p:txBody>
      </p:sp>
      <p:sp>
        <p:nvSpPr>
          <p:cNvPr id="3" name="Text Placeholder 2"/>
          <p:cNvSpPr>
            <a:spLocks noGrp="1"/>
          </p:cNvSpPr>
          <p:nvPr>
            <p:ph type="body" sz="half" idx="2"/>
          </p:nvPr>
        </p:nvSpPr>
        <p:spPr>
          <a:xfrm>
            <a:off x="5364088" y="1700808"/>
            <a:ext cx="3429000" cy="3744416"/>
          </a:xfrm>
        </p:spPr>
        <p:txBody>
          <a:bodyPr>
            <a:normAutofit fontScale="92500" lnSpcReduction="10000"/>
          </a:bodyPr>
          <a:lstStyle/>
          <a:p>
            <a:r>
              <a:rPr lang="en-GB" sz="3200" b="1" u="sng" dirty="0">
                <a:effectLst>
                  <a:outerShdw blurRad="38100" dist="38100" dir="2700000" algn="tl">
                    <a:srgbClr val="000000">
                      <a:alpha val="43137"/>
                    </a:srgbClr>
                  </a:outerShdw>
                </a:effectLst>
                <a:latin typeface="Comic Sans MS" pitchFamily="66" charset="0"/>
              </a:rPr>
              <a:t>Main headings </a:t>
            </a:r>
          </a:p>
          <a:p>
            <a:r>
              <a:rPr lang="en-GB" sz="2800" dirty="0">
                <a:effectLst>
                  <a:outerShdw blurRad="38100" dist="38100" dir="2700000" algn="tl">
                    <a:srgbClr val="000000">
                      <a:alpha val="43137"/>
                    </a:srgbClr>
                  </a:outerShdw>
                </a:effectLst>
                <a:latin typeface="Comic Sans MS" pitchFamily="66" charset="0"/>
              </a:rPr>
              <a:t>Main headings give sections of text their own title.</a:t>
            </a:r>
          </a:p>
          <a:p>
            <a:r>
              <a:rPr lang="en-GB" sz="2800" dirty="0">
                <a:effectLst>
                  <a:outerShdw blurRad="38100" dist="38100" dir="2700000" algn="tl">
                    <a:srgbClr val="000000">
                      <a:alpha val="43137"/>
                    </a:srgbClr>
                  </a:outerShdw>
                </a:effectLst>
                <a:latin typeface="Comic Sans MS" pitchFamily="66" charset="0"/>
              </a:rPr>
              <a:t> </a:t>
            </a:r>
          </a:p>
          <a:p>
            <a:r>
              <a:rPr lang="en-GB" sz="2800" u="sng" dirty="0">
                <a:effectLst>
                  <a:outerShdw blurRad="38100" dist="38100" dir="2700000" algn="tl">
                    <a:srgbClr val="000000">
                      <a:alpha val="43137"/>
                    </a:srgbClr>
                  </a:outerShdw>
                </a:effectLst>
                <a:latin typeface="Comic Sans MS" pitchFamily="66" charset="0"/>
              </a:rPr>
              <a:t>Sub-headings</a:t>
            </a:r>
            <a:r>
              <a:rPr lang="en-GB" sz="2800" dirty="0">
                <a:effectLst>
                  <a:outerShdw blurRad="38100" dist="38100" dir="2700000" algn="tl">
                    <a:srgbClr val="000000">
                      <a:alpha val="43137"/>
                    </a:srgbClr>
                  </a:outerShdw>
                </a:effectLst>
                <a:latin typeface="Comic Sans MS" pitchFamily="66" charset="0"/>
              </a:rPr>
              <a:t> </a:t>
            </a:r>
          </a:p>
          <a:p>
            <a:r>
              <a:rPr lang="en-GB" sz="2800" dirty="0">
                <a:effectLst>
                  <a:outerShdw blurRad="38100" dist="38100" dir="2700000" algn="tl">
                    <a:srgbClr val="000000">
                      <a:alpha val="43137"/>
                    </a:srgbClr>
                  </a:outerShdw>
                </a:effectLst>
                <a:latin typeface="Comic Sans MS" pitchFamily="66" charset="0"/>
              </a:rPr>
              <a:t>Sub-headings create even smaller sections of text with their own headings. </a:t>
            </a:r>
          </a:p>
        </p:txBody>
      </p:sp>
      <p:sp>
        <p:nvSpPr>
          <p:cNvPr id="4" name="Picture Placeholder 3"/>
          <p:cNvSpPr>
            <a:spLocks noGrp="1"/>
          </p:cNvSpPr>
          <p:nvPr>
            <p:ph type="pic" idx="1"/>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4" y="1150362"/>
            <a:ext cx="4016500" cy="400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84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fontScale="90000"/>
          </a:bodyPr>
          <a:lstStyle/>
          <a:p>
            <a:pPr algn="ctr"/>
            <a:r>
              <a:rPr lang="en-GB" u="sng" dirty="0">
                <a:solidFill>
                  <a:schemeClr val="tx1"/>
                </a:solidFill>
                <a:effectLst>
                  <a:outerShdw blurRad="38100" dist="38100" dir="2700000" algn="tl">
                    <a:srgbClr val="000000">
                      <a:alpha val="43137"/>
                    </a:srgbClr>
                  </a:outerShdw>
                </a:effectLst>
              </a:rPr>
              <a:t>Opening Statement</a:t>
            </a:r>
          </a:p>
        </p:txBody>
      </p:sp>
      <p:sp>
        <p:nvSpPr>
          <p:cNvPr id="3" name="Text Placeholder 2"/>
          <p:cNvSpPr>
            <a:spLocks noGrp="1"/>
          </p:cNvSpPr>
          <p:nvPr>
            <p:ph type="body" sz="half" idx="2"/>
          </p:nvPr>
        </p:nvSpPr>
        <p:spPr>
          <a:xfrm>
            <a:off x="5364088" y="1700808"/>
            <a:ext cx="3429000" cy="3744416"/>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The opening statement, or introductory paragraph, contains the most important information of the text.</a:t>
            </a:r>
          </a:p>
        </p:txBody>
      </p:sp>
      <p:sp>
        <p:nvSpPr>
          <p:cNvPr id="4" name="Picture Placeholder 3"/>
          <p:cNvSpPr>
            <a:spLocks noGrp="1"/>
          </p:cNvSpPr>
          <p:nvPr>
            <p:ph type="pic" idx="1"/>
          </p:nvPr>
        </p:nvSpPr>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3"/>
            <a:ext cx="4032448" cy="407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87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Diagram</a:t>
            </a:r>
          </a:p>
        </p:txBody>
      </p:sp>
      <p:sp>
        <p:nvSpPr>
          <p:cNvPr id="3" name="Text Placeholder 2"/>
          <p:cNvSpPr>
            <a:spLocks noGrp="1"/>
          </p:cNvSpPr>
          <p:nvPr>
            <p:ph type="body" sz="half" idx="2"/>
          </p:nvPr>
        </p:nvSpPr>
        <p:spPr>
          <a:xfrm>
            <a:off x="5364088" y="1700808"/>
            <a:ext cx="3429000" cy="3744416"/>
          </a:xfrm>
        </p:spPr>
        <p:txBody>
          <a:bodyPr>
            <a:normAutofit fontScale="85000" lnSpcReduction="10000"/>
          </a:bodyPr>
          <a:lstStyle/>
          <a:p>
            <a:r>
              <a:rPr lang="en-GB" sz="2800" dirty="0">
                <a:effectLst>
                  <a:outerShdw blurRad="38100" dist="38100" dir="2700000" algn="tl">
                    <a:srgbClr val="000000">
                      <a:alpha val="43137"/>
                    </a:srgbClr>
                  </a:outerShdw>
                </a:effectLst>
                <a:latin typeface="Comic Sans MS" pitchFamily="66" charset="0"/>
              </a:rPr>
              <a:t>A diagram is a labelled picture that shows the reader something important that was mentioned in the text. It may have a title and  normally has a </a:t>
            </a:r>
            <a:r>
              <a:rPr lang="en-GB" sz="2800" b="1" dirty="0">
                <a:effectLst>
                  <a:outerShdw blurRad="38100" dist="38100" dir="2700000" algn="tl">
                    <a:srgbClr val="000000">
                      <a:alpha val="43137"/>
                    </a:srgbClr>
                  </a:outerShdw>
                </a:effectLst>
                <a:latin typeface="Comic Sans MS" pitchFamily="66" charset="0"/>
              </a:rPr>
              <a:t>caption</a:t>
            </a:r>
            <a:r>
              <a:rPr lang="en-GB" sz="2800" dirty="0">
                <a:effectLst>
                  <a:outerShdw blurRad="38100" dist="38100" dir="2700000" algn="tl">
                    <a:srgbClr val="000000">
                      <a:alpha val="43137"/>
                    </a:srgbClr>
                  </a:outerShdw>
                </a:effectLst>
                <a:latin typeface="Comic Sans MS" pitchFamily="66" charset="0"/>
              </a:rPr>
              <a:t> to state what the image shows. You may also see photographs used in this way.</a:t>
            </a:r>
          </a:p>
        </p:txBody>
      </p:sp>
      <p:sp>
        <p:nvSpPr>
          <p:cNvPr id="4" name="Picture Placeholder 3"/>
          <p:cNvSpPr>
            <a:spLocks noGrp="1"/>
          </p:cNvSpPr>
          <p:nvPr>
            <p:ph type="pic" idx="1"/>
          </p:nvPr>
        </p:nvSpPr>
        <p:spPr/>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4032448" cy="402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54177" y="5435932"/>
            <a:ext cx="3235245" cy="369332"/>
          </a:xfrm>
          <a:prstGeom prst="rect">
            <a:avLst/>
          </a:prstGeom>
          <a:noFill/>
        </p:spPr>
        <p:txBody>
          <a:bodyPr wrap="none" rtlCol="0">
            <a:spAutoFit/>
          </a:bodyPr>
          <a:lstStyle/>
          <a:p>
            <a:r>
              <a:rPr lang="en-GB" u="sng" dirty="0">
                <a:effectLst>
                  <a:outerShdw blurRad="38100" dist="38100" dir="2700000" algn="tl">
                    <a:srgbClr val="000000">
                      <a:alpha val="43137"/>
                    </a:srgbClr>
                  </a:outerShdw>
                </a:effectLst>
              </a:rPr>
              <a:t>A diagram to show body parts</a:t>
            </a:r>
          </a:p>
        </p:txBody>
      </p:sp>
    </p:spTree>
    <p:extLst>
      <p:ext uri="{BB962C8B-B14F-4D97-AF65-F5344CB8AC3E}">
        <p14:creationId xmlns:p14="http://schemas.microsoft.com/office/powerpoint/2010/main" val="208361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Bullet Points</a:t>
            </a:r>
          </a:p>
        </p:txBody>
      </p:sp>
      <p:sp>
        <p:nvSpPr>
          <p:cNvPr id="3" name="Text Placeholder 2"/>
          <p:cNvSpPr>
            <a:spLocks noGrp="1"/>
          </p:cNvSpPr>
          <p:nvPr>
            <p:ph type="body" sz="half" idx="2"/>
          </p:nvPr>
        </p:nvSpPr>
        <p:spPr>
          <a:xfrm>
            <a:off x="5364088" y="1700808"/>
            <a:ext cx="3429000" cy="3744416"/>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Some of the text may be written using bullet points rather than full sentences.</a:t>
            </a:r>
          </a:p>
        </p:txBody>
      </p:sp>
      <p:sp>
        <p:nvSpPr>
          <p:cNvPr id="4" name="Picture Placeholder 3"/>
          <p:cNvSpPr>
            <a:spLocks noGrp="1"/>
          </p:cNvSpPr>
          <p:nvPr>
            <p:ph type="pic" idx="1"/>
          </p:nvPr>
        </p:nvSpPr>
        <p:spPr/>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403244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99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Text Box</a:t>
            </a:r>
          </a:p>
        </p:txBody>
      </p:sp>
      <p:sp>
        <p:nvSpPr>
          <p:cNvPr id="3" name="Text Placeholder 2"/>
          <p:cNvSpPr>
            <a:spLocks noGrp="1"/>
          </p:cNvSpPr>
          <p:nvPr>
            <p:ph type="body" sz="half" idx="2"/>
          </p:nvPr>
        </p:nvSpPr>
        <p:spPr>
          <a:xfrm>
            <a:off x="5364088" y="1700808"/>
            <a:ext cx="3429000" cy="3744416"/>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A text box highlights a section of information within a box.</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398327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98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Contents</a:t>
            </a:r>
          </a:p>
        </p:txBody>
      </p:sp>
      <p:sp>
        <p:nvSpPr>
          <p:cNvPr id="3" name="Text Placeholder 2"/>
          <p:cNvSpPr>
            <a:spLocks noGrp="1"/>
          </p:cNvSpPr>
          <p:nvPr>
            <p:ph type="body" sz="half" idx="2"/>
          </p:nvPr>
        </p:nvSpPr>
        <p:spPr>
          <a:xfrm>
            <a:off x="5364088" y="1700808"/>
            <a:ext cx="3429000" cy="3744416"/>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A contents page helps the reader to see what topics are featured on each page. This helps you to navigate the book.</a:t>
            </a:r>
          </a:p>
        </p:txBody>
      </p:sp>
      <p:sp>
        <p:nvSpPr>
          <p:cNvPr id="4" name="Picture Placeholder 3"/>
          <p:cNvSpPr>
            <a:spLocks noGrp="1"/>
          </p:cNvSpPr>
          <p:nvPr>
            <p:ph type="pic" idx="1"/>
          </p:nvPr>
        </p:nvSpPr>
        <p:spPr/>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3"/>
            <a:ext cx="4032448" cy="407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34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Index Page</a:t>
            </a:r>
          </a:p>
        </p:txBody>
      </p:sp>
      <p:sp>
        <p:nvSpPr>
          <p:cNvPr id="3" name="Text Placeholder 2"/>
          <p:cNvSpPr>
            <a:spLocks noGrp="1"/>
          </p:cNvSpPr>
          <p:nvPr>
            <p:ph type="body" sz="half" idx="2"/>
          </p:nvPr>
        </p:nvSpPr>
        <p:spPr>
          <a:xfrm>
            <a:off x="5364088" y="1700808"/>
            <a:ext cx="3429000" cy="4320480"/>
          </a:xfrm>
        </p:spPr>
        <p:txBody>
          <a:bodyPr>
            <a:normAutofit fontScale="85000" lnSpcReduction="10000"/>
          </a:bodyPr>
          <a:lstStyle/>
          <a:p>
            <a:r>
              <a:rPr lang="en-GB" sz="2800" dirty="0">
                <a:effectLst>
                  <a:outerShdw blurRad="38100" dist="38100" dir="2700000" algn="tl">
                    <a:srgbClr val="000000">
                      <a:alpha val="43137"/>
                    </a:srgbClr>
                  </a:outerShdw>
                </a:effectLst>
                <a:latin typeface="Comic Sans MS" pitchFamily="66" charset="0"/>
              </a:rPr>
              <a:t>Important words from within the book are listed in alphabetical order at the back. Each word has page numbers next to it, these show where you can find paragraphs that contain that word within the text. This helps you locate the information that you need.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08122"/>
            <a:ext cx="4035405" cy="387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075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185</TotalTime>
  <Words>416</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Comic Sans MS</vt:lpstr>
      <vt:lpstr>Trebuchet MS</vt:lpstr>
      <vt:lpstr>Wingdings</vt:lpstr>
      <vt:lpstr>Wingdings 2</vt:lpstr>
      <vt:lpstr>Opulent</vt:lpstr>
      <vt:lpstr>PowerPoint Presentation</vt:lpstr>
      <vt:lpstr>A page Title</vt:lpstr>
      <vt:lpstr>Headings and Subheadings</vt:lpstr>
      <vt:lpstr>Opening Statement</vt:lpstr>
      <vt:lpstr>Diagram</vt:lpstr>
      <vt:lpstr>Bullet Points</vt:lpstr>
      <vt:lpstr>Text Box</vt:lpstr>
      <vt:lpstr>Contents</vt:lpstr>
      <vt:lpstr>Index Page</vt:lpstr>
      <vt:lpstr>PowerPoint Presentation</vt:lpstr>
      <vt:lpstr>How could you organise the leaflet?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Kathryn Evans</cp:lastModifiedBy>
  <cp:revision>21</cp:revision>
  <dcterms:created xsi:type="dcterms:W3CDTF">2011-11-16T18:51:25Z</dcterms:created>
  <dcterms:modified xsi:type="dcterms:W3CDTF">2020-05-29T15:05:19Z</dcterms:modified>
</cp:coreProperties>
</file>