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85" r:id="rId2"/>
    <p:sldId id="386" r:id="rId3"/>
    <p:sldId id="387" r:id="rId4"/>
    <p:sldId id="384" r:id="rId5"/>
    <p:sldId id="378" r:id="rId6"/>
    <p:sldId id="373" r:id="rId7"/>
    <p:sldId id="377" r:id="rId8"/>
    <p:sldId id="382" r:id="rId9"/>
    <p:sldId id="383" r:id="rId10"/>
    <p:sldId id="381" r:id="rId11"/>
    <p:sldId id="367" r:id="rId12"/>
    <p:sldId id="371" r:id="rId13"/>
    <p:sldId id="3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00"/>
    <a:srgbClr val="FF8000"/>
    <a:srgbClr val="CC66FF"/>
    <a:srgbClr val="0080FF"/>
    <a:srgbClr val="FF0080"/>
    <a:srgbClr val="FFCC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9" autoAdjust="0"/>
    <p:restoredTop sz="94521" autoAdjust="0"/>
  </p:normalViewPr>
  <p:slideViewPr>
    <p:cSldViewPr snapToGrid="0" snapToObjects="1">
      <p:cViewPr varScale="1">
        <p:scale>
          <a:sx n="69" d="100"/>
          <a:sy n="69" d="100"/>
        </p:scale>
        <p:origin x="167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B1CA5-11B2-8F46-8627-97E1CDC336FD}" type="datetimeFigureOut">
              <a:rPr lang="en-US" smtClean="0"/>
              <a:t>7/7/2020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572D7-1494-A54D-BAD8-656AB6DA9CD6}" type="slidenum">
              <a:rPr lang="en-US" smtClean="0"/>
              <a:t>‹#›</a:t>
            </a:fld>
            <a:endParaRPr lang="en-US"/>
          </a:p>
        </p:txBody>
      </p:sp>
    </p:spTree>
    <p:extLst>
      <p:ext uri="{BB962C8B-B14F-4D97-AF65-F5344CB8AC3E}">
        <p14:creationId xmlns:p14="http://schemas.microsoft.com/office/powerpoint/2010/main" val="14497293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138</a:t>
            </a:r>
          </a:p>
        </p:txBody>
      </p:sp>
      <p:sp>
        <p:nvSpPr>
          <p:cNvPr id="4" name="Slide Number Placeholder 3"/>
          <p:cNvSpPr>
            <a:spLocks noGrp="1"/>
          </p:cNvSpPr>
          <p:nvPr>
            <p:ph type="sldNum" sz="quarter" idx="10"/>
          </p:nvPr>
        </p:nvSpPr>
        <p:spPr/>
        <p:txBody>
          <a:bodyPr/>
          <a:lstStyle/>
          <a:p>
            <a:fld id="{53B572D7-1494-A54D-BAD8-656AB6DA9CD6}" type="slidenum">
              <a:rPr lang="en-US" smtClean="0"/>
              <a:t>4</a:t>
            </a:fld>
            <a:endParaRPr lang="en-US"/>
          </a:p>
        </p:txBody>
      </p:sp>
    </p:spTree>
    <p:extLst>
      <p:ext uri="{BB962C8B-B14F-4D97-AF65-F5344CB8AC3E}">
        <p14:creationId xmlns:p14="http://schemas.microsoft.com/office/powerpoint/2010/main" val="66128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a:t>=HEEe6U3dfZ8</a:t>
            </a:r>
          </a:p>
        </p:txBody>
      </p:sp>
      <p:sp>
        <p:nvSpPr>
          <p:cNvPr id="4" name="Slide Number Placeholder 3"/>
          <p:cNvSpPr>
            <a:spLocks noGrp="1"/>
          </p:cNvSpPr>
          <p:nvPr>
            <p:ph type="sldNum" sz="quarter" idx="10"/>
          </p:nvPr>
        </p:nvSpPr>
        <p:spPr/>
        <p:txBody>
          <a:bodyPr/>
          <a:lstStyle/>
          <a:p>
            <a:fld id="{53B572D7-1494-A54D-BAD8-656AB6DA9CD6}" type="slidenum">
              <a:rPr lang="en-US" smtClean="0"/>
              <a:t>9</a:t>
            </a:fld>
            <a:endParaRPr lang="en-US"/>
          </a:p>
        </p:txBody>
      </p:sp>
    </p:spTree>
    <p:extLst>
      <p:ext uri="{BB962C8B-B14F-4D97-AF65-F5344CB8AC3E}">
        <p14:creationId xmlns:p14="http://schemas.microsoft.com/office/powerpoint/2010/main" val="163818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53388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21127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305737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35255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F4119A-A0D4-7A49-B7A8-6603E97AEDEF}"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21390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3F4119A-A0D4-7A49-B7A8-6603E97AEDEF}"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73250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3F4119A-A0D4-7A49-B7A8-6603E97AEDEF}"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25561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3F4119A-A0D4-7A49-B7A8-6603E97AEDEF}"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48150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4119A-A0D4-7A49-B7A8-6603E97AEDEF}"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21638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70842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40782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119A-A0D4-7A49-B7A8-6603E97AEDEF}" type="datetimeFigureOut">
              <a:rPr lang="en-US" smtClean="0"/>
              <a:t>7/7/2020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F04F8-E768-3F47-81EF-57B63F0E056C}" type="slidenum">
              <a:rPr lang="en-US" smtClean="0"/>
              <a:t>‹#›</a:t>
            </a:fld>
            <a:endParaRPr lang="en-US"/>
          </a:p>
        </p:txBody>
      </p:sp>
    </p:spTree>
    <p:extLst>
      <p:ext uri="{BB962C8B-B14F-4D97-AF65-F5344CB8AC3E}">
        <p14:creationId xmlns:p14="http://schemas.microsoft.com/office/powerpoint/2010/main" val="367760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youtube.com/watch?v=HEEe6U3dfZ8"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60"/>
            <a:ext cx="9144000" cy="6861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dirty="0">
                <a:solidFill>
                  <a:srgbClr val="FFCC00"/>
                </a:solidFill>
                <a:latin typeface="Calibri"/>
                <a:cs typeface="Calibri"/>
              </a:rPr>
              <a:t>YOU ARE </a:t>
            </a:r>
            <a:br>
              <a:rPr lang="en-US" sz="8000" b="1" dirty="0">
                <a:solidFill>
                  <a:srgbClr val="FFCC00"/>
                </a:solidFill>
                <a:latin typeface="Calibri"/>
                <a:cs typeface="Calibri"/>
              </a:rPr>
            </a:br>
            <a:r>
              <a:rPr lang="en-US" sz="8000" b="1" dirty="0">
                <a:solidFill>
                  <a:srgbClr val="FFCC00"/>
                </a:solidFill>
                <a:latin typeface="Calibri"/>
                <a:cs typeface="Calibri"/>
              </a:rPr>
              <a:t>AWESOME</a:t>
            </a:r>
            <a:endParaRPr lang="en-US" sz="4400" b="1" dirty="0">
              <a:solidFill>
                <a:srgbClr val="FFCC00"/>
              </a:solidFill>
              <a:latin typeface="Calibri"/>
              <a:cs typeface="Calibri"/>
            </a:endParaRPr>
          </a:p>
        </p:txBody>
      </p:sp>
      <p:sp>
        <p:nvSpPr>
          <p:cNvPr id="8" name="Rectangle 7">
            <a:extLst>
              <a:ext uri="{FF2B5EF4-FFF2-40B4-BE49-F238E27FC236}">
                <a16:creationId xmlns:a16="http://schemas.microsoft.com/office/drawing/2014/main" id="{E46A4EA7-FDD9-4E98-BF98-569B39451DE2}"/>
              </a:ext>
            </a:extLst>
          </p:cNvPr>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pic>
        <p:nvPicPr>
          <p:cNvPr id="9" name="Picture 8">
            <a:extLst>
              <a:ext uri="{FF2B5EF4-FFF2-40B4-BE49-F238E27FC236}">
                <a16:creationId xmlns:a16="http://schemas.microsoft.com/office/drawing/2014/main" id="{88D180AE-1A37-4EBD-8F83-40895BA6A0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94548" y="5859427"/>
            <a:ext cx="810288" cy="270096"/>
          </a:xfrm>
          <a:prstGeom prst="rect">
            <a:avLst/>
          </a:prstGeom>
        </p:spPr>
      </p:pic>
      <p:pic>
        <p:nvPicPr>
          <p:cNvPr id="11" name="Picture 10">
            <a:extLst>
              <a:ext uri="{FF2B5EF4-FFF2-40B4-BE49-F238E27FC236}">
                <a16:creationId xmlns:a16="http://schemas.microsoft.com/office/drawing/2014/main" id="{926C9EC7-3D3D-47E7-B2E6-DFC29A6388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94548" y="6133097"/>
            <a:ext cx="475282" cy="270096"/>
          </a:xfrm>
          <a:prstGeom prst="rect">
            <a:avLst/>
          </a:prstGeom>
        </p:spPr>
      </p:pic>
      <p:pic>
        <p:nvPicPr>
          <p:cNvPr id="12" name="Picture 2">
            <a:extLst>
              <a:ext uri="{FF2B5EF4-FFF2-40B4-BE49-F238E27FC236}">
                <a16:creationId xmlns:a16="http://schemas.microsoft.com/office/drawing/2014/main" id="{75F8F485-31E0-42E1-A137-31C0A9D0398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86602" y="5829094"/>
            <a:ext cx="507946" cy="764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12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xl logo 2014 final vers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962150"/>
          </a:xfrm>
          <a:prstGeom prst="rect">
            <a:avLst/>
          </a:prstGeom>
        </p:spPr>
      </p:pic>
      <p:sp>
        <p:nvSpPr>
          <p:cNvPr id="7" name="TextBox 6"/>
          <p:cNvSpPr txBox="1"/>
          <p:nvPr/>
        </p:nvSpPr>
        <p:spPr>
          <a:xfrm>
            <a:off x="412750" y="2413000"/>
            <a:ext cx="8239125" cy="2800767"/>
          </a:xfrm>
          <a:prstGeom prst="rect">
            <a:avLst/>
          </a:prstGeom>
          <a:noFill/>
        </p:spPr>
        <p:txBody>
          <a:bodyPr wrap="square" rtlCol="0">
            <a:spAutoFit/>
          </a:bodyPr>
          <a:lstStyle/>
          <a:p>
            <a:r>
              <a:rPr lang="en-US" sz="3200" dirty="0"/>
              <a:t>1. The tougher the practice, the </a:t>
            </a:r>
            <a:br>
              <a:rPr lang="en-US" sz="3200" dirty="0"/>
            </a:br>
            <a:r>
              <a:rPr lang="en-US" sz="3200" dirty="0"/>
              <a:t>more neural connections you build.</a:t>
            </a:r>
          </a:p>
          <a:p>
            <a:br>
              <a:rPr lang="en-US" sz="3200" dirty="0"/>
            </a:br>
            <a:endParaRPr lang="en-US" sz="1600" dirty="0"/>
          </a:p>
          <a:p>
            <a:r>
              <a:rPr lang="en-US" sz="3200" dirty="0"/>
              <a:t>2. Keep </a:t>
            </a:r>
            <a:r>
              <a:rPr lang="en-US" sz="3200" dirty="0" err="1"/>
              <a:t>practising</a:t>
            </a:r>
            <a:r>
              <a:rPr lang="en-US" sz="3200" dirty="0"/>
              <a:t> – don’t stop.</a:t>
            </a:r>
          </a:p>
          <a:p>
            <a:endParaRPr lang="en-US" sz="3200" dirty="0"/>
          </a:p>
        </p:txBody>
      </p:sp>
      <p:pic>
        <p:nvPicPr>
          <p:cNvPr id="9" name="Picture 2">
            <a:extLst>
              <a:ext uri="{FF2B5EF4-FFF2-40B4-BE49-F238E27FC236}">
                <a16:creationId xmlns:a16="http://schemas.microsoft.com/office/drawing/2014/main" id="{91A953D9-63A7-4129-8D79-30C39090905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C3ACB12E-02D4-4E9B-B6A7-2B91DE57B49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6969" y="2282401"/>
            <a:ext cx="1924906" cy="1384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37098" y="4017685"/>
            <a:ext cx="1914777" cy="1278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5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78797"/>
            <a:ext cx="9144000" cy="923330"/>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5400" b="1" dirty="0"/>
              <a:t>      CHALLENGE TIME</a:t>
            </a:r>
          </a:p>
        </p:txBody>
      </p:sp>
      <p:pic>
        <p:nvPicPr>
          <p:cNvPr id="13" name="Picture 12" descr="Pixl logo 2014 final vers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7875" y="224798"/>
            <a:ext cx="1603375" cy="1611500"/>
          </a:xfrm>
          <a:prstGeom prst="rect">
            <a:avLst/>
          </a:prstGeom>
        </p:spPr>
      </p:pic>
      <p:sp>
        <p:nvSpPr>
          <p:cNvPr id="5" name="TextBox 4"/>
          <p:cNvSpPr txBox="1"/>
          <p:nvPr/>
        </p:nvSpPr>
        <p:spPr>
          <a:xfrm>
            <a:off x="396875" y="1598173"/>
            <a:ext cx="8159750" cy="4148828"/>
          </a:xfrm>
          <a:prstGeom prst="rect">
            <a:avLst/>
          </a:prstGeom>
          <a:noFill/>
        </p:spPr>
        <p:txBody>
          <a:bodyPr wrap="square" rtlCol="0">
            <a:spAutoFit/>
          </a:bodyPr>
          <a:lstStyle/>
          <a:p>
            <a:pPr marL="457200" indent="-457200">
              <a:lnSpc>
                <a:spcPct val="110000"/>
              </a:lnSpc>
              <a:buAutoNum type="arabicPeriod"/>
            </a:pPr>
            <a:r>
              <a:rPr lang="en-US" sz="2400" dirty="0"/>
              <a:t>Write a sentence with the opposite hand to usual.</a:t>
            </a:r>
          </a:p>
          <a:p>
            <a:pPr marL="457200" indent="-457200">
              <a:lnSpc>
                <a:spcPct val="110000"/>
              </a:lnSpc>
              <a:buAutoNum type="arabicPeriod"/>
            </a:pPr>
            <a:r>
              <a:rPr lang="en-US" sz="2400" dirty="0"/>
              <a:t>Sketch a basic map of your daily route to school. </a:t>
            </a:r>
            <a:br>
              <a:rPr lang="en-US" sz="2400" dirty="0"/>
            </a:br>
            <a:r>
              <a:rPr lang="en-US" sz="2400" dirty="0"/>
              <a:t>Then, on the journey home later, find out if you missed any important steps out. If you did, these will be because the route is so automatic for you now </a:t>
            </a:r>
            <a:br>
              <a:rPr lang="en-US" sz="2400" dirty="0"/>
            </a:br>
            <a:r>
              <a:rPr lang="en-US" sz="2400" dirty="0"/>
              <a:t>that you stop having to think </a:t>
            </a:r>
            <a:br>
              <a:rPr lang="en-US" sz="2400" dirty="0"/>
            </a:br>
            <a:r>
              <a:rPr lang="en-US" sz="2400" dirty="0"/>
              <a:t>carefully about it now; you just</a:t>
            </a:r>
            <a:br>
              <a:rPr lang="en-US" sz="2400" dirty="0"/>
            </a:br>
            <a:r>
              <a:rPr lang="en-US" sz="2400" dirty="0"/>
              <a:t>follow the path. When we slow or </a:t>
            </a:r>
            <a:br>
              <a:rPr lang="en-US" sz="2400" dirty="0"/>
            </a:br>
            <a:r>
              <a:rPr lang="en-US" sz="2400" dirty="0"/>
              <a:t>stop those daily routes, we </a:t>
            </a:r>
            <a:br>
              <a:rPr lang="en-US" sz="2400" dirty="0"/>
            </a:br>
            <a:r>
              <a:rPr lang="en-US" sz="2400" dirty="0"/>
              <a:t>begin to forget them.</a:t>
            </a:r>
          </a:p>
        </p:txBody>
      </p:sp>
      <p:pic>
        <p:nvPicPr>
          <p:cNvPr id="9" name="Picture 2">
            <a:extLst>
              <a:ext uri="{FF2B5EF4-FFF2-40B4-BE49-F238E27FC236}">
                <a16:creationId xmlns:a16="http://schemas.microsoft.com/office/drawing/2014/main" id="{9E3782C1-58E2-44C6-B827-2586863FE19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224650D-8A33-411B-B570-DA8E61123E6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1087" y="3499698"/>
            <a:ext cx="2902543" cy="1937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722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875" y="2785362"/>
            <a:ext cx="8874125" cy="4247317"/>
          </a:xfrm>
          <a:prstGeom prst="rect">
            <a:avLst/>
          </a:prstGeom>
          <a:noFill/>
        </p:spPr>
        <p:txBody>
          <a:bodyPr wrap="square" rtlCol="0">
            <a:spAutoFit/>
          </a:bodyPr>
          <a:lstStyle/>
          <a:p>
            <a:pPr marL="514350" indent="-514350">
              <a:buAutoNum type="arabicPeriod"/>
            </a:pPr>
            <a:r>
              <a:rPr lang="en-US" sz="3000" b="1" dirty="0"/>
              <a:t>Flip it: </a:t>
            </a:r>
            <a:r>
              <a:rPr lang="en-US" sz="3000" dirty="0"/>
              <a:t>See if you can perform everyday tasks with the opposite hand/side/foot to that which you normally use. How long might it take to feel normal?</a:t>
            </a:r>
          </a:p>
          <a:p>
            <a:pPr marL="514350" indent="-514350">
              <a:buAutoNum type="arabicPeriod"/>
            </a:pPr>
            <a:r>
              <a:rPr lang="en-US" sz="3000" b="1" dirty="0"/>
              <a:t>Times tables</a:t>
            </a:r>
            <a:r>
              <a:rPr lang="en-US" sz="3000" dirty="0"/>
              <a:t>: </a:t>
            </a:r>
            <a:r>
              <a:rPr lang="en-US" sz="3000" dirty="0" err="1"/>
              <a:t>Practise</a:t>
            </a:r>
            <a:r>
              <a:rPr lang="en-US" sz="3000" dirty="0"/>
              <a:t> your times tables and get better at the </a:t>
            </a:r>
            <a:r>
              <a:rPr lang="en-US" sz="3000"/>
              <a:t>tougher ones, </a:t>
            </a:r>
            <a:r>
              <a:rPr lang="en-US" sz="3000" dirty="0"/>
              <a:t>the ones you’re not </a:t>
            </a:r>
            <a:br>
              <a:rPr lang="en-US" sz="3000" dirty="0"/>
            </a:br>
            <a:r>
              <a:rPr lang="en-US" sz="3000" dirty="0"/>
              <a:t>so good at. Ask a family member to quiz you daily.</a:t>
            </a:r>
          </a:p>
          <a:p>
            <a:pPr marL="514350" indent="-514350">
              <a:buAutoNum type="arabicPeriod"/>
            </a:pPr>
            <a:endParaRPr lang="en-US" sz="3000" dirty="0"/>
          </a:p>
          <a:p>
            <a:pPr marL="514350" indent="-514350">
              <a:buAutoNum type="arabicPeriod"/>
            </a:pPr>
            <a:endParaRPr lang="en-US" sz="3000" dirty="0"/>
          </a:p>
          <a:p>
            <a:pPr algn="ctr"/>
            <a:endParaRPr lang="en-US" sz="3000" dirty="0">
              <a:solidFill>
                <a:srgbClr val="FF0000"/>
              </a:solidFill>
            </a:endParaRPr>
          </a:p>
        </p:txBody>
      </p:sp>
      <p:pic>
        <p:nvPicPr>
          <p:cNvPr id="10" name="Picture 9" descr="Pixl logo 2014 final vers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pic>
        <p:nvPicPr>
          <p:cNvPr id="6" name="Picture 5"/>
          <p:cNvPicPr>
            <a:picLocks noChangeAspect="1"/>
          </p:cNvPicPr>
          <p:nvPr/>
        </p:nvPicPr>
        <p:blipFill>
          <a:blip r:embed="rId3"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2951018" y="98853"/>
            <a:ext cx="3731491" cy="2906813"/>
          </a:xfrm>
          <a:prstGeom prst="rect">
            <a:avLst/>
          </a:prstGeom>
        </p:spPr>
      </p:pic>
      <p:pic>
        <p:nvPicPr>
          <p:cNvPr id="7" name="Picture 2">
            <a:extLst>
              <a:ext uri="{FF2B5EF4-FFF2-40B4-BE49-F238E27FC236}">
                <a16:creationId xmlns:a16="http://schemas.microsoft.com/office/drawing/2014/main" id="{4F328853-3513-49FE-A61C-1EFC224A0D8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64B0D6D2-413C-4CF9-8920-CBD0B5A621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spTree>
    <p:extLst>
      <p:ext uri="{BB962C8B-B14F-4D97-AF65-F5344CB8AC3E}">
        <p14:creationId xmlns:p14="http://schemas.microsoft.com/office/powerpoint/2010/main" val="179238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6500" y="1694950"/>
            <a:ext cx="7064374" cy="3973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0" y="174625"/>
            <a:ext cx="9144000" cy="125412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5400" b="1" dirty="0"/>
              <a:t>Matthew Syed</a:t>
            </a:r>
          </a:p>
        </p:txBody>
      </p:sp>
      <p:pic>
        <p:nvPicPr>
          <p:cNvPr id="7" name="Picture 6" descr="Pixl logo 2014 final vers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596" y="174625"/>
            <a:ext cx="2026719" cy="1432182"/>
          </a:xfrm>
          <a:prstGeom prst="rect">
            <a:avLst/>
          </a:prstGeom>
        </p:spPr>
      </p:pic>
      <p:pic>
        <p:nvPicPr>
          <p:cNvPr id="8" name="Picture 2">
            <a:extLst>
              <a:ext uri="{FF2B5EF4-FFF2-40B4-BE49-F238E27FC236}">
                <a16:creationId xmlns:a16="http://schemas.microsoft.com/office/drawing/2014/main" id="{5AEFAFCB-7A0B-4486-A188-8B90505B4BC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7B741E5-0D00-4CBA-B0E3-1E056CE4871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spTree>
    <p:extLst>
      <p:ext uri="{BB962C8B-B14F-4D97-AF65-F5344CB8AC3E}">
        <p14:creationId xmlns:p14="http://schemas.microsoft.com/office/powerpoint/2010/main" val="241441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xl logo 2014 final vers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8" name="TextBox 7"/>
          <p:cNvSpPr txBox="1"/>
          <p:nvPr/>
        </p:nvSpPr>
        <p:spPr>
          <a:xfrm>
            <a:off x="4369971" y="387077"/>
            <a:ext cx="4631154" cy="1508105"/>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TODAY’S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SESSION</a:t>
            </a:r>
            <a:br>
              <a:rPr lang="en-US" sz="3600" b="1" dirty="0">
                <a:solidFill>
                  <a:schemeClr val="tx1">
                    <a:lumMod val="50000"/>
                    <a:lumOff val="50000"/>
                  </a:schemeClr>
                </a:solidFill>
                <a:latin typeface="Calibri"/>
                <a:cs typeface="Calibri"/>
              </a:rPr>
            </a:br>
            <a:endParaRPr lang="en-US" sz="2000" b="1" dirty="0">
              <a:solidFill>
                <a:srgbClr val="FFCC00"/>
              </a:solidFill>
              <a:latin typeface="Calibri"/>
              <a:cs typeface="Calibri"/>
            </a:endParaRPr>
          </a:p>
        </p:txBody>
      </p:sp>
      <p:sp>
        <p:nvSpPr>
          <p:cNvPr id="10" name="Bent Arrow 9"/>
          <p:cNvSpPr/>
          <p:nvPr/>
        </p:nvSpPr>
        <p:spPr>
          <a:xfrm rot="10800000">
            <a:off x="4369971" y="1627186"/>
            <a:ext cx="1174750" cy="1095375"/>
          </a:xfrm>
          <a:prstGeom prst="bent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2" name="TextBox 11"/>
          <p:cNvSpPr txBox="1"/>
          <p:nvPr/>
        </p:nvSpPr>
        <p:spPr>
          <a:xfrm>
            <a:off x="4369971" y="3742762"/>
            <a:ext cx="4631154" cy="1754327"/>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YOU</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WILL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NEED</a:t>
            </a:r>
            <a:endParaRPr lang="en-US" sz="2000" b="1" dirty="0">
              <a:solidFill>
                <a:srgbClr val="FFCC00"/>
              </a:solidFill>
              <a:latin typeface="Calibri"/>
              <a:cs typeface="Calibri"/>
            </a:endParaRPr>
          </a:p>
        </p:txBody>
      </p:sp>
      <p:sp>
        <p:nvSpPr>
          <p:cNvPr id="11" name="U-Turn Arrow 10"/>
          <p:cNvSpPr/>
          <p:nvPr/>
        </p:nvSpPr>
        <p:spPr>
          <a:xfrm rot="10800000" flipH="1">
            <a:off x="4833585" y="5497089"/>
            <a:ext cx="2008539" cy="1054544"/>
          </a:xfrm>
          <a:prstGeom prst="uturn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pic>
        <p:nvPicPr>
          <p:cNvPr id="13" name="Picture 2" descr="C:\Users\Louise.Grieve\AppData\Local\Microsoft\Windows\Temporary Internet Files\Content.Outlook\BWQP0MKW\You Are Awesome_interior header pages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498" y="387077"/>
            <a:ext cx="3587461" cy="5064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4" name="Picture 2">
            <a:extLst>
              <a:ext uri="{FF2B5EF4-FFF2-40B4-BE49-F238E27FC236}">
                <a16:creationId xmlns:a16="http://schemas.microsoft.com/office/drawing/2014/main" id="{D20D4A95-40CF-4339-97BC-82FCA951D2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5C268219-F96C-4568-B1CF-13AC5B22AD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pic>
        <p:nvPicPr>
          <p:cNvPr id="4" name="Picture 3">
            <a:extLst>
              <a:ext uri="{FF2B5EF4-FFF2-40B4-BE49-F238E27FC236}">
                <a16:creationId xmlns:a16="http://schemas.microsoft.com/office/drawing/2014/main" id="{88EB859B-6062-4834-B5C3-EA816295FB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3067" y="1639384"/>
            <a:ext cx="3113504" cy="40202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043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7" name="TextBox 6"/>
          <p:cNvSpPr txBox="1"/>
          <p:nvPr/>
        </p:nvSpPr>
        <p:spPr>
          <a:xfrm>
            <a:off x="4683125" y="1330414"/>
            <a:ext cx="4016375" cy="1754327"/>
          </a:xfrm>
          <a:prstGeom prst="rect">
            <a:avLst/>
          </a:prstGeom>
          <a:noFill/>
        </p:spPr>
        <p:txBody>
          <a:bodyPr wrap="square" rtlCol="0">
            <a:spAutoFit/>
          </a:bodyPr>
          <a:lstStyle/>
          <a:p>
            <a:pPr algn="ctr"/>
            <a:r>
              <a:rPr lang="en-US" sz="3600" dirty="0">
                <a:latin typeface="Calibri"/>
                <a:cs typeface="Calibri"/>
              </a:rPr>
              <a:t>Read Chapter 3 of  </a:t>
            </a:r>
            <a:br>
              <a:rPr lang="en-US" sz="3600" dirty="0">
                <a:latin typeface="Calibri"/>
                <a:cs typeface="Calibri"/>
              </a:rPr>
            </a:br>
            <a:r>
              <a:rPr lang="en-US" sz="3600" dirty="0">
                <a:latin typeface="Calibri"/>
                <a:cs typeface="Calibri"/>
              </a:rPr>
              <a:t>‘</a:t>
            </a:r>
            <a:r>
              <a:rPr lang="en-US" sz="3600" b="1" dirty="0">
                <a:latin typeface="Calibri"/>
                <a:cs typeface="Calibri"/>
              </a:rPr>
              <a:t>You Are Awesome</a:t>
            </a:r>
            <a:r>
              <a:rPr lang="en-US" sz="3600" dirty="0">
                <a:latin typeface="Calibri"/>
                <a:cs typeface="Calibri"/>
              </a:rPr>
              <a:t>’.</a:t>
            </a:r>
          </a:p>
          <a:p>
            <a:pPr algn="ctr"/>
            <a:endParaRPr lang="en-US" sz="3600" i="1" dirty="0">
              <a:latin typeface="Calibri"/>
              <a:cs typeface="Calibri"/>
            </a:endParaRP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4375" y="294796"/>
            <a:ext cx="3968750" cy="5802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A25981BD-2BEC-4645-A48F-CD102286CD9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F148AA13-17B2-45C3-BF93-DA8CBEF702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spTree>
    <p:extLst>
      <p:ext uri="{BB962C8B-B14F-4D97-AF65-F5344CB8AC3E}">
        <p14:creationId xmlns:p14="http://schemas.microsoft.com/office/powerpoint/2010/main" val="127052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PIX-COM-Square-Speech-Bubble-PNG-Image-500x4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46" y="63500"/>
            <a:ext cx="8889996" cy="6441396"/>
          </a:xfrm>
          <a:prstGeom prst="rect">
            <a:avLst/>
          </a:prstGeom>
        </p:spPr>
      </p:pic>
      <p:pic>
        <p:nvPicPr>
          <p:cNvPr id="8" name="Picture 7" descr="Pixl logo 2014 final versi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2" name="Rectangle 1"/>
          <p:cNvSpPr/>
          <p:nvPr/>
        </p:nvSpPr>
        <p:spPr>
          <a:xfrm>
            <a:off x="927196" y="663676"/>
            <a:ext cx="7740554" cy="3816430"/>
          </a:xfrm>
          <a:prstGeom prst="rect">
            <a:avLst/>
          </a:prstGeom>
        </p:spPr>
        <p:txBody>
          <a:bodyPr wrap="square">
            <a:spAutoFit/>
          </a:bodyPr>
          <a:lstStyle/>
          <a:p>
            <a:r>
              <a:rPr lang="en-GB" sz="2400" dirty="0">
                <a:solidFill>
                  <a:srgbClr val="FF0080"/>
                </a:solidFill>
                <a:latin typeface="Avenir Next Medium"/>
                <a:cs typeface="Avenir Next Medium"/>
              </a:rPr>
              <a:t>This means we can shape up our brain just like we </a:t>
            </a:r>
            <a:br>
              <a:rPr lang="en-GB" sz="2400" dirty="0">
                <a:solidFill>
                  <a:srgbClr val="FF0080"/>
                </a:solidFill>
                <a:latin typeface="Avenir Next Medium"/>
                <a:cs typeface="Avenir Next Medium"/>
              </a:rPr>
            </a:br>
            <a:r>
              <a:rPr lang="en-GB" sz="2400" dirty="0">
                <a:solidFill>
                  <a:srgbClr val="FF0080"/>
                </a:solidFill>
                <a:latin typeface="Avenir Next Medium"/>
                <a:cs typeface="Avenir Next Medium"/>
              </a:rPr>
              <a:t>can shape up our body. Think of it as a mental </a:t>
            </a:r>
            <a:br>
              <a:rPr lang="en-GB" sz="2400" dirty="0">
                <a:solidFill>
                  <a:srgbClr val="FF0080"/>
                </a:solidFill>
                <a:latin typeface="Avenir Next Medium"/>
                <a:cs typeface="Avenir Next Medium"/>
              </a:rPr>
            </a:br>
            <a:r>
              <a:rPr lang="en-GB" sz="2400" dirty="0">
                <a:solidFill>
                  <a:srgbClr val="FF0080"/>
                </a:solidFill>
                <a:latin typeface="Avenir Next Medium"/>
                <a:cs typeface="Avenir Next Medium"/>
              </a:rPr>
              <a:t>muscle. If we put the brain through a fitness programme that helps to build neural pathways, we can mould it into something truly incredible. And the more we push ourselves, the more connections we make and the stronger they become. Scientists have </a:t>
            </a:r>
            <a:br>
              <a:rPr lang="en-GB" sz="2400" dirty="0">
                <a:solidFill>
                  <a:srgbClr val="FF0080"/>
                </a:solidFill>
                <a:latin typeface="Avenir Next Medium"/>
                <a:cs typeface="Avenir Next Medium"/>
              </a:rPr>
            </a:br>
            <a:r>
              <a:rPr lang="en-GB" sz="2400" dirty="0">
                <a:solidFill>
                  <a:srgbClr val="FF0080"/>
                </a:solidFill>
                <a:latin typeface="Avenir Next Medium"/>
                <a:cs typeface="Avenir Next Medium"/>
              </a:rPr>
              <a:t>a name for this. Wait for it… it’s called…</a:t>
            </a:r>
          </a:p>
          <a:p>
            <a:endParaRPr lang="en-GB" sz="1400" dirty="0">
              <a:solidFill>
                <a:srgbClr val="FF0080"/>
              </a:solidFill>
              <a:latin typeface="Avenir Next Medium"/>
              <a:cs typeface="Avenir Next Medium"/>
            </a:endParaRPr>
          </a:p>
          <a:p>
            <a:pPr algn="ctr"/>
            <a:r>
              <a:rPr lang="en-GB" sz="3600" b="1" dirty="0">
                <a:solidFill>
                  <a:srgbClr val="FF0080"/>
                </a:solidFill>
                <a:latin typeface="Avenir Next Medium"/>
                <a:cs typeface="Avenir Next Medium"/>
              </a:rPr>
              <a:t>NEURO-PLASTICITY</a:t>
            </a:r>
            <a:r>
              <a:rPr lang="en-GB" sz="3600" dirty="0">
                <a:solidFill>
                  <a:srgbClr val="FF0080"/>
                </a:solidFill>
                <a:latin typeface="Avenir Next Medium"/>
                <a:cs typeface="Avenir Next Medium"/>
              </a:rPr>
              <a:t>.</a:t>
            </a:r>
          </a:p>
        </p:txBody>
      </p:sp>
      <p:sp>
        <p:nvSpPr>
          <p:cNvPr id="3" name="TextBox 2"/>
          <p:cNvSpPr txBox="1"/>
          <p:nvPr/>
        </p:nvSpPr>
        <p:spPr>
          <a:xfrm rot="2088416">
            <a:off x="5784772" y="5579243"/>
            <a:ext cx="2539910" cy="369332"/>
          </a:xfrm>
          <a:prstGeom prst="rect">
            <a:avLst/>
          </a:prstGeom>
          <a:noFill/>
        </p:spPr>
        <p:txBody>
          <a:bodyPr wrap="square" rtlCol="0" anchor="t">
            <a:spAutoFit/>
          </a:bodyPr>
          <a:lstStyle/>
          <a:p>
            <a:r>
              <a:rPr lang="en-US">
                <a:solidFill>
                  <a:srgbClr val="FF0080"/>
                </a:solidFill>
                <a:latin typeface="Avenir Next Medium"/>
                <a:cs typeface="Avenir Next Medium"/>
              </a:rPr>
              <a:t>page 67</a:t>
            </a:r>
            <a:endParaRPr lang="en-US" dirty="0">
              <a:solidFill>
                <a:srgbClr val="FF0080"/>
              </a:solidFill>
              <a:latin typeface="Avenir Next Medium"/>
              <a:cs typeface="Avenir Next Medium"/>
            </a:endParaRPr>
          </a:p>
        </p:txBody>
      </p:sp>
      <p:pic>
        <p:nvPicPr>
          <p:cNvPr id="9" name="Picture 2">
            <a:extLst>
              <a:ext uri="{FF2B5EF4-FFF2-40B4-BE49-F238E27FC236}">
                <a16:creationId xmlns:a16="http://schemas.microsoft.com/office/drawing/2014/main" id="{2E14045D-54CA-48EE-ADBC-8390139DB92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7D76417F-C970-4E20-AF5C-348788203A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spTree>
    <p:extLst>
      <p:ext uri="{BB962C8B-B14F-4D97-AF65-F5344CB8AC3E}">
        <p14:creationId xmlns:p14="http://schemas.microsoft.com/office/powerpoint/2010/main" val="26170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3" name="TextBox 2"/>
          <p:cNvSpPr txBox="1"/>
          <p:nvPr/>
        </p:nvSpPr>
        <p:spPr>
          <a:xfrm>
            <a:off x="523874" y="1034564"/>
            <a:ext cx="8191502" cy="3970318"/>
          </a:xfrm>
          <a:prstGeom prst="rect">
            <a:avLst/>
          </a:prstGeom>
          <a:noFill/>
        </p:spPr>
        <p:txBody>
          <a:bodyPr wrap="square" rtlCol="0">
            <a:spAutoFit/>
          </a:bodyPr>
          <a:lstStyle/>
          <a:p>
            <a:r>
              <a:rPr lang="en-US" sz="4400" b="1" dirty="0"/>
              <a:t>Neuroplasticity</a:t>
            </a:r>
            <a:endParaRPr lang="en-US" sz="2800" b="1" dirty="0"/>
          </a:p>
          <a:p>
            <a:endParaRPr lang="en-US" sz="2800" dirty="0"/>
          </a:p>
          <a:p>
            <a:endParaRPr lang="en-US" sz="2800" dirty="0"/>
          </a:p>
          <a:p>
            <a:endParaRPr lang="en-US" sz="2800" dirty="0"/>
          </a:p>
          <a:p>
            <a:endParaRPr lang="en-US" sz="1200" dirty="0"/>
          </a:p>
          <a:p>
            <a:pPr algn="ctr"/>
            <a:r>
              <a:rPr lang="en-US" sz="3600" i="1" dirty="0"/>
              <a:t>the ability of the brain to change </a:t>
            </a:r>
            <a:br>
              <a:rPr lang="en-US" sz="3600" i="1" dirty="0"/>
            </a:br>
            <a:r>
              <a:rPr lang="en-US" sz="3600" i="1" dirty="0"/>
              <a:t>(and build stronger connections) </a:t>
            </a:r>
            <a:br>
              <a:rPr lang="en-US" sz="3600" i="1" dirty="0"/>
            </a:br>
            <a:r>
              <a:rPr lang="en-US" sz="3600" i="1" dirty="0"/>
              <a:t>throughout an individual's life</a:t>
            </a:r>
            <a:endParaRPr lang="en-US" sz="3600" b="1" i="1" dirty="0"/>
          </a:p>
        </p:txBody>
      </p:sp>
      <p:pic>
        <p:nvPicPr>
          <p:cNvPr id="7" name="Picture 2">
            <a:extLst>
              <a:ext uri="{FF2B5EF4-FFF2-40B4-BE49-F238E27FC236}">
                <a16:creationId xmlns:a16="http://schemas.microsoft.com/office/drawing/2014/main" id="{E0A50F85-9DD9-4A3B-9F3D-DCBB4E0D86D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C3E711A7-ED81-4F19-B72D-07B7680745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9625" y="469556"/>
            <a:ext cx="4063084" cy="2285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770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0750" y="192229"/>
            <a:ext cx="7620000" cy="6451600"/>
          </a:xfrm>
          <a:prstGeom prst="rect">
            <a:avLst/>
          </a:prstGeom>
        </p:spPr>
      </p:pic>
      <p:pic>
        <p:nvPicPr>
          <p:cNvPr id="8" name="Picture 7" descr="Pixl logo 2014 final vers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pic>
        <p:nvPicPr>
          <p:cNvPr id="5" name="Picture 2">
            <a:extLst>
              <a:ext uri="{FF2B5EF4-FFF2-40B4-BE49-F238E27FC236}">
                <a16:creationId xmlns:a16="http://schemas.microsoft.com/office/drawing/2014/main" id="{09BCB1BF-40DC-4CE9-A039-63198E4CF72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9247B44-4387-4387-878F-3CDC1B4A6BC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spTree>
    <p:extLst>
      <p:ext uri="{BB962C8B-B14F-4D97-AF65-F5344CB8AC3E}">
        <p14:creationId xmlns:p14="http://schemas.microsoft.com/office/powerpoint/2010/main" val="248593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58447273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9222"/>
            <a:ext cx="9144000" cy="5178778"/>
          </a:xfrm>
          <a:prstGeom prst="rect">
            <a:avLst/>
          </a:prstGeom>
          <a:ln>
            <a:noFill/>
          </a:ln>
          <a:effectLst>
            <a:outerShdw blurRad="190500" algn="tl" rotWithShape="0">
              <a:srgbClr val="000000">
                <a:alpha val="70000"/>
              </a:srgbClr>
            </a:outerShdw>
          </a:effectLst>
        </p:spPr>
      </p:pic>
      <p:pic>
        <p:nvPicPr>
          <p:cNvPr id="5" name="Picture 4" descr="Pixl logo 2014 final vers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10" name="TextBox 9"/>
          <p:cNvSpPr txBox="1"/>
          <p:nvPr/>
        </p:nvSpPr>
        <p:spPr>
          <a:xfrm>
            <a:off x="352768" y="1058909"/>
            <a:ext cx="5136454" cy="3170098"/>
          </a:xfrm>
          <a:prstGeom prst="rect">
            <a:avLst/>
          </a:prstGeom>
          <a:noFill/>
        </p:spPr>
        <p:txBody>
          <a:bodyPr wrap="square" rtlCol="0">
            <a:spAutoFit/>
          </a:bodyPr>
          <a:lstStyle/>
          <a:p>
            <a:r>
              <a:rPr lang="en-US" sz="4800" b="1" dirty="0">
                <a:solidFill>
                  <a:schemeClr val="bg2">
                    <a:lumMod val="90000"/>
                  </a:schemeClr>
                </a:solidFill>
              </a:rPr>
              <a:t>REMEMBER:</a:t>
            </a:r>
          </a:p>
          <a:p>
            <a:pPr algn="ctr"/>
            <a:endParaRPr lang="en-US" sz="4000" dirty="0">
              <a:solidFill>
                <a:schemeClr val="bg2">
                  <a:lumMod val="90000"/>
                </a:schemeClr>
              </a:solidFill>
            </a:endParaRPr>
          </a:p>
          <a:p>
            <a:r>
              <a:rPr lang="en-US" sz="3600" dirty="0">
                <a:solidFill>
                  <a:schemeClr val="bg2">
                    <a:lumMod val="90000"/>
                  </a:schemeClr>
                </a:solidFill>
              </a:rPr>
              <a:t>If you don’t repeatedly return to new information you learn, you’ll forget it! </a:t>
            </a:r>
          </a:p>
        </p:txBody>
      </p:sp>
      <p:pic>
        <p:nvPicPr>
          <p:cNvPr id="7" name="Picture 2">
            <a:extLst>
              <a:ext uri="{FF2B5EF4-FFF2-40B4-BE49-F238E27FC236}">
                <a16:creationId xmlns:a16="http://schemas.microsoft.com/office/drawing/2014/main" id="{9A5360E0-2BDA-425A-8C36-E6E59C3DB65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36ED1112-BD5D-4D35-89D9-5598571D0AF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spTree>
    <p:extLst>
      <p:ext uri="{BB962C8B-B14F-4D97-AF65-F5344CB8AC3E}">
        <p14:creationId xmlns:p14="http://schemas.microsoft.com/office/powerpoint/2010/main" val="349424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xl logo 2014 final vers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11" name="TextBox 10"/>
          <p:cNvSpPr txBox="1"/>
          <p:nvPr/>
        </p:nvSpPr>
        <p:spPr>
          <a:xfrm>
            <a:off x="476249" y="563873"/>
            <a:ext cx="7977187" cy="5116785"/>
          </a:xfrm>
          <a:prstGeom prst="rect">
            <a:avLst/>
          </a:prstGeom>
          <a:noFill/>
        </p:spPr>
        <p:txBody>
          <a:bodyPr wrap="square" rtlCol="0">
            <a:spAutoFit/>
          </a:bodyPr>
          <a:lstStyle/>
          <a:p>
            <a:r>
              <a:rPr lang="en-US" sz="3000" b="1" dirty="0"/>
              <a:t>Try it:</a:t>
            </a:r>
            <a:br>
              <a:rPr lang="en-US" sz="3000" b="1" dirty="0"/>
            </a:br>
            <a:endParaRPr lang="en-US" sz="1050" b="1" dirty="0"/>
          </a:p>
          <a:p>
            <a:pPr>
              <a:lnSpc>
                <a:spcPct val="120000"/>
              </a:lnSpc>
            </a:pPr>
            <a:r>
              <a:rPr lang="en-US" sz="3000" dirty="0"/>
              <a:t>a) 2x </a:t>
            </a:r>
            <a:r>
              <a:rPr lang="en-GB" sz="3000" dirty="0"/>
              <a:t>table</a:t>
            </a:r>
          </a:p>
          <a:p>
            <a:pPr>
              <a:lnSpc>
                <a:spcPct val="120000"/>
              </a:lnSpc>
            </a:pPr>
            <a:r>
              <a:rPr lang="en-US" sz="3000" dirty="0"/>
              <a:t>b) 5x table</a:t>
            </a:r>
          </a:p>
          <a:p>
            <a:pPr>
              <a:lnSpc>
                <a:spcPct val="120000"/>
              </a:lnSpc>
            </a:pPr>
            <a:r>
              <a:rPr lang="en-US" sz="3000" dirty="0"/>
              <a:t>c) 6x table</a:t>
            </a:r>
          </a:p>
          <a:p>
            <a:pPr>
              <a:lnSpc>
                <a:spcPct val="120000"/>
              </a:lnSpc>
            </a:pPr>
            <a:r>
              <a:rPr lang="en-US" sz="3000" dirty="0"/>
              <a:t>d) 9x table</a:t>
            </a:r>
          </a:p>
          <a:p>
            <a:pPr>
              <a:lnSpc>
                <a:spcPct val="120000"/>
              </a:lnSpc>
            </a:pPr>
            <a:r>
              <a:rPr lang="en-US" sz="3000" dirty="0"/>
              <a:t>e) 11x table</a:t>
            </a:r>
            <a:endParaRPr lang="en-US" sz="1600" dirty="0"/>
          </a:p>
          <a:p>
            <a:br>
              <a:rPr lang="en-US" sz="1600" dirty="0"/>
            </a:br>
            <a:r>
              <a:rPr lang="en-US" sz="3000" i="1" dirty="0"/>
              <a:t>Which was easiest? Which was toughest?</a:t>
            </a:r>
            <a:br>
              <a:rPr lang="en-US" sz="3000" i="1" dirty="0"/>
            </a:br>
            <a:r>
              <a:rPr lang="en-US" sz="3000" i="1" dirty="0"/>
              <a:t>Which have you repeatedly learnt (and </a:t>
            </a:r>
            <a:br>
              <a:rPr lang="en-US" sz="3000" i="1" dirty="0"/>
            </a:br>
            <a:r>
              <a:rPr lang="en-US" sz="3000" i="1" dirty="0"/>
              <a:t>build stronger connections)?</a:t>
            </a:r>
          </a:p>
        </p:txBody>
      </p:sp>
      <p:pic>
        <p:nvPicPr>
          <p:cNvPr id="6" name="Picture 2">
            <a:extLst>
              <a:ext uri="{FF2B5EF4-FFF2-40B4-BE49-F238E27FC236}">
                <a16:creationId xmlns:a16="http://schemas.microsoft.com/office/drawing/2014/main" id="{836C4C87-6EB1-4812-B02D-16648E0C4D3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1FF41233-3CDB-4AFF-A27A-6988C98451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8547" y="237280"/>
            <a:ext cx="5174273" cy="3768671"/>
          </a:xfrm>
          <a:prstGeom prst="rect">
            <a:avLst/>
          </a:prstGeom>
        </p:spPr>
      </p:pic>
    </p:spTree>
    <p:extLst>
      <p:ext uri="{BB962C8B-B14F-4D97-AF65-F5344CB8AC3E}">
        <p14:creationId xmlns:p14="http://schemas.microsoft.com/office/powerpoint/2010/main" val="34132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9971" y="317500"/>
            <a:ext cx="6631404" cy="1200329"/>
          </a:xfrm>
          <a:prstGeom prst="rect">
            <a:avLst/>
          </a:prstGeom>
        </p:spPr>
        <p:txBody>
          <a:bodyPr wrap="square">
            <a:spAutoFit/>
          </a:bodyPr>
          <a:lstStyle/>
          <a:p>
            <a:r>
              <a:rPr lang="en-US" sz="3600" dirty="0"/>
              <a:t>Watch short trailer: </a:t>
            </a:r>
            <a:br>
              <a:rPr lang="en-US" sz="3600" dirty="0"/>
            </a:br>
            <a:r>
              <a:rPr lang="en-US" sz="3600" b="1" dirty="0"/>
              <a:t>The Knowledge </a:t>
            </a:r>
          </a:p>
        </p:txBody>
      </p:sp>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17500"/>
            <a:ext cx="2026719" cy="1432182"/>
          </a:xfrm>
          <a:prstGeom prst="rect">
            <a:avLst/>
          </a:prstGeom>
        </p:spPr>
      </p:pic>
      <p:pic>
        <p:nvPicPr>
          <p:cNvPr id="6" name="Picture 5" descr="Pixl logo 2014 final versio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pic>
        <p:nvPicPr>
          <p:cNvPr id="8" name="Picture 7" descr="Screen Shot 2018-02-13 at 23.04.40.png">
            <a:hlinkClick r:id="rId3"/>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508124" y="1749682"/>
            <a:ext cx="6600055" cy="3661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a:extLst>
              <a:ext uri="{FF2B5EF4-FFF2-40B4-BE49-F238E27FC236}">
                <a16:creationId xmlns:a16="http://schemas.microsoft.com/office/drawing/2014/main" id="{783178FC-14CF-468C-B4D5-B244793B3E3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203E4B75-6543-41CF-8D10-5294E2A14D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1565" y="6099915"/>
            <a:ext cx="1390548" cy="332530"/>
          </a:xfrm>
          <a:prstGeom prst="rect">
            <a:avLst/>
          </a:prstGeom>
        </p:spPr>
      </p:pic>
    </p:spTree>
    <p:extLst>
      <p:ext uri="{BB962C8B-B14F-4D97-AF65-F5344CB8AC3E}">
        <p14:creationId xmlns:p14="http://schemas.microsoft.com/office/powerpoint/2010/main" val="3543307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11245</TotalTime>
  <Words>408</Words>
  <Application>Microsoft Office PowerPoint</Application>
  <PresentationFormat>On-screen Show (4:3)</PresentationFormat>
  <Paragraphs>39</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Avenir Next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Mingay</dc:creator>
  <cp:lastModifiedBy>Jessica Flisher</cp:lastModifiedBy>
  <cp:revision>129</cp:revision>
  <cp:lastPrinted>2016-02-19T17:45:04Z</cp:lastPrinted>
  <dcterms:created xsi:type="dcterms:W3CDTF">2015-05-25T12:11:02Z</dcterms:created>
  <dcterms:modified xsi:type="dcterms:W3CDTF">2020-07-07T07:29:59Z</dcterms:modified>
</cp:coreProperties>
</file>