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85" r:id="rId2"/>
    <p:sldId id="376" r:id="rId3"/>
    <p:sldId id="386" r:id="rId4"/>
    <p:sldId id="387" r:id="rId5"/>
    <p:sldId id="377" r:id="rId6"/>
    <p:sldId id="378" r:id="rId7"/>
    <p:sldId id="384" r:id="rId8"/>
    <p:sldId id="379" r:id="rId9"/>
    <p:sldId id="380" r:id="rId10"/>
    <p:sldId id="381" r:id="rId11"/>
    <p:sldId id="382" r:id="rId12"/>
    <p:sldId id="370" r:id="rId13"/>
    <p:sldId id="371" r:id="rId14"/>
    <p:sldId id="388" r:id="rId15"/>
    <p:sldId id="389" r:id="rId16"/>
    <p:sldId id="39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CC0000"/>
    <a:srgbClr val="FFCC00"/>
    <a:srgbClr val="FF8000"/>
    <a:srgbClr val="CC66FF"/>
    <a:srgbClr val="0080FF"/>
    <a:srgbClr val="FF0080"/>
    <a:srgbClr val="FFCC66"/>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1B8700-4873-4D4B-BDC6-04A209920E51}" v="1" dt="2019-11-04T09:01:10.791"/>
  </p1510:revLst>
</p1510:revInfo>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94" autoAdjust="0"/>
    <p:restoredTop sz="90092" autoAdjust="0"/>
  </p:normalViewPr>
  <p:slideViewPr>
    <p:cSldViewPr snapToGrid="0" snapToObjects="1">
      <p:cViewPr varScale="1">
        <p:scale>
          <a:sx n="62" d="100"/>
          <a:sy n="62" d="100"/>
        </p:scale>
        <p:origin x="171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9B1CA5-11B2-8F46-8627-97E1CDC336FD}" type="datetimeFigureOut">
              <a:rPr lang="en-US" smtClean="0"/>
              <a:t>7/3/2020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B572D7-1494-A54D-BAD8-656AB6DA9CD6}" type="slidenum">
              <a:rPr lang="en-US" smtClean="0"/>
              <a:t>‹#›</a:t>
            </a:fld>
            <a:endParaRPr lang="en-US" dirty="0"/>
          </a:p>
        </p:txBody>
      </p:sp>
    </p:spTree>
    <p:extLst>
      <p:ext uri="{BB962C8B-B14F-4D97-AF65-F5344CB8AC3E}">
        <p14:creationId xmlns:p14="http://schemas.microsoft.com/office/powerpoint/2010/main" val="14497293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138</a:t>
            </a:r>
          </a:p>
        </p:txBody>
      </p:sp>
      <p:sp>
        <p:nvSpPr>
          <p:cNvPr id="4" name="Slide Number Placeholder 3"/>
          <p:cNvSpPr>
            <a:spLocks noGrp="1"/>
          </p:cNvSpPr>
          <p:nvPr>
            <p:ph type="sldNum" sz="quarter" idx="10"/>
          </p:nvPr>
        </p:nvSpPr>
        <p:spPr/>
        <p:txBody>
          <a:bodyPr/>
          <a:lstStyle/>
          <a:p>
            <a:fld id="{53B572D7-1494-A54D-BAD8-656AB6DA9CD6}" type="slidenum">
              <a:rPr lang="en-US" smtClean="0"/>
              <a:t>7</a:t>
            </a:fld>
            <a:endParaRPr lang="en-US" dirty="0"/>
          </a:p>
        </p:txBody>
      </p:sp>
    </p:spTree>
    <p:extLst>
      <p:ext uri="{BB962C8B-B14F-4D97-AF65-F5344CB8AC3E}">
        <p14:creationId xmlns:p14="http://schemas.microsoft.com/office/powerpoint/2010/main" val="661282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following image is free to share and use commercially: </a:t>
            </a:r>
          </a:p>
          <a:p>
            <a:r>
              <a:rPr lang="en-GB" dirty="0"/>
              <a:t>https://</a:t>
            </a:r>
            <a:r>
              <a:rPr lang="en-GB" dirty="0" err="1"/>
              <a:t>www.bing.com</a:t>
            </a:r>
            <a:r>
              <a:rPr lang="en-GB" dirty="0"/>
              <a:t>/images/</a:t>
            </a:r>
            <a:r>
              <a:rPr lang="en-GB" dirty="0" err="1"/>
              <a:t>search?view</a:t>
            </a:r>
            <a:r>
              <a:rPr lang="en-GB" dirty="0"/>
              <a:t>=detailV2&amp;ccid=%2b6D3OC8l&amp;id=AFF4A090F60B8F645040F07371207BA5F9835AEC&amp;thid=OIP.-6D3OC8lFTn0Cq3zNIPNIAHaGN&amp;mediaurl=http%3a%2f%2fwww.betergezond.be%2fwp-content%2fuploads%2f2017%2f05%2fPeppertalk-Big-journeys-begin-with-small-steps..jpg&amp;exph=788&amp;expw=940&amp;q=</a:t>
            </a:r>
            <a:r>
              <a:rPr lang="en-GB" dirty="0" err="1"/>
              <a:t>big+journeys+begin+with+small+steps&amp;simid</a:t>
            </a:r>
            <a:r>
              <a:rPr lang="en-GB" dirty="0"/>
              <a:t>=608049908292846963&amp;selectedIndex=3&amp;qft=+filterui%3alicense-L2_L3_L4&amp;ajaxhist=0</a:t>
            </a:r>
          </a:p>
        </p:txBody>
      </p:sp>
      <p:sp>
        <p:nvSpPr>
          <p:cNvPr id="4" name="Slide Number Placeholder 3"/>
          <p:cNvSpPr>
            <a:spLocks noGrp="1"/>
          </p:cNvSpPr>
          <p:nvPr>
            <p:ph type="sldNum" sz="quarter" idx="10"/>
          </p:nvPr>
        </p:nvSpPr>
        <p:spPr/>
        <p:txBody>
          <a:bodyPr/>
          <a:lstStyle/>
          <a:p>
            <a:fld id="{53B572D7-1494-A54D-BAD8-656AB6DA9CD6}" type="slidenum">
              <a:rPr lang="en-US" smtClean="0"/>
              <a:t>8</a:t>
            </a:fld>
            <a:endParaRPr lang="en-US"/>
          </a:p>
        </p:txBody>
      </p:sp>
    </p:spTree>
    <p:extLst>
      <p:ext uri="{BB962C8B-B14F-4D97-AF65-F5344CB8AC3E}">
        <p14:creationId xmlns:p14="http://schemas.microsoft.com/office/powerpoint/2010/main" val="2994661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572D7-1494-A54D-BAD8-656AB6DA9CD6}" type="slidenum">
              <a:rPr lang="en-US" smtClean="0"/>
              <a:t>16</a:t>
            </a:fld>
            <a:endParaRPr lang="en-US" dirty="0"/>
          </a:p>
        </p:txBody>
      </p:sp>
    </p:spTree>
    <p:extLst>
      <p:ext uri="{BB962C8B-B14F-4D97-AF65-F5344CB8AC3E}">
        <p14:creationId xmlns:p14="http://schemas.microsoft.com/office/powerpoint/2010/main" val="911936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3F4119A-A0D4-7A49-B7A8-6603E97AEDEF}" type="datetimeFigureOut">
              <a:rPr lang="en-US" smtClean="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1F04F8-E768-3F47-81EF-57B63F0E056C}" type="slidenum">
              <a:rPr lang="en-US" smtClean="0"/>
              <a:t>‹#›</a:t>
            </a:fld>
            <a:endParaRPr lang="en-US" dirty="0"/>
          </a:p>
        </p:txBody>
      </p:sp>
    </p:spTree>
    <p:extLst>
      <p:ext uri="{BB962C8B-B14F-4D97-AF65-F5344CB8AC3E}">
        <p14:creationId xmlns:p14="http://schemas.microsoft.com/office/powerpoint/2010/main" val="1533884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3F4119A-A0D4-7A49-B7A8-6603E97AEDEF}" type="datetimeFigureOut">
              <a:rPr lang="en-US" smtClean="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1F04F8-E768-3F47-81EF-57B63F0E056C}" type="slidenum">
              <a:rPr lang="en-US" smtClean="0"/>
              <a:t>‹#›</a:t>
            </a:fld>
            <a:endParaRPr lang="en-US" dirty="0"/>
          </a:p>
        </p:txBody>
      </p:sp>
    </p:spTree>
    <p:extLst>
      <p:ext uri="{BB962C8B-B14F-4D97-AF65-F5344CB8AC3E}">
        <p14:creationId xmlns:p14="http://schemas.microsoft.com/office/powerpoint/2010/main" val="2112712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3F4119A-A0D4-7A49-B7A8-6603E97AEDEF}" type="datetimeFigureOut">
              <a:rPr lang="en-US" smtClean="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1F04F8-E768-3F47-81EF-57B63F0E056C}" type="slidenum">
              <a:rPr lang="en-US" smtClean="0"/>
              <a:t>‹#›</a:t>
            </a:fld>
            <a:endParaRPr lang="en-US" dirty="0"/>
          </a:p>
        </p:txBody>
      </p:sp>
    </p:spTree>
    <p:extLst>
      <p:ext uri="{BB962C8B-B14F-4D97-AF65-F5344CB8AC3E}">
        <p14:creationId xmlns:p14="http://schemas.microsoft.com/office/powerpoint/2010/main" val="3057378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3F4119A-A0D4-7A49-B7A8-6603E97AEDEF}" type="datetimeFigureOut">
              <a:rPr lang="en-US" smtClean="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1F04F8-E768-3F47-81EF-57B63F0E056C}" type="slidenum">
              <a:rPr lang="en-US" smtClean="0"/>
              <a:t>‹#›</a:t>
            </a:fld>
            <a:endParaRPr lang="en-US" dirty="0"/>
          </a:p>
        </p:txBody>
      </p:sp>
    </p:spTree>
    <p:extLst>
      <p:ext uri="{BB962C8B-B14F-4D97-AF65-F5344CB8AC3E}">
        <p14:creationId xmlns:p14="http://schemas.microsoft.com/office/powerpoint/2010/main" val="352550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3F4119A-A0D4-7A49-B7A8-6603E97AEDEF}" type="datetimeFigureOut">
              <a:rPr lang="en-US" smtClean="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1F04F8-E768-3F47-81EF-57B63F0E056C}" type="slidenum">
              <a:rPr lang="en-US" smtClean="0"/>
              <a:t>‹#›</a:t>
            </a:fld>
            <a:endParaRPr lang="en-US" dirty="0"/>
          </a:p>
        </p:txBody>
      </p:sp>
    </p:spTree>
    <p:extLst>
      <p:ext uri="{BB962C8B-B14F-4D97-AF65-F5344CB8AC3E}">
        <p14:creationId xmlns:p14="http://schemas.microsoft.com/office/powerpoint/2010/main" val="121390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3F4119A-A0D4-7A49-B7A8-6603E97AEDEF}" type="datetimeFigureOut">
              <a:rPr lang="en-US" smtClean="0"/>
              <a:t>7/3/2020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1F04F8-E768-3F47-81EF-57B63F0E056C}" type="slidenum">
              <a:rPr lang="en-US" smtClean="0"/>
              <a:t>‹#›</a:t>
            </a:fld>
            <a:endParaRPr lang="en-US" dirty="0"/>
          </a:p>
        </p:txBody>
      </p:sp>
    </p:spTree>
    <p:extLst>
      <p:ext uri="{BB962C8B-B14F-4D97-AF65-F5344CB8AC3E}">
        <p14:creationId xmlns:p14="http://schemas.microsoft.com/office/powerpoint/2010/main" val="1732508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3F4119A-A0D4-7A49-B7A8-6603E97AEDEF}" type="datetimeFigureOut">
              <a:rPr lang="en-US" smtClean="0"/>
              <a:t>7/3/2020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1F04F8-E768-3F47-81EF-57B63F0E056C}" type="slidenum">
              <a:rPr lang="en-US" smtClean="0"/>
              <a:t>‹#›</a:t>
            </a:fld>
            <a:endParaRPr lang="en-US" dirty="0"/>
          </a:p>
        </p:txBody>
      </p:sp>
    </p:spTree>
    <p:extLst>
      <p:ext uri="{BB962C8B-B14F-4D97-AF65-F5344CB8AC3E}">
        <p14:creationId xmlns:p14="http://schemas.microsoft.com/office/powerpoint/2010/main" val="25561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D3F4119A-A0D4-7A49-B7A8-6603E97AEDEF}" type="datetimeFigureOut">
              <a:rPr lang="en-US" smtClean="0"/>
              <a:t>7/3/2020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1F04F8-E768-3F47-81EF-57B63F0E056C}" type="slidenum">
              <a:rPr lang="en-US" smtClean="0"/>
              <a:t>‹#›</a:t>
            </a:fld>
            <a:endParaRPr lang="en-US" dirty="0"/>
          </a:p>
        </p:txBody>
      </p:sp>
    </p:spTree>
    <p:extLst>
      <p:ext uri="{BB962C8B-B14F-4D97-AF65-F5344CB8AC3E}">
        <p14:creationId xmlns:p14="http://schemas.microsoft.com/office/powerpoint/2010/main" val="1481504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4119A-A0D4-7A49-B7A8-6603E97AEDEF}" type="datetimeFigureOut">
              <a:rPr lang="en-US" smtClean="0"/>
              <a:t>7/3/2020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1F04F8-E768-3F47-81EF-57B63F0E056C}" type="slidenum">
              <a:rPr lang="en-US" smtClean="0"/>
              <a:t>‹#›</a:t>
            </a:fld>
            <a:endParaRPr lang="en-US" dirty="0"/>
          </a:p>
        </p:txBody>
      </p:sp>
    </p:spTree>
    <p:extLst>
      <p:ext uri="{BB962C8B-B14F-4D97-AF65-F5344CB8AC3E}">
        <p14:creationId xmlns:p14="http://schemas.microsoft.com/office/powerpoint/2010/main" val="1216380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3F4119A-A0D4-7A49-B7A8-6603E97AEDEF}" type="datetimeFigureOut">
              <a:rPr lang="en-US" smtClean="0"/>
              <a:t>7/3/2020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1F04F8-E768-3F47-81EF-57B63F0E056C}" type="slidenum">
              <a:rPr lang="en-US" smtClean="0"/>
              <a:t>‹#›</a:t>
            </a:fld>
            <a:endParaRPr lang="en-US" dirty="0"/>
          </a:p>
        </p:txBody>
      </p:sp>
    </p:spTree>
    <p:extLst>
      <p:ext uri="{BB962C8B-B14F-4D97-AF65-F5344CB8AC3E}">
        <p14:creationId xmlns:p14="http://schemas.microsoft.com/office/powerpoint/2010/main" val="1708425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3F4119A-A0D4-7A49-B7A8-6603E97AEDEF}" type="datetimeFigureOut">
              <a:rPr lang="en-US" smtClean="0"/>
              <a:t>7/3/2020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1F04F8-E768-3F47-81EF-57B63F0E056C}" type="slidenum">
              <a:rPr lang="en-US" smtClean="0"/>
              <a:t>‹#›</a:t>
            </a:fld>
            <a:endParaRPr lang="en-US" dirty="0"/>
          </a:p>
        </p:txBody>
      </p:sp>
    </p:spTree>
    <p:extLst>
      <p:ext uri="{BB962C8B-B14F-4D97-AF65-F5344CB8AC3E}">
        <p14:creationId xmlns:p14="http://schemas.microsoft.com/office/powerpoint/2010/main" val="407821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4119A-A0D4-7A49-B7A8-6603E97AEDEF}" type="datetimeFigureOut">
              <a:rPr lang="en-US" smtClean="0"/>
              <a:t>7/3/2020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1F04F8-E768-3F47-81EF-57B63F0E056C}" type="slidenum">
              <a:rPr lang="en-US" smtClean="0"/>
              <a:t>‹#›</a:t>
            </a:fld>
            <a:endParaRPr lang="en-US" dirty="0"/>
          </a:p>
        </p:txBody>
      </p:sp>
    </p:spTree>
    <p:extLst>
      <p:ext uri="{BB962C8B-B14F-4D97-AF65-F5344CB8AC3E}">
        <p14:creationId xmlns:p14="http://schemas.microsoft.com/office/powerpoint/2010/main" val="3677603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http://getty.co.uk/"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0"/>
            <a:ext cx="9144000" cy="68611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Pixl logo 2014 final ver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930" y="5796945"/>
            <a:ext cx="1480320" cy="879919"/>
          </a:xfrm>
          <a:prstGeom prst="rect">
            <a:avLst/>
          </a:prstGeom>
          <a:ln>
            <a:noFill/>
          </a:ln>
          <a:effectLst>
            <a:outerShdw blurRad="190500" algn="tl" rotWithShape="0">
              <a:srgbClr val="000000">
                <a:alpha val="70000"/>
              </a:srgbClr>
            </a:outerShdw>
          </a:effectLst>
        </p:spPr>
      </p:pic>
      <p:sp>
        <p:nvSpPr>
          <p:cNvPr id="7" name="TextBox 6"/>
          <p:cNvSpPr txBox="1"/>
          <p:nvPr/>
        </p:nvSpPr>
        <p:spPr>
          <a:xfrm>
            <a:off x="1730375" y="1968500"/>
            <a:ext cx="5647555" cy="2554545"/>
          </a:xfrm>
          <a:prstGeom prst="rect">
            <a:avLst/>
          </a:prstGeom>
          <a:noFill/>
        </p:spPr>
        <p:txBody>
          <a:bodyPr wrap="square" rtlCol="0">
            <a:spAutoFit/>
          </a:bodyPr>
          <a:lstStyle/>
          <a:p>
            <a:pPr algn="ctr"/>
            <a:r>
              <a:rPr lang="en-US" sz="8000" b="1" dirty="0">
                <a:solidFill>
                  <a:srgbClr val="FFCC00"/>
                </a:solidFill>
                <a:latin typeface="Calibri"/>
                <a:cs typeface="Calibri"/>
              </a:rPr>
              <a:t>YOU ARE </a:t>
            </a:r>
            <a:br>
              <a:rPr lang="en-US" sz="8000" b="1" dirty="0">
                <a:solidFill>
                  <a:srgbClr val="FFCC00"/>
                </a:solidFill>
                <a:latin typeface="Calibri"/>
                <a:cs typeface="Calibri"/>
              </a:rPr>
            </a:br>
            <a:r>
              <a:rPr lang="en-US" sz="8000" b="1" dirty="0">
                <a:solidFill>
                  <a:srgbClr val="FFCC00"/>
                </a:solidFill>
                <a:latin typeface="Calibri"/>
                <a:cs typeface="Calibri"/>
              </a:rPr>
              <a:t>AWESOME</a:t>
            </a:r>
            <a:endParaRPr lang="en-US" sz="4400" b="1" dirty="0">
              <a:solidFill>
                <a:srgbClr val="FFCC00"/>
              </a:solidFill>
              <a:latin typeface="Calibri"/>
              <a:cs typeface="Calibri"/>
            </a:endParaRPr>
          </a:p>
        </p:txBody>
      </p:sp>
      <p:sp>
        <p:nvSpPr>
          <p:cNvPr id="8" name="Rectangle 7">
            <a:extLst>
              <a:ext uri="{FF2B5EF4-FFF2-40B4-BE49-F238E27FC236}">
                <a16:creationId xmlns:a16="http://schemas.microsoft.com/office/drawing/2014/main" id="{26BD8D36-D88E-485F-92C5-F4DC0CA14A46}"/>
              </a:ext>
            </a:extLst>
          </p:cNvPr>
          <p:cNvSpPr/>
          <p:nvPr/>
        </p:nvSpPr>
        <p:spPr>
          <a:xfrm>
            <a:off x="5885895" y="5796945"/>
            <a:ext cx="1539659" cy="879919"/>
          </a:xfrm>
          <a:prstGeom prst="rect">
            <a:avLst/>
          </a:prstGeom>
          <a:solidFill>
            <a:schemeClr val="bg1"/>
          </a:solidFill>
          <a:ln>
            <a:noFill/>
          </a:ln>
          <a:effectLst>
            <a:innerShdw blurRad="114300">
              <a:prstClr val="black"/>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endParaRPr lang="en-US" dirty="0"/>
          </a:p>
        </p:txBody>
      </p:sp>
      <p:pic>
        <p:nvPicPr>
          <p:cNvPr id="9" name="Picture 8">
            <a:extLst>
              <a:ext uri="{FF2B5EF4-FFF2-40B4-BE49-F238E27FC236}">
                <a16:creationId xmlns:a16="http://schemas.microsoft.com/office/drawing/2014/main" id="{0DCB4960-E43A-48F0-8EEB-BF4C50AE793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36971" b="25647"/>
          <a:stretch/>
        </p:blipFill>
        <p:spPr>
          <a:xfrm>
            <a:off x="6494548" y="5859427"/>
            <a:ext cx="810288" cy="270096"/>
          </a:xfrm>
          <a:prstGeom prst="rect">
            <a:avLst/>
          </a:prstGeom>
        </p:spPr>
      </p:pic>
      <p:pic>
        <p:nvPicPr>
          <p:cNvPr id="11" name="Picture 10">
            <a:extLst>
              <a:ext uri="{FF2B5EF4-FFF2-40B4-BE49-F238E27FC236}">
                <a16:creationId xmlns:a16="http://schemas.microsoft.com/office/drawing/2014/main" id="{028B28E6-434F-4BFC-83A5-9DB0A50645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029" t="10277" b="15370"/>
          <a:stretch/>
        </p:blipFill>
        <p:spPr>
          <a:xfrm>
            <a:off x="6494548" y="6133097"/>
            <a:ext cx="475282" cy="270096"/>
          </a:xfrm>
          <a:prstGeom prst="rect">
            <a:avLst/>
          </a:prstGeom>
        </p:spPr>
      </p:pic>
      <p:pic>
        <p:nvPicPr>
          <p:cNvPr id="12" name="Picture 2">
            <a:extLst>
              <a:ext uri="{FF2B5EF4-FFF2-40B4-BE49-F238E27FC236}">
                <a16:creationId xmlns:a16="http://schemas.microsoft.com/office/drawing/2014/main" id="{BDB69B12-A075-4ABB-8D9F-EB46FDA1C57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360" t="11378" r="26201" b="13404"/>
          <a:stretch/>
        </p:blipFill>
        <p:spPr bwMode="auto">
          <a:xfrm>
            <a:off x="5986602" y="5829094"/>
            <a:ext cx="507946" cy="7647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917766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3">
            <a:extLst>
              <a:ext uri="{FF2B5EF4-FFF2-40B4-BE49-F238E27FC236}">
                <a16:creationId xmlns:a16="http://schemas.microsoft.com/office/drawing/2014/main" id="{53961BA2-87C0-439C-8AF2-83A9C43A103E}"/>
              </a:ext>
            </a:extLst>
          </p:cNvPr>
          <p:cNvSpPr/>
          <p:nvPr/>
        </p:nvSpPr>
        <p:spPr>
          <a:xfrm>
            <a:off x="2582041" y="2725305"/>
            <a:ext cx="3973096" cy="1818861"/>
          </a:xfrm>
          <a:prstGeom prst="rightArrow">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3000" b="1"/>
              <a:t>What do I need to do to get there?</a:t>
            </a:r>
          </a:p>
        </p:txBody>
      </p:sp>
      <p:pic>
        <p:nvPicPr>
          <p:cNvPr id="6" name="Picture 5"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8" name="Rectangle 7"/>
          <p:cNvSpPr/>
          <p:nvPr/>
        </p:nvSpPr>
        <p:spPr>
          <a:xfrm>
            <a:off x="0" y="625568"/>
            <a:ext cx="9144000" cy="952034"/>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r>
              <a:rPr lang="en-US" sz="3900" b="1"/>
              <a:t> Implementing the theory</a:t>
            </a:r>
          </a:p>
        </p:txBody>
      </p:sp>
      <p:sp>
        <p:nvSpPr>
          <p:cNvPr id="3" name="Rectangle: Rounded Corners 2">
            <a:extLst>
              <a:ext uri="{FF2B5EF4-FFF2-40B4-BE49-F238E27FC236}">
                <a16:creationId xmlns:a16="http://schemas.microsoft.com/office/drawing/2014/main" id="{BCB08C9E-CBFD-48EB-BB0A-A9581CA33B5A}"/>
              </a:ext>
            </a:extLst>
          </p:cNvPr>
          <p:cNvSpPr/>
          <p:nvPr/>
        </p:nvSpPr>
        <p:spPr>
          <a:xfrm>
            <a:off x="223185" y="2561703"/>
            <a:ext cx="2329279" cy="2097156"/>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en-GB" sz="3000" b="1"/>
              <a:t>Where am I? </a:t>
            </a:r>
          </a:p>
        </p:txBody>
      </p:sp>
      <p:sp>
        <p:nvSpPr>
          <p:cNvPr id="10" name="Rectangle: Rounded Corners 9">
            <a:extLst>
              <a:ext uri="{FF2B5EF4-FFF2-40B4-BE49-F238E27FC236}">
                <a16:creationId xmlns:a16="http://schemas.microsoft.com/office/drawing/2014/main" id="{1517F8C7-C2F1-4705-986A-44C578822E75}"/>
              </a:ext>
            </a:extLst>
          </p:cNvPr>
          <p:cNvSpPr/>
          <p:nvPr/>
        </p:nvSpPr>
        <p:spPr>
          <a:xfrm>
            <a:off x="6003908" y="2566572"/>
            <a:ext cx="3057622" cy="2097156"/>
          </a:xfrm>
          <a:prstGeom prst="roundRect">
            <a:avLst/>
          </a:prstGeom>
          <a:solidFill>
            <a:srgbClr val="FFFFFF"/>
          </a:solidFill>
          <a:ln>
            <a:solidFill>
              <a:srgbClr val="FFFFFF"/>
            </a:solidFill>
          </a:ln>
        </p:spPr>
        <p:style>
          <a:lnRef idx="2">
            <a:schemeClr val="accent5"/>
          </a:lnRef>
          <a:fillRef idx="1">
            <a:schemeClr val="lt1"/>
          </a:fillRef>
          <a:effectRef idx="0">
            <a:schemeClr val="accent5"/>
          </a:effectRef>
          <a:fontRef idx="minor">
            <a:schemeClr val="dk1"/>
          </a:fontRef>
        </p:style>
        <p:txBody>
          <a:bodyPr rtlCol="0" anchor="ctr"/>
          <a:lstStyle/>
          <a:p>
            <a:pPr algn="r"/>
            <a:r>
              <a:rPr lang="en-GB" sz="3000" b="1"/>
              <a:t>Where do I want to get to?</a:t>
            </a:r>
          </a:p>
        </p:txBody>
      </p:sp>
      <p:pic>
        <p:nvPicPr>
          <p:cNvPr id="2" name="Picture 1"/>
          <p:cNvPicPr>
            <a:picLocks noChangeAspect="1"/>
          </p:cNvPicPr>
          <p:nvPr/>
        </p:nvPicPr>
        <p:blipFill>
          <a:blip r:embed="rId3"/>
          <a:stretch>
            <a:fillRect/>
          </a:stretch>
        </p:blipFill>
        <p:spPr>
          <a:xfrm>
            <a:off x="5565705" y="155420"/>
            <a:ext cx="3358521" cy="2151552"/>
          </a:xfrm>
          <a:prstGeom prst="rect">
            <a:avLst/>
          </a:prstGeom>
          <a:ln>
            <a:noFill/>
          </a:ln>
          <a:effectLst>
            <a:outerShdw blurRad="190500" algn="tl" rotWithShape="0">
              <a:srgbClr val="000000">
                <a:alpha val="70000"/>
              </a:srgbClr>
            </a:outerShdw>
          </a:effectLst>
        </p:spPr>
      </p:pic>
      <p:sp>
        <p:nvSpPr>
          <p:cNvPr id="9" name="Right Arrow 8"/>
          <p:cNvSpPr/>
          <p:nvPr/>
        </p:nvSpPr>
        <p:spPr>
          <a:xfrm>
            <a:off x="412356" y="4123228"/>
            <a:ext cx="8445894" cy="1369770"/>
          </a:xfrm>
          <a:prstGeom prst="rightArrow">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1" name="Picture 2">
            <a:extLst>
              <a:ext uri="{FF2B5EF4-FFF2-40B4-BE49-F238E27FC236}">
                <a16:creationId xmlns:a16="http://schemas.microsoft.com/office/drawing/2014/main" id="{090ECBDB-45B6-4E63-B992-AB5D0B2ABF6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40F92229-24CF-4CBA-9261-3ABB56CF151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2272762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8" name="Rectangle 7"/>
          <p:cNvSpPr/>
          <p:nvPr/>
        </p:nvSpPr>
        <p:spPr>
          <a:xfrm>
            <a:off x="0" y="-17756"/>
            <a:ext cx="9144000" cy="952034"/>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4000" b="1"/>
              <a:t>My Marginal Gains Plan</a:t>
            </a:r>
          </a:p>
        </p:txBody>
      </p:sp>
      <p:graphicFrame>
        <p:nvGraphicFramePr>
          <p:cNvPr id="2" name="Table 1">
            <a:extLst>
              <a:ext uri="{FF2B5EF4-FFF2-40B4-BE49-F238E27FC236}">
                <a16:creationId xmlns:a16="http://schemas.microsoft.com/office/drawing/2014/main" id="{4DEF0F9E-E7D4-4D1A-8BEE-9054C589913B}"/>
              </a:ext>
            </a:extLst>
          </p:cNvPr>
          <p:cNvGraphicFramePr>
            <a:graphicFrameLocks noGrp="1"/>
          </p:cNvGraphicFramePr>
          <p:nvPr>
            <p:extLst>
              <p:ext uri="{D42A27DB-BD31-4B8C-83A1-F6EECF244321}">
                <p14:modId xmlns:p14="http://schemas.microsoft.com/office/powerpoint/2010/main" val="1341393191"/>
              </p:ext>
            </p:extLst>
          </p:nvPr>
        </p:nvGraphicFramePr>
        <p:xfrm>
          <a:off x="422357" y="1344042"/>
          <a:ext cx="8299286" cy="4013445"/>
        </p:xfrm>
        <a:graphic>
          <a:graphicData uri="http://schemas.openxmlformats.org/drawingml/2006/table">
            <a:tbl>
              <a:tblPr firstRow="1" firstCol="1" bandRow="1">
                <a:tableStyleId>{5940675A-B579-460E-94D1-54222C63F5DA}</a:tableStyleId>
              </a:tblPr>
              <a:tblGrid>
                <a:gridCol w="4149643">
                  <a:extLst>
                    <a:ext uri="{9D8B030D-6E8A-4147-A177-3AD203B41FA5}">
                      <a16:colId xmlns:a16="http://schemas.microsoft.com/office/drawing/2014/main" val="3864007682"/>
                    </a:ext>
                  </a:extLst>
                </a:gridCol>
                <a:gridCol w="4149643">
                  <a:extLst>
                    <a:ext uri="{9D8B030D-6E8A-4147-A177-3AD203B41FA5}">
                      <a16:colId xmlns:a16="http://schemas.microsoft.com/office/drawing/2014/main" val="1807797183"/>
                    </a:ext>
                  </a:extLst>
                </a:gridCol>
              </a:tblGrid>
              <a:tr h="519948">
                <a:tc gridSpan="2">
                  <a:txBody>
                    <a:bodyPr/>
                    <a:lstStyle/>
                    <a:p>
                      <a:pPr>
                        <a:lnSpc>
                          <a:spcPct val="107000"/>
                        </a:lnSpc>
                        <a:spcAft>
                          <a:spcPts val="0"/>
                        </a:spcAft>
                      </a:pPr>
                      <a:r>
                        <a:rPr lang="en-GB" sz="2500" b="1">
                          <a:effectLst/>
                        </a:rPr>
                        <a:t>My goal:</a:t>
                      </a:r>
                      <a:endParaRPr lang="en-GB" sz="25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2131093716"/>
                  </a:ext>
                </a:extLst>
              </a:tr>
              <a:tr h="1164499">
                <a:tc>
                  <a:txBody>
                    <a:bodyPr/>
                    <a:lstStyle/>
                    <a:p>
                      <a:pPr>
                        <a:lnSpc>
                          <a:spcPct val="107000"/>
                        </a:lnSpc>
                        <a:spcAft>
                          <a:spcPts val="0"/>
                        </a:spcAft>
                      </a:pPr>
                      <a:r>
                        <a:rPr lang="en-GB" sz="2500">
                          <a:effectLst/>
                        </a:rPr>
                        <a:t>Time: </a:t>
                      </a:r>
                      <a:endParaRPr lang="en-GB" sz="2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500">
                          <a:effectLst/>
                        </a:rPr>
                        <a:t>Conditions: </a:t>
                      </a:r>
                    </a:p>
                    <a:p>
                      <a:pPr>
                        <a:lnSpc>
                          <a:spcPct val="107000"/>
                        </a:lnSpc>
                        <a:spcAft>
                          <a:spcPts val="0"/>
                        </a:spcAft>
                      </a:pPr>
                      <a:r>
                        <a:rPr lang="en-GB" sz="2500">
                          <a:effectLst/>
                        </a:rPr>
                        <a:t> </a:t>
                      </a:r>
                      <a:endParaRPr lang="en-GB" sz="2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2500015"/>
                  </a:ext>
                </a:extLst>
              </a:tr>
              <a:tr h="1164499">
                <a:tc>
                  <a:txBody>
                    <a:bodyPr/>
                    <a:lstStyle/>
                    <a:p>
                      <a:pPr>
                        <a:lnSpc>
                          <a:spcPct val="107000"/>
                        </a:lnSpc>
                        <a:spcAft>
                          <a:spcPts val="0"/>
                        </a:spcAft>
                      </a:pPr>
                      <a:r>
                        <a:rPr lang="en-GB" sz="2500">
                          <a:effectLst/>
                        </a:rPr>
                        <a:t>People: </a:t>
                      </a:r>
                      <a:endParaRPr lang="en-GB" sz="2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500">
                          <a:effectLst/>
                        </a:rPr>
                        <a:t>Emotions:</a:t>
                      </a:r>
                    </a:p>
                    <a:p>
                      <a:pPr>
                        <a:lnSpc>
                          <a:spcPct val="107000"/>
                        </a:lnSpc>
                        <a:spcAft>
                          <a:spcPts val="0"/>
                        </a:spcAft>
                      </a:pPr>
                      <a:r>
                        <a:rPr lang="en-GB" sz="2500">
                          <a:effectLst/>
                        </a:rPr>
                        <a:t> </a:t>
                      </a:r>
                      <a:endParaRPr lang="en-GB" sz="2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9651967"/>
                  </a:ext>
                </a:extLst>
              </a:tr>
              <a:tr h="1164499">
                <a:tc>
                  <a:txBody>
                    <a:bodyPr/>
                    <a:lstStyle/>
                    <a:p>
                      <a:pPr>
                        <a:lnSpc>
                          <a:spcPct val="107000"/>
                        </a:lnSpc>
                        <a:spcAft>
                          <a:spcPts val="0"/>
                        </a:spcAft>
                      </a:pPr>
                      <a:r>
                        <a:rPr lang="en-GB" sz="2500">
                          <a:effectLst/>
                        </a:rPr>
                        <a:t>Equipment/resources: </a:t>
                      </a:r>
                      <a:endParaRPr lang="en-GB" sz="2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500">
                          <a:effectLst/>
                        </a:rPr>
                        <a:t>Preparation: </a:t>
                      </a:r>
                    </a:p>
                    <a:p>
                      <a:pPr>
                        <a:lnSpc>
                          <a:spcPct val="107000"/>
                        </a:lnSpc>
                        <a:spcAft>
                          <a:spcPts val="0"/>
                        </a:spcAft>
                      </a:pPr>
                      <a:r>
                        <a:rPr lang="en-GB" sz="2500">
                          <a:effectLst/>
                        </a:rPr>
                        <a:t> </a:t>
                      </a:r>
                      <a:endParaRPr lang="en-GB" sz="1400">
                        <a:effectLst/>
                      </a:endParaRPr>
                    </a:p>
                  </a:txBody>
                  <a:tcPr marL="68580" marR="68580" marT="0" marB="0"/>
                </a:tc>
                <a:extLst>
                  <a:ext uri="{0D108BD9-81ED-4DB2-BD59-A6C34878D82A}">
                    <a16:rowId xmlns:a16="http://schemas.microsoft.com/office/drawing/2014/main" val="1395367216"/>
                  </a:ext>
                </a:extLst>
              </a:tr>
            </a:tbl>
          </a:graphicData>
        </a:graphic>
      </p:graphicFrame>
      <p:pic>
        <p:nvPicPr>
          <p:cNvPr id="7" name="Picture 2">
            <a:extLst>
              <a:ext uri="{FF2B5EF4-FFF2-40B4-BE49-F238E27FC236}">
                <a16:creationId xmlns:a16="http://schemas.microsoft.com/office/drawing/2014/main" id="{BD6731A2-8CBF-4577-8F8D-55015DC9753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43C9F2A6-2D9B-4303-B826-E8FDD63DBD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1059946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06500" y="1694950"/>
            <a:ext cx="7064374" cy="39737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0" y="174625"/>
            <a:ext cx="9144000" cy="1254125"/>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5400" b="1" dirty="0"/>
              <a:t>Matthew Syed</a:t>
            </a:r>
          </a:p>
        </p:txBody>
      </p:sp>
      <p:pic>
        <p:nvPicPr>
          <p:cNvPr id="7" name="Picture 6" descr="Pixl logo 2014 final ver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pic>
        <p:nvPicPr>
          <p:cNvPr id="2" name="Picture 1"/>
          <p:cNvPicPr>
            <a:picLocks noChangeAspect="1"/>
          </p:cNvPicPr>
          <p:nvPr/>
        </p:nvPicPr>
        <p:blipFill>
          <a:blip r:embed="rId4"/>
          <a:stretch>
            <a:fillRect/>
          </a:stretch>
        </p:blipFill>
        <p:spPr>
          <a:xfrm>
            <a:off x="232084" y="262768"/>
            <a:ext cx="2026719" cy="1432182"/>
          </a:xfrm>
          <a:prstGeom prst="rect">
            <a:avLst/>
          </a:prstGeom>
        </p:spPr>
      </p:pic>
      <p:pic>
        <p:nvPicPr>
          <p:cNvPr id="8" name="Picture 2">
            <a:extLst>
              <a:ext uri="{FF2B5EF4-FFF2-40B4-BE49-F238E27FC236}">
                <a16:creationId xmlns:a16="http://schemas.microsoft.com/office/drawing/2014/main" id="{1C9353A0-6C3D-48B0-B63A-13A2B8E22C2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4C200F55-D702-4481-AD37-2D9C0B0DD38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3082904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76250" y="3233007"/>
            <a:ext cx="8382000" cy="2262158"/>
          </a:xfrm>
          <a:prstGeom prst="rect">
            <a:avLst/>
          </a:prstGeom>
          <a:noFill/>
        </p:spPr>
        <p:txBody>
          <a:bodyPr wrap="square" rtlCol="0">
            <a:spAutoFit/>
          </a:bodyPr>
          <a:lstStyle/>
          <a:p>
            <a:r>
              <a:rPr lang="en-US" sz="2900"/>
              <a:t>1. Which changes have you successfully </a:t>
            </a:r>
            <a:br>
              <a:rPr lang="en-US" sz="2900"/>
            </a:br>
            <a:r>
              <a:rPr lang="en-US" sz="2900"/>
              <a:t>implemented from your Marginal Gains Plan? </a:t>
            </a:r>
            <a:br>
              <a:rPr lang="en-US" sz="2900"/>
            </a:br>
            <a:br>
              <a:rPr lang="en-US" sz="1100"/>
            </a:br>
            <a:r>
              <a:rPr lang="en-US" sz="2900"/>
              <a:t>2. What impact have these had on your performance?</a:t>
            </a:r>
            <a:br>
              <a:rPr lang="en-US" sz="2900"/>
            </a:br>
            <a:r>
              <a:rPr lang="en-US" sz="1100"/>
              <a:t> </a:t>
            </a:r>
            <a:br>
              <a:rPr lang="en-US" sz="1100"/>
            </a:br>
            <a:r>
              <a:rPr lang="en-US" sz="2900"/>
              <a:t>3. What do you still need to change? </a:t>
            </a:r>
            <a:endParaRPr lang="en-US" sz="2800"/>
          </a:p>
        </p:txBody>
      </p:sp>
      <p:pic>
        <p:nvPicPr>
          <p:cNvPr id="10" name="Picture 9"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4" name="Rectangle 3">
            <a:extLst>
              <a:ext uri="{FF2B5EF4-FFF2-40B4-BE49-F238E27FC236}">
                <a16:creationId xmlns:a16="http://schemas.microsoft.com/office/drawing/2014/main" id="{FCA15204-9B00-4D0B-8DBF-8049CE317F8E}"/>
              </a:ext>
            </a:extLst>
          </p:cNvPr>
          <p:cNvSpPr/>
          <p:nvPr/>
        </p:nvSpPr>
        <p:spPr>
          <a:xfrm>
            <a:off x="5035142" y="770102"/>
            <a:ext cx="3191451" cy="784830"/>
          </a:xfrm>
          <a:prstGeom prst="rect">
            <a:avLst/>
          </a:prstGeom>
        </p:spPr>
        <p:txBody>
          <a:bodyPr wrap="none">
            <a:spAutoFit/>
          </a:bodyPr>
          <a:lstStyle/>
          <a:p>
            <a:r>
              <a:rPr lang="en-US" sz="4500" b="1"/>
              <a:t>Report back </a:t>
            </a:r>
            <a:endParaRPr lang="en-GB" sz="4500"/>
          </a:p>
        </p:txBody>
      </p:sp>
      <p:pic>
        <p:nvPicPr>
          <p:cNvPr id="7" name="Picture 2">
            <a:extLst>
              <a:ext uri="{FF2B5EF4-FFF2-40B4-BE49-F238E27FC236}">
                <a16:creationId xmlns:a16="http://schemas.microsoft.com/office/drawing/2014/main" id="{8E21AB4E-F9A4-4286-B9B3-062ADB43316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AFEF51E9-67FA-4B4B-800F-2C0E9D045E9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pic>
        <p:nvPicPr>
          <p:cNvPr id="9" name="Picture 8"/>
          <p:cNvPicPr>
            <a:picLocks noChangeAspect="1"/>
          </p:cNvPicPr>
          <p:nvPr/>
        </p:nvPicPr>
        <p:blipFill>
          <a:blip r:embed="rId5">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178765" y="376603"/>
            <a:ext cx="3488485" cy="2587659"/>
          </a:xfrm>
          <a:prstGeom prst="rect">
            <a:avLst/>
          </a:prstGeom>
        </p:spPr>
      </p:pic>
    </p:spTree>
    <p:extLst>
      <p:ext uri="{BB962C8B-B14F-4D97-AF65-F5344CB8AC3E}">
        <p14:creationId xmlns:p14="http://schemas.microsoft.com/office/powerpoint/2010/main" val="1792383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9" name="TextBox 8"/>
          <p:cNvSpPr txBox="1"/>
          <p:nvPr/>
        </p:nvSpPr>
        <p:spPr>
          <a:xfrm>
            <a:off x="226596" y="520789"/>
            <a:ext cx="4016375" cy="2431435"/>
          </a:xfrm>
          <a:prstGeom prst="rect">
            <a:avLst/>
          </a:prstGeom>
          <a:noFill/>
        </p:spPr>
        <p:txBody>
          <a:bodyPr wrap="square" rtlCol="0">
            <a:spAutoFit/>
          </a:bodyPr>
          <a:lstStyle/>
          <a:p>
            <a:r>
              <a:rPr lang="en-US" sz="4000" b="1">
                <a:solidFill>
                  <a:schemeClr val="tx1">
                    <a:lumMod val="50000"/>
                    <a:lumOff val="50000"/>
                  </a:schemeClr>
                </a:solidFill>
                <a:latin typeface="Calibri"/>
                <a:cs typeface="Calibri"/>
              </a:rPr>
              <a:t>NEXT </a:t>
            </a:r>
            <a:br>
              <a:rPr lang="en-US" sz="4000" b="1">
                <a:solidFill>
                  <a:schemeClr val="tx1">
                    <a:lumMod val="50000"/>
                    <a:lumOff val="50000"/>
                  </a:schemeClr>
                </a:solidFill>
                <a:latin typeface="Calibri"/>
                <a:cs typeface="Calibri"/>
              </a:rPr>
            </a:br>
            <a:r>
              <a:rPr lang="en-US" sz="4000" b="1">
                <a:solidFill>
                  <a:schemeClr val="tx1">
                    <a:lumMod val="50000"/>
                    <a:lumOff val="50000"/>
                  </a:schemeClr>
                </a:solidFill>
                <a:latin typeface="Calibri"/>
                <a:cs typeface="Calibri"/>
              </a:rPr>
              <a:t>SESSION</a:t>
            </a:r>
          </a:p>
          <a:p>
            <a:pPr algn="ctr"/>
            <a:br>
              <a:rPr lang="en-US" sz="4800" b="1">
                <a:solidFill>
                  <a:srgbClr val="FFCC00"/>
                </a:solidFill>
                <a:latin typeface="Calibri"/>
                <a:cs typeface="Calibri"/>
              </a:rPr>
            </a:br>
            <a:endParaRPr lang="en-US" sz="2400" b="1">
              <a:solidFill>
                <a:srgbClr val="FFCC00"/>
              </a:solidFill>
              <a:latin typeface="Calibri"/>
              <a:cs typeface="Calibri"/>
            </a:endParaRPr>
          </a:p>
        </p:txBody>
      </p:sp>
      <p:sp>
        <p:nvSpPr>
          <p:cNvPr id="11" name="Bent Arrow 10"/>
          <p:cNvSpPr/>
          <p:nvPr/>
        </p:nvSpPr>
        <p:spPr>
          <a:xfrm rot="10800000" flipH="1">
            <a:off x="766346" y="2024061"/>
            <a:ext cx="1174750" cy="1095375"/>
          </a:xfrm>
          <a:prstGeom prst="bentArrow">
            <a:avLst/>
          </a:prstGeom>
          <a:ln>
            <a:noFill/>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1349" y="290054"/>
            <a:ext cx="4446682" cy="627789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2">
            <a:extLst>
              <a:ext uri="{FF2B5EF4-FFF2-40B4-BE49-F238E27FC236}">
                <a16:creationId xmlns:a16="http://schemas.microsoft.com/office/drawing/2014/main" id="{7CC84D45-4484-4F1D-B394-B7B2F8DBD44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2DDA1842-27F9-4EE4-8DEA-92D492934E9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1992888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0"/>
            <a:ext cx="9144000" cy="68611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Pixl logo 2014 final ver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930" y="5796945"/>
            <a:ext cx="1480320" cy="879919"/>
          </a:xfrm>
          <a:prstGeom prst="rect">
            <a:avLst/>
          </a:prstGeom>
          <a:ln>
            <a:noFill/>
          </a:ln>
          <a:effectLst>
            <a:outerShdw blurRad="190500" algn="tl" rotWithShape="0">
              <a:srgbClr val="000000">
                <a:alpha val="70000"/>
              </a:srgbClr>
            </a:outerShdw>
          </a:effectLst>
        </p:spPr>
      </p:pic>
      <p:sp>
        <p:nvSpPr>
          <p:cNvPr id="7" name="TextBox 6"/>
          <p:cNvSpPr txBox="1"/>
          <p:nvPr/>
        </p:nvSpPr>
        <p:spPr>
          <a:xfrm>
            <a:off x="1730375" y="1968500"/>
            <a:ext cx="5647555" cy="2554545"/>
          </a:xfrm>
          <a:prstGeom prst="rect">
            <a:avLst/>
          </a:prstGeom>
          <a:noFill/>
        </p:spPr>
        <p:txBody>
          <a:bodyPr wrap="square" rtlCol="0">
            <a:spAutoFit/>
          </a:bodyPr>
          <a:lstStyle/>
          <a:p>
            <a:pPr algn="ctr"/>
            <a:r>
              <a:rPr lang="en-US" sz="8000" b="1">
                <a:solidFill>
                  <a:srgbClr val="FFCC00"/>
                </a:solidFill>
                <a:latin typeface="Calibri"/>
                <a:cs typeface="Calibri"/>
              </a:rPr>
              <a:t>YOU ARE </a:t>
            </a:r>
            <a:br>
              <a:rPr lang="en-US" sz="8000" b="1">
                <a:solidFill>
                  <a:srgbClr val="FFCC00"/>
                </a:solidFill>
                <a:latin typeface="Calibri"/>
                <a:cs typeface="Calibri"/>
              </a:rPr>
            </a:br>
            <a:r>
              <a:rPr lang="en-US" sz="8000" b="1">
                <a:solidFill>
                  <a:srgbClr val="FFCC00"/>
                </a:solidFill>
                <a:latin typeface="Calibri"/>
                <a:cs typeface="Calibri"/>
              </a:rPr>
              <a:t>AWESOME</a:t>
            </a:r>
            <a:endParaRPr lang="en-US" sz="4400" b="1">
              <a:solidFill>
                <a:srgbClr val="FFCC00"/>
              </a:solidFill>
              <a:latin typeface="Calibri"/>
              <a:cs typeface="Calibri"/>
            </a:endParaRPr>
          </a:p>
        </p:txBody>
      </p:sp>
      <p:sp>
        <p:nvSpPr>
          <p:cNvPr id="8" name="Rectangle 7">
            <a:extLst>
              <a:ext uri="{FF2B5EF4-FFF2-40B4-BE49-F238E27FC236}">
                <a16:creationId xmlns:a16="http://schemas.microsoft.com/office/drawing/2014/main" id="{A3062617-0AEC-4018-AE41-827757A9F736}"/>
              </a:ext>
            </a:extLst>
          </p:cNvPr>
          <p:cNvSpPr/>
          <p:nvPr/>
        </p:nvSpPr>
        <p:spPr>
          <a:xfrm>
            <a:off x="5885895" y="5796945"/>
            <a:ext cx="1539659" cy="879919"/>
          </a:xfrm>
          <a:prstGeom prst="rect">
            <a:avLst/>
          </a:prstGeom>
          <a:solidFill>
            <a:schemeClr val="bg1"/>
          </a:solidFill>
          <a:ln>
            <a:noFill/>
          </a:ln>
          <a:effectLst>
            <a:innerShdw blurRad="114300">
              <a:prstClr val="black"/>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endParaRPr lang="en-US"/>
          </a:p>
        </p:txBody>
      </p:sp>
      <p:pic>
        <p:nvPicPr>
          <p:cNvPr id="9" name="Picture 8">
            <a:extLst>
              <a:ext uri="{FF2B5EF4-FFF2-40B4-BE49-F238E27FC236}">
                <a16:creationId xmlns:a16="http://schemas.microsoft.com/office/drawing/2014/main" id="{FA3B8BFB-03B8-46EE-9852-8AC53B1F42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36971" b="25647"/>
          <a:stretch/>
        </p:blipFill>
        <p:spPr>
          <a:xfrm>
            <a:off x="6494548" y="5859427"/>
            <a:ext cx="810288" cy="270096"/>
          </a:xfrm>
          <a:prstGeom prst="rect">
            <a:avLst/>
          </a:prstGeom>
        </p:spPr>
      </p:pic>
      <p:pic>
        <p:nvPicPr>
          <p:cNvPr id="11" name="Picture 10">
            <a:extLst>
              <a:ext uri="{FF2B5EF4-FFF2-40B4-BE49-F238E27FC236}">
                <a16:creationId xmlns:a16="http://schemas.microsoft.com/office/drawing/2014/main" id="{B3AD8EFC-C4E8-43EC-BA6F-EEA94087D0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029" t="10277" b="15370"/>
          <a:stretch/>
        </p:blipFill>
        <p:spPr>
          <a:xfrm>
            <a:off x="6494548" y="6133097"/>
            <a:ext cx="475282" cy="270096"/>
          </a:xfrm>
          <a:prstGeom prst="rect">
            <a:avLst/>
          </a:prstGeom>
        </p:spPr>
      </p:pic>
      <p:pic>
        <p:nvPicPr>
          <p:cNvPr id="12" name="Picture 2">
            <a:extLst>
              <a:ext uri="{FF2B5EF4-FFF2-40B4-BE49-F238E27FC236}">
                <a16:creationId xmlns:a16="http://schemas.microsoft.com/office/drawing/2014/main" id="{B0B84007-10AA-44DC-8C3C-848493D9B0E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360" t="11378" r="26201" b="13404"/>
          <a:stretch/>
        </p:blipFill>
        <p:spPr bwMode="auto">
          <a:xfrm>
            <a:off x="5986602" y="5829094"/>
            <a:ext cx="507946" cy="7647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000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1914" y="2602953"/>
            <a:ext cx="8254313" cy="3046988"/>
          </a:xfrm>
          <a:prstGeom prst="rect">
            <a:avLst/>
          </a:prstGeom>
          <a:noFill/>
          <a:ln>
            <a:solidFill>
              <a:schemeClr val="tx1"/>
            </a:solidFill>
          </a:ln>
        </p:spPr>
        <p:txBody>
          <a:bodyPr wrap="square" rtlCol="0" anchor="t">
            <a:spAutoFit/>
          </a:bodyPr>
          <a:lstStyle/>
          <a:p>
            <a:endParaRPr lang="en-US" sz="1200" dirty="0"/>
          </a:p>
          <a:p>
            <a:r>
              <a:rPr lang="de-DE" sz="1200" dirty="0"/>
              <a:t>© </a:t>
            </a:r>
            <a:r>
              <a:rPr lang="en-US" sz="1200" dirty="0"/>
              <a:t>Year 2018 The PiXL Club Ltd and Author Matthew Syed. All rights reserved.</a:t>
            </a:r>
          </a:p>
          <a:p>
            <a:endParaRPr lang="en-US" sz="1200" dirty="0"/>
          </a:p>
          <a:p>
            <a:r>
              <a:rPr lang="en-US" sz="1200" dirty="0"/>
              <a:t>If this resource has been provided under The PiXL Club Ltd school membership agreement, it is strictly for the use of member schools for as long as they remain members of The PiXL Club. It may not be copied, sold, or transferred to a third party or used by the school after membership ceases. Until such time it may be freely used within the member school.</a:t>
            </a:r>
          </a:p>
          <a:p>
            <a:endParaRPr lang="en-US" sz="1200" dirty="0"/>
          </a:p>
          <a:p>
            <a:r>
              <a:rPr lang="en-US" sz="1200" dirty="0"/>
              <a:t>The Author Matthew Syed has the right to sell this teaching guide. It may not be copied, sold, or transferred to or by a third party. Matthew Syed takes full responsibility for all commercial activity thereof. </a:t>
            </a:r>
          </a:p>
          <a:p>
            <a:endParaRPr lang="en-US" sz="1200" dirty="0"/>
          </a:p>
          <a:p>
            <a:r>
              <a:rPr lang="en-US" sz="1200" dirty="0"/>
              <a:t>All opinions and contributions are those of the author. The contents of this resource are not connected with, or endorsed by, any other company, </a:t>
            </a:r>
            <a:r>
              <a:rPr lang="en-US" sz="1200" dirty="0" err="1"/>
              <a:t>organisation</a:t>
            </a:r>
            <a:r>
              <a:rPr lang="en-US" sz="1200" dirty="0"/>
              <a:t> or institution.  Any additional images are from </a:t>
            </a:r>
            <a:r>
              <a:rPr lang="en-US" sz="1200" u="sng" dirty="0">
                <a:hlinkClick r:id="rId3"/>
              </a:rPr>
              <a:t>getty.co.uk</a:t>
            </a:r>
            <a:r>
              <a:rPr lang="en-US" sz="1200" dirty="0"/>
              <a:t> , unless otherwise stated. </a:t>
            </a:r>
            <a:r>
              <a:rPr lang="en-US" sz="1200" dirty="0">
                <a:cs typeface="Calibri"/>
              </a:rPr>
              <a:t>'You Are Awesome' illustrations copyright © Toby Triumph.  </a:t>
            </a:r>
          </a:p>
          <a:p>
            <a:endParaRPr lang="en-US" sz="1200" dirty="0">
              <a:cs typeface="Calibri"/>
            </a:endParaRPr>
          </a:p>
          <a:p>
            <a:r>
              <a:rPr lang="en-US" sz="1200" dirty="0" err="1"/>
              <a:t>Endeavours</a:t>
            </a:r>
            <a:r>
              <a:rPr lang="en-US" sz="1200" dirty="0"/>
              <a:t> have been made to trace and contact copyright owners. If there are any inadvertent omissions or errors in the acknowledgements or usage, this is unintended and </a:t>
            </a:r>
            <a:r>
              <a:rPr lang="en-US" sz="1200" dirty="0" err="1"/>
              <a:t>PiXL</a:t>
            </a:r>
            <a:r>
              <a:rPr lang="en-US" sz="1200" dirty="0"/>
              <a:t> will be remedy these on written notification.</a:t>
            </a:r>
            <a:endParaRPr lang="en-US" sz="1200" dirty="0">
              <a:cs typeface="Calibri"/>
            </a:endParaRPr>
          </a:p>
        </p:txBody>
      </p:sp>
      <p:pic>
        <p:nvPicPr>
          <p:cNvPr id="4" name="Picture 2">
            <a:extLst>
              <a:ext uri="{FF2B5EF4-FFF2-40B4-BE49-F238E27FC236}">
                <a16:creationId xmlns:a16="http://schemas.microsoft.com/office/drawing/2014/main" id="{3CE330F2-7637-4D85-961A-2980F03381A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0" t="11378" r="26201" b="13404"/>
          <a:stretch/>
        </p:blipFill>
        <p:spPr bwMode="auto">
          <a:xfrm>
            <a:off x="481914" y="5987385"/>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E55FF380-2232-47A9-AD53-DBECA1DC5E4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371"/>
          <a:stretch/>
        </p:blipFill>
        <p:spPr>
          <a:xfrm>
            <a:off x="983598" y="6198769"/>
            <a:ext cx="1390548" cy="332530"/>
          </a:xfrm>
          <a:prstGeom prst="rect">
            <a:avLst/>
          </a:prstGeom>
        </p:spPr>
      </p:pic>
      <p:pic>
        <p:nvPicPr>
          <p:cNvPr id="6" name="Picture 5" descr="Pixl logo 2014 final versio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5907" y="5862764"/>
            <a:ext cx="1480320" cy="879919"/>
          </a:xfrm>
          <a:prstGeom prst="rect">
            <a:avLst/>
          </a:prstGeom>
        </p:spPr>
      </p:pic>
    </p:spTree>
    <p:extLst>
      <p:ext uri="{BB962C8B-B14F-4D97-AF65-F5344CB8AC3E}">
        <p14:creationId xmlns:p14="http://schemas.microsoft.com/office/powerpoint/2010/main" val="1541509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2" name="TextBox 1"/>
          <p:cNvSpPr txBox="1"/>
          <p:nvPr/>
        </p:nvSpPr>
        <p:spPr>
          <a:xfrm>
            <a:off x="0" y="242332"/>
            <a:ext cx="9144000" cy="923330"/>
          </a:xfrm>
          <a:prstGeom prst="rect">
            <a:avLst/>
          </a:prstGeom>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5400" b="1" dirty="0"/>
              <a:t>LAST SESSION</a:t>
            </a:r>
          </a:p>
        </p:txBody>
      </p:sp>
      <p:sp>
        <p:nvSpPr>
          <p:cNvPr id="3" name="TextBox 2"/>
          <p:cNvSpPr txBox="1"/>
          <p:nvPr/>
        </p:nvSpPr>
        <p:spPr>
          <a:xfrm>
            <a:off x="4429125" y="1888678"/>
            <a:ext cx="4079875" cy="2308324"/>
          </a:xfrm>
          <a:prstGeom prst="rect">
            <a:avLst/>
          </a:prstGeom>
          <a:noFill/>
        </p:spPr>
        <p:txBody>
          <a:bodyPr wrap="square" rtlCol="0">
            <a:spAutoFit/>
          </a:bodyPr>
          <a:lstStyle/>
          <a:p>
            <a:pPr algn="ctr"/>
            <a:r>
              <a:rPr lang="en-US" sz="4800" b="1" dirty="0">
                <a:solidFill>
                  <a:schemeClr val="tx1">
                    <a:lumMod val="50000"/>
                    <a:lumOff val="50000"/>
                  </a:schemeClr>
                </a:solidFill>
              </a:rPr>
              <a:t>Genius or what?</a:t>
            </a:r>
            <a:br>
              <a:rPr lang="en-US" sz="4800" b="1" dirty="0">
                <a:solidFill>
                  <a:schemeClr val="tx1">
                    <a:lumMod val="50000"/>
                    <a:lumOff val="50000"/>
                  </a:schemeClr>
                </a:solidFill>
              </a:rPr>
            </a:br>
            <a:endParaRPr lang="en-US" sz="4800" b="1" dirty="0">
              <a:solidFill>
                <a:schemeClr val="tx1">
                  <a:lumMod val="50000"/>
                  <a:lumOff val="50000"/>
                </a:schemeClr>
              </a:solidFill>
            </a:endParaRPr>
          </a:p>
        </p:txBody>
      </p:sp>
      <p:pic>
        <p:nvPicPr>
          <p:cNvPr id="7" name="Picture 6" descr="C:\Users\Louise.Grieve\AppData\Local\Microsoft\Windows\Temporary Internet Files\Content.Outlook\BWQP0MKW\You Are Awesome_interior header pages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168"/>
          <a:stretch/>
        </p:blipFill>
        <p:spPr bwMode="auto">
          <a:xfrm>
            <a:off x="1219195" y="1479206"/>
            <a:ext cx="3209930" cy="42970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8" name="Picture 2">
            <a:extLst>
              <a:ext uri="{FF2B5EF4-FFF2-40B4-BE49-F238E27FC236}">
                <a16:creationId xmlns:a16="http://schemas.microsoft.com/office/drawing/2014/main" id="{DF7D6CC7-642B-401F-B7E8-269779B3EE6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3CC33B0E-AECC-482C-8451-1E057ECD16B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2428587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8" name="TextBox 7"/>
          <p:cNvSpPr txBox="1"/>
          <p:nvPr/>
        </p:nvSpPr>
        <p:spPr>
          <a:xfrm>
            <a:off x="4369971" y="387077"/>
            <a:ext cx="4631154" cy="1508105"/>
          </a:xfrm>
          <a:prstGeom prst="rect">
            <a:avLst/>
          </a:prstGeom>
          <a:noFill/>
        </p:spPr>
        <p:txBody>
          <a:bodyPr wrap="square" rtlCol="0">
            <a:spAutoFit/>
          </a:bodyPr>
          <a:lstStyle/>
          <a:p>
            <a:r>
              <a:rPr lang="en-US" sz="3600" b="1" dirty="0">
                <a:solidFill>
                  <a:schemeClr val="tx1">
                    <a:lumMod val="50000"/>
                    <a:lumOff val="50000"/>
                  </a:schemeClr>
                </a:solidFill>
                <a:latin typeface="Calibri"/>
                <a:cs typeface="Calibri"/>
              </a:rPr>
              <a:t>TODAY’S </a:t>
            </a:r>
            <a:br>
              <a:rPr lang="en-US" sz="3600" b="1" dirty="0">
                <a:solidFill>
                  <a:schemeClr val="tx1">
                    <a:lumMod val="50000"/>
                    <a:lumOff val="50000"/>
                  </a:schemeClr>
                </a:solidFill>
                <a:latin typeface="Calibri"/>
                <a:cs typeface="Calibri"/>
              </a:rPr>
            </a:br>
            <a:r>
              <a:rPr lang="en-US" sz="3600" b="1" dirty="0">
                <a:solidFill>
                  <a:schemeClr val="tx1">
                    <a:lumMod val="50000"/>
                    <a:lumOff val="50000"/>
                  </a:schemeClr>
                </a:solidFill>
                <a:latin typeface="Calibri"/>
                <a:cs typeface="Calibri"/>
              </a:rPr>
              <a:t>SESSION</a:t>
            </a:r>
            <a:br>
              <a:rPr lang="en-US" sz="3600" b="1" dirty="0">
                <a:solidFill>
                  <a:schemeClr val="tx1">
                    <a:lumMod val="50000"/>
                    <a:lumOff val="50000"/>
                  </a:schemeClr>
                </a:solidFill>
                <a:latin typeface="Calibri"/>
                <a:cs typeface="Calibri"/>
              </a:rPr>
            </a:br>
            <a:endParaRPr lang="en-US" sz="2000" b="1" dirty="0">
              <a:solidFill>
                <a:srgbClr val="FFCC00"/>
              </a:solidFill>
              <a:latin typeface="Calibri"/>
              <a:cs typeface="Calibri"/>
            </a:endParaRPr>
          </a:p>
        </p:txBody>
      </p:sp>
      <p:sp>
        <p:nvSpPr>
          <p:cNvPr id="10" name="Bent Arrow 9"/>
          <p:cNvSpPr/>
          <p:nvPr/>
        </p:nvSpPr>
        <p:spPr>
          <a:xfrm rot="10800000">
            <a:off x="4369971" y="1627186"/>
            <a:ext cx="1174750" cy="1095375"/>
          </a:xfrm>
          <a:prstGeom prst="bentArrow">
            <a:avLst/>
          </a:prstGeom>
          <a:ln>
            <a:noFill/>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tx1"/>
              </a:solidFill>
            </a:endParaRPr>
          </a:p>
        </p:txBody>
      </p:sp>
      <p:sp>
        <p:nvSpPr>
          <p:cNvPr id="12" name="TextBox 11"/>
          <p:cNvSpPr txBox="1"/>
          <p:nvPr/>
        </p:nvSpPr>
        <p:spPr>
          <a:xfrm>
            <a:off x="4363499" y="3742762"/>
            <a:ext cx="4631154" cy="1754327"/>
          </a:xfrm>
          <a:prstGeom prst="rect">
            <a:avLst/>
          </a:prstGeom>
          <a:noFill/>
        </p:spPr>
        <p:txBody>
          <a:bodyPr wrap="square" rtlCol="0">
            <a:spAutoFit/>
          </a:bodyPr>
          <a:lstStyle/>
          <a:p>
            <a:r>
              <a:rPr lang="en-US" sz="3600" b="1" dirty="0">
                <a:solidFill>
                  <a:schemeClr val="tx1">
                    <a:lumMod val="50000"/>
                    <a:lumOff val="50000"/>
                  </a:schemeClr>
                </a:solidFill>
                <a:latin typeface="Calibri"/>
                <a:cs typeface="Calibri"/>
              </a:rPr>
              <a:t>YOU</a:t>
            </a:r>
            <a:br>
              <a:rPr lang="en-US" sz="3600" b="1" dirty="0">
                <a:solidFill>
                  <a:schemeClr val="tx1">
                    <a:lumMod val="50000"/>
                    <a:lumOff val="50000"/>
                  </a:schemeClr>
                </a:solidFill>
                <a:latin typeface="Calibri"/>
                <a:cs typeface="Calibri"/>
              </a:rPr>
            </a:br>
            <a:r>
              <a:rPr lang="en-US" sz="3600" b="1" dirty="0">
                <a:solidFill>
                  <a:schemeClr val="tx1">
                    <a:lumMod val="50000"/>
                    <a:lumOff val="50000"/>
                  </a:schemeClr>
                </a:solidFill>
                <a:latin typeface="Calibri"/>
                <a:cs typeface="Calibri"/>
              </a:rPr>
              <a:t>WILL </a:t>
            </a:r>
            <a:br>
              <a:rPr lang="en-US" sz="3600" b="1" dirty="0">
                <a:solidFill>
                  <a:schemeClr val="tx1">
                    <a:lumMod val="50000"/>
                    <a:lumOff val="50000"/>
                  </a:schemeClr>
                </a:solidFill>
                <a:latin typeface="Calibri"/>
                <a:cs typeface="Calibri"/>
              </a:rPr>
            </a:br>
            <a:r>
              <a:rPr lang="en-US" sz="3600" b="1" dirty="0">
                <a:solidFill>
                  <a:schemeClr val="tx1">
                    <a:lumMod val="50000"/>
                    <a:lumOff val="50000"/>
                  </a:schemeClr>
                </a:solidFill>
                <a:latin typeface="Calibri"/>
                <a:cs typeface="Calibri"/>
              </a:rPr>
              <a:t>NEED</a:t>
            </a:r>
            <a:endParaRPr lang="en-US" sz="2000" b="1" dirty="0">
              <a:solidFill>
                <a:srgbClr val="FFCC00"/>
              </a:solidFill>
              <a:latin typeface="Calibri"/>
              <a:cs typeface="Calibri"/>
            </a:endParaRPr>
          </a:p>
        </p:txBody>
      </p:sp>
      <p:sp>
        <p:nvSpPr>
          <p:cNvPr id="11" name="U-Turn Arrow 10"/>
          <p:cNvSpPr/>
          <p:nvPr/>
        </p:nvSpPr>
        <p:spPr>
          <a:xfrm rot="10800000" flipH="1">
            <a:off x="4829175" y="5497089"/>
            <a:ext cx="2012949" cy="1054544"/>
          </a:xfrm>
          <a:prstGeom prst="uturnArrow">
            <a:avLst/>
          </a:prstGeom>
          <a:ln>
            <a:noFill/>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tx1"/>
              </a:solidFill>
            </a:endParaRPr>
          </a:p>
        </p:txBody>
      </p:sp>
      <p:pic>
        <p:nvPicPr>
          <p:cNvPr id="13" name="Picture 3" descr="C:\Users\Louise.Grieve\AppData\Local\Microsoft\Windows\Temporary Internet Files\Content.Outlook\BWQP0MKW\You Are Awesome_interior header pages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345" y="447193"/>
            <a:ext cx="3596383" cy="50767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14" name="Picture 2">
            <a:extLst>
              <a:ext uri="{FF2B5EF4-FFF2-40B4-BE49-F238E27FC236}">
                <a16:creationId xmlns:a16="http://schemas.microsoft.com/office/drawing/2014/main" id="{B9AC9301-2F85-44F2-B7C0-CB61B64169D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14">
            <a:extLst>
              <a:ext uri="{FF2B5EF4-FFF2-40B4-BE49-F238E27FC236}">
                <a16:creationId xmlns:a16="http://schemas.microsoft.com/office/drawing/2014/main" id="{1438E940-1648-4232-92C2-83288CA4694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pic>
        <p:nvPicPr>
          <p:cNvPr id="4" name="Picture 3">
            <a:extLst>
              <a:ext uri="{FF2B5EF4-FFF2-40B4-BE49-F238E27FC236}">
                <a16:creationId xmlns:a16="http://schemas.microsoft.com/office/drawing/2014/main" id="{0E72C4C5-62C5-44CF-A269-5441AA3607B4}"/>
              </a:ext>
            </a:extLst>
          </p:cNvPr>
          <p:cNvPicPr>
            <a:picLocks noChangeAspect="1"/>
          </p:cNvPicPr>
          <p:nvPr/>
        </p:nvPicPr>
        <p:blipFill rotWithShape="1">
          <a:blip r:embed="rId6"/>
          <a:srcRect l="31870" t="10355" r="31771" b="7972"/>
          <a:stretch/>
        </p:blipFill>
        <p:spPr>
          <a:xfrm>
            <a:off x="5807428" y="1642338"/>
            <a:ext cx="3072048" cy="38815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1380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7" name="TextBox 6"/>
          <p:cNvSpPr txBox="1"/>
          <p:nvPr/>
        </p:nvSpPr>
        <p:spPr>
          <a:xfrm>
            <a:off x="4683125" y="1330414"/>
            <a:ext cx="4016375" cy="1754327"/>
          </a:xfrm>
          <a:prstGeom prst="rect">
            <a:avLst/>
          </a:prstGeom>
          <a:noFill/>
        </p:spPr>
        <p:txBody>
          <a:bodyPr wrap="square" rtlCol="0">
            <a:spAutoFit/>
          </a:bodyPr>
          <a:lstStyle/>
          <a:p>
            <a:pPr algn="ctr"/>
            <a:r>
              <a:rPr lang="en-US" sz="3600" dirty="0">
                <a:latin typeface="Calibri"/>
                <a:cs typeface="Calibri"/>
              </a:rPr>
              <a:t>Read Chapter 6 of  </a:t>
            </a:r>
            <a:br>
              <a:rPr lang="en-US" sz="3600" dirty="0">
                <a:latin typeface="Calibri"/>
                <a:cs typeface="Calibri"/>
              </a:rPr>
            </a:br>
            <a:r>
              <a:rPr lang="en-US" sz="3600" dirty="0">
                <a:latin typeface="Calibri"/>
                <a:cs typeface="Calibri"/>
              </a:rPr>
              <a:t>‘</a:t>
            </a:r>
            <a:r>
              <a:rPr lang="en-US" sz="3600" b="1" dirty="0">
                <a:latin typeface="Calibri"/>
                <a:cs typeface="Calibri"/>
              </a:rPr>
              <a:t>You Are Awesome</a:t>
            </a:r>
            <a:r>
              <a:rPr lang="en-US" sz="3600" dirty="0">
                <a:latin typeface="Calibri"/>
                <a:cs typeface="Calibri"/>
              </a:rPr>
              <a:t>’.</a:t>
            </a:r>
          </a:p>
          <a:p>
            <a:pPr algn="ctr"/>
            <a:endParaRPr lang="en-US" sz="3600" i="1" dirty="0">
              <a:latin typeface="Calibri"/>
              <a:cs typeface="Calibri"/>
            </a:endParaRP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782" t="12201" r="22766" b="9655"/>
          <a:stretch/>
        </p:blipFill>
        <p:spPr bwMode="auto">
          <a:xfrm>
            <a:off x="714375" y="294796"/>
            <a:ext cx="3968750" cy="58021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C6ECED47-D4DF-4D2F-AC93-9666529F2C9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8BB60898-AF86-44C9-9F42-737C2959118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3932339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8" name="Rectangle 7"/>
          <p:cNvSpPr/>
          <p:nvPr/>
        </p:nvSpPr>
        <p:spPr>
          <a:xfrm>
            <a:off x="0" y="230939"/>
            <a:ext cx="9144000" cy="1151163"/>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3600" b="1" dirty="0"/>
              <a:t>What setbacks did the GB women’s </a:t>
            </a:r>
            <a:br>
              <a:rPr lang="en-US" sz="3600" b="1" dirty="0"/>
            </a:br>
            <a:r>
              <a:rPr lang="en-US" sz="3600" b="1" dirty="0"/>
              <a:t>hockey team face? </a:t>
            </a:r>
          </a:p>
        </p:txBody>
      </p:sp>
      <p:pic>
        <p:nvPicPr>
          <p:cNvPr id="7" name="Picture 2">
            <a:extLst>
              <a:ext uri="{FF2B5EF4-FFF2-40B4-BE49-F238E27FC236}">
                <a16:creationId xmlns:a16="http://schemas.microsoft.com/office/drawing/2014/main" id="{A26E21C5-3364-4C5F-AD7F-28A29363C99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ECE2E114-26E2-4E4E-9CD7-1DF134483F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3989" y="1511528"/>
            <a:ext cx="4031649" cy="5038910"/>
          </a:xfrm>
          <a:prstGeom prst="rect">
            <a:avLst/>
          </a:prstGeom>
        </p:spPr>
      </p:pic>
    </p:spTree>
    <p:extLst>
      <p:ext uri="{BB962C8B-B14F-4D97-AF65-F5344CB8AC3E}">
        <p14:creationId xmlns:p14="http://schemas.microsoft.com/office/powerpoint/2010/main" val="3451028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8" name="Rectangle 7"/>
          <p:cNvSpPr/>
          <p:nvPr/>
        </p:nvSpPr>
        <p:spPr>
          <a:xfrm>
            <a:off x="0" y="224377"/>
            <a:ext cx="9144000" cy="952034"/>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4000" b="1" dirty="0"/>
              <a:t>GB women’s hockey team</a:t>
            </a:r>
          </a:p>
        </p:txBody>
      </p:sp>
      <p:sp>
        <p:nvSpPr>
          <p:cNvPr id="2" name="Speech Bubble: Oval 1">
            <a:extLst>
              <a:ext uri="{FF2B5EF4-FFF2-40B4-BE49-F238E27FC236}">
                <a16:creationId xmlns:a16="http://schemas.microsoft.com/office/drawing/2014/main" id="{CD3065D4-1D58-4197-9EBD-3017BDF29936}"/>
              </a:ext>
            </a:extLst>
          </p:cNvPr>
          <p:cNvSpPr/>
          <p:nvPr/>
        </p:nvSpPr>
        <p:spPr>
          <a:xfrm>
            <a:off x="232084" y="1475651"/>
            <a:ext cx="3806687" cy="2186609"/>
          </a:xfrm>
          <a:prstGeom prst="wedgeEllipseCallout">
            <a:avLst>
              <a:gd name="adj1" fmla="val -45876"/>
              <a:gd name="adj2" fmla="val 58911"/>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3000" dirty="0"/>
              <a:t>How do you think they felt when their coach retired?</a:t>
            </a:r>
          </a:p>
        </p:txBody>
      </p:sp>
      <p:sp>
        <p:nvSpPr>
          <p:cNvPr id="7" name="Speech Bubble: Oval 6">
            <a:extLst>
              <a:ext uri="{FF2B5EF4-FFF2-40B4-BE49-F238E27FC236}">
                <a16:creationId xmlns:a16="http://schemas.microsoft.com/office/drawing/2014/main" id="{22D289E1-1913-445A-8661-AB74E36F5587}"/>
              </a:ext>
            </a:extLst>
          </p:cNvPr>
          <p:cNvSpPr/>
          <p:nvPr/>
        </p:nvSpPr>
        <p:spPr>
          <a:xfrm>
            <a:off x="2763906" y="3797308"/>
            <a:ext cx="3806687" cy="2186609"/>
          </a:xfrm>
          <a:prstGeom prst="wedgeEllipseCallout">
            <a:avLst>
              <a:gd name="adj1" fmla="val 43524"/>
              <a:gd name="adj2" fmla="val 76629"/>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3000" dirty="0"/>
              <a:t>What did they do to help them on their journey to success? </a:t>
            </a:r>
          </a:p>
        </p:txBody>
      </p:sp>
      <p:sp>
        <p:nvSpPr>
          <p:cNvPr id="9" name="Speech Bubble: Oval 8">
            <a:extLst>
              <a:ext uri="{FF2B5EF4-FFF2-40B4-BE49-F238E27FC236}">
                <a16:creationId xmlns:a16="http://schemas.microsoft.com/office/drawing/2014/main" id="{27AE81AD-8DC5-4ACC-B03A-AAE23BDE7AD2}"/>
              </a:ext>
            </a:extLst>
          </p:cNvPr>
          <p:cNvSpPr/>
          <p:nvPr/>
        </p:nvSpPr>
        <p:spPr>
          <a:xfrm>
            <a:off x="4937125" y="1473321"/>
            <a:ext cx="3806687" cy="2188939"/>
          </a:xfrm>
          <a:prstGeom prst="wedgeEllipseCallout">
            <a:avLst>
              <a:gd name="adj1" fmla="val 52581"/>
              <a:gd name="adj2" fmla="val 60588"/>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3000" dirty="0"/>
              <a:t>What do you think motivated them to keep going?</a:t>
            </a:r>
          </a:p>
        </p:txBody>
      </p:sp>
      <p:pic>
        <p:nvPicPr>
          <p:cNvPr id="10" name="Picture 2">
            <a:extLst>
              <a:ext uri="{FF2B5EF4-FFF2-40B4-BE49-F238E27FC236}">
                <a16:creationId xmlns:a16="http://schemas.microsoft.com/office/drawing/2014/main" id="{FA7E74CD-BDBB-4E7D-8A69-B97994EDEAA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4EAA8294-D5F7-4035-AE33-4DFA9A9962C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1562467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NGPIX-COM-Square-Speech-Bubble-PNG-Image-500x437.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746" y="63500"/>
            <a:ext cx="8889996" cy="6441396"/>
          </a:xfrm>
          <a:prstGeom prst="rect">
            <a:avLst/>
          </a:prstGeom>
        </p:spPr>
      </p:pic>
      <p:pic>
        <p:nvPicPr>
          <p:cNvPr id="8" name="Picture 7" descr="Pixl logo 2014 final versio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77930" y="5763910"/>
            <a:ext cx="1480320" cy="879919"/>
          </a:xfrm>
          <a:prstGeom prst="rect">
            <a:avLst/>
          </a:prstGeom>
        </p:spPr>
      </p:pic>
      <p:sp>
        <p:nvSpPr>
          <p:cNvPr id="2" name="Rectangle 1"/>
          <p:cNvSpPr/>
          <p:nvPr/>
        </p:nvSpPr>
        <p:spPr>
          <a:xfrm>
            <a:off x="1180808" y="663676"/>
            <a:ext cx="7104534" cy="3970318"/>
          </a:xfrm>
          <a:prstGeom prst="rect">
            <a:avLst/>
          </a:prstGeom>
        </p:spPr>
        <p:txBody>
          <a:bodyPr wrap="square">
            <a:spAutoFit/>
          </a:bodyPr>
          <a:lstStyle/>
          <a:p>
            <a:r>
              <a:rPr lang="en-GB" sz="2800" dirty="0">
                <a:solidFill>
                  <a:srgbClr val="FF0080"/>
                </a:solidFill>
                <a:latin typeface="Avenir Next Medium"/>
                <a:cs typeface="Avenir Next Medium"/>
              </a:rPr>
              <a:t>Marginal Gains means breaking down a big goal into small parts and then improving each of them, delivering a huge improvement in overall performance when you put the parts back together. </a:t>
            </a:r>
            <a:br>
              <a:rPr lang="en-GB" sz="2800" dirty="0">
                <a:solidFill>
                  <a:srgbClr val="FF0080"/>
                </a:solidFill>
                <a:latin typeface="Avenir Next Medium"/>
                <a:cs typeface="Avenir Next Medium"/>
              </a:rPr>
            </a:br>
            <a:r>
              <a:rPr lang="en-GB" sz="2800" dirty="0">
                <a:solidFill>
                  <a:srgbClr val="FF0080"/>
                </a:solidFill>
                <a:latin typeface="Avenir Next Medium"/>
                <a:cs typeface="Avenir Next Medium"/>
              </a:rPr>
              <a:t>So the team got to work. They looked at every single thing that they were going to need to do to win big in Rio. </a:t>
            </a:r>
            <a:br>
              <a:rPr lang="en-GB" sz="2800" dirty="0">
                <a:solidFill>
                  <a:srgbClr val="FF0080"/>
                </a:solidFill>
                <a:latin typeface="Avenir Next Medium"/>
                <a:cs typeface="Avenir Next Medium"/>
              </a:rPr>
            </a:br>
            <a:r>
              <a:rPr lang="en-GB" sz="2800" dirty="0">
                <a:solidFill>
                  <a:srgbClr val="FF0080"/>
                </a:solidFill>
                <a:latin typeface="Avenir Next Medium"/>
                <a:cs typeface="Avenir Next Medium"/>
              </a:rPr>
              <a:t>In teeny tiny detail. </a:t>
            </a:r>
          </a:p>
        </p:txBody>
      </p:sp>
      <p:sp>
        <p:nvSpPr>
          <p:cNvPr id="3" name="TextBox 2"/>
          <p:cNvSpPr txBox="1"/>
          <p:nvPr/>
        </p:nvSpPr>
        <p:spPr>
          <a:xfrm rot="2088416">
            <a:off x="5784772" y="5579243"/>
            <a:ext cx="2539910" cy="369332"/>
          </a:xfrm>
          <a:prstGeom prst="rect">
            <a:avLst/>
          </a:prstGeom>
          <a:noFill/>
        </p:spPr>
        <p:txBody>
          <a:bodyPr wrap="square" rtlCol="0" anchor="t">
            <a:spAutoFit/>
          </a:bodyPr>
          <a:lstStyle/>
          <a:p>
            <a:r>
              <a:rPr lang="en-US">
                <a:solidFill>
                  <a:srgbClr val="FF0080"/>
                </a:solidFill>
                <a:latin typeface="Avenir Next Medium"/>
                <a:cs typeface="Avenir Next Medium"/>
              </a:rPr>
              <a:t>page 121</a:t>
            </a:r>
            <a:endParaRPr lang="en-US" dirty="0">
              <a:solidFill>
                <a:srgbClr val="FF0080"/>
              </a:solidFill>
              <a:latin typeface="Avenir Next Medium"/>
              <a:cs typeface="Avenir Next Medium"/>
            </a:endParaRPr>
          </a:p>
        </p:txBody>
      </p:sp>
      <p:pic>
        <p:nvPicPr>
          <p:cNvPr id="9" name="Picture 2">
            <a:extLst>
              <a:ext uri="{FF2B5EF4-FFF2-40B4-BE49-F238E27FC236}">
                <a16:creationId xmlns:a16="http://schemas.microsoft.com/office/drawing/2014/main" id="{50BF19D4-9ACE-4A4D-A601-ADD802C73ED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A0854231-FC13-43D1-A6C2-907696E033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5463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xl logo 2014 final ver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3" name="TextBox 2">
            <a:extLst>
              <a:ext uri="{FF2B5EF4-FFF2-40B4-BE49-F238E27FC236}">
                <a16:creationId xmlns:a16="http://schemas.microsoft.com/office/drawing/2014/main" id="{15436BB5-9231-4FE0-B28F-DB197B018E45}"/>
              </a:ext>
            </a:extLst>
          </p:cNvPr>
          <p:cNvSpPr txBox="1"/>
          <p:nvPr/>
        </p:nvSpPr>
        <p:spPr>
          <a:xfrm>
            <a:off x="210101" y="3494321"/>
            <a:ext cx="8795759" cy="175432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514350" indent="-514350">
              <a:buAutoNum type="arabicPeriod"/>
            </a:pPr>
            <a:r>
              <a:rPr lang="en-GB" sz="3000" dirty="0"/>
              <a:t>Explain the </a:t>
            </a:r>
            <a:r>
              <a:rPr lang="en-GB" sz="3000" b="1" dirty="0"/>
              <a:t>Marginal Gains </a:t>
            </a:r>
            <a:r>
              <a:rPr lang="en-GB" sz="3000" dirty="0"/>
              <a:t>theory to your partner.</a:t>
            </a:r>
            <a:br>
              <a:rPr lang="en-GB" sz="3000" dirty="0"/>
            </a:br>
            <a:r>
              <a:rPr lang="en-GB" dirty="0"/>
              <a:t> </a:t>
            </a:r>
            <a:endParaRPr lang="en-GB" sz="2400" dirty="0"/>
          </a:p>
          <a:p>
            <a:pPr marL="514350" indent="-514350">
              <a:buAutoNum type="arabicPeriod"/>
            </a:pPr>
            <a:r>
              <a:rPr lang="en-GB" sz="3000" dirty="0"/>
              <a:t>Why do you think this has worked for so many sports teams, athletes and other successful figures? </a:t>
            </a:r>
          </a:p>
        </p:txBody>
      </p:sp>
      <p:pic>
        <p:nvPicPr>
          <p:cNvPr id="7" name="Picture 2">
            <a:extLst>
              <a:ext uri="{FF2B5EF4-FFF2-40B4-BE49-F238E27FC236}">
                <a16:creationId xmlns:a16="http://schemas.microsoft.com/office/drawing/2014/main" id="{5D572813-A774-4D1A-816F-DCE0B7869B5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E490D20E-3962-44C5-B8B8-6B55A0ACD6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pic>
        <p:nvPicPr>
          <p:cNvPr id="4" name="Picture 3" descr="A picture containing animal, bird, turtle, reptile&#10;&#10;Description generated with very high confidence">
            <a:extLst>
              <a:ext uri="{FF2B5EF4-FFF2-40B4-BE49-F238E27FC236}">
                <a16:creationId xmlns:a16="http://schemas.microsoft.com/office/drawing/2014/main" id="{01C0445F-3018-4FA3-9497-D11F1AC783B2}"/>
              </a:ext>
            </a:extLst>
          </p:cNvPr>
          <p:cNvPicPr>
            <a:picLocks noChangeAspect="1"/>
          </p:cNvPicPr>
          <p:nvPr/>
        </p:nvPicPr>
        <p:blipFill rotWithShape="1">
          <a:blip r:embed="rId6"/>
          <a:srcRect b="15954"/>
          <a:stretch/>
        </p:blipFill>
        <p:spPr>
          <a:xfrm>
            <a:off x="2512966" y="349443"/>
            <a:ext cx="4146731" cy="29216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83284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2" name="Rectangle: Rounded Corners 1">
            <a:extLst>
              <a:ext uri="{FF2B5EF4-FFF2-40B4-BE49-F238E27FC236}">
                <a16:creationId xmlns:a16="http://schemas.microsoft.com/office/drawing/2014/main" id="{DB4C1267-5CC9-4F81-B393-2FF41D52935A}"/>
              </a:ext>
            </a:extLst>
          </p:cNvPr>
          <p:cNvSpPr/>
          <p:nvPr/>
        </p:nvSpPr>
        <p:spPr>
          <a:xfrm>
            <a:off x="570497" y="496956"/>
            <a:ext cx="6027203" cy="1620079"/>
          </a:xfrm>
          <a:prstGeom prst="roundRect">
            <a:avLst/>
          </a:prstGeom>
          <a:ln>
            <a:noFill/>
          </a:ln>
          <a:effectLst>
            <a:innerShdw blurRad="63500" dist="50800" dir="2700000">
              <a:prstClr val="black">
                <a:alpha val="50000"/>
              </a:prstClr>
            </a:innerShd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500"/>
              <a:t>10 minutes a day</a:t>
            </a:r>
          </a:p>
          <a:p>
            <a:pPr algn="ctr"/>
            <a:r>
              <a:rPr lang="en-GB" sz="2500"/>
              <a:t>5 school days a week</a:t>
            </a:r>
          </a:p>
          <a:p>
            <a:pPr algn="ctr"/>
            <a:r>
              <a:rPr lang="en-GB" sz="2500"/>
              <a:t>50 minutes a week</a:t>
            </a:r>
          </a:p>
          <a:p>
            <a:pPr algn="ctr"/>
            <a:r>
              <a:rPr lang="en-GB" sz="2500" b="1"/>
              <a:t>Four WHOLE extra lessons a month!</a:t>
            </a:r>
          </a:p>
        </p:txBody>
      </p:sp>
      <p:sp>
        <p:nvSpPr>
          <p:cNvPr id="7" name="TextBox 6">
            <a:extLst>
              <a:ext uri="{FF2B5EF4-FFF2-40B4-BE49-F238E27FC236}">
                <a16:creationId xmlns:a16="http://schemas.microsoft.com/office/drawing/2014/main" id="{187B0B99-ED10-417D-9B3C-FAE80CBB2C02}"/>
              </a:ext>
            </a:extLst>
          </p:cNvPr>
          <p:cNvSpPr txBox="1"/>
          <p:nvPr/>
        </p:nvSpPr>
        <p:spPr>
          <a:xfrm>
            <a:off x="407504" y="2295939"/>
            <a:ext cx="8328992" cy="3323987"/>
          </a:xfrm>
          <a:prstGeom prst="rect">
            <a:avLst/>
          </a:prstGeom>
          <a:noFill/>
        </p:spPr>
        <p:txBody>
          <a:bodyPr wrap="square" rtlCol="0">
            <a:spAutoFit/>
          </a:bodyPr>
          <a:lstStyle/>
          <a:p>
            <a:r>
              <a:rPr lang="en-GB" sz="3000"/>
              <a:t>Break down your daily routine. </a:t>
            </a:r>
            <a:br>
              <a:rPr lang="en-GB" sz="3000"/>
            </a:br>
            <a:r>
              <a:rPr lang="en-GB" sz="3000"/>
              <a:t>Work out </a:t>
            </a:r>
            <a:r>
              <a:rPr lang="en-GB" sz="3000" b="1"/>
              <a:t>three changes </a:t>
            </a:r>
            <a:r>
              <a:rPr lang="en-GB" sz="3000"/>
              <a:t>that you could make </a:t>
            </a:r>
            <a:br>
              <a:rPr lang="en-GB" sz="3000"/>
            </a:br>
            <a:r>
              <a:rPr lang="en-GB" sz="3000"/>
              <a:t>which might gain you ten extra minutes every day.</a:t>
            </a:r>
          </a:p>
          <a:p>
            <a:r>
              <a:rPr lang="en-GB" sz="3000"/>
              <a:t>1.</a:t>
            </a:r>
          </a:p>
          <a:p>
            <a:r>
              <a:rPr lang="en-GB" sz="3000"/>
              <a:t>2.</a:t>
            </a:r>
          </a:p>
          <a:p>
            <a:r>
              <a:rPr lang="en-GB" sz="3000"/>
              <a:t>3.</a:t>
            </a:r>
          </a:p>
          <a:p>
            <a:r>
              <a:rPr lang="en-GB" sz="3000" i="1"/>
              <a:t>What will you use this extra time to improve? </a:t>
            </a:r>
          </a:p>
        </p:txBody>
      </p:sp>
      <p:pic>
        <p:nvPicPr>
          <p:cNvPr id="9" name="Graphic 8" descr="Stopwatch">
            <a:extLst>
              <a:ext uri="{FF2B5EF4-FFF2-40B4-BE49-F238E27FC236}">
                <a16:creationId xmlns:a16="http://schemas.microsoft.com/office/drawing/2014/main" id="{BBB5AB62-EC00-48E0-9B05-045F0A8607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29655" y="323673"/>
            <a:ext cx="2128596" cy="2128596"/>
          </a:xfrm>
          <a:prstGeom prst="rect">
            <a:avLst/>
          </a:prstGeom>
          <a:ln>
            <a:noFill/>
          </a:ln>
          <a:effectLst>
            <a:outerShdw blurRad="292100" dist="139700" dir="2700000" algn="tl" rotWithShape="0">
              <a:srgbClr val="333333">
                <a:alpha val="65000"/>
              </a:srgbClr>
            </a:outerShdw>
          </a:effectLst>
        </p:spPr>
      </p:pic>
      <p:pic>
        <p:nvPicPr>
          <p:cNvPr id="8" name="Picture 2">
            <a:extLst>
              <a:ext uri="{FF2B5EF4-FFF2-40B4-BE49-F238E27FC236}">
                <a16:creationId xmlns:a16="http://schemas.microsoft.com/office/drawing/2014/main" id="{4A243D6E-C6D4-4F3F-9FFB-67C07C78B82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8FB269E9-296E-42D1-8654-FDB83A5CDE5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2194163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10924</TotalTime>
  <Words>686</Words>
  <Application>Microsoft Office PowerPoint</Application>
  <PresentationFormat>On-screen Show (4:3)</PresentationFormat>
  <Paragraphs>61</Paragraphs>
  <Slides>16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Avenir Next Medium</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Josie Mingay</dc:creator>
  <cp:lastModifiedBy>Jessica Flisher</cp:lastModifiedBy>
  <cp:revision>148</cp:revision>
  <cp:lastPrinted>2016-02-19T17:45:04Z</cp:lastPrinted>
  <dcterms:created xsi:type="dcterms:W3CDTF">2015-05-25T12:11:02Z</dcterms:created>
  <dcterms:modified xsi:type="dcterms:W3CDTF">2020-07-03T13:17:18Z</dcterms:modified>
</cp:coreProperties>
</file>