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A5ECF-9EF9-4D8D-8907-353BDFEDCD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rgbClr val="C00000"/>
                </a:solidFill>
                <a:latin typeface="Twinkl Cursive Looped" panose="02000000000000000000" pitchFamily="2" charset="0"/>
              </a:rPr>
              <a:t>LI: to make predictions and use future tense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E2453F-F4AA-4782-8B2F-B310BAA102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109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37B41-F677-488A-BDE3-6FA17933B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>
                <a:solidFill>
                  <a:srgbClr val="C00000"/>
                </a:solidFill>
                <a:latin typeface="Twinkl Cursive Looped" panose="02000000000000000000" pitchFamily="2" charset="0"/>
              </a:rPr>
              <a:t>When we predict what is going to happen in a story we will use the future tense – what we think will happen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F4B20-F67C-4E72-B145-E2E1014FB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solidFill>
                  <a:srgbClr val="00B050"/>
                </a:solidFill>
                <a:latin typeface="Twinkl Cursive Looped" panose="02000000000000000000" pitchFamily="2" charset="0"/>
              </a:rPr>
              <a:t>We will use words such as</a:t>
            </a:r>
          </a:p>
          <a:p>
            <a:r>
              <a:rPr lang="en-GB" sz="3600" dirty="0">
                <a:solidFill>
                  <a:srgbClr val="00B050"/>
                </a:solidFill>
                <a:latin typeface="Twinkl Cursive Looped" panose="02000000000000000000" pitchFamily="2" charset="0"/>
              </a:rPr>
              <a:t>will</a:t>
            </a:r>
          </a:p>
          <a:p>
            <a:r>
              <a:rPr lang="en-GB" sz="3600" dirty="0">
                <a:solidFill>
                  <a:srgbClr val="00B050"/>
                </a:solidFill>
                <a:latin typeface="Twinkl Cursive Looped" panose="02000000000000000000" pitchFamily="2" charset="0"/>
              </a:rPr>
              <a:t>might</a:t>
            </a:r>
          </a:p>
          <a:p>
            <a:r>
              <a:rPr lang="en-GB" sz="3600" dirty="0">
                <a:solidFill>
                  <a:srgbClr val="00B050"/>
                </a:solidFill>
                <a:latin typeface="Twinkl Cursive Looped" panose="02000000000000000000" pitchFamily="2" charset="0"/>
              </a:rPr>
              <a:t>could</a:t>
            </a:r>
          </a:p>
          <a:p>
            <a:r>
              <a:rPr lang="en-GB" sz="3600" dirty="0">
                <a:solidFill>
                  <a:srgbClr val="00B050"/>
                </a:solidFill>
                <a:latin typeface="Twinkl Cursive Looped" panose="02000000000000000000" pitchFamily="2" charset="0"/>
              </a:rPr>
              <a:t>going to</a:t>
            </a:r>
          </a:p>
        </p:txBody>
      </p:sp>
    </p:spTree>
    <p:extLst>
      <p:ext uri="{BB962C8B-B14F-4D97-AF65-F5344CB8AC3E}">
        <p14:creationId xmlns:p14="http://schemas.microsoft.com/office/powerpoint/2010/main" val="1152633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F2950-693B-4ADF-8506-E8CC27361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/>
                </a:solidFill>
                <a:latin typeface="Twinkl Cursive Looped" panose="02000000000000000000" pitchFamily="2" charset="0"/>
              </a:rPr>
              <a:t>Let’s change some sentences from past to future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5BC52-35DD-4E3F-8568-2BE283132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>
                <a:solidFill>
                  <a:srgbClr val="00B050"/>
                </a:solidFill>
                <a:latin typeface="Twinkl Cursive Looped" panose="02000000000000000000" pitchFamily="2" charset="0"/>
              </a:rPr>
              <a:t>Which word could we use? </a:t>
            </a:r>
            <a:r>
              <a:rPr lang="en-GB" sz="2800" dirty="0">
                <a:solidFill>
                  <a:srgbClr val="0070C0"/>
                </a:solidFill>
                <a:latin typeface="Twinkl Cursive Looped" panose="02000000000000000000" pitchFamily="2" charset="0"/>
              </a:rPr>
              <a:t>will</a:t>
            </a:r>
            <a:r>
              <a:rPr lang="en-GB" sz="2800" dirty="0">
                <a:solidFill>
                  <a:srgbClr val="00B050"/>
                </a:solidFill>
                <a:latin typeface="Twinkl Cursive Looped" panose="02000000000000000000" pitchFamily="2" charset="0"/>
              </a:rPr>
              <a:t>, </a:t>
            </a:r>
            <a:r>
              <a:rPr lang="en-GB" sz="2800" dirty="0">
                <a:solidFill>
                  <a:srgbClr val="FF0000"/>
                </a:solidFill>
                <a:latin typeface="Twinkl Cursive Looped" panose="02000000000000000000" pitchFamily="2" charset="0"/>
              </a:rPr>
              <a:t>might</a:t>
            </a:r>
            <a:r>
              <a:rPr lang="en-GB" sz="2800" dirty="0">
                <a:solidFill>
                  <a:srgbClr val="00B050"/>
                </a:solidFill>
                <a:latin typeface="Twinkl Cursive Looped" panose="02000000000000000000" pitchFamily="2" charset="0"/>
              </a:rPr>
              <a:t>, </a:t>
            </a:r>
            <a:r>
              <a:rPr lang="en-GB" sz="2800" dirty="0">
                <a:solidFill>
                  <a:srgbClr val="7030A0"/>
                </a:solidFill>
                <a:latin typeface="Twinkl Cursive Looped" panose="02000000000000000000" pitchFamily="2" charset="0"/>
              </a:rPr>
              <a:t>could</a:t>
            </a:r>
            <a:r>
              <a:rPr lang="en-GB" sz="2800" dirty="0">
                <a:solidFill>
                  <a:srgbClr val="00B050"/>
                </a:solidFill>
                <a:latin typeface="Twinkl Cursive Looped" panose="02000000000000000000" pitchFamily="2" charset="0"/>
              </a:rPr>
              <a:t>, </a:t>
            </a:r>
            <a:r>
              <a:rPr lang="en-GB" sz="2800" dirty="0">
                <a:solidFill>
                  <a:srgbClr val="C00000"/>
                </a:solidFill>
                <a:latin typeface="Twinkl Cursive Looped" panose="02000000000000000000" pitchFamily="2" charset="0"/>
              </a:rPr>
              <a:t>going to</a:t>
            </a:r>
          </a:p>
          <a:p>
            <a:pPr marL="0" indent="0">
              <a:buNone/>
            </a:pPr>
            <a:endParaRPr lang="en-GB" sz="2800" dirty="0">
              <a:solidFill>
                <a:schemeClr val="accent1"/>
              </a:solidFill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2800" dirty="0">
                <a:solidFill>
                  <a:schemeClr val="accent1"/>
                </a:solidFill>
                <a:latin typeface="Twinkl Cursive Looped" panose="02000000000000000000" pitchFamily="2" charset="0"/>
              </a:rPr>
              <a:t>Yesterday I walked along the windy path to the park.</a:t>
            </a:r>
          </a:p>
          <a:p>
            <a:pPr marL="0" indent="0">
              <a:buNone/>
            </a:pPr>
            <a:r>
              <a:rPr lang="en-GB" sz="2800" dirty="0">
                <a:solidFill>
                  <a:srgbClr val="00B050"/>
                </a:solidFill>
                <a:latin typeface="Twinkl Cursive Looped" panose="02000000000000000000" pitchFamily="2" charset="0"/>
              </a:rPr>
              <a:t>Tomorrow I</a:t>
            </a:r>
          </a:p>
          <a:p>
            <a:pPr marL="0" indent="0">
              <a:buNone/>
            </a:pPr>
            <a:r>
              <a:rPr lang="en-GB" sz="2800" dirty="0">
                <a:solidFill>
                  <a:schemeClr val="accent1"/>
                </a:solidFill>
                <a:latin typeface="Twinkl Cursive Looped" panose="02000000000000000000" pitchFamily="2" charset="0"/>
              </a:rPr>
              <a:t>Last week I did my home learning very carefully and quietly.</a:t>
            </a:r>
          </a:p>
          <a:p>
            <a:pPr marL="0" indent="0">
              <a:buNone/>
            </a:pPr>
            <a:r>
              <a:rPr lang="en-GB" sz="2800" dirty="0">
                <a:solidFill>
                  <a:srgbClr val="00B050"/>
                </a:solidFill>
                <a:latin typeface="Twinkl Cursive Looped" panose="02000000000000000000" pitchFamily="2" charset="0"/>
              </a:rPr>
              <a:t>Next week I </a:t>
            </a:r>
          </a:p>
          <a:p>
            <a:pPr marL="0" indent="0">
              <a:buNone/>
            </a:pPr>
            <a:endParaRPr lang="en-GB" sz="2800" dirty="0">
              <a:solidFill>
                <a:schemeClr val="accent1"/>
              </a:solidFill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668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58C00-1C6D-4F47-8228-869CFA30B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Twinkl Cursive Looped" panose="02000000000000000000" pitchFamily="2" charset="0"/>
              </a:rPr>
              <a:t>Now who could give me a sentence about what your are going to do, tomorrow, next week or in the future?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1E676-ECD7-4FB2-943E-94B8D4FF9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GB" sz="2800" dirty="0">
              <a:solidFill>
                <a:srgbClr val="00B050"/>
              </a:solidFill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83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F6F47-FA4D-4604-913C-559D75D46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Twinkl Cursive Looped" panose="02000000000000000000" pitchFamily="2" charset="0"/>
              </a:rPr>
              <a:t>Now we are going to think of our predictions about what we think will happen in the story of The Phoenix Code.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DAAF6-71D3-41B8-BD97-8C1F570C4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>
                <a:solidFill>
                  <a:srgbClr val="00B050"/>
                </a:solidFill>
                <a:latin typeface="Twinkl Cursive Looped" panose="02000000000000000000" pitchFamily="2" charset="0"/>
              </a:rPr>
              <a:t>I think </a:t>
            </a:r>
          </a:p>
          <a:p>
            <a:endParaRPr lang="en-GB" sz="2800" dirty="0">
              <a:solidFill>
                <a:srgbClr val="00B050"/>
              </a:solidFill>
              <a:latin typeface="Twinkl Cursive Looped" panose="02000000000000000000" pitchFamily="2" charset="0"/>
            </a:endParaRPr>
          </a:p>
          <a:p>
            <a:r>
              <a:rPr lang="en-GB" sz="2800" dirty="0">
                <a:solidFill>
                  <a:srgbClr val="00B050"/>
                </a:solidFill>
                <a:latin typeface="Twinkl Cursive Looped" panose="02000000000000000000" pitchFamily="2" charset="0"/>
              </a:rPr>
              <a:t>Ryan might</a:t>
            </a:r>
          </a:p>
          <a:p>
            <a:endParaRPr lang="en-GB" sz="2800" dirty="0">
              <a:solidFill>
                <a:srgbClr val="00B050"/>
              </a:solidFill>
              <a:latin typeface="Twinkl Cursive Looped" panose="02000000000000000000" pitchFamily="2" charset="0"/>
            </a:endParaRPr>
          </a:p>
          <a:p>
            <a:r>
              <a:rPr lang="en-GB" sz="2800" dirty="0">
                <a:solidFill>
                  <a:srgbClr val="00B050"/>
                </a:solidFill>
                <a:latin typeface="Twinkl Cursive Looped" panose="02000000000000000000" pitchFamily="2" charset="0"/>
              </a:rPr>
              <a:t>Cleo will</a:t>
            </a:r>
          </a:p>
        </p:txBody>
      </p:sp>
    </p:spTree>
    <p:extLst>
      <p:ext uri="{BB962C8B-B14F-4D97-AF65-F5344CB8AC3E}">
        <p14:creationId xmlns:p14="http://schemas.microsoft.com/office/powerpoint/2010/main" val="1015052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7F27C-301B-42E6-842A-2ECE0AFBC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E051C-EE56-46BD-BD52-3762BC668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>
                <a:solidFill>
                  <a:srgbClr val="C00000"/>
                </a:solidFill>
                <a:latin typeface="Twinkl Cursive Looped" panose="02000000000000000000" pitchFamily="2" charset="0"/>
              </a:rPr>
              <a:t>Nathan </a:t>
            </a:r>
          </a:p>
          <a:p>
            <a:endParaRPr lang="en-GB" sz="2800" dirty="0">
              <a:solidFill>
                <a:srgbClr val="C00000"/>
              </a:solidFill>
              <a:latin typeface="Twinkl Cursive Looped" panose="02000000000000000000" pitchFamily="2" charset="0"/>
            </a:endParaRPr>
          </a:p>
          <a:p>
            <a:r>
              <a:rPr lang="en-GB" sz="2800" dirty="0">
                <a:solidFill>
                  <a:srgbClr val="C00000"/>
                </a:solidFill>
                <a:latin typeface="Twinkl Cursive Looped" panose="02000000000000000000" pitchFamily="2" charset="0"/>
              </a:rPr>
              <a:t>The Benben Stone </a:t>
            </a:r>
          </a:p>
          <a:p>
            <a:endParaRPr lang="en-GB" sz="2800" dirty="0">
              <a:solidFill>
                <a:srgbClr val="C00000"/>
              </a:solidFill>
              <a:latin typeface="Twinkl Cursive Looped" panose="02000000000000000000" pitchFamily="2" charset="0"/>
            </a:endParaRPr>
          </a:p>
          <a:p>
            <a:r>
              <a:rPr lang="en-GB" sz="2800" dirty="0">
                <a:solidFill>
                  <a:srgbClr val="C00000"/>
                </a:solidFill>
                <a:latin typeface="Twinkl Cursive Looped" panose="02000000000000000000" pitchFamily="2" charset="0"/>
              </a:rPr>
              <a:t>Cleo’s mum</a:t>
            </a:r>
          </a:p>
        </p:txBody>
      </p:sp>
    </p:spTree>
    <p:extLst>
      <p:ext uri="{BB962C8B-B14F-4D97-AF65-F5344CB8AC3E}">
        <p14:creationId xmlns:p14="http://schemas.microsoft.com/office/powerpoint/2010/main" val="94988545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123</TotalTime>
  <Words>152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Century Gothic</vt:lpstr>
      <vt:lpstr>Twinkl Cursive Looped</vt:lpstr>
      <vt:lpstr>Wingdings</vt:lpstr>
      <vt:lpstr>Wingdings 3</vt:lpstr>
      <vt:lpstr>Wisp</vt:lpstr>
      <vt:lpstr>LI: to make predictions and use future tense</vt:lpstr>
      <vt:lpstr>When we predict what is going to happen in a story we will use the future tense – what we think will happen</vt:lpstr>
      <vt:lpstr>Let’s change some sentences from past to future  </vt:lpstr>
      <vt:lpstr>Now who could give me a sentence about what your are going to do, tomorrow, next week or in the future?</vt:lpstr>
      <vt:lpstr>Now we are going to think of our predictions about what we think will happen in the story of The Phoenix Code.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LI: to make predictions and use future tense</dc:title>
  <dc:creator>E Bourdillon</dc:creator>
  <cp:lastModifiedBy>E Bourdillon</cp:lastModifiedBy>
  <cp:revision>4</cp:revision>
  <dcterms:created xsi:type="dcterms:W3CDTF">2021-01-12T12:10:56Z</dcterms:created>
  <dcterms:modified xsi:type="dcterms:W3CDTF">2021-01-12T14:14:02Z</dcterms:modified>
</cp:coreProperties>
</file>