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3" r:id="rId21"/>
    <p:sldId id="627" r:id="rId22"/>
    <p:sldId id="631" r:id="rId23"/>
    <p:sldId id="622" r:id="rId24"/>
    <p:sldId id="625" r:id="rId25"/>
    <p:sldId id="6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20/03/2020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altLang="en-US" sz="1400">
              <a:ea typeface="Times New Roman" panose="02020603050405020304" pitchFamily="18" charset="0"/>
            </a:endParaRPr>
          </a:p>
          <a:p>
            <a:pPr lvl="0" algn="ctr" eaLnBrk="0" fontAlgn="base" hangingPunct="0">
              <a:spcBef>
                <a:spcPct val="0"/>
              </a:spcBef>
              <a:spcAft>
                <a:spcPct val="0"/>
              </a:spcAft>
            </a:pP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rPr>
              <a:t>All opinions and contributions are those of the authors. The contents of this resource are not connected with nor endorsed by any other company, organisation or institution.</a:t>
            </a:r>
            <a:endParaRPr lang="en-US" altLang="en-US" sz="1400">
              <a:ea typeface="Times New Roman" panose="02020603050405020304" pitchFamily="18" charset="0"/>
            </a:endParaRPr>
          </a:p>
          <a:p>
            <a:pPr lvl="0" algn="ctr" eaLnBrk="0" fontAlgn="base" hangingPunct="0">
              <a:spcBef>
                <a:spcPct val="0"/>
              </a:spcBef>
              <a:spcAft>
                <a:spcPct val="0"/>
              </a:spcAft>
            </a:pP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rPr>
              <a:t>PiXL Club Ltd endeavour to trace and contact copyright owners. If there are any inadvertent omissions or errors in the acknowledgements or usage, this is unintended and PiXL will remedy these on written notification</a:t>
            </a:r>
            <a:endParaRPr lang="en-US" altLang="en-US" sz="1400" dirty="0">
              <a:ea typeface="Times New Roman" panose="02020603050405020304" pitchFamily="18" charset="0"/>
            </a:endParaRPr>
          </a:p>
        </p:txBody>
      </p:sp>
      <p:sp>
        <p:nvSpPr>
          <p:cNvPr id="7" name="TextBox 6"/>
          <p:cNvSpPr txBox="1"/>
          <p:nvPr/>
        </p:nvSpPr>
        <p:spPr>
          <a:xfrm>
            <a:off x="4204447" y="6239435"/>
            <a:ext cx="3783106" cy="338554"/>
          </a:xfrm>
          <a:prstGeom prst="rect">
            <a:avLst/>
          </a:prstGeom>
          <a:noFill/>
        </p:spPr>
        <p:txBody>
          <a:bodyPr wrap="square" rtlCol="0">
            <a:spAutoFit/>
          </a:bodyPr>
          <a:lstStyle/>
          <a:p>
            <a:pPr algn="ctr"/>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Y1-2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Addition and Subtraction</a:t>
            </a:r>
          </a:p>
        </p:txBody>
      </p:sp>
      <p:sp>
        <p:nvSpPr>
          <p:cNvPr id="3" name="Rectangle 2"/>
          <p:cNvSpPr>
            <a:spLocks noChangeArrowheads="1"/>
          </p:cNvSpPr>
          <p:nvPr/>
        </p:nvSpPr>
        <p:spPr bwMode="auto">
          <a:xfrm>
            <a:off x="2998413" y="4119644"/>
            <a:ext cx="6128897" cy="67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Commissioned by The </a:t>
            </a:r>
            <a:r>
              <a:rPr kumimoji="0" lang="en-GB" altLang="en-US" sz="160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PiXL</a:t>
            </a:r>
            <a:r>
              <a:rPr kumimoji="0" lang="en-GB" altLang="en-US" sz="160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Club Ltd.</a:t>
            </a:r>
            <a:r>
              <a:rPr lang="en-GB" altLang="en-US" sz="16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October</a:t>
            </a:r>
            <a:r>
              <a:rPr kumimoji="0" lang="en-GB" altLang="en-US" sz="160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2019</a:t>
            </a:r>
            <a:endParaRPr kumimoji="0" lang="en-GB" altLang="en-US" sz="120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There are 6 red balls and 7 yellow balls in a bag. How many balls are in the bag altogether?</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13 balls</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051079" y="198627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as a bar model.</a:t>
            </a:r>
          </a:p>
          <a:p>
            <a:pPr algn="ctr"/>
            <a:endParaRPr lang="en-GB" sz="2400" dirty="0"/>
          </a:p>
        </p:txBody>
      </p:sp>
      <p:grpSp>
        <p:nvGrpSpPr>
          <p:cNvPr id="9" name="Group 8">
            <a:extLst>
              <a:ext uri="{FF2B5EF4-FFF2-40B4-BE49-F238E27FC236}">
                <a16:creationId xmlns:a16="http://schemas.microsoft.com/office/drawing/2014/main" id="{C4DC143B-1B39-4936-9EEA-CF9B408CDCBC}"/>
              </a:ext>
            </a:extLst>
          </p:cNvPr>
          <p:cNvGrpSpPr/>
          <p:nvPr/>
        </p:nvGrpSpPr>
        <p:grpSpPr>
          <a:xfrm>
            <a:off x="3110991" y="3394006"/>
            <a:ext cx="9406758" cy="1653984"/>
            <a:chOff x="3110991" y="3394006"/>
            <a:chExt cx="9406758" cy="1653984"/>
          </a:xfrm>
        </p:grpSpPr>
        <p:grpSp>
          <p:nvGrpSpPr>
            <p:cNvPr id="3" name="Group 2">
              <a:extLst>
                <a:ext uri="{FF2B5EF4-FFF2-40B4-BE49-F238E27FC236}">
                  <a16:creationId xmlns:a16="http://schemas.microsoft.com/office/drawing/2014/main" id="{74994AB3-BA85-499D-8A56-E27598C5B9B2}"/>
                </a:ext>
              </a:extLst>
            </p:cNvPr>
            <p:cNvGrpSpPr/>
            <p:nvPr/>
          </p:nvGrpSpPr>
          <p:grpSpPr>
            <a:xfrm>
              <a:off x="3110991" y="3394006"/>
              <a:ext cx="9406758" cy="1653984"/>
              <a:chOff x="2785242" y="3163614"/>
              <a:chExt cx="9406758" cy="1653984"/>
            </a:xfrm>
          </p:grpSpPr>
          <p:sp>
            <p:nvSpPr>
              <p:cNvPr id="14" name="Rectangle 13"/>
              <p:cNvSpPr/>
              <p:nvPr/>
            </p:nvSpPr>
            <p:spPr>
              <a:xfrm>
                <a:off x="4354621" y="3163614"/>
                <a:ext cx="6954509" cy="752907"/>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dirty="0">
                    <a:solidFill>
                      <a:schemeClr val="tx1"/>
                    </a:solidFill>
                  </a:rPr>
                  <a:t>? balls</a:t>
                </a:r>
              </a:p>
            </p:txBody>
          </p:sp>
          <p:sp>
            <p:nvSpPr>
              <p:cNvPr id="15" name="Rectangle 14"/>
              <p:cNvSpPr/>
              <p:nvPr/>
            </p:nvSpPr>
            <p:spPr>
              <a:xfrm>
                <a:off x="4354621" y="3899360"/>
                <a:ext cx="6954509" cy="918238"/>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Rectangle 10"/>
              <p:cNvSpPr/>
              <p:nvPr/>
            </p:nvSpPr>
            <p:spPr>
              <a:xfrm>
                <a:off x="2785242" y="4062914"/>
                <a:ext cx="6096000" cy="584775"/>
              </a:xfrm>
              <a:prstGeom prst="rect">
                <a:avLst/>
              </a:prstGeom>
            </p:spPr>
            <p:txBody>
              <a:bodyPr>
                <a:spAutoFit/>
              </a:bodyPr>
              <a:lstStyle/>
              <a:p>
                <a:pPr algn="ctr"/>
                <a:r>
                  <a:rPr lang="en-GB" sz="3200" dirty="0"/>
                  <a:t>Red   6</a:t>
                </a:r>
              </a:p>
            </p:txBody>
          </p:sp>
          <p:sp>
            <p:nvSpPr>
              <p:cNvPr id="12" name="Rectangle 11"/>
              <p:cNvSpPr/>
              <p:nvPr/>
            </p:nvSpPr>
            <p:spPr>
              <a:xfrm>
                <a:off x="6096000" y="4055219"/>
                <a:ext cx="6096000" cy="584775"/>
              </a:xfrm>
              <a:prstGeom prst="rect">
                <a:avLst/>
              </a:prstGeom>
            </p:spPr>
            <p:txBody>
              <a:bodyPr>
                <a:spAutoFit/>
              </a:bodyPr>
              <a:lstStyle/>
              <a:p>
                <a:pPr algn="ctr"/>
                <a:r>
                  <a:rPr lang="en-GB" sz="3200" dirty="0"/>
                  <a:t>Yellow    7</a:t>
                </a:r>
              </a:p>
            </p:txBody>
          </p:sp>
        </p:grpSp>
        <p:cxnSp>
          <p:nvCxnSpPr>
            <p:cNvPr id="17" name="Straight Connector 16"/>
            <p:cNvCxnSpPr>
              <a:cxnSpLocks/>
            </p:cNvCxnSpPr>
            <p:nvPr/>
          </p:nvCxnSpPr>
          <p:spPr>
            <a:xfrm>
              <a:off x="7403709" y="4118879"/>
              <a:ext cx="0" cy="929111"/>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47173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573541" y="299258"/>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75873"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There are 8 red pencils and 6 blue pencils in the table pot. How many pencils are there altogether?</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080482" y="451908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14 pencils</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2038036"/>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Class 2 have 28 pupils altogether. 11 of them wear coats at playtime. How many do not wear coats?</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3489506" y="3196389"/>
            <a:ext cx="574699"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DEA36C1-31DE-402D-9491-A3CA26FAA626}"/>
              </a:ext>
            </a:extLst>
          </p:cNvPr>
          <p:cNvSpPr/>
          <p:nvPr/>
        </p:nvSpPr>
        <p:spPr>
          <a:xfrm>
            <a:off x="7421988" y="3160215"/>
            <a:ext cx="515007"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59" y="3188253"/>
            <a:ext cx="4747671" cy="3193057"/>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4996" y="3188253"/>
            <a:ext cx="4732430" cy="3193057"/>
          </a:xfrm>
          <a:prstGeom prst="rect">
            <a:avLst/>
          </a:prstGeom>
        </p:spPr>
      </p:pic>
      <p:sp>
        <p:nvSpPr>
          <p:cNvPr id="8" name="TextBox 7"/>
          <p:cNvSpPr txBox="1"/>
          <p:nvPr/>
        </p:nvSpPr>
        <p:spPr>
          <a:xfrm>
            <a:off x="840827" y="1618593"/>
            <a:ext cx="10100441" cy="1569660"/>
          </a:xfrm>
          <a:prstGeom prst="rect">
            <a:avLst/>
          </a:prstGeom>
          <a:noFill/>
        </p:spPr>
        <p:txBody>
          <a:bodyPr wrap="square" rtlCol="0">
            <a:spAutoFit/>
          </a:bodyPr>
          <a:lstStyle/>
          <a:p>
            <a:pPr algn="ctr"/>
            <a:r>
              <a:rPr lang="en-GB" sz="3200" dirty="0"/>
              <a:t>Turn to your partner and tell them what altogether means.</a:t>
            </a:r>
          </a:p>
          <a:p>
            <a:pPr algn="ctr"/>
            <a:r>
              <a:rPr lang="en-GB" sz="3200" dirty="0"/>
              <a:t>Can you put the word ‘altogether’ in a sentence of your own?</a:t>
            </a:r>
          </a:p>
        </p:txBody>
      </p:sp>
    </p:spTree>
    <p:extLst>
      <p:ext uri="{BB962C8B-B14F-4D97-AF65-F5344CB8AC3E}">
        <p14:creationId xmlns:p14="http://schemas.microsoft.com/office/powerpoint/2010/main" val="90682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pupils</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altogether</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lang="en-GB" sz="2800" dirty="0">
                <a:solidFill>
                  <a:srgbClr val="000000"/>
                </a:solidFill>
                <a:latin typeface="Calibri"/>
              </a:rPr>
              <a:t> - What is the class called</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Class 2 have 28 pupils altogether. 11 of them wear coats at playtime. How many do not wear coats?</a:t>
            </a:r>
          </a:p>
          <a:p>
            <a:pPr algn="ctr"/>
            <a:endParaRPr lang="en-GB" sz="3200" dirty="0">
              <a:solidFill>
                <a:schemeClr val="tx1"/>
              </a:solidFill>
            </a:endParaRPr>
          </a:p>
        </p:txBody>
      </p:sp>
      <p:sp>
        <p:nvSpPr>
          <p:cNvPr id="7" name="Rectangle 6">
            <a:extLst>
              <a:ext uri="{FF2B5EF4-FFF2-40B4-BE49-F238E27FC236}">
                <a16:creationId xmlns:a16="http://schemas.microsoft.com/office/drawing/2014/main" id="{CC01C27C-6529-4D66-B602-DD0563E442CC}"/>
              </a:ext>
            </a:extLst>
          </p:cNvPr>
          <p:cNvSpPr/>
          <p:nvPr/>
        </p:nvSpPr>
        <p:spPr>
          <a:xfrm>
            <a:off x="3354142" y="1995617"/>
            <a:ext cx="441494"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144A436-1491-4B13-8387-4655E3881DB7}"/>
              </a:ext>
            </a:extLst>
          </p:cNvPr>
          <p:cNvSpPr/>
          <p:nvPr/>
        </p:nvSpPr>
        <p:spPr>
          <a:xfrm>
            <a:off x="6806727" y="1986024"/>
            <a:ext cx="419752" cy="56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1955058"/>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Class 2 have 28 pupils altogether. 11 of them wear coats at playtime. How many do not wear coats?</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299258"/>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1">
            <a:extLst>
              <a:ext uri="{FF2B5EF4-FFF2-40B4-BE49-F238E27FC236}">
                <a16:creationId xmlns:a16="http://schemas.microsoft.com/office/drawing/2014/main" id="{50A6B113-655C-4D29-9197-860CBB7D3442}"/>
              </a:ext>
            </a:extLst>
          </p:cNvPr>
          <p:cNvSpPr/>
          <p:nvPr/>
        </p:nvSpPr>
        <p:spPr>
          <a:xfrm>
            <a:off x="8029074" y="4613256"/>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17</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Class 2 have 28 pupils altogether. 11 of them wear coats at playtime. How many do not wear coats?</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17</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217391" y="1631982"/>
            <a:ext cx="3387977" cy="1116565"/>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So, I will do </a:t>
            </a:r>
          </a:p>
          <a:p>
            <a:pPr algn="ctr"/>
            <a:r>
              <a:rPr lang="en-GB" sz="2400" dirty="0"/>
              <a:t>28 – 11 = </a:t>
            </a:r>
          </a:p>
          <a:p>
            <a:pPr algn="ctr"/>
            <a:endParaRPr lang="en-GB" sz="2400" dirty="0"/>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058652" y="3801980"/>
            <a:ext cx="4074696" cy="2822426"/>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400" dirty="0"/>
              <a:t>I want to find out how many do not wear coats so I will take away the ones who do wear coats.</a:t>
            </a:r>
            <a:endParaRPr lang="en-GB" sz="24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806401" y="3286019"/>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 I can quickly subtract 11 by subtracting 10 and then subtracting 1 more using a mental method.</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Firstly, I need to start with all the pupils in the class.</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8"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Class 2 have 28 pupils altogether. 11 of them wear coats at playtime. How many do not wear coats?</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17</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119586" y="1895356"/>
            <a:ext cx="6525877" cy="623634"/>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I can show this as a bar model.</a:t>
            </a:r>
          </a:p>
          <a:p>
            <a:pPr algn="ctr"/>
            <a:endParaRPr lang="en-GB" sz="2400" dirty="0"/>
          </a:p>
        </p:txBody>
      </p:sp>
      <p:sp>
        <p:nvSpPr>
          <p:cNvPr id="8" name="Rectangle 7"/>
          <p:cNvSpPr/>
          <p:nvPr/>
        </p:nvSpPr>
        <p:spPr>
          <a:xfrm>
            <a:off x="4446398" y="3079531"/>
            <a:ext cx="7384123" cy="725214"/>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tx1"/>
                </a:solidFill>
              </a:rPr>
              <a:t>28 pupils</a:t>
            </a:r>
          </a:p>
        </p:txBody>
      </p:sp>
      <p:sp>
        <p:nvSpPr>
          <p:cNvPr id="9" name="Rectangle 8"/>
          <p:cNvSpPr/>
          <p:nvPr/>
        </p:nvSpPr>
        <p:spPr>
          <a:xfrm>
            <a:off x="4446398" y="3804745"/>
            <a:ext cx="7384124" cy="861848"/>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11" name="Straight Connector 10"/>
          <p:cNvCxnSpPr/>
          <p:nvPr/>
        </p:nvCxnSpPr>
        <p:spPr>
          <a:xfrm>
            <a:off x="7084496" y="3804745"/>
            <a:ext cx="10510" cy="861848"/>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352388" y="3717210"/>
            <a:ext cx="2742618" cy="954107"/>
          </a:xfrm>
          <a:prstGeom prst="rect">
            <a:avLst/>
          </a:prstGeom>
          <a:noFill/>
        </p:spPr>
        <p:txBody>
          <a:bodyPr wrap="square" rtlCol="0">
            <a:spAutoFit/>
          </a:bodyPr>
          <a:lstStyle/>
          <a:p>
            <a:pPr algn="ctr"/>
            <a:r>
              <a:rPr lang="en-GB" sz="2800" dirty="0"/>
              <a:t>Wear coats</a:t>
            </a:r>
          </a:p>
          <a:p>
            <a:pPr algn="ctr"/>
            <a:r>
              <a:rPr lang="en-GB" sz="2800" dirty="0"/>
              <a:t>11</a:t>
            </a:r>
          </a:p>
        </p:txBody>
      </p:sp>
      <p:sp>
        <p:nvSpPr>
          <p:cNvPr id="14" name="TextBox 13"/>
          <p:cNvSpPr txBox="1"/>
          <p:nvPr/>
        </p:nvSpPr>
        <p:spPr>
          <a:xfrm>
            <a:off x="8138459" y="3771891"/>
            <a:ext cx="3282023" cy="954107"/>
          </a:xfrm>
          <a:prstGeom prst="rect">
            <a:avLst/>
          </a:prstGeom>
          <a:noFill/>
        </p:spPr>
        <p:txBody>
          <a:bodyPr wrap="square" rtlCol="0">
            <a:spAutoFit/>
          </a:bodyPr>
          <a:lstStyle/>
          <a:p>
            <a:pPr algn="ctr"/>
            <a:r>
              <a:rPr lang="en-GB" sz="2800" dirty="0"/>
              <a:t>Do not wear coats</a:t>
            </a:r>
          </a:p>
          <a:p>
            <a:pPr algn="ctr"/>
            <a:r>
              <a:rPr lang="en-GB" sz="2800" dirty="0"/>
              <a:t>?</a:t>
            </a:r>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00878" y="1937059"/>
            <a:ext cx="934554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Class 1 have 26 pupils altogether. 14 of the pupils wear coats. How many pupils do not wear coats?</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787335" y="5016386"/>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12</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728342" y="28881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84462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545245" y="1711126"/>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738184"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Paul has 17 red hoops. He gives 8 hoops to Sarah. How many hoops does Paul have now?</a:t>
            </a:r>
          </a:p>
        </p:txBody>
      </p:sp>
      <p:sp>
        <p:nvSpPr>
          <p:cNvPr id="7" name="Rectangle 6">
            <a:extLst>
              <a:ext uri="{FF2B5EF4-FFF2-40B4-BE49-F238E27FC236}">
                <a16:creationId xmlns:a16="http://schemas.microsoft.com/office/drawing/2014/main" id="{CAF0EBE5-EFAE-4D6B-A47D-65C036F60B73}"/>
              </a:ext>
            </a:extLst>
          </p:cNvPr>
          <p:cNvSpPr/>
          <p:nvPr/>
        </p:nvSpPr>
        <p:spPr>
          <a:xfrm>
            <a:off x="6115910" y="2057399"/>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15 children attend football club. 12 children go to hockey club. How many children go to football and hockey club altogether?</a:t>
            </a:r>
          </a:p>
        </p:txBody>
      </p:sp>
    </p:spTree>
    <p:extLst>
      <p:ext uri="{BB962C8B-B14F-4D97-AF65-F5344CB8AC3E}">
        <p14:creationId xmlns:p14="http://schemas.microsoft.com/office/powerpoint/2010/main" val="381063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5D0A522-650B-4DB9-A89C-C987FAC40053}"/>
              </a:ext>
            </a:extLst>
          </p:cNvPr>
          <p:cNvCxnSpPr>
            <a:cxnSpLocks/>
          </p:cNvCxnSpPr>
          <p:nvPr/>
        </p:nvCxnSpPr>
        <p:spPr>
          <a:xfrm>
            <a:off x="6096001" y="0"/>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6A7A356-5E75-426F-81E1-FCA13BF89B1B}"/>
              </a:ext>
            </a:extLst>
          </p:cNvPr>
          <p:cNvCxnSpPr/>
          <p:nvPr/>
        </p:nvCxnSpPr>
        <p:spPr>
          <a:xfrm>
            <a:off x="135373" y="3385418"/>
            <a:ext cx="1193050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7EE1272-54FB-4FAF-AE9F-94C5DFDCF95C}"/>
              </a:ext>
            </a:extLst>
          </p:cNvPr>
          <p:cNvSpPr/>
          <p:nvPr/>
        </p:nvSpPr>
        <p:spPr>
          <a:xfrm>
            <a:off x="135373" y="1115501"/>
            <a:ext cx="6079251" cy="923330"/>
          </a:xfrm>
          <a:prstGeom prst="rect">
            <a:avLst/>
          </a:prstGeom>
        </p:spPr>
        <p:txBody>
          <a:bodyPr wrap="square">
            <a:spAutoFit/>
          </a:bodyPr>
          <a:lstStyle/>
          <a:p>
            <a:pPr algn="ctr"/>
            <a:endParaRPr lang="en-GB" sz="5400" b="1" u="sng" dirty="0"/>
          </a:p>
        </p:txBody>
      </p:sp>
      <p:sp>
        <p:nvSpPr>
          <p:cNvPr id="55" name="TextBox 54">
            <a:extLst>
              <a:ext uri="{FF2B5EF4-FFF2-40B4-BE49-F238E27FC236}">
                <a16:creationId xmlns:a16="http://schemas.microsoft.com/office/drawing/2014/main" id="{10E03561-3938-49D7-979C-0BB390A57718}"/>
              </a:ext>
            </a:extLst>
          </p:cNvPr>
          <p:cNvSpPr txBox="1"/>
          <p:nvPr/>
        </p:nvSpPr>
        <p:spPr>
          <a:xfrm>
            <a:off x="14656" y="3505860"/>
            <a:ext cx="6114226" cy="1754326"/>
          </a:xfrm>
          <a:prstGeom prst="rect">
            <a:avLst/>
          </a:prstGeom>
          <a:noFill/>
        </p:spPr>
        <p:txBody>
          <a:bodyPr wrap="square" rtlCol="0">
            <a:spAutoFit/>
          </a:bodyPr>
          <a:lstStyle/>
          <a:p>
            <a:pPr lvl="0" algn="ctr"/>
            <a:r>
              <a:rPr lang="en-GB" sz="3600" dirty="0"/>
              <a:t>Tom has 19 pennies. He gives 12 pennies to Sam. How many pennies does Tom have now?</a:t>
            </a:r>
          </a:p>
        </p:txBody>
      </p:sp>
      <p:sp>
        <p:nvSpPr>
          <p:cNvPr id="425" name="TextBox 424">
            <a:extLst>
              <a:ext uri="{FF2B5EF4-FFF2-40B4-BE49-F238E27FC236}">
                <a16:creationId xmlns:a16="http://schemas.microsoft.com/office/drawing/2014/main" id="{13245D96-0DE4-41F1-9B91-2B2B5C5904D4}"/>
              </a:ext>
            </a:extLst>
          </p:cNvPr>
          <p:cNvSpPr txBox="1"/>
          <p:nvPr/>
        </p:nvSpPr>
        <p:spPr>
          <a:xfrm>
            <a:off x="6096000" y="3505860"/>
            <a:ext cx="6045622" cy="2308324"/>
          </a:xfrm>
          <a:prstGeom prst="rect">
            <a:avLst/>
          </a:prstGeom>
          <a:noFill/>
        </p:spPr>
        <p:txBody>
          <a:bodyPr wrap="square" rtlCol="0">
            <a:spAutoFit/>
          </a:bodyPr>
          <a:lstStyle/>
          <a:p>
            <a:pPr lvl="0" algn="ctr"/>
            <a:r>
              <a:rPr lang="en-GB" sz="3600" dirty="0">
                <a:solidFill>
                  <a:srgbClr val="000000"/>
                </a:solidFill>
                <a:latin typeface="Calibri" panose="020F0502020204030204" pitchFamily="34" charset="0"/>
                <a:ea typeface="Times New Roman" panose="02020603050405020304" pitchFamily="18" charset="0"/>
              </a:rPr>
              <a:t>There were 86 pumpkins in a field. If 45 of them were picked, how many pumpkins were left in the field?</a:t>
            </a:r>
            <a:endParaRPr lang="en-GB" sz="3600" dirty="0">
              <a:solidFill>
                <a:prstClr val="black"/>
              </a:solidFill>
            </a:endParaRPr>
          </a:p>
        </p:txBody>
      </p:sp>
      <p:sp>
        <p:nvSpPr>
          <p:cNvPr id="2" name="Rectangle 1"/>
          <p:cNvSpPr/>
          <p:nvPr/>
        </p:nvSpPr>
        <p:spPr>
          <a:xfrm>
            <a:off x="6045622" y="174115"/>
            <a:ext cx="6096000" cy="2862322"/>
          </a:xfrm>
          <a:prstGeom prst="rect">
            <a:avLst/>
          </a:prstGeom>
        </p:spPr>
        <p:txBody>
          <a:bodyPr>
            <a:spAutoFit/>
          </a:bodyPr>
          <a:lstStyle/>
          <a:p>
            <a:pPr lvl="0" algn="ctr"/>
            <a:endParaRPr lang="en-GB" sz="3600" dirty="0">
              <a:solidFill>
                <a:srgbClr val="000000"/>
              </a:solidFill>
              <a:latin typeface="Calibri" panose="020F0502020204030204" pitchFamily="34" charset="0"/>
              <a:ea typeface="Times New Roman" panose="02020603050405020304" pitchFamily="18" charset="0"/>
            </a:endParaRPr>
          </a:p>
          <a:p>
            <a:pPr lvl="0" algn="ctr"/>
            <a:r>
              <a:rPr lang="en-GB" sz="3600" dirty="0">
                <a:solidFill>
                  <a:srgbClr val="000000"/>
                </a:solidFill>
                <a:latin typeface="Calibri" panose="020F0502020204030204" pitchFamily="34" charset="0"/>
                <a:ea typeface="Times New Roman" panose="02020603050405020304" pitchFamily="18" charset="0"/>
              </a:rPr>
              <a:t>18 children attend dance club. 15 children go to art club. How many children go to dance and art club altogether?</a:t>
            </a:r>
            <a:endParaRPr lang="en-GB" sz="3200" dirty="0">
              <a:latin typeface="Times New Roman" panose="02020603050405020304" pitchFamily="18" charset="0"/>
              <a:ea typeface="Times New Roman" panose="02020603050405020304" pitchFamily="18" charset="0"/>
            </a:endParaRPr>
          </a:p>
        </p:txBody>
      </p:sp>
      <p:sp>
        <p:nvSpPr>
          <p:cNvPr id="262" name="Title 1">
            <a:extLst>
              <a:ext uri="{FF2B5EF4-FFF2-40B4-BE49-F238E27FC236}">
                <a16:creationId xmlns:a16="http://schemas.microsoft.com/office/drawing/2014/main" id="{3DDFB834-FFCA-4D74-BC33-559E75C5C156}"/>
              </a:ext>
            </a:extLst>
          </p:cNvPr>
          <p:cNvSpPr txBox="1">
            <a:spLocks/>
          </p:cNvSpPr>
          <p:nvPr/>
        </p:nvSpPr>
        <p:spPr>
          <a:xfrm>
            <a:off x="344753" y="1114959"/>
            <a:ext cx="5454031" cy="800581"/>
          </a:xfrm>
          <a:prstGeom prst="rect">
            <a:avLst/>
          </a:prstGeom>
          <a:solidFill>
            <a:srgbClr val="EDCFE9"/>
          </a:solidFill>
          <a:ln>
            <a:solidFill>
              <a:schemeClr val="accent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nSpc>
                <a:spcPct val="100000"/>
              </a:lnSpc>
              <a:spcBef>
                <a:spcPts val="0"/>
              </a:spcBef>
            </a:pPr>
            <a:r>
              <a:rPr lang="en-GB" sz="5400" b="1" u="sng" dirty="0">
                <a:solidFill>
                  <a:prstClr val="black"/>
                </a:solidFill>
                <a:latin typeface="Calibri"/>
                <a:ea typeface="+mn-ea"/>
                <a:cs typeface="+mn-cs"/>
              </a:rPr>
              <a:t>Show Me Tasks</a:t>
            </a:r>
          </a:p>
        </p:txBody>
      </p:sp>
      <p:pic>
        <p:nvPicPr>
          <p:cNvPr id="263" name="Picture 262">
            <a:extLst>
              <a:ext uri="{FF2B5EF4-FFF2-40B4-BE49-F238E27FC236}">
                <a16:creationId xmlns:a16="http://schemas.microsoft.com/office/drawing/2014/main" id="{6E8C3D4E-1CA5-4486-9BD7-97CB166B3BEC}"/>
              </a:ext>
            </a:extLst>
          </p:cNvPr>
          <p:cNvPicPr/>
          <p:nvPr/>
        </p:nvPicPr>
        <p:blipFill>
          <a:blip r:embed="rId2">
            <a:extLst>
              <a:ext uri="{28A0092B-C50C-407E-A947-70E740481C1C}">
                <a14:useLocalDpi xmlns:a14="http://schemas.microsoft.com/office/drawing/2010/main" val="0"/>
              </a:ext>
            </a:extLst>
          </a:blip>
          <a:stretch>
            <a:fillRect/>
          </a:stretch>
        </p:blipFill>
        <p:spPr>
          <a:xfrm>
            <a:off x="108628" y="68544"/>
            <a:ext cx="929950" cy="984834"/>
          </a:xfrm>
          <a:prstGeom prst="rect">
            <a:avLst/>
          </a:prstGeom>
        </p:spPr>
      </p:pic>
      <p:pic>
        <p:nvPicPr>
          <p:cNvPr id="264" name="Picture 263">
            <a:extLst>
              <a:ext uri="{FF2B5EF4-FFF2-40B4-BE49-F238E27FC236}">
                <a16:creationId xmlns:a16="http://schemas.microsoft.com/office/drawing/2014/main" id="{0E084083-7A77-4279-8010-BAA21F5A7650}"/>
              </a:ext>
            </a:extLst>
          </p:cNvPr>
          <p:cNvPicPr>
            <a:picLocks noChangeAspect="1"/>
          </p:cNvPicPr>
          <p:nvPr/>
        </p:nvPicPr>
        <p:blipFill>
          <a:blip r:embed="rId3"/>
          <a:stretch>
            <a:fillRect/>
          </a:stretch>
        </p:blipFill>
        <p:spPr>
          <a:xfrm>
            <a:off x="10870876" y="68544"/>
            <a:ext cx="1168255" cy="771609"/>
          </a:xfrm>
          <a:prstGeom prst="rect">
            <a:avLst/>
          </a:prstGeom>
        </p:spPr>
      </p:pic>
    </p:spTree>
    <p:extLst>
      <p:ext uri="{BB962C8B-B14F-4D97-AF65-F5344CB8AC3E}">
        <p14:creationId xmlns:p14="http://schemas.microsoft.com/office/powerpoint/2010/main" val="2048006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820445"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769863" y="1870286"/>
            <a:ext cx="8877864" cy="412061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a:t>
            </a:r>
            <a:r>
              <a:rPr lang="en-GB" sz="2800" dirty="0" err="1">
                <a:solidFill>
                  <a:schemeClr val="tx1"/>
                </a:solidFill>
              </a:rPr>
              <a:t>PrimaryWise</a:t>
            </a:r>
            <a:r>
              <a:rPr lang="en-GB" sz="2800" dirty="0">
                <a:solidFill>
                  <a:schemeClr val="tx1"/>
                </a:solidFill>
              </a:rPr>
              <a:t> in the relevant year group areas. </a:t>
            </a:r>
          </a:p>
          <a:p>
            <a:pPr algn="ctr"/>
            <a:endParaRPr lang="en-GB" sz="2800" dirty="0">
              <a:solidFill>
                <a:schemeClr val="tx1"/>
              </a:solidFill>
            </a:endParaRPr>
          </a:p>
          <a:p>
            <a:pPr algn="ctr"/>
            <a:r>
              <a:rPr lang="en-GB" sz="2800" dirty="0">
                <a:solidFill>
                  <a:schemeClr val="tx1"/>
                </a:solidFill>
              </a:rPr>
              <a:t>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a:t>
            </a:r>
            <a:r>
              <a:rPr lang="en-GB" sz="4400" b="1" dirty="0" err="1">
                <a:solidFill>
                  <a:schemeClr val="accent5">
                    <a:lumMod val="50000"/>
                  </a:schemeClr>
                </a:solidFill>
                <a:latin typeface="+mn-lt"/>
              </a:rPr>
              <a:t>PiXL</a:t>
            </a:r>
            <a:r>
              <a:rPr lang="en-GB" sz="4400" b="1" dirty="0">
                <a:solidFill>
                  <a:schemeClr val="accent5">
                    <a:lumMod val="50000"/>
                  </a:schemeClr>
                </a:solidFill>
                <a:latin typeface="+mn-lt"/>
              </a:rPr>
              <a:t> approach to solving </a:t>
            </a:r>
            <a:r>
              <a:rPr lang="en-GB" sz="4400" b="1">
                <a:solidFill>
                  <a:schemeClr val="accent5">
                    <a:lumMod val="50000"/>
                  </a:schemeClr>
                </a:solidFill>
                <a:latin typeface="+mn-lt"/>
              </a:rPr>
              <a:t>word problems</a:t>
            </a:r>
            <a:endParaRPr lang="en-GB" sz="4400" b="1" dirty="0">
              <a:solidFill>
                <a:schemeClr val="accent5">
                  <a:lumMod val="50000"/>
                </a:schemeClr>
              </a:solidFill>
              <a:latin typeface="+mn-lt"/>
            </a:endParaRP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a:extLst>
              <a:ext uri="{FF2B5EF4-FFF2-40B4-BE49-F238E27FC236}">
                <a16:creationId xmlns:a16="http://schemas.microsoft.com/office/drawing/2014/main" id="{CE54006A-AA76-4A5D-8F61-5797D591C100}"/>
              </a:ext>
            </a:extLst>
          </p:cNvPr>
          <p:cNvSpPr/>
          <p:nvPr/>
        </p:nvSpPr>
        <p:spPr>
          <a:xfrm>
            <a:off x="3425516" y="1759552"/>
            <a:ext cx="3039456"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711B1EC1-7FF4-4547-B90C-0B2E8671C4D4}"/>
              </a:ext>
            </a:extLst>
          </p:cNvPr>
          <p:cNvSpPr/>
          <p:nvPr/>
        </p:nvSpPr>
        <p:spPr>
          <a:xfrm>
            <a:off x="7852612" y="1724717"/>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97476" y="1535647"/>
            <a:ext cx="2168328" cy="1516259"/>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792704"/>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There are 6 red balls and 7 yellow balls in a bag. How many balls are in the bag altogether?</a:t>
            </a:r>
          </a:p>
        </p:txBody>
      </p:sp>
      <p:sp>
        <p:nvSpPr>
          <p:cNvPr id="6" name="Rectangle 5">
            <a:extLst>
              <a:ext uri="{FF2B5EF4-FFF2-40B4-BE49-F238E27FC236}">
                <a16:creationId xmlns:a16="http://schemas.microsoft.com/office/drawing/2014/main" id="{B365902F-F6EB-408C-8258-3DA0D4E05C42}"/>
              </a:ext>
            </a:extLst>
          </p:cNvPr>
          <p:cNvSpPr/>
          <p:nvPr/>
        </p:nvSpPr>
        <p:spPr>
          <a:xfrm>
            <a:off x="6311504" y="2760903"/>
            <a:ext cx="325738"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4C0A567-593B-4AFE-A4C0-1236AF6B3444}"/>
              </a:ext>
            </a:extLst>
          </p:cNvPr>
          <p:cNvSpPr/>
          <p:nvPr/>
        </p:nvSpPr>
        <p:spPr>
          <a:xfrm>
            <a:off x="3494577" y="2760903"/>
            <a:ext cx="320678"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950" y="2796534"/>
            <a:ext cx="4717189" cy="3177815"/>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802" y="2796534"/>
            <a:ext cx="4724809" cy="3154953"/>
          </a:xfrm>
          <a:prstGeom prst="rect">
            <a:avLst/>
          </a:prstGeom>
        </p:spPr>
      </p:pic>
      <p:sp>
        <p:nvSpPr>
          <p:cNvPr id="12" name="TextBox 11"/>
          <p:cNvSpPr txBox="1"/>
          <p:nvPr/>
        </p:nvSpPr>
        <p:spPr>
          <a:xfrm>
            <a:off x="738184" y="1629103"/>
            <a:ext cx="10591968" cy="584775"/>
          </a:xfrm>
          <a:prstGeom prst="rect">
            <a:avLst/>
          </a:prstGeom>
          <a:noFill/>
        </p:spPr>
        <p:txBody>
          <a:bodyPr wrap="square" rtlCol="0">
            <a:spAutoFit/>
          </a:bodyPr>
          <a:lstStyle/>
          <a:p>
            <a:pPr algn="ctr"/>
            <a:r>
              <a:rPr lang="en-GB" sz="3200" dirty="0"/>
              <a:t>Turn to your partner and tell them what altogether means.</a:t>
            </a:r>
          </a:p>
        </p:txBody>
      </p:sp>
    </p:spTree>
    <p:extLst>
      <p:ext uri="{BB962C8B-B14F-4D97-AF65-F5344CB8AC3E}">
        <p14:creationId xmlns:p14="http://schemas.microsoft.com/office/powerpoint/2010/main" val="1120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48739"/>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796716" y="1630703"/>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a:solidFill>
                  <a:schemeClr val="tx1"/>
                </a:solidFill>
              </a:rPr>
              <a:t>There are 6 red balls and 7 yellow balls in a bag. How many balls are in the bag altogether?</a:t>
            </a:r>
            <a:endParaRPr lang="en-GB" sz="3200" dirty="0">
              <a:solidFill>
                <a:schemeClr val="tx1"/>
              </a:solidFill>
            </a:endParaRPr>
          </a:p>
        </p:txBody>
      </p:sp>
      <p:sp>
        <p:nvSpPr>
          <p:cNvPr id="8" name="Rectangle 7">
            <a:extLst>
              <a:ext uri="{FF2B5EF4-FFF2-40B4-BE49-F238E27FC236}">
                <a16:creationId xmlns:a16="http://schemas.microsoft.com/office/drawing/2014/main" id="{905F9925-5CA0-4EC8-AD85-FCE2D191059A}"/>
              </a:ext>
            </a:extLst>
          </p:cNvPr>
          <p:cNvSpPr/>
          <p:nvPr/>
        </p:nvSpPr>
        <p:spPr>
          <a:xfrm>
            <a:off x="5997106" y="2330124"/>
            <a:ext cx="282826"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365902F-F6EB-408C-8258-3DA0D4E05C42}"/>
              </a:ext>
            </a:extLst>
          </p:cNvPr>
          <p:cNvSpPr/>
          <p:nvPr/>
        </p:nvSpPr>
        <p:spPr>
          <a:xfrm>
            <a:off x="3487307" y="2302116"/>
            <a:ext cx="327948"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8">
            <a:extLst>
              <a:ext uri="{FF2B5EF4-FFF2-40B4-BE49-F238E27FC236}">
                <a16:creationId xmlns:a16="http://schemas.microsoft.com/office/drawing/2014/main" id="{566E6A9D-74FD-4623-97B9-1FEAB954DC82}"/>
              </a:ext>
            </a:extLst>
          </p:cNvPr>
          <p:cNvSpPr/>
          <p:nvPr/>
        </p:nvSpPr>
        <p:spPr>
          <a:xfrm>
            <a:off x="1123071" y="4189581"/>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noProof="0" dirty="0">
                <a:solidFill>
                  <a:srgbClr val="000000"/>
                </a:solidFill>
                <a:latin typeface="Calibri"/>
              </a:rPr>
              <a:t>ball</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altogether</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lang="en-GB" sz="2800" dirty="0">
                <a:solidFill>
                  <a:srgbClr val="000000"/>
                </a:solidFill>
                <a:latin typeface="Calibri"/>
              </a:rPr>
              <a:t> - What colour balls are there</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591126" y="190298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a:solidFill>
                  <a:schemeClr val="tx1"/>
                </a:solidFill>
              </a:rPr>
              <a:t>There are 6 red balls and 7 yellow balls in a bag. How many balls are in the bag altogether?</a:t>
            </a:r>
            <a:endParaRPr lang="en-GB" sz="3600" dirty="0">
              <a:solidFill>
                <a:schemeClr val="tx1"/>
              </a:solidFill>
            </a:endParaRP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417009" y="4415728"/>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13 balls</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There are 6 red balls and 7 yellow balls in a bag. How many balls are in the bag altogether?</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13 balls </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454638" y="1661228"/>
            <a:ext cx="3282727" cy="221777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Firstly, I need to understand that altogether means putting them together.</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I will add 6 and 7. </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349326" y="4395239"/>
            <a:ext cx="4074696" cy="1491539"/>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800" dirty="0"/>
              <a:t>By putting the balls together, I am adding.</a:t>
            </a:r>
            <a:endParaRPr lang="en-GB" sz="28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939285" y="3801979"/>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6 + 7 = ?</a:t>
            </a:r>
            <a:endParaRPr lang="en-GB" sz="4000" u="sng" dirty="0"/>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2649</TotalTime>
  <Words>1441</Words>
  <Application>Microsoft Office PowerPoint</Application>
  <PresentationFormat>Widescreen</PresentationFormat>
  <Paragraphs>202</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Next Steps</vt:lpstr>
      <vt:lpstr>Your Turn</vt:lpstr>
      <vt:lpstr>PowerPoint Presentation</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S Hazelby</cp:lastModifiedBy>
  <cp:revision>214</cp:revision>
  <dcterms:created xsi:type="dcterms:W3CDTF">2017-03-29T13:14:03Z</dcterms:created>
  <dcterms:modified xsi:type="dcterms:W3CDTF">2020-03-20T10:20:52Z</dcterms:modified>
</cp:coreProperties>
</file>