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8" r:id="rId22"/>
    <p:sldId id="623" r:id="rId23"/>
    <p:sldId id="622" r:id="rId24"/>
    <p:sldId id="625" r:id="rId25"/>
    <p:sldId id="6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2788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00562"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54129"/>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Y1-2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32520"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Fractions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Ben has some buttons. He gives half of them to Max which is 12 buttons. How many buttons does Ben have left?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buttons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with a picture.</a:t>
            </a:r>
          </a:p>
          <a:p>
            <a:pPr algn="ctr"/>
            <a:endParaRPr lang="en-GB" sz="2400" dirty="0"/>
          </a:p>
        </p:txBody>
      </p:sp>
      <p:sp>
        <p:nvSpPr>
          <p:cNvPr id="9" name="Speech Bubble: Rectangle 12">
            <a:extLst>
              <a:ext uri="{FF2B5EF4-FFF2-40B4-BE49-F238E27FC236}">
                <a16:creationId xmlns:a16="http://schemas.microsoft.com/office/drawing/2014/main" id="{755BA3ED-7EC3-40BF-BD56-2FCFB1886BD5}"/>
              </a:ext>
            </a:extLst>
          </p:cNvPr>
          <p:cNvSpPr/>
          <p:nvPr/>
        </p:nvSpPr>
        <p:spPr>
          <a:xfrm>
            <a:off x="5747536" y="4656084"/>
            <a:ext cx="5526582" cy="16962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Max has 12 which is half the number Ben had. So Ben must have the other half.</a:t>
            </a:r>
          </a:p>
          <a:p>
            <a:pPr algn="ctr"/>
            <a:endParaRPr lang="en-GB" sz="2400" dirty="0"/>
          </a:p>
        </p:txBody>
      </p:sp>
      <p:sp>
        <p:nvSpPr>
          <p:cNvPr id="8" name="Flowchart: Connector 7"/>
          <p:cNvSpPr/>
          <p:nvPr/>
        </p:nvSpPr>
        <p:spPr>
          <a:xfrm>
            <a:off x="5108827" y="3199120"/>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Connector 10"/>
          <p:cNvSpPr/>
          <p:nvPr/>
        </p:nvSpPr>
        <p:spPr>
          <a:xfrm>
            <a:off x="5395051" y="318197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p:cNvSpPr/>
          <p:nvPr/>
        </p:nvSpPr>
        <p:spPr>
          <a:xfrm>
            <a:off x="5111505" y="3486978"/>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p:cNvSpPr/>
          <p:nvPr/>
        </p:nvSpPr>
        <p:spPr>
          <a:xfrm>
            <a:off x="5392542" y="350516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p:cNvSpPr/>
          <p:nvPr/>
        </p:nvSpPr>
        <p:spPr>
          <a:xfrm>
            <a:off x="5680208" y="3498461"/>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p:cNvSpPr/>
          <p:nvPr/>
        </p:nvSpPr>
        <p:spPr>
          <a:xfrm>
            <a:off x="5680208" y="319566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p:cNvSpPr/>
          <p:nvPr/>
        </p:nvSpPr>
        <p:spPr>
          <a:xfrm>
            <a:off x="5969922" y="349766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Connector 17"/>
          <p:cNvSpPr/>
          <p:nvPr/>
        </p:nvSpPr>
        <p:spPr>
          <a:xfrm>
            <a:off x="5969922" y="318594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p:cNvSpPr/>
          <p:nvPr/>
        </p:nvSpPr>
        <p:spPr>
          <a:xfrm>
            <a:off x="6264492" y="350515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Connector 19"/>
          <p:cNvSpPr/>
          <p:nvPr/>
        </p:nvSpPr>
        <p:spPr>
          <a:xfrm>
            <a:off x="6269348" y="318197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Connector 20"/>
          <p:cNvSpPr/>
          <p:nvPr/>
        </p:nvSpPr>
        <p:spPr>
          <a:xfrm>
            <a:off x="6559062" y="3505160"/>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p:cNvSpPr/>
          <p:nvPr/>
        </p:nvSpPr>
        <p:spPr>
          <a:xfrm>
            <a:off x="8481301" y="318179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p:cNvSpPr/>
          <p:nvPr/>
        </p:nvSpPr>
        <p:spPr>
          <a:xfrm>
            <a:off x="8782336" y="319430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p:cNvSpPr/>
          <p:nvPr/>
        </p:nvSpPr>
        <p:spPr>
          <a:xfrm>
            <a:off x="8479544" y="348697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p:cNvSpPr/>
          <p:nvPr/>
        </p:nvSpPr>
        <p:spPr>
          <a:xfrm>
            <a:off x="8781396" y="349550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p:cNvSpPr/>
          <p:nvPr/>
        </p:nvSpPr>
        <p:spPr>
          <a:xfrm>
            <a:off x="9068684" y="349943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9068684" y="318778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Connector 28"/>
          <p:cNvSpPr/>
          <p:nvPr/>
        </p:nvSpPr>
        <p:spPr>
          <a:xfrm>
            <a:off x="9369719" y="349943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lowchart: Connector 29"/>
          <p:cNvSpPr/>
          <p:nvPr/>
        </p:nvSpPr>
        <p:spPr>
          <a:xfrm>
            <a:off x="9369719" y="3188871"/>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lowchart: Connector 30"/>
          <p:cNvSpPr/>
          <p:nvPr/>
        </p:nvSpPr>
        <p:spPr>
          <a:xfrm>
            <a:off x="9652946" y="349439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Connector 31"/>
          <p:cNvSpPr/>
          <p:nvPr/>
        </p:nvSpPr>
        <p:spPr>
          <a:xfrm>
            <a:off x="9654636" y="318520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Connector 32"/>
          <p:cNvSpPr/>
          <p:nvPr/>
        </p:nvSpPr>
        <p:spPr>
          <a:xfrm>
            <a:off x="9942416" y="349550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Connector 33"/>
          <p:cNvSpPr/>
          <p:nvPr/>
        </p:nvSpPr>
        <p:spPr>
          <a:xfrm>
            <a:off x="9942416" y="318941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664819" y="3845986"/>
            <a:ext cx="993843" cy="371789"/>
          </a:xfrm>
          <a:prstGeom prst="rect">
            <a:avLst/>
          </a:prstGeom>
          <a:noFill/>
        </p:spPr>
        <p:txBody>
          <a:bodyPr wrap="square" rtlCol="0">
            <a:spAutoFit/>
          </a:bodyPr>
          <a:lstStyle/>
          <a:p>
            <a:r>
              <a:rPr lang="en-GB" dirty="0"/>
              <a:t>Max</a:t>
            </a:r>
          </a:p>
        </p:txBody>
      </p:sp>
      <p:sp>
        <p:nvSpPr>
          <p:cNvPr id="35" name="TextBox 34"/>
          <p:cNvSpPr txBox="1"/>
          <p:nvPr/>
        </p:nvSpPr>
        <p:spPr>
          <a:xfrm>
            <a:off x="9068684" y="3866954"/>
            <a:ext cx="993843" cy="371789"/>
          </a:xfrm>
          <a:prstGeom prst="rect">
            <a:avLst/>
          </a:prstGeom>
          <a:noFill/>
        </p:spPr>
        <p:txBody>
          <a:bodyPr wrap="square" rtlCol="0">
            <a:spAutoFit/>
          </a:bodyPr>
          <a:lstStyle/>
          <a:p>
            <a:r>
              <a:rPr lang="en-GB" dirty="0"/>
              <a:t>Ben</a:t>
            </a:r>
          </a:p>
        </p:txBody>
      </p:sp>
      <p:sp>
        <p:nvSpPr>
          <p:cNvPr id="36" name="Flowchart: Connector 35"/>
          <p:cNvSpPr/>
          <p:nvPr/>
        </p:nvSpPr>
        <p:spPr>
          <a:xfrm>
            <a:off x="6559062" y="319619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8"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10" grpId="0"/>
      <p:bldP spid="35"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227221"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Beth has some stones. She gives half of them to Seb. Seb has 14 stones. How many stones does Beth have?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6979531" y="4767825"/>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Answer:14 stones</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00789" y="223822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Sam has some counters. She gives half of them to Max. She has 6 counters left. How many counters did Sam begin with?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480247" y="4387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592318" y="3615416"/>
            <a:ext cx="384458"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01C27C-6529-4D66-B602-DD0563E442CC}"/>
              </a:ext>
            </a:extLst>
          </p:cNvPr>
          <p:cNvSpPr/>
          <p:nvPr/>
        </p:nvSpPr>
        <p:spPr>
          <a:xfrm>
            <a:off x="7449685" y="3103603"/>
            <a:ext cx="789276"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62853" y="11914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147085"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begin</a:t>
            </a:r>
          </a:p>
          <a:p>
            <a:pPr algn="ctr"/>
            <a:r>
              <a:rPr lang="en-GB" sz="3600" dirty="0"/>
              <a:t>counters</a:t>
            </a:r>
          </a:p>
          <a:p>
            <a:pPr algn="ctr"/>
            <a:r>
              <a:rPr lang="en-GB" sz="3600" dirty="0"/>
              <a:t>half</a:t>
            </a:r>
          </a:p>
          <a:p>
            <a:pPr algn="ctr"/>
            <a:endParaRPr lang="en-GB"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698" y="1355124"/>
            <a:ext cx="7893329" cy="5413288"/>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114926" y="41950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another word for ‘begin’</a:t>
            </a:r>
            <a:r>
              <a:rPr kumimoji="0" lang="en-GB" sz="2800" b="0" i="0" u="none" strike="noStrike" kern="1200" cap="none" spc="0" normalizeH="0" noProof="0" dirty="0">
                <a:ln>
                  <a:noFill/>
                </a:ln>
                <a:solidFill>
                  <a:srgbClr val="000000"/>
                </a:solidFill>
                <a:effectLst/>
                <a:uLnTx/>
                <a:uFillTx/>
                <a:latin typeface="Calibri"/>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Calibri"/>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ho</a:t>
            </a:r>
            <a:r>
              <a:rPr kumimoji="0" lang="en-GB" sz="2800" b="0" i="0" u="none" strike="noStrike" kern="1200" cap="none" spc="0" normalizeH="0" noProof="0" dirty="0">
                <a:ln>
                  <a:noFill/>
                </a:ln>
                <a:solidFill>
                  <a:srgbClr val="000000"/>
                </a:solidFill>
                <a:effectLst/>
                <a:uLnTx/>
                <a:uFillTx/>
                <a:latin typeface="Calibri"/>
                <a:ea typeface="+mn-ea"/>
                <a:cs typeface="+mn-cs"/>
              </a:rPr>
              <a:t> starts with the counters</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Sam has some counters. She gives half of them to Max. She has 6 counters left. How many counters did Sam begin with?</a:t>
            </a:r>
          </a:p>
          <a:p>
            <a:pPr algn="ctr"/>
            <a:endParaRPr lang="en-GB" sz="2800" dirty="0">
              <a:solidFill>
                <a:schemeClr val="tx1"/>
              </a:solidFill>
            </a:endParaRPr>
          </a:p>
        </p:txBody>
      </p:sp>
      <p:sp>
        <p:nvSpPr>
          <p:cNvPr id="7" name="Rectangle 6">
            <a:extLst>
              <a:ext uri="{FF2B5EF4-FFF2-40B4-BE49-F238E27FC236}">
                <a16:creationId xmlns:a16="http://schemas.microsoft.com/office/drawing/2014/main" id="{CC01C27C-6529-4D66-B602-DD0563E442CC}"/>
              </a:ext>
            </a:extLst>
          </p:cNvPr>
          <p:cNvSpPr/>
          <p:nvPr/>
        </p:nvSpPr>
        <p:spPr>
          <a:xfrm>
            <a:off x="2233761" y="2284923"/>
            <a:ext cx="321567"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01C27C-6529-4D66-B602-DD0563E442CC}"/>
              </a:ext>
            </a:extLst>
          </p:cNvPr>
          <p:cNvSpPr/>
          <p:nvPr/>
        </p:nvSpPr>
        <p:spPr>
          <a:xfrm>
            <a:off x="6851086" y="1841194"/>
            <a:ext cx="749863"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082791" y="1807905"/>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Sam has some counters. She gives half of them to Max. She has 6 counters left. How many counters did Sam begin with?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86224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771581" y="4466102"/>
            <a:ext cx="379830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12 counters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Sam has some counters. She gives half of them to Max. She has 6 counters left. How many counters did Sam begin with?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counters</a:t>
            </a:r>
          </a:p>
        </p:txBody>
      </p:sp>
      <p:sp>
        <p:nvSpPr>
          <p:cNvPr id="13" name="Speech Bubble: Rectangle 7">
            <a:extLst>
              <a:ext uri="{FF2B5EF4-FFF2-40B4-BE49-F238E27FC236}">
                <a16:creationId xmlns:a16="http://schemas.microsoft.com/office/drawing/2014/main" id="{151FEB27-A009-470D-9BFC-A94A2EF70B54}"/>
              </a:ext>
            </a:extLst>
          </p:cNvPr>
          <p:cNvSpPr/>
          <p:nvPr/>
        </p:nvSpPr>
        <p:spPr>
          <a:xfrm>
            <a:off x="5189194" y="158353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children have some counters.</a:t>
            </a:r>
          </a:p>
        </p:txBody>
      </p:sp>
      <mc:AlternateContent xmlns:mc="http://schemas.openxmlformats.org/markup-compatibility/2006" xmlns:a14="http://schemas.microsoft.com/office/drawing/2010/main">
        <mc:Choice Requires="a14">
          <p:sp>
            <p:nvSpPr>
              <p:cNvPr id="15" name="Speech Bubble: Rectangle 9">
                <a:extLst>
                  <a:ext uri="{FF2B5EF4-FFF2-40B4-BE49-F238E27FC236}">
                    <a16:creationId xmlns:a16="http://schemas.microsoft.com/office/drawing/2014/main" id="{E0DB13A3-6D20-4617-8798-6CDE7EA45F6E}"/>
                  </a:ext>
                </a:extLst>
              </p:cNvPr>
              <p:cNvSpPr/>
              <p:nvPr/>
            </p:nvSpPr>
            <p:spPr>
              <a:xfrm>
                <a:off x="4568413" y="4014136"/>
                <a:ext cx="4074696"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Sam had all the counters. Now she has given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b="0" dirty="0"/>
              </a:p>
              <a:p>
                <a:pPr algn="ctr"/>
                <a:r>
                  <a:rPr lang="en-GB" sz="2400" dirty="0"/>
                  <a:t>to Max and has 6 herself.</a:t>
                </a:r>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5"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568413" y="4014136"/>
                <a:ext cx="4074696" cy="2415889"/>
              </a:xfrm>
              <a:prstGeom prst="wedgeRectCallout">
                <a:avLst>
                  <a:gd name="adj1" fmla="val -51014"/>
                  <a:gd name="adj2" fmla="val -76270"/>
                </a:avLst>
              </a:prstGeom>
              <a:blipFill>
                <a:blip r:embed="rId5"/>
                <a:stretch>
                  <a:fillRect r="-1732"/>
                </a:stretch>
              </a:blipFill>
              <a:ln w="38100">
                <a:solidFill>
                  <a:srgbClr val="FF0000"/>
                </a:solidFill>
              </a:ln>
            </p:spPr>
            <p:txBody>
              <a:bodyPr/>
              <a:lstStyle/>
              <a:p>
                <a:r>
                  <a:rPr lang="en-GB">
                    <a:noFill/>
                  </a:rPr>
                  <a:t> </a:t>
                </a:r>
              </a:p>
            </p:txBody>
          </p:sp>
        </mc:Fallback>
      </mc:AlternateContent>
      <p:grpSp>
        <p:nvGrpSpPr>
          <p:cNvPr id="3" name="Group 2">
            <a:extLst>
              <a:ext uri="{FF2B5EF4-FFF2-40B4-BE49-F238E27FC236}">
                <a16:creationId xmlns:a16="http://schemas.microsoft.com/office/drawing/2014/main" id="{90143E5C-7C9F-4E8F-BB6F-EB5064BA5202}"/>
              </a:ext>
            </a:extLst>
          </p:cNvPr>
          <p:cNvGrpSpPr/>
          <p:nvPr/>
        </p:nvGrpSpPr>
        <p:grpSpPr>
          <a:xfrm>
            <a:off x="9377459" y="2083968"/>
            <a:ext cx="2400403" cy="3503982"/>
            <a:chOff x="9377459" y="2083968"/>
            <a:chExt cx="2400403" cy="3503982"/>
          </a:xfrm>
        </p:grpSpPr>
        <p:sp>
          <p:nvSpPr>
            <p:cNvPr id="14" name="Speech Bubble: Rectangle 8">
              <a:extLst>
                <a:ext uri="{FF2B5EF4-FFF2-40B4-BE49-F238E27FC236}">
                  <a16:creationId xmlns:a16="http://schemas.microsoft.com/office/drawing/2014/main" id="{BC6B00E6-1372-4244-B66F-FD12651D3FA9}"/>
                </a:ext>
              </a:extLst>
            </p:cNvPr>
            <p:cNvSpPr/>
            <p:nvPr/>
          </p:nvSpPr>
          <p:spPr>
            <a:xfrm>
              <a:off x="9377459" y="2083968"/>
              <a:ext cx="2400403" cy="350398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Halves mean 2 equal pieces.</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6" name="Flowchart: Sort 15"/>
            <p:cNvSpPr/>
            <p:nvPr/>
          </p:nvSpPr>
          <p:spPr>
            <a:xfrm>
              <a:off x="10015178" y="3388770"/>
              <a:ext cx="1124965" cy="1250731"/>
            </a:xfrm>
            <a:prstGeom prst="flowChartSo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Sam has some counters. She gives half of them to Max. She has 6 counters left. How many counters did Sam begin with?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counters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261286" y="177258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as a bar model.</a:t>
            </a:r>
          </a:p>
          <a:p>
            <a:pPr algn="ctr"/>
            <a:endParaRPr lang="en-GB" sz="2400" dirty="0"/>
          </a:p>
        </p:txBody>
      </p:sp>
      <p:graphicFrame>
        <p:nvGraphicFramePr>
          <p:cNvPr id="14" name="Table 13">
            <a:extLst>
              <a:ext uri="{FF2B5EF4-FFF2-40B4-BE49-F238E27FC236}">
                <a16:creationId xmlns:a16="http://schemas.microsoft.com/office/drawing/2014/main" id="{15F3624D-4A59-4450-B347-32F65E6736CB}"/>
              </a:ext>
            </a:extLst>
          </p:cNvPr>
          <p:cNvGraphicFramePr>
            <a:graphicFrameLocks noGrp="1"/>
          </p:cNvGraphicFramePr>
          <p:nvPr>
            <p:extLst>
              <p:ext uri="{D42A27DB-BD31-4B8C-83A1-F6EECF244321}">
                <p14:modId xmlns:p14="http://schemas.microsoft.com/office/powerpoint/2010/main" val="800778395"/>
              </p:ext>
            </p:extLst>
          </p:nvPr>
        </p:nvGraphicFramePr>
        <p:xfrm>
          <a:off x="4354622" y="3286019"/>
          <a:ext cx="6919496" cy="915960"/>
        </p:xfrm>
        <a:graphic>
          <a:graphicData uri="http://schemas.openxmlformats.org/drawingml/2006/table">
            <a:tbl>
              <a:tblPr firstRow="1" bandRow="1">
                <a:tableStyleId>{5C22544A-7EE6-4342-B048-85BDC9FD1C3A}</a:tableStyleId>
              </a:tblPr>
              <a:tblGrid>
                <a:gridCol w="3459748">
                  <a:extLst>
                    <a:ext uri="{9D8B030D-6E8A-4147-A177-3AD203B41FA5}">
                      <a16:colId xmlns:a16="http://schemas.microsoft.com/office/drawing/2014/main" val="3255217815"/>
                    </a:ext>
                  </a:extLst>
                </a:gridCol>
                <a:gridCol w="3459748">
                  <a:extLst>
                    <a:ext uri="{9D8B030D-6E8A-4147-A177-3AD203B41FA5}">
                      <a16:colId xmlns:a16="http://schemas.microsoft.com/office/drawing/2014/main" val="1654699651"/>
                    </a:ext>
                  </a:extLst>
                </a:gridCol>
              </a:tblGrid>
              <a:tr h="915960">
                <a:tc>
                  <a:txBody>
                    <a:bodyPr/>
                    <a:lstStyle/>
                    <a:p>
                      <a:pPr algn="ctr"/>
                      <a:r>
                        <a:rPr lang="en-GB" sz="3600" dirty="0"/>
                        <a:t>Sam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3600" dirty="0"/>
                        <a:t>Max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187165845"/>
                  </a:ext>
                </a:extLst>
              </a:tr>
            </a:tbl>
          </a:graphicData>
        </a:graphic>
      </p:graphicFrame>
      <p:sp>
        <p:nvSpPr>
          <p:cNvPr id="15" name="Speech Bubble: Rectangle 12">
            <a:extLst>
              <a:ext uri="{FF2B5EF4-FFF2-40B4-BE49-F238E27FC236}">
                <a16:creationId xmlns:a16="http://schemas.microsoft.com/office/drawing/2014/main" id="{755BA3ED-7EC3-40BF-BD56-2FCFB1886BD5}"/>
              </a:ext>
            </a:extLst>
          </p:cNvPr>
          <p:cNvSpPr/>
          <p:nvPr/>
        </p:nvSpPr>
        <p:spPr>
          <a:xfrm>
            <a:off x="5747536" y="4656084"/>
            <a:ext cx="5526582" cy="16962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Max has 6 which is half the number Sam had. So Sam must have the other half.</a:t>
            </a:r>
          </a:p>
          <a:p>
            <a:pPr algn="ctr"/>
            <a:r>
              <a:rPr lang="en-GB" sz="2400" dirty="0"/>
              <a:t>6 + 6 = 12</a:t>
            </a:r>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Abdul has some conkers. He gives half of them to John which is 10 conkers. How many conkers did Abdul begin with?</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212718" y="5020487"/>
            <a:ext cx="3758615"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20 conkers </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Paul had 20 grapes. He ate half of them. How many grapes did Paul eat?</a:t>
            </a:r>
          </a:p>
        </p:txBody>
      </p:sp>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Lucy had some grapes. She ate half of them. She had 12 grapes left. How many grapes did she start with?</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665712" y="1301559"/>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Show Me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9368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852831" y="126982"/>
            <a:ext cx="1168255" cy="771609"/>
          </a:xfrm>
          <a:prstGeom prst="rect">
            <a:avLst/>
          </a:prstGeom>
        </p:spPr>
      </p:pic>
      <p:sp>
        <p:nvSpPr>
          <p:cNvPr id="15" name="TextBox 14">
            <a:extLst>
              <a:ext uri="{FF2B5EF4-FFF2-40B4-BE49-F238E27FC236}">
                <a16:creationId xmlns:a16="http://schemas.microsoft.com/office/drawing/2014/main" id="{10E03561-3938-49D7-979C-0BB390A57718}"/>
              </a:ext>
            </a:extLst>
          </p:cNvPr>
          <p:cNvSpPr txBox="1"/>
          <p:nvPr/>
        </p:nvSpPr>
        <p:spPr>
          <a:xfrm>
            <a:off x="93681" y="3452806"/>
            <a:ext cx="5654779" cy="2062103"/>
          </a:xfrm>
          <a:prstGeom prst="rect">
            <a:avLst/>
          </a:prstGeom>
          <a:noFill/>
        </p:spPr>
        <p:txBody>
          <a:bodyPr wrap="square" rtlCol="0">
            <a:spAutoFit/>
          </a:bodyPr>
          <a:lstStyle/>
          <a:p>
            <a:pPr algn="ctr"/>
            <a:r>
              <a:rPr lang="en-GB" sz="3200" dirty="0"/>
              <a:t>A shop has 6 magazines. It sells half of the magazines. How many magazines did the shop sell?  </a:t>
            </a:r>
            <a:endParaRPr lang="en-GB" sz="2000" dirty="0"/>
          </a:p>
        </p:txBody>
      </p:sp>
      <p:cxnSp>
        <p:nvCxnSpPr>
          <p:cNvPr id="254" name="Straight Connector 253">
            <a:extLst>
              <a:ext uri="{FF2B5EF4-FFF2-40B4-BE49-F238E27FC236}">
                <a16:creationId xmlns:a16="http://schemas.microsoft.com/office/drawing/2014/main" id="{46A7A356-5E75-426F-81E1-FCA13BF89B1B}"/>
              </a:ext>
            </a:extLst>
          </p:cNvPr>
          <p:cNvCxnSpPr/>
          <p:nvPr/>
        </p:nvCxnSpPr>
        <p:spPr>
          <a:xfrm flipV="1">
            <a:off x="0" y="3359883"/>
            <a:ext cx="12192000" cy="255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B5D0A522-650B-4DB9-A89C-C987FAC40053}"/>
              </a:ext>
            </a:extLst>
          </p:cNvPr>
          <p:cNvCxnSpPr>
            <a:cxnSpLocks/>
          </p:cNvCxnSpPr>
          <p:nvPr/>
        </p:nvCxnSpPr>
        <p:spPr>
          <a:xfrm>
            <a:off x="5863984" y="-6393"/>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6" name="TextBox 255">
            <a:extLst>
              <a:ext uri="{FF2B5EF4-FFF2-40B4-BE49-F238E27FC236}">
                <a16:creationId xmlns:a16="http://schemas.microsoft.com/office/drawing/2014/main" id="{10E03561-3938-49D7-979C-0BB390A57718}"/>
              </a:ext>
            </a:extLst>
          </p:cNvPr>
          <p:cNvSpPr txBox="1"/>
          <p:nvPr/>
        </p:nvSpPr>
        <p:spPr>
          <a:xfrm>
            <a:off x="5923991" y="941030"/>
            <a:ext cx="6150252" cy="2062103"/>
          </a:xfrm>
          <a:prstGeom prst="rect">
            <a:avLst/>
          </a:prstGeom>
          <a:noFill/>
        </p:spPr>
        <p:txBody>
          <a:bodyPr wrap="square" rtlCol="0">
            <a:spAutoFit/>
          </a:bodyPr>
          <a:lstStyle/>
          <a:p>
            <a:pPr algn="ctr"/>
            <a:r>
              <a:rPr lang="en-GB" sz="3200" dirty="0"/>
              <a:t>A shop has 16 bottles of water. Half of them are put on the shelf. How many bottles were put on the shelf? </a:t>
            </a:r>
          </a:p>
        </p:txBody>
      </p:sp>
      <mc:AlternateContent xmlns:mc="http://schemas.openxmlformats.org/markup-compatibility/2006" xmlns:a14="http://schemas.microsoft.com/office/drawing/2010/main">
        <mc:Choice Requires="a14">
          <p:sp>
            <p:nvSpPr>
              <p:cNvPr id="3" name="Rectangle 2"/>
              <p:cNvSpPr/>
              <p:nvPr/>
            </p:nvSpPr>
            <p:spPr>
              <a:xfrm>
                <a:off x="5836858" y="3414751"/>
                <a:ext cx="6096000" cy="1772601"/>
              </a:xfrm>
              <a:prstGeom prst="rect">
                <a:avLst/>
              </a:prstGeom>
            </p:spPr>
            <p:txBody>
              <a:bodyPr>
                <a:spAutoFit/>
              </a:bodyPr>
              <a:lstStyle/>
              <a:p>
                <a:pPr algn="ctr"/>
                <a:r>
                  <a:rPr lang="en-GB" sz="3200" dirty="0"/>
                  <a:t>A shop has 12 oranges. It sells a quarter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oMath>
                </a14:m>
                <a:r>
                  <a:rPr lang="en-GB" sz="3200" dirty="0"/>
                  <a:t>) of the oranges. How many oranges did the shop sell?  </a:t>
                </a:r>
              </a:p>
            </p:txBody>
          </p:sp>
        </mc:Choice>
        <mc:Fallback xmlns="">
          <p:sp>
            <p:nvSpPr>
              <p:cNvPr id="3" name="Rectangle 2"/>
              <p:cNvSpPr>
                <a:spLocks noRot="1" noChangeAspect="1" noMove="1" noResize="1" noEditPoints="1" noAdjustHandles="1" noChangeArrowheads="1" noChangeShapeType="1" noTextEdit="1"/>
              </p:cNvSpPr>
              <p:nvPr/>
            </p:nvSpPr>
            <p:spPr>
              <a:xfrm>
                <a:off x="5836858" y="3414751"/>
                <a:ext cx="6096000" cy="1772601"/>
              </a:xfrm>
              <a:prstGeom prst="rect">
                <a:avLst/>
              </a:prstGeom>
              <a:blipFill>
                <a:blip r:embed="rId5"/>
                <a:stretch>
                  <a:fillRect t="-4467" r="-500" b="-10309"/>
                </a:stretch>
              </a:blipFill>
            </p:spPr>
            <p:txBody>
              <a:bodyPr/>
              <a:lstStyle/>
              <a:p>
                <a:r>
                  <a:rPr lang="en-GB">
                    <a:noFill/>
                  </a:rPr>
                  <a:t> </a:t>
                </a:r>
              </a:p>
            </p:txBody>
          </p:sp>
        </mc:Fallback>
      </mc:AlternateContent>
    </p:spTree>
    <p:extLst>
      <p:ext uri="{BB962C8B-B14F-4D97-AF65-F5344CB8AC3E}">
        <p14:creationId xmlns:p14="http://schemas.microsoft.com/office/powerpoint/2010/main" val="248125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33393"/>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1905286"/>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187137"/>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79552"/>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56745" y="1506593"/>
            <a:ext cx="2103313" cy="150064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939438"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833628"/>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Ben has some buttons. He gives half of them to Max. Max has 12 buttons. How many buttons does Ben have?</a:t>
            </a:r>
          </a:p>
        </p:txBody>
      </p:sp>
      <p:sp>
        <p:nvSpPr>
          <p:cNvPr id="7" name="Rectangle 6">
            <a:extLst>
              <a:ext uri="{FF2B5EF4-FFF2-40B4-BE49-F238E27FC236}">
                <a16:creationId xmlns:a16="http://schemas.microsoft.com/office/drawing/2014/main" id="{54C0A567-593B-4AFE-A4C0-1236AF6B3444}"/>
              </a:ext>
            </a:extLst>
          </p:cNvPr>
          <p:cNvSpPr/>
          <p:nvPr/>
        </p:nvSpPr>
        <p:spPr>
          <a:xfrm>
            <a:off x="5284824" y="3318214"/>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4C0A567-593B-4AFE-A4C0-1236AF6B3444}"/>
              </a:ext>
            </a:extLst>
          </p:cNvPr>
          <p:cNvSpPr/>
          <p:nvPr/>
        </p:nvSpPr>
        <p:spPr>
          <a:xfrm>
            <a:off x="7725582" y="2741262"/>
            <a:ext cx="767002"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35583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494716" y="1696782"/>
            <a:ext cx="9202569" cy="4726519"/>
            <a:chOff x="369863"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369863"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half</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42185"/>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Ben has some buttons. He gives half of them to Max which is 12 buttons. How many buttons does Ben have left?</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4111567" y="2304549"/>
            <a:ext cx="50089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1123071" y="4352389"/>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the</a:t>
            </a:r>
            <a:r>
              <a:rPr kumimoji="0" lang="en-GB" sz="2800" b="0" i="0" u="none" strike="noStrike" kern="1200" cap="none" spc="0" normalizeH="0" noProof="0" dirty="0">
                <a:ln>
                  <a:noFill/>
                </a:ln>
                <a:solidFill>
                  <a:srgbClr val="000000"/>
                </a:solidFill>
                <a:effectLst/>
                <a:uLnTx/>
                <a:uFillTx/>
                <a:latin typeface="Calibri"/>
                <a:ea typeface="+mn-ea"/>
                <a:cs typeface="+mn-cs"/>
              </a:rPr>
              <a:t> name of another fraction you know.</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What is Ben sharing</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8" name="Rectangle 7">
            <a:extLst>
              <a:ext uri="{FF2B5EF4-FFF2-40B4-BE49-F238E27FC236}">
                <a16:creationId xmlns:a16="http://schemas.microsoft.com/office/drawing/2014/main" id="{B365902F-F6EB-408C-8258-3DA0D4E05C42}"/>
              </a:ext>
            </a:extLst>
          </p:cNvPr>
          <p:cNvSpPr/>
          <p:nvPr/>
        </p:nvSpPr>
        <p:spPr>
          <a:xfrm>
            <a:off x="7525920" y="1805991"/>
            <a:ext cx="68387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835468" y="1902982"/>
            <a:ext cx="8521064"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Ben has some buttons. He gives half of them to Max which is 12 buttons. How many buttons does Ben have left?</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399523" y="448643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dirty="0"/>
              <a:t>Answer: 12 buttons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Ben has some buttons. He gives half of them to Max which is 12 buttons. How many buttons does Ben have left?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buttons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534498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children have some buttons.</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E0DB13A3-6D20-4617-8798-6CDE7EA45F6E}"/>
                  </a:ext>
                </a:extLst>
              </p:cNvPr>
              <p:cNvSpPr/>
              <p:nvPr/>
            </p:nvSpPr>
            <p:spPr>
              <a:xfrm>
                <a:off x="4528492" y="4014136"/>
                <a:ext cx="4074696"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Ben had all the buttons and now he has given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b="0" dirty="0"/>
              </a:p>
              <a:p>
                <a:pPr algn="ctr"/>
                <a:r>
                  <a:rPr lang="en-GB" sz="2400" dirty="0"/>
                  <a:t>to Max.</a:t>
                </a: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0"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528492" y="4014136"/>
                <a:ext cx="4074696" cy="2415889"/>
              </a:xfrm>
              <a:prstGeom prst="wedgeRectCallout">
                <a:avLst>
                  <a:gd name="adj1" fmla="val -51014"/>
                  <a:gd name="adj2" fmla="val -76270"/>
                </a:avLst>
              </a:prstGeom>
              <a:blipFill>
                <a:blip r:embed="rId5"/>
                <a:stretch>
                  <a:fillRect/>
                </a:stretch>
              </a:blipFill>
              <a:ln w="38100">
                <a:solidFill>
                  <a:srgbClr val="FF0000"/>
                </a:solidFill>
              </a:ln>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5D3D91D8-F14E-4514-93EA-D42DC2ECB8F5}"/>
              </a:ext>
            </a:extLst>
          </p:cNvPr>
          <p:cNvGrpSpPr/>
          <p:nvPr/>
        </p:nvGrpSpPr>
        <p:grpSpPr>
          <a:xfrm>
            <a:off x="9377459" y="2083968"/>
            <a:ext cx="2400403" cy="3503982"/>
            <a:chOff x="9377459" y="2083968"/>
            <a:chExt cx="2400403" cy="3503982"/>
          </a:xfrm>
        </p:grpSpPr>
        <p:sp>
          <p:nvSpPr>
            <p:cNvPr id="9" name="Speech Bubble: Rectangle 8">
              <a:extLst>
                <a:ext uri="{FF2B5EF4-FFF2-40B4-BE49-F238E27FC236}">
                  <a16:creationId xmlns:a16="http://schemas.microsoft.com/office/drawing/2014/main" id="{BC6B00E6-1372-4244-B66F-FD12651D3FA9}"/>
                </a:ext>
              </a:extLst>
            </p:cNvPr>
            <p:cNvSpPr/>
            <p:nvPr/>
          </p:nvSpPr>
          <p:spPr>
            <a:xfrm>
              <a:off x="9377459" y="2083968"/>
              <a:ext cx="2400403" cy="350398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Halves mean 2 equal pieces.</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3" name="Flowchart: Sort 2"/>
            <p:cNvSpPr/>
            <p:nvPr/>
          </p:nvSpPr>
          <p:spPr>
            <a:xfrm>
              <a:off x="10015178" y="3388770"/>
              <a:ext cx="1124965" cy="1250731"/>
            </a:xfrm>
            <a:prstGeom prst="flowChartSo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1514</Words>
  <Application>Microsoft Office PowerPoint</Application>
  <PresentationFormat>Widescreen</PresentationFormat>
  <Paragraphs>202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Show Me</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S Hazelby</cp:lastModifiedBy>
  <cp:revision>223</cp:revision>
  <dcterms:created xsi:type="dcterms:W3CDTF">2017-03-29T13:14:03Z</dcterms:created>
  <dcterms:modified xsi:type="dcterms:W3CDTF">2020-03-20T10:21:22Z</dcterms:modified>
</cp:coreProperties>
</file>