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8" r:id="rId3"/>
    <p:sldId id="591" r:id="rId4"/>
    <p:sldId id="268" r:id="rId5"/>
    <p:sldId id="615" r:id="rId6"/>
    <p:sldId id="607" r:id="rId7"/>
    <p:sldId id="611" r:id="rId8"/>
    <p:sldId id="608" r:id="rId9"/>
    <p:sldId id="612" r:id="rId10"/>
    <p:sldId id="613" r:id="rId11"/>
    <p:sldId id="609" r:id="rId12"/>
    <p:sldId id="616" r:id="rId13"/>
    <p:sldId id="610" r:id="rId14"/>
    <p:sldId id="617" r:id="rId15"/>
    <p:sldId id="618" r:id="rId16"/>
    <p:sldId id="614" r:id="rId17"/>
    <p:sldId id="619" r:id="rId18"/>
    <p:sldId id="620" r:id="rId19"/>
    <p:sldId id="621" r:id="rId20"/>
    <p:sldId id="627" r:id="rId21"/>
    <p:sldId id="628" r:id="rId22"/>
    <p:sldId id="623" r:id="rId23"/>
    <p:sldId id="622" r:id="rId24"/>
    <p:sldId id="625" r:id="rId25"/>
    <p:sldId id="60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CFE9"/>
    <a:srgbClr val="DA9ED3"/>
    <a:srgbClr val="BDBBBC"/>
    <a:srgbClr val="C9AFC4"/>
    <a:srgbClr val="FDFEDA"/>
    <a:srgbClr val="FFEBB3"/>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0" autoAdjust="0"/>
    <p:restoredTop sz="83571" autoAdjust="0"/>
  </p:normalViewPr>
  <p:slideViewPr>
    <p:cSldViewPr snapToGrid="0" snapToObjects="1">
      <p:cViewPr varScale="1">
        <p:scale>
          <a:sx n="72" d="100"/>
          <a:sy n="72" d="100"/>
        </p:scale>
        <p:origin x="924" y="78"/>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B9D35A-67AD-4823-ADE9-55DCF7448BE1}"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D715BAA4-65BB-4333-B9AD-03EC2FEF815A}">
      <dgm:prSet phldrT="[Text]" custT="1"/>
      <dgm:spPr>
        <a:solidFill>
          <a:schemeClr val="bg1">
            <a:alpha val="90000"/>
          </a:schemeClr>
        </a:solidFill>
      </dgm:spPr>
      <dgm:t>
        <a:bodyPr/>
        <a:lstStyle/>
        <a:p>
          <a:r>
            <a:rPr lang="en-GB" sz="2400" dirty="0"/>
            <a:t>Embed vocabulary</a:t>
          </a:r>
        </a:p>
      </dgm:t>
    </dgm:pt>
    <dgm:pt modelId="{4EC2423D-0411-4F8E-A2DB-8D21A80633A4}" type="parTrans" cxnId="{0A425D5E-B5C7-4189-80A7-5277472CC786}">
      <dgm:prSet/>
      <dgm:spPr/>
      <dgm:t>
        <a:bodyPr/>
        <a:lstStyle/>
        <a:p>
          <a:endParaRPr lang="en-GB"/>
        </a:p>
      </dgm:t>
    </dgm:pt>
    <dgm:pt modelId="{712A3576-9292-4413-B628-55706CAE8953}" type="sibTrans" cxnId="{0A425D5E-B5C7-4189-80A7-5277472CC786}">
      <dgm:prSet/>
      <dgm:spPr/>
      <dgm:t>
        <a:bodyPr/>
        <a:lstStyle/>
        <a:p>
          <a:endParaRPr lang="en-GB"/>
        </a:p>
      </dgm:t>
    </dgm:pt>
    <dgm:pt modelId="{1D2DB3E4-4271-493B-B83E-148B5559DAA5}">
      <dgm:prSet phldrT="[Text]" custT="1"/>
      <dgm:spPr/>
      <dgm:t>
        <a:bodyPr/>
        <a:lstStyle/>
        <a:p>
          <a:r>
            <a:rPr lang="en-GB" sz="2800" dirty="0"/>
            <a:t>Number-free zones</a:t>
          </a:r>
        </a:p>
      </dgm:t>
    </dgm:pt>
    <dgm:pt modelId="{5C0F8748-51BF-4627-A061-17D30B5A6286}" type="parTrans" cxnId="{9657D0EA-8D07-4B4E-8EA4-B988E8D141DC}">
      <dgm:prSet/>
      <dgm:spPr/>
      <dgm:t>
        <a:bodyPr/>
        <a:lstStyle/>
        <a:p>
          <a:endParaRPr lang="en-GB"/>
        </a:p>
      </dgm:t>
    </dgm:pt>
    <dgm:pt modelId="{A46EC9A6-366C-4D6A-AB40-A4734EA1B135}" type="sibTrans" cxnId="{9657D0EA-8D07-4B4E-8EA4-B988E8D141DC}">
      <dgm:prSet/>
      <dgm:spPr/>
      <dgm:t>
        <a:bodyPr/>
        <a:lstStyle/>
        <a:p>
          <a:endParaRPr lang="en-GB"/>
        </a:p>
      </dgm:t>
    </dgm:pt>
    <dgm:pt modelId="{F9962CBD-EFBC-4DDA-B1E7-500C6EED3585}">
      <dgm:prSet phldrT="[Text]" custT="1"/>
      <dgm:spPr/>
      <dgm:t>
        <a:bodyPr/>
        <a:lstStyle/>
        <a:p>
          <a:r>
            <a:rPr lang="en-GB" sz="2800" dirty="0"/>
            <a:t>Answer-free zones</a:t>
          </a:r>
        </a:p>
      </dgm:t>
    </dgm:pt>
    <dgm:pt modelId="{2A2C6DE6-05A5-4CDC-98EC-254D07DD81FA}" type="parTrans" cxnId="{D281FA3E-9712-4BA9-8A0D-C874D57CD1FA}">
      <dgm:prSet/>
      <dgm:spPr/>
      <dgm:t>
        <a:bodyPr/>
        <a:lstStyle/>
        <a:p>
          <a:endParaRPr lang="en-GB"/>
        </a:p>
      </dgm:t>
    </dgm:pt>
    <dgm:pt modelId="{D0853106-2B0D-4403-B137-27D32D4E607C}" type="sibTrans" cxnId="{D281FA3E-9712-4BA9-8A0D-C874D57CD1FA}">
      <dgm:prSet/>
      <dgm:spPr/>
      <dgm:t>
        <a:bodyPr/>
        <a:lstStyle/>
        <a:p>
          <a:endParaRPr lang="en-GB"/>
        </a:p>
      </dgm:t>
    </dgm:pt>
    <dgm:pt modelId="{63B8BAAE-1731-40C3-B680-336E21889FDE}">
      <dgm:prSet custT="1"/>
      <dgm:spPr/>
      <dgm:t>
        <a:bodyPr/>
        <a:lstStyle/>
        <a:p>
          <a:r>
            <a:rPr lang="en-GB" sz="2800" dirty="0"/>
            <a:t>Full problem</a:t>
          </a:r>
        </a:p>
      </dgm:t>
    </dgm:pt>
    <dgm:pt modelId="{C839B423-47DB-4C25-88E6-0D149BD0C8D2}" type="parTrans" cxnId="{237292DA-3F91-41D6-940A-4024B47763AC}">
      <dgm:prSet/>
      <dgm:spPr/>
      <dgm:t>
        <a:bodyPr/>
        <a:lstStyle/>
        <a:p>
          <a:endParaRPr lang="en-GB"/>
        </a:p>
      </dgm:t>
    </dgm:pt>
    <dgm:pt modelId="{106B8211-2391-42EA-908A-A467C7647699}" type="sibTrans" cxnId="{237292DA-3F91-41D6-940A-4024B47763AC}">
      <dgm:prSet/>
      <dgm:spPr/>
      <dgm:t>
        <a:bodyPr/>
        <a:lstStyle/>
        <a:p>
          <a:endParaRPr lang="en-GB"/>
        </a:p>
      </dgm:t>
    </dgm:pt>
    <dgm:pt modelId="{9885FFD9-3869-4E29-9144-2A2411FFE13B}">
      <dgm:prSet/>
      <dgm:spPr/>
      <dgm:t>
        <a:bodyPr/>
        <a:lstStyle/>
        <a:p>
          <a:r>
            <a:rPr lang="en-GB" dirty="0"/>
            <a:t>Teach the mathematical concept/skill being tested within the question</a:t>
          </a:r>
        </a:p>
      </dgm:t>
    </dgm:pt>
    <dgm:pt modelId="{0EE9E9AB-B487-4325-AA26-2F909C20793A}" type="parTrans" cxnId="{70CECABF-0FB2-492B-BDE3-E4663653E7FE}">
      <dgm:prSet/>
      <dgm:spPr/>
      <dgm:t>
        <a:bodyPr/>
        <a:lstStyle/>
        <a:p>
          <a:endParaRPr lang="en-GB"/>
        </a:p>
      </dgm:t>
    </dgm:pt>
    <dgm:pt modelId="{B99544AF-7F3A-44C6-B747-275DFEBD5069}" type="sibTrans" cxnId="{70CECABF-0FB2-492B-BDE3-E4663653E7FE}">
      <dgm:prSet/>
      <dgm:spPr/>
      <dgm:t>
        <a:bodyPr/>
        <a:lstStyle/>
        <a:p>
          <a:endParaRPr lang="en-GB"/>
        </a:p>
      </dgm:t>
    </dgm:pt>
    <dgm:pt modelId="{030E53F3-3E06-4D64-8795-6E8AD74FCA49}" type="pres">
      <dgm:prSet presAssocID="{B4B9D35A-67AD-4823-ADE9-55DCF7448BE1}" presName="Name0" presStyleCnt="0">
        <dgm:presLayoutVars>
          <dgm:chMax val="11"/>
          <dgm:chPref val="11"/>
          <dgm:dir/>
          <dgm:resizeHandles/>
        </dgm:presLayoutVars>
      </dgm:prSet>
      <dgm:spPr/>
    </dgm:pt>
    <dgm:pt modelId="{0FE79976-091F-4443-8E05-F2C02E53F1E7}" type="pres">
      <dgm:prSet presAssocID="{63B8BAAE-1731-40C3-B680-336E21889FDE}" presName="Accent5" presStyleCnt="0"/>
      <dgm:spPr/>
    </dgm:pt>
    <dgm:pt modelId="{406255CE-3CF6-4BDF-A520-93E914F897DE}" type="pres">
      <dgm:prSet presAssocID="{63B8BAAE-1731-40C3-B680-336E21889FDE}" presName="Accent" presStyleLbl="node1" presStyleIdx="0" presStyleCnt="5"/>
      <dgm:spPr>
        <a:solidFill>
          <a:srgbClr val="00B050"/>
        </a:solidFill>
      </dgm:spPr>
    </dgm:pt>
    <dgm:pt modelId="{A17E6014-EA00-476D-9C54-05A7AE61128B}" type="pres">
      <dgm:prSet presAssocID="{63B8BAAE-1731-40C3-B680-336E21889FDE}" presName="ParentBackground5" presStyleCnt="0"/>
      <dgm:spPr/>
    </dgm:pt>
    <dgm:pt modelId="{9F6CA228-AAC2-4CE5-8CC5-713B2C1FB8FF}" type="pres">
      <dgm:prSet presAssocID="{63B8BAAE-1731-40C3-B680-336E21889FDE}" presName="ParentBackground" presStyleLbl="fgAcc1" presStyleIdx="0" presStyleCnt="5"/>
      <dgm:spPr/>
    </dgm:pt>
    <dgm:pt modelId="{ACCE9E52-ABCD-4944-9E5C-30C40F7320C3}" type="pres">
      <dgm:prSet presAssocID="{63B8BAAE-1731-40C3-B680-336E21889FDE}" presName="Parent5" presStyleLbl="revTx" presStyleIdx="0" presStyleCnt="0">
        <dgm:presLayoutVars>
          <dgm:chMax val="1"/>
          <dgm:chPref val="1"/>
          <dgm:bulletEnabled val="1"/>
        </dgm:presLayoutVars>
      </dgm:prSet>
      <dgm:spPr/>
    </dgm:pt>
    <dgm:pt modelId="{F9D40742-994E-4AFF-8647-734A501E187E}" type="pres">
      <dgm:prSet presAssocID="{F9962CBD-EFBC-4DDA-B1E7-500C6EED3585}" presName="Accent4" presStyleCnt="0"/>
      <dgm:spPr/>
    </dgm:pt>
    <dgm:pt modelId="{D0A97E5C-AC7A-4AB2-852E-1C04449AC4FB}" type="pres">
      <dgm:prSet presAssocID="{F9962CBD-EFBC-4DDA-B1E7-500C6EED3585}" presName="Accent" presStyleLbl="node1" presStyleIdx="1" presStyleCnt="5"/>
      <dgm:spPr>
        <a:solidFill>
          <a:srgbClr val="00B0F0"/>
        </a:solidFill>
      </dgm:spPr>
    </dgm:pt>
    <dgm:pt modelId="{7CEED4DC-918A-4FE9-BAB4-FE59B107E5C8}" type="pres">
      <dgm:prSet presAssocID="{F9962CBD-EFBC-4DDA-B1E7-500C6EED3585}" presName="ParentBackground4" presStyleCnt="0"/>
      <dgm:spPr/>
    </dgm:pt>
    <dgm:pt modelId="{1577B1E4-2EEF-473F-87C3-2AC0B2EE8E57}" type="pres">
      <dgm:prSet presAssocID="{F9962CBD-EFBC-4DDA-B1E7-500C6EED3585}" presName="ParentBackground" presStyleLbl="fgAcc1" presStyleIdx="1" presStyleCnt="5" custLinFactNeighborX="1146" custLinFactNeighborY="-1720"/>
      <dgm:spPr/>
    </dgm:pt>
    <dgm:pt modelId="{5A568378-B387-415B-A1C9-0DE3AD2DFABE}" type="pres">
      <dgm:prSet presAssocID="{F9962CBD-EFBC-4DDA-B1E7-500C6EED3585}" presName="Parent4" presStyleLbl="revTx" presStyleIdx="0" presStyleCnt="0">
        <dgm:presLayoutVars>
          <dgm:chMax val="1"/>
          <dgm:chPref val="1"/>
          <dgm:bulletEnabled val="1"/>
        </dgm:presLayoutVars>
      </dgm:prSet>
      <dgm:spPr/>
    </dgm:pt>
    <dgm:pt modelId="{E6F913AF-8AA7-49A5-81A4-2BFD6C7D6116}" type="pres">
      <dgm:prSet presAssocID="{1D2DB3E4-4271-493B-B83E-148B5559DAA5}" presName="Accent3" presStyleCnt="0"/>
      <dgm:spPr/>
    </dgm:pt>
    <dgm:pt modelId="{874EC14F-F70E-49C2-BC88-4DD5BFA045B1}" type="pres">
      <dgm:prSet presAssocID="{1D2DB3E4-4271-493B-B83E-148B5559DAA5}" presName="Accent" presStyleLbl="node1" presStyleIdx="2" presStyleCnt="5"/>
      <dgm:spPr>
        <a:solidFill>
          <a:srgbClr val="FFFF00"/>
        </a:solidFill>
      </dgm:spPr>
    </dgm:pt>
    <dgm:pt modelId="{8DE9C6E5-4B1D-4280-91BC-B614058CF4A8}" type="pres">
      <dgm:prSet presAssocID="{1D2DB3E4-4271-493B-B83E-148B5559DAA5}" presName="ParentBackground3" presStyleCnt="0"/>
      <dgm:spPr/>
    </dgm:pt>
    <dgm:pt modelId="{45E2A76E-6CE9-46A9-91A5-EED7EF857AF2}" type="pres">
      <dgm:prSet presAssocID="{1D2DB3E4-4271-493B-B83E-148B5559DAA5}" presName="ParentBackground" presStyleLbl="fgAcc1" presStyleIdx="2" presStyleCnt="5"/>
      <dgm:spPr/>
    </dgm:pt>
    <dgm:pt modelId="{670F2574-E1EE-4C78-B774-98889C176B0B}" type="pres">
      <dgm:prSet presAssocID="{1D2DB3E4-4271-493B-B83E-148B5559DAA5}" presName="Parent3" presStyleLbl="revTx" presStyleIdx="0" presStyleCnt="0">
        <dgm:presLayoutVars>
          <dgm:chMax val="1"/>
          <dgm:chPref val="1"/>
          <dgm:bulletEnabled val="1"/>
        </dgm:presLayoutVars>
      </dgm:prSet>
      <dgm:spPr/>
    </dgm:pt>
    <dgm:pt modelId="{FC7F3D8A-B1A5-4239-9090-0210CBECF981}" type="pres">
      <dgm:prSet presAssocID="{D715BAA4-65BB-4333-B9AD-03EC2FEF815A}" presName="Accent2" presStyleCnt="0"/>
      <dgm:spPr/>
    </dgm:pt>
    <dgm:pt modelId="{479E8DD8-45C5-49D1-BCE2-981F67C9F11D}" type="pres">
      <dgm:prSet presAssocID="{D715BAA4-65BB-4333-B9AD-03EC2FEF815A}" presName="Accent" presStyleLbl="node1" presStyleIdx="3" presStyleCnt="5"/>
      <dgm:spPr>
        <a:solidFill>
          <a:srgbClr val="FF0000"/>
        </a:solidFill>
      </dgm:spPr>
    </dgm:pt>
    <dgm:pt modelId="{ED0606C9-EEEC-4F0D-B470-974D61F8E160}" type="pres">
      <dgm:prSet presAssocID="{D715BAA4-65BB-4333-B9AD-03EC2FEF815A}" presName="ParentBackground2" presStyleCnt="0"/>
      <dgm:spPr/>
    </dgm:pt>
    <dgm:pt modelId="{4EFA10FA-2857-48EE-844F-4939C8159F00}" type="pres">
      <dgm:prSet presAssocID="{D715BAA4-65BB-4333-B9AD-03EC2FEF815A}" presName="ParentBackground" presStyleLbl="fgAcc1" presStyleIdx="3" presStyleCnt="5"/>
      <dgm:spPr/>
    </dgm:pt>
    <dgm:pt modelId="{03A5894B-F5AB-4D51-BC62-ED060E385857}" type="pres">
      <dgm:prSet presAssocID="{D715BAA4-65BB-4333-B9AD-03EC2FEF815A}" presName="Parent2" presStyleLbl="revTx" presStyleIdx="0" presStyleCnt="0">
        <dgm:presLayoutVars>
          <dgm:chMax val="1"/>
          <dgm:chPref val="1"/>
          <dgm:bulletEnabled val="1"/>
        </dgm:presLayoutVars>
      </dgm:prSet>
      <dgm:spPr/>
    </dgm:pt>
    <dgm:pt modelId="{F61C239C-5FFC-41E7-B124-E678209B61D2}" type="pres">
      <dgm:prSet presAssocID="{9885FFD9-3869-4E29-9144-2A2411FFE13B}" presName="Accent1" presStyleCnt="0"/>
      <dgm:spPr/>
    </dgm:pt>
    <dgm:pt modelId="{F8652F0A-9B41-4998-921F-88E2DADCCA80}" type="pres">
      <dgm:prSet presAssocID="{9885FFD9-3869-4E29-9144-2A2411FFE13B}" presName="Accent" presStyleLbl="node1" presStyleIdx="4" presStyleCnt="5"/>
      <dgm:spPr/>
    </dgm:pt>
    <dgm:pt modelId="{23974F0A-CB3A-415C-A652-B090FFC99931}" type="pres">
      <dgm:prSet presAssocID="{9885FFD9-3869-4E29-9144-2A2411FFE13B}" presName="ParentBackground1" presStyleCnt="0"/>
      <dgm:spPr/>
    </dgm:pt>
    <dgm:pt modelId="{F2D0657E-FA27-46FB-B797-A41B3FC73954}" type="pres">
      <dgm:prSet presAssocID="{9885FFD9-3869-4E29-9144-2A2411FFE13B}" presName="ParentBackground" presStyleLbl="fgAcc1" presStyleIdx="4" presStyleCnt="5"/>
      <dgm:spPr/>
    </dgm:pt>
    <dgm:pt modelId="{C0FEB17C-AD89-4C71-B779-917781057A35}" type="pres">
      <dgm:prSet presAssocID="{9885FFD9-3869-4E29-9144-2A2411FFE13B}" presName="Parent1" presStyleLbl="revTx" presStyleIdx="0" presStyleCnt="0">
        <dgm:presLayoutVars>
          <dgm:chMax val="1"/>
          <dgm:chPref val="1"/>
          <dgm:bulletEnabled val="1"/>
        </dgm:presLayoutVars>
      </dgm:prSet>
      <dgm:spPr/>
    </dgm:pt>
  </dgm:ptLst>
  <dgm:cxnLst>
    <dgm:cxn modelId="{F4D8CC13-E082-49B1-B334-CE3D13E0E473}" type="presOf" srcId="{63B8BAAE-1731-40C3-B680-336E21889FDE}" destId="{ACCE9E52-ABCD-4944-9E5C-30C40F7320C3}" srcOrd="1" destOrd="0" presId="urn:microsoft.com/office/officeart/2011/layout/CircleProcess"/>
    <dgm:cxn modelId="{D281FA3E-9712-4BA9-8A0D-C874D57CD1FA}" srcId="{B4B9D35A-67AD-4823-ADE9-55DCF7448BE1}" destId="{F9962CBD-EFBC-4DDA-B1E7-500C6EED3585}" srcOrd="3" destOrd="0" parTransId="{2A2C6DE6-05A5-4CDC-98EC-254D07DD81FA}" sibTransId="{D0853106-2B0D-4403-B137-27D32D4E607C}"/>
    <dgm:cxn modelId="{0A425D5E-B5C7-4189-80A7-5277472CC786}" srcId="{B4B9D35A-67AD-4823-ADE9-55DCF7448BE1}" destId="{D715BAA4-65BB-4333-B9AD-03EC2FEF815A}" srcOrd="1" destOrd="0" parTransId="{4EC2423D-0411-4F8E-A2DB-8D21A80633A4}" sibTransId="{712A3576-9292-4413-B628-55706CAE8953}"/>
    <dgm:cxn modelId="{F1D91664-A779-4F77-9B44-A1B39EEB0A28}" type="presOf" srcId="{1D2DB3E4-4271-493B-B83E-148B5559DAA5}" destId="{45E2A76E-6CE9-46A9-91A5-EED7EF857AF2}" srcOrd="0" destOrd="0" presId="urn:microsoft.com/office/officeart/2011/layout/CircleProcess"/>
    <dgm:cxn modelId="{05E3B34A-ACED-4BC6-A466-97DC8C629ADF}" type="presOf" srcId="{D715BAA4-65BB-4333-B9AD-03EC2FEF815A}" destId="{03A5894B-F5AB-4D51-BC62-ED060E385857}" srcOrd="1" destOrd="0" presId="urn:microsoft.com/office/officeart/2011/layout/CircleProcess"/>
    <dgm:cxn modelId="{160BF94A-CB7B-4A06-9456-A38EF2AA8804}" type="presOf" srcId="{1D2DB3E4-4271-493B-B83E-148B5559DAA5}" destId="{670F2574-E1EE-4C78-B774-98889C176B0B}" srcOrd="1" destOrd="0" presId="urn:microsoft.com/office/officeart/2011/layout/CircleProcess"/>
    <dgm:cxn modelId="{CBBABB7A-E148-47AF-AD5F-23406960A65D}" type="presOf" srcId="{B4B9D35A-67AD-4823-ADE9-55DCF7448BE1}" destId="{030E53F3-3E06-4D64-8795-6E8AD74FCA49}" srcOrd="0" destOrd="0" presId="urn:microsoft.com/office/officeart/2011/layout/CircleProcess"/>
    <dgm:cxn modelId="{1DA2FC9B-E860-4204-BDED-992C635BE24B}" type="presOf" srcId="{F9962CBD-EFBC-4DDA-B1E7-500C6EED3585}" destId="{5A568378-B387-415B-A1C9-0DE3AD2DFABE}" srcOrd="1" destOrd="0" presId="urn:microsoft.com/office/officeart/2011/layout/CircleProcess"/>
    <dgm:cxn modelId="{8921959F-E77D-4477-9B59-AE2E3852A955}" type="presOf" srcId="{F9962CBD-EFBC-4DDA-B1E7-500C6EED3585}" destId="{1577B1E4-2EEF-473F-87C3-2AC0B2EE8E57}" srcOrd="0" destOrd="0" presId="urn:microsoft.com/office/officeart/2011/layout/CircleProcess"/>
    <dgm:cxn modelId="{70CECABF-0FB2-492B-BDE3-E4663653E7FE}" srcId="{B4B9D35A-67AD-4823-ADE9-55DCF7448BE1}" destId="{9885FFD9-3869-4E29-9144-2A2411FFE13B}" srcOrd="0" destOrd="0" parTransId="{0EE9E9AB-B487-4325-AA26-2F909C20793A}" sibTransId="{B99544AF-7F3A-44C6-B747-275DFEBD5069}"/>
    <dgm:cxn modelId="{237292DA-3F91-41D6-940A-4024B47763AC}" srcId="{B4B9D35A-67AD-4823-ADE9-55DCF7448BE1}" destId="{63B8BAAE-1731-40C3-B680-336E21889FDE}" srcOrd="4" destOrd="0" parTransId="{C839B423-47DB-4C25-88E6-0D149BD0C8D2}" sibTransId="{106B8211-2391-42EA-908A-A467C7647699}"/>
    <dgm:cxn modelId="{9657D0EA-8D07-4B4E-8EA4-B988E8D141DC}" srcId="{B4B9D35A-67AD-4823-ADE9-55DCF7448BE1}" destId="{1D2DB3E4-4271-493B-B83E-148B5559DAA5}" srcOrd="2" destOrd="0" parTransId="{5C0F8748-51BF-4627-A061-17D30B5A6286}" sibTransId="{A46EC9A6-366C-4D6A-AB40-A4734EA1B135}"/>
    <dgm:cxn modelId="{F3D2F4EB-9AC0-45A4-99AF-6B16FFDEC3F6}" type="presOf" srcId="{9885FFD9-3869-4E29-9144-2A2411FFE13B}" destId="{F2D0657E-FA27-46FB-B797-A41B3FC73954}" srcOrd="0" destOrd="0" presId="urn:microsoft.com/office/officeart/2011/layout/CircleProcess"/>
    <dgm:cxn modelId="{BBA745EE-F7C7-4986-A2BA-FD595EA764F4}" type="presOf" srcId="{9885FFD9-3869-4E29-9144-2A2411FFE13B}" destId="{C0FEB17C-AD89-4C71-B779-917781057A35}" srcOrd="1" destOrd="0" presId="urn:microsoft.com/office/officeart/2011/layout/CircleProcess"/>
    <dgm:cxn modelId="{D182CCEE-5FB6-4F12-A9D2-DEB1674E5A5B}" type="presOf" srcId="{D715BAA4-65BB-4333-B9AD-03EC2FEF815A}" destId="{4EFA10FA-2857-48EE-844F-4939C8159F00}" srcOrd="0" destOrd="0" presId="urn:microsoft.com/office/officeart/2011/layout/CircleProcess"/>
    <dgm:cxn modelId="{91F39BF8-3B14-4134-9057-081457460988}" type="presOf" srcId="{63B8BAAE-1731-40C3-B680-336E21889FDE}" destId="{9F6CA228-AAC2-4CE5-8CC5-713B2C1FB8FF}" srcOrd="0" destOrd="0" presId="urn:microsoft.com/office/officeart/2011/layout/CircleProcess"/>
    <dgm:cxn modelId="{76025782-5047-40C0-8658-DC81366AD734}" type="presParOf" srcId="{030E53F3-3E06-4D64-8795-6E8AD74FCA49}" destId="{0FE79976-091F-4443-8E05-F2C02E53F1E7}" srcOrd="0" destOrd="0" presId="urn:microsoft.com/office/officeart/2011/layout/CircleProcess"/>
    <dgm:cxn modelId="{D0CA8184-AF17-41C5-B835-11DB8BE351EC}" type="presParOf" srcId="{0FE79976-091F-4443-8E05-F2C02E53F1E7}" destId="{406255CE-3CF6-4BDF-A520-93E914F897DE}" srcOrd="0" destOrd="0" presId="urn:microsoft.com/office/officeart/2011/layout/CircleProcess"/>
    <dgm:cxn modelId="{5A2F4F74-BCE8-4D04-B845-20FF806601A4}" type="presParOf" srcId="{030E53F3-3E06-4D64-8795-6E8AD74FCA49}" destId="{A17E6014-EA00-476D-9C54-05A7AE61128B}" srcOrd="1" destOrd="0" presId="urn:microsoft.com/office/officeart/2011/layout/CircleProcess"/>
    <dgm:cxn modelId="{31FF102D-A71F-4637-8401-863CA2D21F5A}" type="presParOf" srcId="{A17E6014-EA00-476D-9C54-05A7AE61128B}" destId="{9F6CA228-AAC2-4CE5-8CC5-713B2C1FB8FF}" srcOrd="0" destOrd="0" presId="urn:microsoft.com/office/officeart/2011/layout/CircleProcess"/>
    <dgm:cxn modelId="{F2E25417-D046-44EA-9D28-2DE22C48EBC1}" type="presParOf" srcId="{030E53F3-3E06-4D64-8795-6E8AD74FCA49}" destId="{ACCE9E52-ABCD-4944-9E5C-30C40F7320C3}" srcOrd="2" destOrd="0" presId="urn:microsoft.com/office/officeart/2011/layout/CircleProcess"/>
    <dgm:cxn modelId="{915B9AFE-4EF9-489D-A30B-35460DD3C927}" type="presParOf" srcId="{030E53F3-3E06-4D64-8795-6E8AD74FCA49}" destId="{F9D40742-994E-4AFF-8647-734A501E187E}" srcOrd="3" destOrd="0" presId="urn:microsoft.com/office/officeart/2011/layout/CircleProcess"/>
    <dgm:cxn modelId="{012D54EA-F819-43FC-B6A3-9B47050F29CB}" type="presParOf" srcId="{F9D40742-994E-4AFF-8647-734A501E187E}" destId="{D0A97E5C-AC7A-4AB2-852E-1C04449AC4FB}" srcOrd="0" destOrd="0" presId="urn:microsoft.com/office/officeart/2011/layout/CircleProcess"/>
    <dgm:cxn modelId="{A5347E08-EE72-444A-B53D-149CBCEA167C}" type="presParOf" srcId="{030E53F3-3E06-4D64-8795-6E8AD74FCA49}" destId="{7CEED4DC-918A-4FE9-BAB4-FE59B107E5C8}" srcOrd="4" destOrd="0" presId="urn:microsoft.com/office/officeart/2011/layout/CircleProcess"/>
    <dgm:cxn modelId="{627B4D2E-BB64-4CD8-92E2-946C06AC012A}" type="presParOf" srcId="{7CEED4DC-918A-4FE9-BAB4-FE59B107E5C8}" destId="{1577B1E4-2EEF-473F-87C3-2AC0B2EE8E57}" srcOrd="0" destOrd="0" presId="urn:microsoft.com/office/officeart/2011/layout/CircleProcess"/>
    <dgm:cxn modelId="{D154EBFB-1936-4273-A2AD-3577FD915604}" type="presParOf" srcId="{030E53F3-3E06-4D64-8795-6E8AD74FCA49}" destId="{5A568378-B387-415B-A1C9-0DE3AD2DFABE}" srcOrd="5" destOrd="0" presId="urn:microsoft.com/office/officeart/2011/layout/CircleProcess"/>
    <dgm:cxn modelId="{E8EF6607-DC10-4CC5-B730-7274F11DFAFA}" type="presParOf" srcId="{030E53F3-3E06-4D64-8795-6E8AD74FCA49}" destId="{E6F913AF-8AA7-49A5-81A4-2BFD6C7D6116}" srcOrd="6" destOrd="0" presId="urn:microsoft.com/office/officeart/2011/layout/CircleProcess"/>
    <dgm:cxn modelId="{BD6E2BF9-7C0B-44D5-B145-BBD587C7ED1B}" type="presParOf" srcId="{E6F913AF-8AA7-49A5-81A4-2BFD6C7D6116}" destId="{874EC14F-F70E-49C2-BC88-4DD5BFA045B1}" srcOrd="0" destOrd="0" presId="urn:microsoft.com/office/officeart/2011/layout/CircleProcess"/>
    <dgm:cxn modelId="{3A10A019-A5B1-4C5B-9E26-6FDEBC3F9CE1}" type="presParOf" srcId="{030E53F3-3E06-4D64-8795-6E8AD74FCA49}" destId="{8DE9C6E5-4B1D-4280-91BC-B614058CF4A8}" srcOrd="7" destOrd="0" presId="urn:microsoft.com/office/officeart/2011/layout/CircleProcess"/>
    <dgm:cxn modelId="{175631EB-83CB-4192-8BA3-B251FDA41F28}" type="presParOf" srcId="{8DE9C6E5-4B1D-4280-91BC-B614058CF4A8}" destId="{45E2A76E-6CE9-46A9-91A5-EED7EF857AF2}" srcOrd="0" destOrd="0" presId="urn:microsoft.com/office/officeart/2011/layout/CircleProcess"/>
    <dgm:cxn modelId="{2926524E-27CE-4F12-91F3-2C4F1AD8BE20}" type="presParOf" srcId="{030E53F3-3E06-4D64-8795-6E8AD74FCA49}" destId="{670F2574-E1EE-4C78-B774-98889C176B0B}" srcOrd="8" destOrd="0" presId="urn:microsoft.com/office/officeart/2011/layout/CircleProcess"/>
    <dgm:cxn modelId="{8810DF5F-D5F5-4C68-8154-C674B97AB1E4}" type="presParOf" srcId="{030E53F3-3E06-4D64-8795-6E8AD74FCA49}" destId="{FC7F3D8A-B1A5-4239-9090-0210CBECF981}" srcOrd="9" destOrd="0" presId="urn:microsoft.com/office/officeart/2011/layout/CircleProcess"/>
    <dgm:cxn modelId="{1664E06D-7C67-4293-833C-E537B42B03CE}" type="presParOf" srcId="{FC7F3D8A-B1A5-4239-9090-0210CBECF981}" destId="{479E8DD8-45C5-49D1-BCE2-981F67C9F11D}" srcOrd="0" destOrd="0" presId="urn:microsoft.com/office/officeart/2011/layout/CircleProcess"/>
    <dgm:cxn modelId="{A559D313-A489-4C76-8CBC-62FCE06A31E2}" type="presParOf" srcId="{030E53F3-3E06-4D64-8795-6E8AD74FCA49}" destId="{ED0606C9-EEEC-4F0D-B470-974D61F8E160}" srcOrd="10" destOrd="0" presId="urn:microsoft.com/office/officeart/2011/layout/CircleProcess"/>
    <dgm:cxn modelId="{D1F8D4E9-D4C8-4E32-B332-43B94D4018CA}" type="presParOf" srcId="{ED0606C9-EEEC-4F0D-B470-974D61F8E160}" destId="{4EFA10FA-2857-48EE-844F-4939C8159F00}" srcOrd="0" destOrd="0" presId="urn:microsoft.com/office/officeart/2011/layout/CircleProcess"/>
    <dgm:cxn modelId="{ECDED8E1-3AF7-48BE-A149-680461E85A7B}" type="presParOf" srcId="{030E53F3-3E06-4D64-8795-6E8AD74FCA49}" destId="{03A5894B-F5AB-4D51-BC62-ED060E385857}" srcOrd="11" destOrd="0" presId="urn:microsoft.com/office/officeart/2011/layout/CircleProcess"/>
    <dgm:cxn modelId="{F202E2C7-6E3A-41A2-90BD-27741957AD53}" type="presParOf" srcId="{030E53F3-3E06-4D64-8795-6E8AD74FCA49}" destId="{F61C239C-5FFC-41E7-B124-E678209B61D2}" srcOrd="12" destOrd="0" presId="urn:microsoft.com/office/officeart/2011/layout/CircleProcess"/>
    <dgm:cxn modelId="{178F72D8-C6E0-486F-BAC5-A78981D5B767}" type="presParOf" srcId="{F61C239C-5FFC-41E7-B124-E678209B61D2}" destId="{F8652F0A-9B41-4998-921F-88E2DADCCA80}" srcOrd="0" destOrd="0" presId="urn:microsoft.com/office/officeart/2011/layout/CircleProcess"/>
    <dgm:cxn modelId="{33F93815-30F6-44D8-913A-0EC90CF24487}" type="presParOf" srcId="{030E53F3-3E06-4D64-8795-6E8AD74FCA49}" destId="{23974F0A-CB3A-415C-A652-B090FFC99931}" srcOrd="13" destOrd="0" presId="urn:microsoft.com/office/officeart/2011/layout/CircleProcess"/>
    <dgm:cxn modelId="{00937747-6473-43A7-9797-957907E83154}" type="presParOf" srcId="{23974F0A-CB3A-415C-A652-B090FFC99931}" destId="{F2D0657E-FA27-46FB-B797-A41B3FC73954}" srcOrd="0" destOrd="0" presId="urn:microsoft.com/office/officeart/2011/layout/CircleProcess"/>
    <dgm:cxn modelId="{EE8118CB-8481-414F-927B-B3F5957EB802}" type="presParOf" srcId="{030E53F3-3E06-4D64-8795-6E8AD74FCA49}" destId="{C0FEB17C-AD89-4C71-B779-917781057A35}" srcOrd="14" destOrd="0" presId="urn:microsoft.com/office/officeart/2011/layout/Circle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255CE-3CF6-4BDF-A520-93E914F897DE}">
      <dsp:nvSpPr>
        <dsp:cNvPr id="0" name=""/>
        <dsp:cNvSpPr/>
      </dsp:nvSpPr>
      <dsp:spPr>
        <a:xfrm>
          <a:off x="9480947" y="1428503"/>
          <a:ext cx="2161810" cy="2162163"/>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6CA228-AAC2-4CE5-8CC5-713B2C1FB8FF}">
      <dsp:nvSpPr>
        <dsp:cNvPr id="0" name=""/>
        <dsp:cNvSpPr/>
      </dsp:nvSpPr>
      <dsp:spPr>
        <a:xfrm>
          <a:off x="9552279" y="1500588"/>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Full problem</a:t>
          </a:r>
        </a:p>
      </dsp:txBody>
      <dsp:txXfrm>
        <a:off x="9841057" y="1788927"/>
        <a:ext cx="1441590" cy="1441316"/>
      </dsp:txXfrm>
    </dsp:sp>
    <dsp:sp modelId="{D0A97E5C-AC7A-4AB2-852E-1C04449AC4FB}">
      <dsp:nvSpPr>
        <dsp:cNvPr id="0" name=""/>
        <dsp:cNvSpPr/>
      </dsp:nvSpPr>
      <dsp:spPr>
        <a:xfrm rot="2700000">
          <a:off x="7245630" y="1428615"/>
          <a:ext cx="2161560" cy="2161560"/>
        </a:xfrm>
        <a:prstGeom prst="teardrop">
          <a:avLst>
            <a:gd name="adj" fmla="val 10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77B1E4-2EEF-473F-87C3-2AC0B2EE8E57}">
      <dsp:nvSpPr>
        <dsp:cNvPr id="0" name=""/>
        <dsp:cNvSpPr/>
      </dsp:nvSpPr>
      <dsp:spPr>
        <a:xfrm>
          <a:off x="7342264" y="1465879"/>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Answer-free zones</a:t>
          </a:r>
        </a:p>
      </dsp:txBody>
      <dsp:txXfrm>
        <a:off x="7629891" y="1754218"/>
        <a:ext cx="1441590" cy="1441316"/>
      </dsp:txXfrm>
    </dsp:sp>
    <dsp:sp modelId="{874EC14F-F70E-49C2-BC88-4DD5BFA045B1}">
      <dsp:nvSpPr>
        <dsp:cNvPr id="0" name=""/>
        <dsp:cNvSpPr/>
      </dsp:nvSpPr>
      <dsp:spPr>
        <a:xfrm rot="2700000">
          <a:off x="5012488" y="1428615"/>
          <a:ext cx="2161560" cy="2161560"/>
        </a:xfrm>
        <a:prstGeom prst="teardrop">
          <a:avLst>
            <a:gd name="adj" fmla="val 10000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E2A76E-6CE9-46A9-91A5-EED7EF857AF2}">
      <dsp:nvSpPr>
        <dsp:cNvPr id="0" name=""/>
        <dsp:cNvSpPr/>
      </dsp:nvSpPr>
      <dsp:spPr>
        <a:xfrm>
          <a:off x="5084845" y="1500588"/>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Number-free zones</a:t>
          </a:r>
        </a:p>
      </dsp:txBody>
      <dsp:txXfrm>
        <a:off x="5372473" y="1788927"/>
        <a:ext cx="1441590" cy="1441316"/>
      </dsp:txXfrm>
    </dsp:sp>
    <dsp:sp modelId="{479E8DD8-45C5-49D1-BCE2-981F67C9F11D}">
      <dsp:nvSpPr>
        <dsp:cNvPr id="0" name=""/>
        <dsp:cNvSpPr/>
      </dsp:nvSpPr>
      <dsp:spPr>
        <a:xfrm rot="2700000">
          <a:off x="2778196" y="1428615"/>
          <a:ext cx="2161560" cy="2161560"/>
        </a:xfrm>
        <a:prstGeom prst="teardrop">
          <a:avLst>
            <a:gd name="adj" fmla="val 10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FA10FA-2857-48EE-844F-4939C8159F00}">
      <dsp:nvSpPr>
        <dsp:cNvPr id="0" name=""/>
        <dsp:cNvSpPr/>
      </dsp:nvSpPr>
      <dsp:spPr>
        <a:xfrm>
          <a:off x="2850553" y="1500588"/>
          <a:ext cx="2017996" cy="2017994"/>
        </a:xfrm>
        <a:prstGeom prst="ellipse">
          <a:avLst/>
        </a:prstGeom>
        <a:solidFill>
          <a:schemeClr val="bg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Embed vocabulary</a:t>
          </a:r>
        </a:p>
      </dsp:txBody>
      <dsp:txXfrm>
        <a:off x="3139331" y="1788927"/>
        <a:ext cx="1441590" cy="1441316"/>
      </dsp:txXfrm>
    </dsp:sp>
    <dsp:sp modelId="{F8652F0A-9B41-4998-921F-88E2DADCCA80}">
      <dsp:nvSpPr>
        <dsp:cNvPr id="0" name=""/>
        <dsp:cNvSpPr/>
      </dsp:nvSpPr>
      <dsp:spPr>
        <a:xfrm rot="2700000">
          <a:off x="543903" y="1428615"/>
          <a:ext cx="2161560" cy="2161560"/>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D0657E-FA27-46FB-B797-A41B3FC73954}">
      <dsp:nvSpPr>
        <dsp:cNvPr id="0" name=""/>
        <dsp:cNvSpPr/>
      </dsp:nvSpPr>
      <dsp:spPr>
        <a:xfrm>
          <a:off x="616260" y="1500588"/>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Teach the mathematical concept/skill being tested within the question</a:t>
          </a:r>
        </a:p>
      </dsp:txBody>
      <dsp:txXfrm>
        <a:off x="905039" y="1788927"/>
        <a:ext cx="1441590" cy="1441316"/>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20/03/2020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256179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4100427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3147441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2434133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3003946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3998980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912914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2956070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2306952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19</a:t>
            </a:fld>
            <a:endParaRPr lang="en-GB" dirty="0"/>
          </a:p>
        </p:txBody>
      </p:sp>
    </p:spTree>
    <p:extLst>
      <p:ext uri="{BB962C8B-B14F-4D97-AF65-F5344CB8AC3E}">
        <p14:creationId xmlns:p14="http://schemas.microsoft.com/office/powerpoint/2010/main" val="3060646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a:t>
            </a:fld>
            <a:endParaRPr lang="en-GB" dirty="0"/>
          </a:p>
        </p:txBody>
      </p:sp>
    </p:spTree>
    <p:extLst>
      <p:ext uri="{BB962C8B-B14F-4D97-AF65-F5344CB8AC3E}">
        <p14:creationId xmlns:p14="http://schemas.microsoft.com/office/powerpoint/2010/main" val="3975437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20</a:t>
            </a:fld>
            <a:endParaRPr lang="en-GB" dirty="0"/>
          </a:p>
        </p:txBody>
      </p:sp>
    </p:spTree>
    <p:extLst>
      <p:ext uri="{BB962C8B-B14F-4D97-AF65-F5344CB8AC3E}">
        <p14:creationId xmlns:p14="http://schemas.microsoft.com/office/powerpoint/2010/main" val="3995619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21</a:t>
            </a:fld>
            <a:endParaRPr lang="en-GB" dirty="0"/>
          </a:p>
        </p:txBody>
      </p:sp>
    </p:spTree>
    <p:extLst>
      <p:ext uri="{BB962C8B-B14F-4D97-AF65-F5344CB8AC3E}">
        <p14:creationId xmlns:p14="http://schemas.microsoft.com/office/powerpoint/2010/main" val="3313179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22</a:t>
            </a:fld>
            <a:endParaRPr lang="en-GB" dirty="0"/>
          </a:p>
        </p:txBody>
      </p:sp>
    </p:spTree>
    <p:extLst>
      <p:ext uri="{BB962C8B-B14F-4D97-AF65-F5344CB8AC3E}">
        <p14:creationId xmlns:p14="http://schemas.microsoft.com/office/powerpoint/2010/main" val="352280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23</a:t>
            </a:fld>
            <a:endParaRPr lang="en-GB" dirty="0"/>
          </a:p>
        </p:txBody>
      </p:sp>
    </p:spTree>
    <p:extLst>
      <p:ext uri="{BB962C8B-B14F-4D97-AF65-F5344CB8AC3E}">
        <p14:creationId xmlns:p14="http://schemas.microsoft.com/office/powerpoint/2010/main" val="3834889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24</a:t>
            </a:fld>
            <a:endParaRPr lang="en-GB" dirty="0"/>
          </a:p>
        </p:txBody>
      </p:sp>
    </p:spTree>
    <p:extLst>
      <p:ext uri="{BB962C8B-B14F-4D97-AF65-F5344CB8AC3E}">
        <p14:creationId xmlns:p14="http://schemas.microsoft.com/office/powerpoint/2010/main" val="31936954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25</a:t>
            </a:fld>
            <a:endParaRPr lang="en-GB" dirty="0"/>
          </a:p>
        </p:txBody>
      </p:sp>
    </p:spTree>
    <p:extLst>
      <p:ext uri="{BB962C8B-B14F-4D97-AF65-F5344CB8AC3E}">
        <p14:creationId xmlns:p14="http://schemas.microsoft.com/office/powerpoint/2010/main" val="4120381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17A258-00DE-3E42-AD58-36FE5E0CF540}" type="slidenum">
              <a:rPr lang="en-US" smtClean="0"/>
              <a:t>3</a:t>
            </a:fld>
            <a:endParaRPr lang="en-US" dirty="0"/>
          </a:p>
        </p:txBody>
      </p:sp>
    </p:spTree>
    <p:extLst>
      <p:ext uri="{BB962C8B-B14F-4D97-AF65-F5344CB8AC3E}">
        <p14:creationId xmlns:p14="http://schemas.microsoft.com/office/powerpoint/2010/main" val="1090225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2448465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1974974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2837657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1406145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3765352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1737901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3/20/2020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tmp"/><Relationship Id="rId5" Type="http://schemas.openxmlformats.org/officeDocument/2006/relationships/image" Target="../media/image7.tmp"/><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auth.pixl.org.uk/primary#!/Resources//Currency/Whole%20School%20Materials/English/Reading/Developing%20Inference%C2%A0" TargetMode="Externa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png"/><Relationship Id="rId4" Type="http://schemas.openxmlformats.org/officeDocument/2006/relationships/diagramLayout" Target="../diagrams/layout1.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tmp"/><Relationship Id="rId5" Type="http://schemas.openxmlformats.org/officeDocument/2006/relationships/image" Target="../media/image4.tmp"/><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792278"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a:t>PiXL Club Ltd endeavour to trace and contact copyright owners. If there are any inadvertent omissions or errors in the acknowledgements or usage, this is unintended and PiXL will remedy these on written notification.</a:t>
            </a:r>
          </a:p>
        </p:txBody>
      </p:sp>
      <p:sp>
        <p:nvSpPr>
          <p:cNvPr id="6" name="TextBox 5"/>
          <p:cNvSpPr txBox="1"/>
          <p:nvPr/>
        </p:nvSpPr>
        <p:spPr>
          <a:xfrm>
            <a:off x="4391263" y="4038696"/>
            <a:ext cx="3478306" cy="584775"/>
          </a:xfrm>
          <a:prstGeom prst="rect">
            <a:avLst/>
          </a:prstGeom>
          <a:noFill/>
        </p:spPr>
        <p:txBody>
          <a:bodyPr wrap="square" rtlCol="0">
            <a:spAutoFit/>
          </a:bodyPr>
          <a:lstStyle/>
          <a:p>
            <a:pPr algn="ctr"/>
            <a:r>
              <a:rPr lang="en-US" sz="1600" dirty="0"/>
              <a:t>Commissioned by The PiXL Club Ltd.</a:t>
            </a:r>
          </a:p>
          <a:p>
            <a:pPr algn="ctr"/>
            <a:r>
              <a:rPr lang="en-US" sz="1600" dirty="0"/>
              <a:t>October 2019</a:t>
            </a:r>
          </a:p>
        </p:txBody>
      </p:sp>
      <p:sp>
        <p:nvSpPr>
          <p:cNvPr id="7" name="TextBox 6"/>
          <p:cNvSpPr txBox="1"/>
          <p:nvPr/>
        </p:nvSpPr>
        <p:spPr>
          <a:xfrm>
            <a:off x="4204447" y="6239435"/>
            <a:ext cx="3783106" cy="338554"/>
          </a:xfrm>
          <a:prstGeom prst="rect">
            <a:avLst/>
          </a:prstGeom>
          <a:noFill/>
        </p:spPr>
        <p:txBody>
          <a:bodyPr wrap="square" rtlCol="0">
            <a:spAutoFit/>
          </a:bodyPr>
          <a:lstStyle/>
          <a:p>
            <a:r>
              <a:rPr lang="en-GB" sz="1600" dirty="0"/>
              <a:t>© Copyright The PiXL Club Limited, 2019</a:t>
            </a:r>
            <a:r>
              <a:rPr lang="en-US" sz="1600" dirty="0">
                <a:effectLst/>
              </a:rPr>
              <a:t> </a:t>
            </a:r>
            <a:endParaRPr lang="en-US" sz="1600" dirty="0"/>
          </a:p>
        </p:txBody>
      </p:sp>
      <p:pic>
        <p:nvPicPr>
          <p:cNvPr id="8" name="Picture 7">
            <a:extLst>
              <a:ext uri="{FF2B5EF4-FFF2-40B4-BE49-F238E27FC236}">
                <a16:creationId xmlns:a16="http://schemas.microsoft.com/office/drawing/2014/main" id="{3F38CD9E-900A-46CB-9AE4-4E909240DE86}"/>
              </a:ext>
            </a:extLst>
          </p:cNvPr>
          <p:cNvPicPr/>
          <p:nvPr/>
        </p:nvPicPr>
        <p:blipFill>
          <a:blip r:embed="rId3">
            <a:extLst>
              <a:ext uri="{28A0092B-C50C-407E-A947-70E740481C1C}">
                <a14:useLocalDpi xmlns:a14="http://schemas.microsoft.com/office/drawing/2010/main" val="0"/>
              </a:ext>
            </a:extLst>
          </a:blip>
          <a:stretch>
            <a:fillRect/>
          </a:stretch>
        </p:blipFill>
        <p:spPr>
          <a:xfrm>
            <a:off x="263458" y="233595"/>
            <a:ext cx="1068037" cy="992070"/>
          </a:xfrm>
          <a:prstGeom prst="rect">
            <a:avLst/>
          </a:prstGeom>
        </p:spPr>
      </p:pic>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2" name="Rectangle 1">
            <a:extLst>
              <a:ext uri="{FF2B5EF4-FFF2-40B4-BE49-F238E27FC236}">
                <a16:creationId xmlns:a16="http://schemas.microsoft.com/office/drawing/2014/main" id="{7B99E886-8FA3-47AA-A500-478849FBC43B}"/>
              </a:ext>
            </a:extLst>
          </p:cNvPr>
          <p:cNvSpPr/>
          <p:nvPr/>
        </p:nvSpPr>
        <p:spPr>
          <a:xfrm>
            <a:off x="2195357" y="522451"/>
            <a:ext cx="7518442" cy="1262749"/>
          </a:xfrm>
          <a:prstGeom prst="rect">
            <a:avLst/>
          </a:prstGeom>
          <a:solidFill>
            <a:srgbClr val="EDCF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rgbClr val="002060"/>
                </a:solidFill>
              </a:rPr>
              <a:t>Y1-2 Solving Word Problems </a:t>
            </a:r>
          </a:p>
        </p:txBody>
      </p:sp>
      <p:sp>
        <p:nvSpPr>
          <p:cNvPr id="9" name="Rectangle 8">
            <a:extLst>
              <a:ext uri="{FF2B5EF4-FFF2-40B4-BE49-F238E27FC236}">
                <a16:creationId xmlns:a16="http://schemas.microsoft.com/office/drawing/2014/main" id="{BBF23224-5A9B-4488-922E-34F24AEE54D4}"/>
              </a:ext>
            </a:extLst>
          </p:cNvPr>
          <p:cNvSpPr/>
          <p:nvPr/>
        </p:nvSpPr>
        <p:spPr>
          <a:xfrm>
            <a:off x="2424236" y="2280574"/>
            <a:ext cx="7060684" cy="12627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i="1" dirty="0">
                <a:solidFill>
                  <a:srgbClr val="002060"/>
                </a:solidFill>
              </a:rPr>
              <a:t>Measurement</a:t>
            </a:r>
          </a:p>
        </p:txBody>
      </p:sp>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688794" y="194743"/>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194743"/>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273209" y="1350161"/>
            <a:ext cx="3560855" cy="38717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200" dirty="0">
                <a:solidFill>
                  <a:schemeClr val="tx1"/>
                </a:solidFill>
              </a:rPr>
              <a:t>Amy has a 50p coin. She is given a 20p coin and a 10p coin. What is the sum of her coins?</a:t>
            </a:r>
          </a:p>
        </p:txBody>
      </p:sp>
      <p:sp>
        <p:nvSpPr>
          <p:cNvPr id="7" name="Rectangle 6">
            <a:extLst>
              <a:ext uri="{FF2B5EF4-FFF2-40B4-BE49-F238E27FC236}">
                <a16:creationId xmlns:a16="http://schemas.microsoft.com/office/drawing/2014/main" id="{2D5AE1B8-D284-4F0D-85D6-E3A2C7F27672}"/>
              </a:ext>
            </a:extLst>
          </p:cNvPr>
          <p:cNvSpPr/>
          <p:nvPr/>
        </p:nvSpPr>
        <p:spPr>
          <a:xfrm>
            <a:off x="273209" y="5455255"/>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80p</a:t>
            </a:r>
          </a:p>
        </p:txBody>
      </p:sp>
      <p:sp>
        <p:nvSpPr>
          <p:cNvPr id="13" name="Speech Bubble: Rectangle 12">
            <a:extLst>
              <a:ext uri="{FF2B5EF4-FFF2-40B4-BE49-F238E27FC236}">
                <a16:creationId xmlns:a16="http://schemas.microsoft.com/office/drawing/2014/main" id="{755BA3ED-7EC3-40BF-BD56-2FCFB1886BD5}"/>
              </a:ext>
            </a:extLst>
          </p:cNvPr>
          <p:cNvSpPr/>
          <p:nvPr/>
        </p:nvSpPr>
        <p:spPr>
          <a:xfrm>
            <a:off x="5144218" y="2119228"/>
            <a:ext cx="5526582" cy="1092374"/>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 I could also show this using a number line.</a:t>
            </a:r>
          </a:p>
        </p:txBody>
      </p:sp>
      <p:cxnSp>
        <p:nvCxnSpPr>
          <p:cNvPr id="8" name="Straight Connector 7">
            <a:extLst>
              <a:ext uri="{FF2B5EF4-FFF2-40B4-BE49-F238E27FC236}">
                <a16:creationId xmlns:a16="http://schemas.microsoft.com/office/drawing/2014/main" id="{6A584881-C8ED-44A6-9F2A-549E2FE0E1BD}"/>
              </a:ext>
            </a:extLst>
          </p:cNvPr>
          <p:cNvCxnSpPr>
            <a:cxnSpLocks/>
          </p:cNvCxnSpPr>
          <p:nvPr/>
        </p:nvCxnSpPr>
        <p:spPr>
          <a:xfrm>
            <a:off x="4890052" y="5791200"/>
            <a:ext cx="78922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BAF8A936-D68A-4D1C-9005-BC287B078763}"/>
              </a:ext>
            </a:extLst>
          </p:cNvPr>
          <p:cNvSpPr/>
          <p:nvPr/>
        </p:nvSpPr>
        <p:spPr>
          <a:xfrm>
            <a:off x="8535896" y="4246231"/>
            <a:ext cx="1288081" cy="813017"/>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t>+ 10p</a:t>
            </a:r>
          </a:p>
        </p:txBody>
      </p:sp>
      <p:sp>
        <p:nvSpPr>
          <p:cNvPr id="15" name="Oval 14">
            <a:extLst>
              <a:ext uri="{FF2B5EF4-FFF2-40B4-BE49-F238E27FC236}">
                <a16:creationId xmlns:a16="http://schemas.microsoft.com/office/drawing/2014/main" id="{5A468285-E9E2-46EB-A645-8119D16D43C0}"/>
              </a:ext>
            </a:extLst>
          </p:cNvPr>
          <p:cNvSpPr/>
          <p:nvPr/>
        </p:nvSpPr>
        <p:spPr>
          <a:xfrm>
            <a:off x="6276233" y="4314692"/>
            <a:ext cx="1288081" cy="813017"/>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t>+ 20p</a:t>
            </a:r>
          </a:p>
        </p:txBody>
      </p:sp>
      <p:sp>
        <p:nvSpPr>
          <p:cNvPr id="16" name="Arrow: Curved Down 15">
            <a:extLst>
              <a:ext uri="{FF2B5EF4-FFF2-40B4-BE49-F238E27FC236}">
                <a16:creationId xmlns:a16="http://schemas.microsoft.com/office/drawing/2014/main" id="{5D648EB1-C823-4D94-BD2A-A27B3B82C8EC}"/>
              </a:ext>
            </a:extLst>
          </p:cNvPr>
          <p:cNvSpPr/>
          <p:nvPr/>
        </p:nvSpPr>
        <p:spPr>
          <a:xfrm>
            <a:off x="5414619" y="5157402"/>
            <a:ext cx="2635182" cy="59570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Arrow: Curved Down 16">
            <a:extLst>
              <a:ext uri="{FF2B5EF4-FFF2-40B4-BE49-F238E27FC236}">
                <a16:creationId xmlns:a16="http://schemas.microsoft.com/office/drawing/2014/main" id="{D0EF54AA-11D5-47CB-A1DD-CBD08BA06867}"/>
              </a:ext>
            </a:extLst>
          </p:cNvPr>
          <p:cNvSpPr/>
          <p:nvPr/>
        </p:nvSpPr>
        <p:spPr>
          <a:xfrm>
            <a:off x="8035619" y="5111897"/>
            <a:ext cx="2635182" cy="59570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Rectangle 17">
            <a:extLst>
              <a:ext uri="{FF2B5EF4-FFF2-40B4-BE49-F238E27FC236}">
                <a16:creationId xmlns:a16="http://schemas.microsoft.com/office/drawing/2014/main" id="{40EE9209-B5C1-49A3-952B-BA4597FF84F4}"/>
              </a:ext>
            </a:extLst>
          </p:cNvPr>
          <p:cNvSpPr/>
          <p:nvPr/>
        </p:nvSpPr>
        <p:spPr>
          <a:xfrm>
            <a:off x="7527234" y="5851260"/>
            <a:ext cx="1187159" cy="65437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t>70p</a:t>
            </a:r>
          </a:p>
        </p:txBody>
      </p:sp>
      <p:sp>
        <p:nvSpPr>
          <p:cNvPr id="19" name="Rectangle 18">
            <a:extLst>
              <a:ext uri="{FF2B5EF4-FFF2-40B4-BE49-F238E27FC236}">
                <a16:creationId xmlns:a16="http://schemas.microsoft.com/office/drawing/2014/main" id="{1F9E2034-5C90-4592-9326-41518F97CBBE}"/>
              </a:ext>
            </a:extLst>
          </p:cNvPr>
          <p:cNvSpPr/>
          <p:nvPr/>
        </p:nvSpPr>
        <p:spPr>
          <a:xfrm>
            <a:off x="9711316" y="5843850"/>
            <a:ext cx="1187159" cy="65437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t>80p</a:t>
            </a:r>
          </a:p>
        </p:txBody>
      </p:sp>
      <p:sp>
        <p:nvSpPr>
          <p:cNvPr id="21" name="Rectangle 20">
            <a:extLst>
              <a:ext uri="{FF2B5EF4-FFF2-40B4-BE49-F238E27FC236}">
                <a16:creationId xmlns:a16="http://schemas.microsoft.com/office/drawing/2014/main" id="{6421D340-5851-44C8-9A43-63A1A9A29A4F}"/>
              </a:ext>
            </a:extLst>
          </p:cNvPr>
          <p:cNvSpPr/>
          <p:nvPr/>
        </p:nvSpPr>
        <p:spPr>
          <a:xfrm>
            <a:off x="4664767" y="5829294"/>
            <a:ext cx="1187159" cy="65437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t>50p</a:t>
            </a:r>
          </a:p>
        </p:txBody>
      </p:sp>
    </p:spTree>
    <p:extLst>
      <p:ext uri="{BB962C8B-B14F-4D97-AF65-F5344CB8AC3E}">
        <p14:creationId xmlns:p14="http://schemas.microsoft.com/office/powerpoint/2010/main" val="3782472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Title 1">
            <a:extLst>
              <a:ext uri="{FF2B5EF4-FFF2-40B4-BE49-F238E27FC236}">
                <a16:creationId xmlns:a16="http://schemas.microsoft.com/office/drawing/2014/main" id="{B35C7719-BB47-433C-B75E-D71F4E25DF22}"/>
              </a:ext>
            </a:extLst>
          </p:cNvPr>
          <p:cNvSpPr txBox="1">
            <a:spLocks/>
          </p:cNvSpPr>
          <p:nvPr/>
        </p:nvSpPr>
        <p:spPr>
          <a:xfrm>
            <a:off x="2688794" y="470833"/>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5 – Your Turn</a:t>
            </a:r>
          </a:p>
        </p:txBody>
      </p:sp>
      <p:sp>
        <p:nvSpPr>
          <p:cNvPr id="9" name="Rectangle 8">
            <a:extLst>
              <a:ext uri="{FF2B5EF4-FFF2-40B4-BE49-F238E27FC236}">
                <a16:creationId xmlns:a16="http://schemas.microsoft.com/office/drawing/2014/main" id="{31B2BD8C-3B99-45FF-B59D-079B11DEABCF}"/>
              </a:ext>
            </a:extLst>
          </p:cNvPr>
          <p:cNvSpPr/>
          <p:nvPr/>
        </p:nvSpPr>
        <p:spPr>
          <a:xfrm>
            <a:off x="1591126" y="2171859"/>
            <a:ext cx="8598568" cy="30520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600" dirty="0">
                <a:solidFill>
                  <a:schemeClr val="tx1"/>
                </a:solidFill>
              </a:rPr>
              <a:t>Robert has two 20p coins. He is given a 10p coin and a 5p coin. How much money does he have altogether?</a:t>
            </a:r>
          </a:p>
        </p:txBody>
      </p:sp>
      <p:sp>
        <p:nvSpPr>
          <p:cNvPr id="7" name="Rectangle: Rounded Corners 6">
            <a:extLst>
              <a:ext uri="{FF2B5EF4-FFF2-40B4-BE49-F238E27FC236}">
                <a16:creationId xmlns:a16="http://schemas.microsoft.com/office/drawing/2014/main" id="{B81EBABE-38E6-4AA5-ABB9-6CDF2AE0EC69}"/>
              </a:ext>
            </a:extLst>
          </p:cNvPr>
          <p:cNvSpPr/>
          <p:nvPr/>
        </p:nvSpPr>
        <p:spPr>
          <a:xfrm>
            <a:off x="7134694" y="4641701"/>
            <a:ext cx="3497179"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600" b="1" dirty="0"/>
              <a:t>Answer: 55p</a:t>
            </a:r>
          </a:p>
        </p:txBody>
      </p:sp>
    </p:spTree>
    <p:extLst>
      <p:ext uri="{BB962C8B-B14F-4D97-AF65-F5344CB8AC3E}">
        <p14:creationId xmlns:p14="http://schemas.microsoft.com/office/powerpoint/2010/main" val="99605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092986" y="2019048"/>
            <a:ext cx="6006027" cy="2312321"/>
          </a:xfrm>
          <a:solidFill>
            <a:srgbClr val="EDCFE9"/>
          </a:solidFill>
          <a:ln w="57150">
            <a:solidFill>
              <a:schemeClr val="accent1"/>
            </a:solidFill>
          </a:ln>
        </p:spPr>
        <p:txBody>
          <a:bodyPr>
            <a:normAutofit/>
          </a:bodyPr>
          <a:lstStyle/>
          <a:p>
            <a:pPr algn="ctr"/>
            <a:r>
              <a:rPr lang="en-GB" sz="4000" b="1" dirty="0">
                <a:solidFill>
                  <a:schemeClr val="accent5">
                    <a:lumMod val="50000"/>
                  </a:schemeClr>
                </a:solidFill>
                <a:latin typeface="+mn-lt"/>
              </a:rPr>
              <a:t>Model Question 2</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Tree>
    <p:extLst>
      <p:ext uri="{BB962C8B-B14F-4D97-AF65-F5344CB8AC3E}">
        <p14:creationId xmlns:p14="http://schemas.microsoft.com/office/powerpoint/2010/main" val="57266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040A0B9C-6A35-4023-80FD-6D0D3363E18B}"/>
              </a:ext>
            </a:extLst>
          </p:cNvPr>
          <p:cNvSpPr/>
          <p:nvPr/>
        </p:nvSpPr>
        <p:spPr>
          <a:xfrm>
            <a:off x="907760" y="2195692"/>
            <a:ext cx="9962148" cy="330467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dirty="0">
                <a:solidFill>
                  <a:schemeClr val="tx1"/>
                </a:solidFill>
              </a:rPr>
              <a:t>Seb grows a sunflower. The plant was 13cm tall. It grows 6cm taller. What is the total height of Seb’s sunflower?</a:t>
            </a:r>
          </a:p>
        </p:txBody>
      </p:sp>
      <p:sp>
        <p:nvSpPr>
          <p:cNvPr id="6" name="Title 1">
            <a:extLst>
              <a:ext uri="{FF2B5EF4-FFF2-40B4-BE49-F238E27FC236}">
                <a16:creationId xmlns:a16="http://schemas.microsoft.com/office/drawing/2014/main" id="{A85D21ED-C6E0-4FAD-938D-CDA56CB485BA}"/>
              </a:ext>
            </a:extLst>
          </p:cNvPr>
          <p:cNvSpPr txBox="1">
            <a:spLocks/>
          </p:cNvSpPr>
          <p:nvPr/>
        </p:nvSpPr>
        <p:spPr>
          <a:xfrm>
            <a:off x="2688794" y="400962"/>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2 - Vocabulary</a:t>
            </a:r>
          </a:p>
        </p:txBody>
      </p:sp>
      <p:sp>
        <p:nvSpPr>
          <p:cNvPr id="7" name="Rectangle 6">
            <a:extLst>
              <a:ext uri="{FF2B5EF4-FFF2-40B4-BE49-F238E27FC236}">
                <a16:creationId xmlns:a16="http://schemas.microsoft.com/office/drawing/2014/main" id="{A596A296-4A7D-4C2A-BEFD-715BCDF1D2B3}"/>
              </a:ext>
            </a:extLst>
          </p:cNvPr>
          <p:cNvSpPr/>
          <p:nvPr/>
        </p:nvSpPr>
        <p:spPr>
          <a:xfrm>
            <a:off x="8227786" y="3068786"/>
            <a:ext cx="1126421" cy="545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8DEA36C1-31DE-402D-9491-A3CA26FAA626}"/>
              </a:ext>
            </a:extLst>
          </p:cNvPr>
          <p:cNvSpPr/>
          <p:nvPr/>
        </p:nvSpPr>
        <p:spPr>
          <a:xfrm>
            <a:off x="2474451" y="3614367"/>
            <a:ext cx="857329" cy="5608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92163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68879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2 - Vocabulary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2084" y="2019178"/>
            <a:ext cx="4221846" cy="2819644"/>
          </a:xfrm>
          <a:prstGeom prst="rect">
            <a:avLst/>
          </a:prstGeom>
        </p:spPr>
      </p:pic>
      <p:pic>
        <p:nvPicPr>
          <p:cNvPr id="7" name="Picture 6"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5311" y="2019178"/>
            <a:ext cx="4221846" cy="2834886"/>
          </a:xfrm>
          <a:prstGeom prst="rect">
            <a:avLst/>
          </a:prstGeom>
        </p:spPr>
      </p:pic>
    </p:spTree>
    <p:extLst>
      <p:ext uri="{BB962C8B-B14F-4D97-AF65-F5344CB8AC3E}">
        <p14:creationId xmlns:p14="http://schemas.microsoft.com/office/powerpoint/2010/main" val="90682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688794" y="2159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3 – Number Free Zone</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9" name="Rectangle: Rounded Corners 8">
            <a:extLst>
              <a:ext uri="{FF2B5EF4-FFF2-40B4-BE49-F238E27FC236}">
                <a16:creationId xmlns:a16="http://schemas.microsoft.com/office/drawing/2014/main" id="{566E6A9D-74FD-4623-97B9-1FEAB954DC82}"/>
              </a:ext>
            </a:extLst>
          </p:cNvPr>
          <p:cNvSpPr/>
          <p:nvPr/>
        </p:nvSpPr>
        <p:spPr>
          <a:xfrm>
            <a:off x="925626" y="4262563"/>
            <a:ext cx="9945858" cy="2316831"/>
          </a:xfrm>
          <a:prstGeom prst="roundRect">
            <a:avLst/>
          </a:prstGeom>
          <a:solidFill>
            <a:schemeClr val="bg1"/>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1. </a:t>
            </a:r>
            <a:r>
              <a:rPr kumimoji="0" lang="en-GB" sz="2800" b="1" i="0" u="none" strike="noStrike" kern="1200" cap="none" spc="0" normalizeH="0" baseline="0" noProof="0" dirty="0">
                <a:ln>
                  <a:noFill/>
                </a:ln>
                <a:solidFill>
                  <a:srgbClr val="0070C0"/>
                </a:solidFill>
                <a:effectLst/>
                <a:uLnTx/>
                <a:uFillTx/>
                <a:latin typeface="Calibri"/>
                <a:ea typeface="+mn-ea"/>
                <a:cs typeface="+mn-cs"/>
              </a:rPr>
              <a:t>Vocabulary</a:t>
            </a:r>
            <a:r>
              <a:rPr lang="en-GB" sz="2800" dirty="0">
                <a:solidFill>
                  <a:srgbClr val="000000"/>
                </a:solidFill>
                <a:latin typeface="Calibri"/>
              </a:rPr>
              <a:t> - </a:t>
            </a:r>
            <a:r>
              <a:rPr kumimoji="0" lang="en-GB" sz="2800" b="0" i="0" u="none" strike="noStrike" kern="1200" cap="none" spc="0" normalizeH="0" baseline="0" noProof="0" dirty="0">
                <a:ln>
                  <a:noFill/>
                </a:ln>
                <a:solidFill>
                  <a:srgbClr val="000000"/>
                </a:solidFill>
                <a:effectLst/>
                <a:uLnTx/>
                <a:uFillTx/>
                <a:latin typeface="Calibri"/>
                <a:ea typeface="+mn-ea"/>
                <a:cs typeface="+mn-cs"/>
              </a:rPr>
              <a:t>Write a definition for the following words: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                </a:t>
            </a:r>
            <a:r>
              <a:rPr kumimoji="0" lang="en-GB" sz="2800" b="0" i="1" u="none" strike="noStrike" kern="1200" cap="none" spc="0" normalizeH="0" baseline="0" noProof="0" dirty="0">
                <a:ln>
                  <a:noFill/>
                </a:ln>
                <a:solidFill>
                  <a:srgbClr val="000000"/>
                </a:solidFill>
                <a:effectLst/>
                <a:uLnTx/>
                <a:uFillTx/>
                <a:latin typeface="Calibri"/>
                <a:ea typeface="+mn-ea"/>
                <a:cs typeface="+mn-cs"/>
              </a:rPr>
              <a:t>a) </a:t>
            </a:r>
            <a:r>
              <a:rPr lang="en-GB" sz="2800" i="1" dirty="0">
                <a:solidFill>
                  <a:srgbClr val="000000"/>
                </a:solidFill>
                <a:latin typeface="Calibri"/>
              </a:rPr>
              <a:t>height</a:t>
            </a:r>
            <a:r>
              <a:rPr kumimoji="0" lang="en-GB" sz="2800" b="0" i="1" u="none" strike="noStrike" kern="1200" cap="none" spc="0" normalizeH="0" baseline="0" noProof="0" dirty="0">
                <a:ln>
                  <a:noFill/>
                </a:ln>
                <a:solidFill>
                  <a:srgbClr val="000000"/>
                </a:solidFill>
                <a:effectLst/>
                <a:uLnTx/>
                <a:uFillTx/>
                <a:latin typeface="Calibri"/>
                <a:ea typeface="+mn-ea"/>
                <a:cs typeface="+mn-cs"/>
              </a:rPr>
              <a:t> b) </a:t>
            </a:r>
            <a:r>
              <a:rPr lang="en-GB" sz="2800" i="1" noProof="0" dirty="0">
                <a:solidFill>
                  <a:srgbClr val="000000"/>
                </a:solidFill>
                <a:latin typeface="Calibri"/>
              </a:rPr>
              <a:t>taller</a:t>
            </a:r>
            <a:endParaRPr kumimoji="0" lang="en-GB" sz="2800" b="0" i="1"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2. </a:t>
            </a:r>
            <a:r>
              <a:rPr kumimoji="0" lang="en-GB" sz="2800" b="1" i="0" u="none" strike="noStrike" kern="1200" cap="none" spc="0" normalizeH="0" baseline="0" noProof="0" dirty="0">
                <a:ln>
                  <a:noFill/>
                </a:ln>
                <a:solidFill>
                  <a:srgbClr val="0070C0"/>
                </a:solidFill>
                <a:effectLst/>
                <a:uLnTx/>
                <a:uFillTx/>
                <a:latin typeface="Calibri"/>
                <a:ea typeface="+mn-ea"/>
                <a:cs typeface="+mn-cs"/>
              </a:rPr>
              <a:t>Retrieval</a:t>
            </a:r>
            <a:r>
              <a:rPr kumimoji="0" lang="en-GB" sz="2800" b="0" i="0" u="none" strike="noStrike" kern="1200" cap="none" spc="0" normalizeH="0" baseline="0" noProof="0" dirty="0">
                <a:ln>
                  <a:noFill/>
                </a:ln>
                <a:solidFill>
                  <a:srgbClr val="000000"/>
                </a:solidFill>
                <a:effectLst/>
                <a:uLnTx/>
                <a:uFillTx/>
                <a:latin typeface="Calibri"/>
                <a:ea typeface="+mn-ea"/>
                <a:cs typeface="+mn-cs"/>
              </a:rPr>
              <a:t> – </a:t>
            </a:r>
            <a:r>
              <a:rPr lang="en-GB" sz="2800" dirty="0">
                <a:solidFill>
                  <a:srgbClr val="000000"/>
                </a:solidFill>
                <a:latin typeface="Calibri"/>
              </a:rPr>
              <a:t>What happened to the sunflower?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3.</a:t>
            </a:r>
            <a:r>
              <a:rPr kumimoji="0" lang="en-GB" sz="2800" b="1" i="0" u="none" strike="noStrike" kern="1200" cap="none" spc="0" normalizeH="0" baseline="0" noProof="0" dirty="0">
                <a:ln>
                  <a:noFill/>
                </a:ln>
                <a:solidFill>
                  <a:srgbClr val="0070C0"/>
                </a:solidFill>
                <a:effectLst/>
                <a:uLnTx/>
                <a:uFillTx/>
                <a:latin typeface="Calibri"/>
                <a:ea typeface="+mn-ea"/>
                <a:cs typeface="+mn-cs"/>
              </a:rPr>
              <a:t> Inference </a:t>
            </a:r>
            <a:r>
              <a:rPr kumimoji="0" lang="en-GB" sz="2800" b="0" i="0" u="none" strike="noStrike" kern="1200" cap="none" spc="0" normalizeH="0" baseline="0" noProof="0" dirty="0">
                <a:ln>
                  <a:noFill/>
                </a:ln>
                <a:solidFill>
                  <a:srgbClr val="000000"/>
                </a:solidFill>
                <a:effectLst/>
                <a:uLnTx/>
                <a:uFillTx/>
                <a:latin typeface="Calibri"/>
                <a:ea typeface="+mn-ea"/>
                <a:cs typeface="+mn-cs"/>
              </a:rPr>
              <a:t>– What is the question asking you to do? Summarise the problem.</a:t>
            </a:r>
          </a:p>
        </p:txBody>
      </p:sp>
      <p:sp>
        <p:nvSpPr>
          <p:cNvPr id="11" name="Rectangle 10">
            <a:extLst>
              <a:ext uri="{FF2B5EF4-FFF2-40B4-BE49-F238E27FC236}">
                <a16:creationId xmlns:a16="http://schemas.microsoft.com/office/drawing/2014/main" id="{9593C3AD-F041-4B09-8822-149BE32AE4BB}"/>
              </a:ext>
            </a:extLst>
          </p:cNvPr>
          <p:cNvSpPr/>
          <p:nvPr/>
        </p:nvSpPr>
        <p:spPr>
          <a:xfrm>
            <a:off x="917481" y="1648286"/>
            <a:ext cx="9962148" cy="239009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dirty="0">
                <a:solidFill>
                  <a:schemeClr val="tx1"/>
                </a:solidFill>
              </a:rPr>
              <a:t>Seb grows a sunflower. The plant was 13cm tall. It grows 6cm taller. What is the total height of Seb’s sunflower?</a:t>
            </a:r>
          </a:p>
        </p:txBody>
      </p:sp>
      <p:sp>
        <p:nvSpPr>
          <p:cNvPr id="7" name="Rectangle 6">
            <a:extLst>
              <a:ext uri="{FF2B5EF4-FFF2-40B4-BE49-F238E27FC236}">
                <a16:creationId xmlns:a16="http://schemas.microsoft.com/office/drawing/2014/main" id="{CC01C27C-6529-4D66-B602-DD0563E442CC}"/>
              </a:ext>
            </a:extLst>
          </p:cNvPr>
          <p:cNvSpPr/>
          <p:nvPr/>
        </p:nvSpPr>
        <p:spPr>
          <a:xfrm>
            <a:off x="8247090" y="1975642"/>
            <a:ext cx="1117627" cy="511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2144A436-1491-4B13-8387-4655E3881DB7}"/>
              </a:ext>
            </a:extLst>
          </p:cNvPr>
          <p:cNvSpPr/>
          <p:nvPr/>
        </p:nvSpPr>
        <p:spPr>
          <a:xfrm>
            <a:off x="2470671" y="2588632"/>
            <a:ext cx="903150" cy="509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08068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040A0B9C-6A35-4023-80FD-6D0D3363E18B}"/>
              </a:ext>
            </a:extLst>
          </p:cNvPr>
          <p:cNvSpPr/>
          <p:nvPr/>
        </p:nvSpPr>
        <p:spPr>
          <a:xfrm>
            <a:off x="797041" y="1955059"/>
            <a:ext cx="9962148" cy="330467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4000" dirty="0">
                <a:solidFill>
                  <a:schemeClr val="tx1"/>
                </a:solidFill>
              </a:rPr>
              <a:t>Seb grows a sunflower. The plant was 13cm tall. It grows 6cm taller. What is the total height of Seb’s sunflower?</a:t>
            </a:r>
          </a:p>
        </p:txBody>
      </p:sp>
      <p:sp>
        <p:nvSpPr>
          <p:cNvPr id="6" name="Title 1">
            <a:extLst>
              <a:ext uri="{FF2B5EF4-FFF2-40B4-BE49-F238E27FC236}">
                <a16:creationId xmlns:a16="http://schemas.microsoft.com/office/drawing/2014/main" id="{A85D21ED-C6E0-4FAD-938D-CDA56CB485BA}"/>
              </a:ext>
            </a:extLst>
          </p:cNvPr>
          <p:cNvSpPr txBox="1">
            <a:spLocks/>
          </p:cNvSpPr>
          <p:nvPr/>
        </p:nvSpPr>
        <p:spPr>
          <a:xfrm>
            <a:off x="2576499" y="365124"/>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4 - Answer Free Zone</a:t>
            </a:r>
          </a:p>
        </p:txBody>
      </p:sp>
      <p:sp>
        <p:nvSpPr>
          <p:cNvPr id="7" name="Rectangle: Rounded Corners 1">
            <a:extLst>
              <a:ext uri="{FF2B5EF4-FFF2-40B4-BE49-F238E27FC236}">
                <a16:creationId xmlns:a16="http://schemas.microsoft.com/office/drawing/2014/main" id="{50A6B113-655C-4D29-9197-860CBB7D3442}"/>
              </a:ext>
            </a:extLst>
          </p:cNvPr>
          <p:cNvSpPr/>
          <p:nvPr/>
        </p:nvSpPr>
        <p:spPr>
          <a:xfrm>
            <a:off x="6962274" y="4957011"/>
            <a:ext cx="3497179"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600" b="1" dirty="0"/>
              <a:t>Answer: 19cm </a:t>
            </a:r>
          </a:p>
        </p:txBody>
      </p:sp>
    </p:spTree>
    <p:extLst>
      <p:ext uri="{BB962C8B-B14F-4D97-AF65-F5344CB8AC3E}">
        <p14:creationId xmlns:p14="http://schemas.microsoft.com/office/powerpoint/2010/main" val="68886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273209" y="1583538"/>
            <a:ext cx="3560855" cy="34049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200" dirty="0">
                <a:solidFill>
                  <a:schemeClr val="tx1"/>
                </a:solidFill>
              </a:rPr>
              <a:t>Seb grows a sunflower. The plant was 13cm tall. It grows 6cm taller. What is the total height of Seb’s sunflower?</a:t>
            </a:r>
          </a:p>
        </p:txBody>
      </p:sp>
      <p:sp>
        <p:nvSpPr>
          <p:cNvPr id="7" name="Rectangle 6">
            <a:extLst>
              <a:ext uri="{FF2B5EF4-FFF2-40B4-BE49-F238E27FC236}">
                <a16:creationId xmlns:a16="http://schemas.microsoft.com/office/drawing/2014/main" id="{2D5AE1B8-D284-4F0D-85D6-E3A2C7F27672}"/>
              </a:ext>
            </a:extLst>
          </p:cNvPr>
          <p:cNvSpPr/>
          <p:nvPr/>
        </p:nvSpPr>
        <p:spPr>
          <a:xfrm>
            <a:off x="273209" y="5222081"/>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19cm</a:t>
            </a:r>
          </a:p>
        </p:txBody>
      </p:sp>
      <p:sp>
        <p:nvSpPr>
          <p:cNvPr id="9" name="Speech Bubble: Rectangle 8">
            <a:extLst>
              <a:ext uri="{FF2B5EF4-FFF2-40B4-BE49-F238E27FC236}">
                <a16:creationId xmlns:a16="http://schemas.microsoft.com/office/drawing/2014/main" id="{BC6B00E6-1372-4244-B66F-FD12651D3FA9}"/>
              </a:ext>
            </a:extLst>
          </p:cNvPr>
          <p:cNvSpPr/>
          <p:nvPr/>
        </p:nvSpPr>
        <p:spPr>
          <a:xfrm>
            <a:off x="8530814" y="1928107"/>
            <a:ext cx="3387977" cy="1437230"/>
          </a:xfrm>
          <a:prstGeom prst="wedgeRectCallout">
            <a:avLst>
              <a:gd name="adj1" fmla="val -5765"/>
              <a:gd name="adj2" fmla="val -89668"/>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If it increases, I need to add.</a:t>
            </a:r>
          </a:p>
          <a:p>
            <a:pPr algn="ctr"/>
            <a:r>
              <a:rPr lang="en-GB" sz="2400" dirty="0"/>
              <a:t>13cm + 6cm</a:t>
            </a:r>
          </a:p>
        </p:txBody>
      </p:sp>
      <p:sp>
        <p:nvSpPr>
          <p:cNvPr id="10" name="Speech Bubble: Rectangle 9">
            <a:extLst>
              <a:ext uri="{FF2B5EF4-FFF2-40B4-BE49-F238E27FC236}">
                <a16:creationId xmlns:a16="http://schemas.microsoft.com/office/drawing/2014/main" id="{E0DB13A3-6D20-4617-8798-6CDE7EA45F6E}"/>
              </a:ext>
            </a:extLst>
          </p:cNvPr>
          <p:cNvSpPr/>
          <p:nvPr/>
        </p:nvSpPr>
        <p:spPr>
          <a:xfrm>
            <a:off x="4058652" y="3801980"/>
            <a:ext cx="4074696" cy="2567289"/>
          </a:xfrm>
          <a:prstGeom prst="wedgeRectCallout">
            <a:avLst>
              <a:gd name="adj1" fmla="val -43928"/>
              <a:gd name="adj2" fmla="val -622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r>
              <a:rPr lang="en-GB" sz="2400" dirty="0"/>
              <a:t>Next, I need to look at what is happening to the sunflower. It is getting taller so the height is going to increase.</a:t>
            </a:r>
            <a:endParaRPr lang="en-GB" sz="2400" b="0" dirty="0"/>
          </a:p>
          <a:p>
            <a:pPr algn="ctr"/>
            <a:endParaRPr lang="en-GB" sz="2400" b="0" dirty="0"/>
          </a:p>
          <a:p>
            <a:pPr algn="ctr"/>
            <a:endParaRPr lang="en-GB" sz="2400" b="0" dirty="0"/>
          </a:p>
          <a:p>
            <a:pPr algn="ctr"/>
            <a:endParaRPr lang="en-GB" sz="2400" dirty="0"/>
          </a:p>
          <a:p>
            <a:pPr algn="ctr"/>
            <a:endParaRPr lang="en-GB" sz="2400" dirty="0"/>
          </a:p>
          <a:p>
            <a:pPr algn="ctr"/>
            <a:endParaRPr lang="en-GB" sz="2400" b="0" dirty="0"/>
          </a:p>
          <a:p>
            <a:pPr algn="ctr"/>
            <a:endParaRPr lang="en-GB" sz="2400" b="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p:txBody>
      </p:sp>
      <p:sp>
        <p:nvSpPr>
          <p:cNvPr id="11" name="Speech Bubble: Rectangle 10">
            <a:extLst>
              <a:ext uri="{FF2B5EF4-FFF2-40B4-BE49-F238E27FC236}">
                <a16:creationId xmlns:a16="http://schemas.microsoft.com/office/drawing/2014/main" id="{47FF8E04-5986-4206-8BBB-D28488119D24}"/>
              </a:ext>
            </a:extLst>
          </p:cNvPr>
          <p:cNvSpPr/>
          <p:nvPr/>
        </p:nvSpPr>
        <p:spPr>
          <a:xfrm>
            <a:off x="8795891" y="3880211"/>
            <a:ext cx="2950025" cy="2216578"/>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600" dirty="0"/>
              <a:t>13cm + 6cm = 19cm</a:t>
            </a:r>
          </a:p>
        </p:txBody>
      </p:sp>
      <p:sp>
        <p:nvSpPr>
          <p:cNvPr id="12" name="Speech Bubble: Rectangle 11">
            <a:extLst>
              <a:ext uri="{FF2B5EF4-FFF2-40B4-BE49-F238E27FC236}">
                <a16:creationId xmlns:a16="http://schemas.microsoft.com/office/drawing/2014/main" id="{754B2BB4-78FE-4590-829C-7D74AFB6860B}"/>
              </a:ext>
            </a:extLst>
          </p:cNvPr>
          <p:cNvSpPr/>
          <p:nvPr/>
        </p:nvSpPr>
        <p:spPr>
          <a:xfrm>
            <a:off x="4402013" y="1581543"/>
            <a:ext cx="3387976" cy="1704476"/>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p>
          <a:p>
            <a:pPr algn="ctr"/>
            <a:r>
              <a:rPr lang="en-GB" sz="2400" dirty="0"/>
              <a:t>Firstly, I need to know how tall the sunflower is.</a:t>
            </a:r>
          </a:p>
          <a:p>
            <a:pPr algn="ctr"/>
            <a:r>
              <a:rPr lang="en-GB" sz="2400" dirty="0"/>
              <a:t>13cm </a:t>
            </a:r>
          </a:p>
        </p:txBody>
      </p:sp>
    </p:spTree>
    <p:extLst>
      <p:ext uri="{BB962C8B-B14F-4D97-AF65-F5344CB8AC3E}">
        <p14:creationId xmlns:p14="http://schemas.microsoft.com/office/powerpoint/2010/main" val="200977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929352" y="2859781"/>
            <a:ext cx="6684579" cy="53506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273209" y="1583538"/>
            <a:ext cx="3560855" cy="34049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200" dirty="0">
                <a:solidFill>
                  <a:schemeClr val="tx1"/>
                </a:solidFill>
              </a:rPr>
              <a:t>Seb grows a sunflower. The plant was 13cm tall. It grows 6cm taller. What is the total height of Seb’s sunflower?</a:t>
            </a:r>
          </a:p>
        </p:txBody>
      </p:sp>
      <p:sp>
        <p:nvSpPr>
          <p:cNvPr id="7" name="Rectangle 6">
            <a:extLst>
              <a:ext uri="{FF2B5EF4-FFF2-40B4-BE49-F238E27FC236}">
                <a16:creationId xmlns:a16="http://schemas.microsoft.com/office/drawing/2014/main" id="{2D5AE1B8-D284-4F0D-85D6-E3A2C7F27672}"/>
              </a:ext>
            </a:extLst>
          </p:cNvPr>
          <p:cNvSpPr/>
          <p:nvPr/>
        </p:nvSpPr>
        <p:spPr>
          <a:xfrm>
            <a:off x="273209" y="5222081"/>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19cm</a:t>
            </a:r>
          </a:p>
        </p:txBody>
      </p:sp>
      <p:sp>
        <p:nvSpPr>
          <p:cNvPr id="11" name="Speech Bubble: Rectangle 10">
            <a:extLst>
              <a:ext uri="{FF2B5EF4-FFF2-40B4-BE49-F238E27FC236}">
                <a16:creationId xmlns:a16="http://schemas.microsoft.com/office/drawing/2014/main" id="{47FF8E04-5986-4206-8BBB-D28488119D24}"/>
              </a:ext>
            </a:extLst>
          </p:cNvPr>
          <p:cNvSpPr/>
          <p:nvPr/>
        </p:nvSpPr>
        <p:spPr>
          <a:xfrm>
            <a:off x="5021753" y="1697952"/>
            <a:ext cx="6850287" cy="761469"/>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I can show this as a bar model.</a:t>
            </a:r>
          </a:p>
        </p:txBody>
      </p:sp>
      <p:sp>
        <p:nvSpPr>
          <p:cNvPr id="3" name="Rectangle 2"/>
          <p:cNvSpPr/>
          <p:nvPr/>
        </p:nvSpPr>
        <p:spPr>
          <a:xfrm>
            <a:off x="4929352" y="3394841"/>
            <a:ext cx="6684579" cy="998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chemeClr val="tx1"/>
              </a:solidFill>
            </a:endParaRPr>
          </a:p>
        </p:txBody>
      </p:sp>
      <p:cxnSp>
        <p:nvCxnSpPr>
          <p:cNvPr id="13" name="Straight Connector 12"/>
          <p:cNvCxnSpPr/>
          <p:nvPr/>
        </p:nvCxnSpPr>
        <p:spPr>
          <a:xfrm>
            <a:off x="9196552" y="3394841"/>
            <a:ext cx="10510" cy="998483"/>
          </a:xfrm>
          <a:prstGeom prst="line">
            <a:avLst/>
          </a:prstGeom>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6503692" y="3601694"/>
            <a:ext cx="1597572" cy="584775"/>
          </a:xfrm>
          <a:prstGeom prst="rect">
            <a:avLst/>
          </a:prstGeom>
          <a:noFill/>
        </p:spPr>
        <p:txBody>
          <a:bodyPr wrap="square" rtlCol="0">
            <a:spAutoFit/>
          </a:bodyPr>
          <a:lstStyle/>
          <a:p>
            <a:r>
              <a:rPr lang="en-GB" sz="3200" dirty="0"/>
              <a:t>13cm</a:t>
            </a:r>
          </a:p>
        </p:txBody>
      </p:sp>
      <p:sp>
        <p:nvSpPr>
          <p:cNvPr id="15" name="TextBox 14"/>
          <p:cNvSpPr txBox="1"/>
          <p:nvPr/>
        </p:nvSpPr>
        <p:spPr>
          <a:xfrm>
            <a:off x="9995140" y="3591184"/>
            <a:ext cx="1166648" cy="584775"/>
          </a:xfrm>
          <a:prstGeom prst="rect">
            <a:avLst/>
          </a:prstGeom>
          <a:noFill/>
        </p:spPr>
        <p:txBody>
          <a:bodyPr wrap="square" rtlCol="0">
            <a:spAutoFit/>
          </a:bodyPr>
          <a:lstStyle/>
          <a:p>
            <a:r>
              <a:rPr lang="en-GB" sz="3200" dirty="0"/>
              <a:t>6cm</a:t>
            </a:r>
          </a:p>
        </p:txBody>
      </p:sp>
      <p:sp>
        <p:nvSpPr>
          <p:cNvPr id="16" name="TextBox 15"/>
          <p:cNvSpPr txBox="1"/>
          <p:nvPr/>
        </p:nvSpPr>
        <p:spPr>
          <a:xfrm>
            <a:off x="8129374" y="2859781"/>
            <a:ext cx="1282262" cy="584775"/>
          </a:xfrm>
          <a:prstGeom prst="rect">
            <a:avLst/>
          </a:prstGeom>
          <a:noFill/>
        </p:spPr>
        <p:txBody>
          <a:bodyPr wrap="square" rtlCol="0">
            <a:spAutoFit/>
          </a:bodyPr>
          <a:lstStyle/>
          <a:p>
            <a:r>
              <a:rPr lang="en-GB" sz="3200" dirty="0"/>
              <a:t>?</a:t>
            </a:r>
          </a:p>
        </p:txBody>
      </p:sp>
    </p:spTree>
    <p:extLst>
      <p:ext uri="{BB962C8B-B14F-4D97-AF65-F5344CB8AC3E}">
        <p14:creationId xmlns:p14="http://schemas.microsoft.com/office/powerpoint/2010/main" val="16950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3" grpId="0" animBg="1"/>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Title 1">
            <a:extLst>
              <a:ext uri="{FF2B5EF4-FFF2-40B4-BE49-F238E27FC236}">
                <a16:creationId xmlns:a16="http://schemas.microsoft.com/office/drawing/2014/main" id="{B35C7719-BB47-433C-B75E-D71F4E25DF22}"/>
              </a:ext>
            </a:extLst>
          </p:cNvPr>
          <p:cNvSpPr txBox="1">
            <a:spLocks/>
          </p:cNvSpPr>
          <p:nvPr/>
        </p:nvSpPr>
        <p:spPr>
          <a:xfrm>
            <a:off x="2688794" y="446921"/>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5 – Your Turn</a:t>
            </a:r>
          </a:p>
        </p:txBody>
      </p:sp>
      <p:sp>
        <p:nvSpPr>
          <p:cNvPr id="9" name="Rectangle 8">
            <a:extLst>
              <a:ext uri="{FF2B5EF4-FFF2-40B4-BE49-F238E27FC236}">
                <a16:creationId xmlns:a16="http://schemas.microsoft.com/office/drawing/2014/main" id="{31B2BD8C-3B99-45FF-B59D-079B11DEABCF}"/>
              </a:ext>
            </a:extLst>
          </p:cNvPr>
          <p:cNvSpPr/>
          <p:nvPr/>
        </p:nvSpPr>
        <p:spPr>
          <a:xfrm>
            <a:off x="1339516" y="1926123"/>
            <a:ext cx="9101788" cy="37258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dirty="0">
                <a:solidFill>
                  <a:schemeClr val="tx1"/>
                </a:solidFill>
              </a:rPr>
              <a:t>Sita is making cookies. She has 100g of flour in a bag. She pours 40g into one bowl and 25g into a second bowl. How much flour is left in the bag?</a:t>
            </a:r>
          </a:p>
        </p:txBody>
      </p:sp>
      <p:sp>
        <p:nvSpPr>
          <p:cNvPr id="2" name="Rectangle: Rounded Corners 1">
            <a:extLst>
              <a:ext uri="{FF2B5EF4-FFF2-40B4-BE49-F238E27FC236}">
                <a16:creationId xmlns:a16="http://schemas.microsoft.com/office/drawing/2014/main" id="{50A6B113-655C-4D29-9197-860CBB7D3442}"/>
              </a:ext>
            </a:extLst>
          </p:cNvPr>
          <p:cNvSpPr/>
          <p:nvPr/>
        </p:nvSpPr>
        <p:spPr>
          <a:xfrm>
            <a:off x="7803102" y="5093645"/>
            <a:ext cx="3497179"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600" b="1" dirty="0"/>
              <a:t>Answer: 35g</a:t>
            </a:r>
          </a:p>
        </p:txBody>
      </p:sp>
    </p:spTree>
    <p:extLst>
      <p:ext uri="{BB962C8B-B14F-4D97-AF65-F5344CB8AC3E}">
        <p14:creationId xmlns:p14="http://schemas.microsoft.com/office/powerpoint/2010/main" val="39277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485063" y="365124"/>
            <a:ext cx="7221874" cy="860541"/>
          </a:xfrm>
          <a:solidFill>
            <a:srgbClr val="EDCFE9"/>
          </a:solidFill>
          <a:ln>
            <a:solidFill>
              <a:srgbClr val="002060"/>
            </a:solidFill>
          </a:ln>
        </p:spPr>
        <p:txBody>
          <a:bodyPr>
            <a:normAutofit/>
          </a:bodyPr>
          <a:lstStyle/>
          <a:p>
            <a:pPr algn="ctr"/>
            <a:r>
              <a:rPr lang="en-GB" sz="4000" b="1" dirty="0">
                <a:solidFill>
                  <a:srgbClr val="002060"/>
                </a:solidFill>
                <a:latin typeface="+mn-lt"/>
              </a:rPr>
              <a:t>Teacher guidance</a:t>
            </a:r>
          </a:p>
        </p:txBody>
      </p:sp>
      <p:pic>
        <p:nvPicPr>
          <p:cNvPr id="6" name="Picture 5">
            <a:extLst>
              <a:ext uri="{FF2B5EF4-FFF2-40B4-BE49-F238E27FC236}">
                <a16:creationId xmlns:a16="http://schemas.microsoft.com/office/drawing/2014/main" id="{50DF49D5-335C-4DAA-9381-E552FB1A6104}"/>
              </a:ext>
            </a:extLst>
          </p:cNvPr>
          <p:cNvPicPr/>
          <p:nvPr/>
        </p:nvPicPr>
        <p:blipFill>
          <a:blip r:embed="rId3">
            <a:extLst>
              <a:ext uri="{28A0092B-C50C-407E-A947-70E740481C1C}">
                <a14:useLocalDpi xmlns:a14="http://schemas.microsoft.com/office/drawing/2010/main" val="0"/>
              </a:ext>
            </a:extLst>
          </a:blip>
          <a:stretch>
            <a:fillRect/>
          </a:stretch>
        </p:blipFill>
        <p:spPr>
          <a:xfrm>
            <a:off x="263458" y="233595"/>
            <a:ext cx="1068037" cy="992070"/>
          </a:xfrm>
          <a:prstGeom prst="rect">
            <a:avLst/>
          </a:prstGeom>
        </p:spPr>
      </p:pic>
      <p:pic>
        <p:nvPicPr>
          <p:cNvPr id="7" name="Picture 6">
            <a:extLst>
              <a:ext uri="{FF2B5EF4-FFF2-40B4-BE49-F238E27FC236}">
                <a16:creationId xmlns:a16="http://schemas.microsoft.com/office/drawing/2014/main" id="{5386615A-172D-406D-B39E-EF5581B7FC9D}"/>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4" name="Rectangle 3">
            <a:extLst>
              <a:ext uri="{FF2B5EF4-FFF2-40B4-BE49-F238E27FC236}">
                <a16:creationId xmlns:a16="http://schemas.microsoft.com/office/drawing/2014/main" id="{65BB0EEA-728B-4CB0-A903-86F0412A07E1}"/>
              </a:ext>
            </a:extLst>
          </p:cNvPr>
          <p:cNvSpPr/>
          <p:nvPr/>
        </p:nvSpPr>
        <p:spPr>
          <a:xfrm>
            <a:off x="354771" y="1427747"/>
            <a:ext cx="11482458" cy="519665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dirty="0">
                <a:solidFill>
                  <a:srgbClr val="002060"/>
                </a:solidFill>
              </a:rPr>
              <a:t>Typically, pupils lack confidence tackling word problems, mainly because they involve several steps and a large amount of information to process. Barriers to successfully answering these may, of course, be the mathematical concepts being assessed, but the amount of reading, the challenging vocabulary, as well as identifying the correct operation/s to perform, is not to be underestimated.</a:t>
            </a:r>
          </a:p>
          <a:p>
            <a:endParaRPr lang="en-US" sz="2400" dirty="0">
              <a:solidFill>
                <a:srgbClr val="002060"/>
              </a:solidFill>
            </a:endParaRPr>
          </a:p>
          <a:p>
            <a:r>
              <a:rPr lang="en-US" sz="2400" dirty="0">
                <a:solidFill>
                  <a:srgbClr val="002060"/>
                </a:solidFill>
              </a:rPr>
              <a:t>This therapy begins by explaining a suggested teaching strategy for these question types. The intention of this strategy is to </a:t>
            </a:r>
            <a:r>
              <a:rPr lang="en-US" sz="2400" b="1" dirty="0">
                <a:solidFill>
                  <a:srgbClr val="002060"/>
                </a:solidFill>
              </a:rPr>
              <a:t>develop pupil confidence </a:t>
            </a:r>
            <a:r>
              <a:rPr lang="en-US" sz="2400" dirty="0">
                <a:solidFill>
                  <a:srgbClr val="002060"/>
                </a:solidFill>
              </a:rPr>
              <a:t>in tackling such questions through high-quality modelling. Using the teach, model and apply format, it will take pupils through this strategy with two modelled questions. Pupils will then have the opportunity to apply this independently.</a:t>
            </a:r>
          </a:p>
          <a:p>
            <a:endParaRPr lang="en-US" sz="2400" dirty="0">
              <a:solidFill>
                <a:srgbClr val="002060"/>
              </a:solidFill>
            </a:endParaRPr>
          </a:p>
          <a:p>
            <a:r>
              <a:rPr lang="en-US" sz="2400" b="1" dirty="0">
                <a:solidFill>
                  <a:srgbClr val="002060"/>
                </a:solidFill>
              </a:rPr>
              <a:t>The guidance notes under each slide explain each stage. It is assumed that Stage One, the teaching of the mathematical skill/concept involved, has been already taught.</a:t>
            </a:r>
            <a:endParaRPr lang="en-US" sz="2400" dirty="0">
              <a:solidFill>
                <a:srgbClr val="002060"/>
              </a:solidFill>
            </a:endParaRPr>
          </a:p>
        </p:txBody>
      </p:sp>
    </p:spTree>
    <p:extLst>
      <p:ext uri="{BB962C8B-B14F-4D97-AF65-F5344CB8AC3E}">
        <p14:creationId xmlns:p14="http://schemas.microsoft.com/office/powerpoint/2010/main" val="2517911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2060" y="306696"/>
            <a:ext cx="4776700"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Your Turn</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26E4DFB5-8D80-4750-A8FA-461780F09E74}"/>
              </a:ext>
            </a:extLst>
          </p:cNvPr>
          <p:cNvSpPr/>
          <p:nvPr/>
        </p:nvSpPr>
        <p:spPr>
          <a:xfrm>
            <a:off x="738184" y="2057397"/>
            <a:ext cx="4927745" cy="3541297"/>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Nico has a 20p coin and two 5p coins. He is given three 10p coins. How much money does Nico have now?</a:t>
            </a:r>
          </a:p>
        </p:txBody>
      </p:sp>
      <p:sp>
        <p:nvSpPr>
          <p:cNvPr id="7" name="Rectangle 6">
            <a:extLst>
              <a:ext uri="{FF2B5EF4-FFF2-40B4-BE49-F238E27FC236}">
                <a16:creationId xmlns:a16="http://schemas.microsoft.com/office/drawing/2014/main" id="{CAF0EBE5-EFAE-4D6B-A47D-65C036F60B73}"/>
              </a:ext>
            </a:extLst>
          </p:cNvPr>
          <p:cNvSpPr/>
          <p:nvPr/>
        </p:nvSpPr>
        <p:spPr>
          <a:xfrm>
            <a:off x="6180083" y="2057397"/>
            <a:ext cx="5361991" cy="3541296"/>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Helen is making cereal bars. She has 100g of oats in a bag. She pours 20g of oats into one bowl and 55g into a second bowl. What weight of oats is left in the bag?</a:t>
            </a:r>
          </a:p>
        </p:txBody>
      </p:sp>
    </p:spTree>
    <p:extLst>
      <p:ext uri="{BB962C8B-B14F-4D97-AF65-F5344CB8AC3E}">
        <p14:creationId xmlns:p14="http://schemas.microsoft.com/office/powerpoint/2010/main" val="3810632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665712" y="1301559"/>
            <a:ext cx="4776700"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Show Me</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93682" y="126982"/>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852831" y="126982"/>
            <a:ext cx="1168255" cy="771609"/>
          </a:xfrm>
          <a:prstGeom prst="rect">
            <a:avLst/>
          </a:prstGeom>
        </p:spPr>
      </p:pic>
      <p:sp>
        <p:nvSpPr>
          <p:cNvPr id="15" name="TextBox 14">
            <a:extLst>
              <a:ext uri="{FF2B5EF4-FFF2-40B4-BE49-F238E27FC236}">
                <a16:creationId xmlns:a16="http://schemas.microsoft.com/office/drawing/2014/main" id="{10E03561-3938-49D7-979C-0BB390A57718}"/>
              </a:ext>
            </a:extLst>
          </p:cNvPr>
          <p:cNvSpPr txBox="1"/>
          <p:nvPr/>
        </p:nvSpPr>
        <p:spPr>
          <a:xfrm>
            <a:off x="0" y="3452806"/>
            <a:ext cx="5863983" cy="2369880"/>
          </a:xfrm>
          <a:prstGeom prst="rect">
            <a:avLst/>
          </a:prstGeom>
          <a:noFill/>
        </p:spPr>
        <p:txBody>
          <a:bodyPr wrap="square" rtlCol="0">
            <a:spAutoFit/>
          </a:bodyPr>
          <a:lstStyle/>
          <a:p>
            <a:pPr algn="ctr"/>
            <a:r>
              <a:rPr lang="en-GB" sz="3200" dirty="0"/>
              <a:t>Anna grows a sunflower. The plant was 17cm tall. It grows 8cm taller. What is the total height of Anna’s sunflower?</a:t>
            </a:r>
          </a:p>
          <a:p>
            <a:pPr algn="ctr"/>
            <a:endParaRPr lang="en-GB" sz="2000" dirty="0"/>
          </a:p>
        </p:txBody>
      </p:sp>
      <p:cxnSp>
        <p:nvCxnSpPr>
          <p:cNvPr id="254" name="Straight Connector 253">
            <a:extLst>
              <a:ext uri="{FF2B5EF4-FFF2-40B4-BE49-F238E27FC236}">
                <a16:creationId xmlns:a16="http://schemas.microsoft.com/office/drawing/2014/main" id="{46A7A356-5E75-426F-81E1-FCA13BF89B1B}"/>
              </a:ext>
            </a:extLst>
          </p:cNvPr>
          <p:cNvCxnSpPr/>
          <p:nvPr/>
        </p:nvCxnSpPr>
        <p:spPr>
          <a:xfrm flipV="1">
            <a:off x="0" y="3359883"/>
            <a:ext cx="12192000" cy="2553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55" name="Straight Connector 254">
            <a:extLst>
              <a:ext uri="{FF2B5EF4-FFF2-40B4-BE49-F238E27FC236}">
                <a16:creationId xmlns:a16="http://schemas.microsoft.com/office/drawing/2014/main" id="{B5D0A522-650B-4DB9-A89C-C987FAC40053}"/>
              </a:ext>
            </a:extLst>
          </p:cNvPr>
          <p:cNvCxnSpPr>
            <a:cxnSpLocks/>
          </p:cNvCxnSpPr>
          <p:nvPr/>
        </p:nvCxnSpPr>
        <p:spPr>
          <a:xfrm>
            <a:off x="5863984" y="-6393"/>
            <a:ext cx="32881" cy="6858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6" name="TextBox 255">
            <a:extLst>
              <a:ext uri="{FF2B5EF4-FFF2-40B4-BE49-F238E27FC236}">
                <a16:creationId xmlns:a16="http://schemas.microsoft.com/office/drawing/2014/main" id="{10E03561-3938-49D7-979C-0BB390A57718}"/>
              </a:ext>
            </a:extLst>
          </p:cNvPr>
          <p:cNvSpPr txBox="1"/>
          <p:nvPr/>
        </p:nvSpPr>
        <p:spPr>
          <a:xfrm>
            <a:off x="5923991" y="941030"/>
            <a:ext cx="6150252" cy="2554545"/>
          </a:xfrm>
          <a:prstGeom prst="rect">
            <a:avLst/>
          </a:prstGeom>
          <a:noFill/>
        </p:spPr>
        <p:txBody>
          <a:bodyPr wrap="square" rtlCol="0">
            <a:spAutoFit/>
          </a:bodyPr>
          <a:lstStyle/>
          <a:p>
            <a:pPr algn="ctr"/>
            <a:r>
              <a:rPr lang="en-GB" sz="3200" dirty="0"/>
              <a:t>Ben has a 50p coin, a 10p coin and a 5p coin. He is given two 20p coins. How much money does Ben have now?</a:t>
            </a:r>
          </a:p>
          <a:p>
            <a:pPr algn="ctr"/>
            <a:endParaRPr lang="en-GB" sz="3200" dirty="0"/>
          </a:p>
        </p:txBody>
      </p:sp>
      <p:sp>
        <p:nvSpPr>
          <p:cNvPr id="3" name="Rectangle 2"/>
          <p:cNvSpPr/>
          <p:nvPr/>
        </p:nvSpPr>
        <p:spPr>
          <a:xfrm>
            <a:off x="5951117" y="3452806"/>
            <a:ext cx="6096000" cy="3046988"/>
          </a:xfrm>
          <a:prstGeom prst="rect">
            <a:avLst/>
          </a:prstGeom>
        </p:spPr>
        <p:txBody>
          <a:bodyPr>
            <a:spAutoFit/>
          </a:bodyPr>
          <a:lstStyle/>
          <a:p>
            <a:pPr algn="ctr"/>
            <a:r>
              <a:rPr lang="en-GB" sz="3200" dirty="0"/>
              <a:t>Rashid is making flapjacks. He has 100g of oats in a bag. He pours 15g of oats into one bowl and 45g into a second bowl. What weight of oats is left in the bag?</a:t>
            </a:r>
          </a:p>
          <a:p>
            <a:pPr algn="ctr"/>
            <a:endParaRPr lang="en-GB" sz="3200" dirty="0"/>
          </a:p>
        </p:txBody>
      </p:sp>
    </p:spTree>
    <p:extLst>
      <p:ext uri="{BB962C8B-B14F-4D97-AF65-F5344CB8AC3E}">
        <p14:creationId xmlns:p14="http://schemas.microsoft.com/office/powerpoint/2010/main" val="2497238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239611" y="365124"/>
            <a:ext cx="4776700"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Next Steps</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26E4DFB5-8D80-4750-A8FA-461780F09E74}"/>
              </a:ext>
            </a:extLst>
          </p:cNvPr>
          <p:cNvSpPr/>
          <p:nvPr/>
        </p:nvSpPr>
        <p:spPr>
          <a:xfrm>
            <a:off x="1545245" y="4572412"/>
            <a:ext cx="8165432" cy="1844841"/>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Once pupils have developed greater confidence in tackling these word problems, they will then need to develop strategies when working independently. A suggestion is on the following slides.</a:t>
            </a:r>
          </a:p>
        </p:txBody>
      </p:sp>
      <p:sp>
        <p:nvSpPr>
          <p:cNvPr id="6" name="Rectangle 5">
            <a:extLst>
              <a:ext uri="{FF2B5EF4-FFF2-40B4-BE49-F238E27FC236}">
                <a16:creationId xmlns:a16="http://schemas.microsoft.com/office/drawing/2014/main" id="{67F7458D-4B76-4490-8ECD-7EBD9620D5DB}"/>
              </a:ext>
            </a:extLst>
          </p:cNvPr>
          <p:cNvSpPr/>
          <p:nvPr/>
        </p:nvSpPr>
        <p:spPr>
          <a:xfrm>
            <a:off x="1245864" y="1749375"/>
            <a:ext cx="8764193" cy="255553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To consolidate the language aspects of these problems, a suggestion is that the number free zone questions could form part of a guided reading session. Use Slide 7 as a model. A template can also be found in the </a:t>
            </a:r>
            <a:r>
              <a:rPr lang="en-GB" sz="2800" dirty="0">
                <a:solidFill>
                  <a:schemeClr val="tx1"/>
                </a:solidFill>
                <a:hlinkClick r:id="rId5"/>
              </a:rPr>
              <a:t>Whole School Reading resources on inference </a:t>
            </a:r>
            <a:r>
              <a:rPr lang="en-GB" sz="2800" dirty="0">
                <a:solidFill>
                  <a:schemeClr val="tx1"/>
                </a:solidFill>
              </a:rPr>
              <a:t>(Slide 3).</a:t>
            </a:r>
          </a:p>
        </p:txBody>
      </p:sp>
    </p:spTree>
    <p:extLst>
      <p:ext uri="{BB962C8B-B14F-4D97-AF65-F5344CB8AC3E}">
        <p14:creationId xmlns:p14="http://schemas.microsoft.com/office/powerpoint/2010/main" val="3138522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55820" y="242228"/>
            <a:ext cx="8069179" cy="1116565"/>
          </a:xfrm>
          <a:solidFill>
            <a:srgbClr val="EDCFE9"/>
          </a:solidFill>
          <a:ln>
            <a:solidFill>
              <a:schemeClr val="accent1"/>
            </a:solidFill>
          </a:ln>
        </p:spPr>
        <p:txBody>
          <a:bodyPr>
            <a:normAutofit fontScale="90000"/>
          </a:bodyPr>
          <a:lstStyle/>
          <a:p>
            <a:pPr algn="ctr"/>
            <a:r>
              <a:rPr lang="en-GB" sz="4000" b="1" dirty="0">
                <a:solidFill>
                  <a:schemeClr val="accent5">
                    <a:lumMod val="50000"/>
                  </a:schemeClr>
                </a:solidFill>
                <a:latin typeface="+mn-lt"/>
              </a:rPr>
              <a:t>Solving word problems – steps to success</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Rounded Corners 5">
            <a:extLst>
              <a:ext uri="{FF2B5EF4-FFF2-40B4-BE49-F238E27FC236}">
                <a16:creationId xmlns:a16="http://schemas.microsoft.com/office/drawing/2014/main" id="{0FD8876D-7A82-416F-AFC3-F39CB6E41735}"/>
              </a:ext>
            </a:extLst>
          </p:cNvPr>
          <p:cNvSpPr/>
          <p:nvPr/>
        </p:nvSpPr>
        <p:spPr>
          <a:xfrm>
            <a:off x="512046" y="1540045"/>
            <a:ext cx="8776333" cy="507572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rabicPeriod"/>
            </a:pPr>
            <a:endParaRPr lang="en-GB" sz="2800" b="1" dirty="0">
              <a:solidFill>
                <a:srgbClr val="002060"/>
              </a:solidFill>
            </a:endParaRPr>
          </a:p>
          <a:p>
            <a:pPr marL="514350" indent="-514350">
              <a:buAutoNum type="arabicPeriod"/>
            </a:pPr>
            <a:r>
              <a:rPr lang="en-GB" sz="2800" b="1" dirty="0">
                <a:solidFill>
                  <a:srgbClr val="002060"/>
                </a:solidFill>
              </a:rPr>
              <a:t>Take Two </a:t>
            </a:r>
            <a:r>
              <a:rPr lang="en-GB" sz="2800" dirty="0">
                <a:solidFill>
                  <a:srgbClr val="002060"/>
                </a:solidFill>
              </a:rPr>
              <a:t>– read the question twice, once to get a general idea of context and vocabulary; the second to understand exactly what is being asked.</a:t>
            </a:r>
          </a:p>
          <a:p>
            <a:pPr marL="514350" indent="-514350">
              <a:buAutoNum type="arabicPeriod"/>
            </a:pPr>
            <a:r>
              <a:rPr lang="en-GB" sz="2800" dirty="0">
                <a:solidFill>
                  <a:srgbClr val="002060"/>
                </a:solidFill>
              </a:rPr>
              <a:t>Underline/highlight </a:t>
            </a:r>
            <a:r>
              <a:rPr lang="en-GB" sz="2800" b="1" dirty="0">
                <a:solidFill>
                  <a:srgbClr val="002060"/>
                </a:solidFill>
              </a:rPr>
              <a:t>key information </a:t>
            </a:r>
            <a:r>
              <a:rPr lang="en-GB" sz="2800" dirty="0">
                <a:solidFill>
                  <a:srgbClr val="002060"/>
                </a:solidFill>
              </a:rPr>
              <a:t>(or eliminate information from your enquiries - like a detective!)</a:t>
            </a:r>
          </a:p>
          <a:p>
            <a:pPr marL="514350" indent="-514350">
              <a:buAutoNum type="arabicPeriod" startAt="3"/>
            </a:pPr>
            <a:r>
              <a:rPr lang="en-GB" sz="2800" b="1" dirty="0">
                <a:solidFill>
                  <a:srgbClr val="002060"/>
                </a:solidFill>
              </a:rPr>
              <a:t>Give us a clue </a:t>
            </a:r>
            <a:r>
              <a:rPr lang="en-GB" sz="2800" dirty="0">
                <a:solidFill>
                  <a:srgbClr val="002060"/>
                </a:solidFill>
              </a:rPr>
              <a:t>– look for key words to guide you to the operation needed, e.g. </a:t>
            </a:r>
            <a:r>
              <a:rPr lang="en-GB" sz="2800" i="1" dirty="0">
                <a:solidFill>
                  <a:srgbClr val="002060"/>
                </a:solidFill>
              </a:rPr>
              <a:t>altogether</a:t>
            </a:r>
            <a:r>
              <a:rPr lang="en-GB" sz="2800" dirty="0">
                <a:solidFill>
                  <a:srgbClr val="002060"/>
                </a:solidFill>
              </a:rPr>
              <a:t> suggests addition, </a:t>
            </a:r>
            <a:r>
              <a:rPr lang="en-GB" sz="2800" i="1" dirty="0">
                <a:solidFill>
                  <a:srgbClr val="002060"/>
                </a:solidFill>
              </a:rPr>
              <a:t>share</a:t>
            </a:r>
            <a:r>
              <a:rPr lang="en-GB" sz="2800" dirty="0">
                <a:solidFill>
                  <a:srgbClr val="002060"/>
                </a:solidFill>
              </a:rPr>
              <a:t> suggests division etc.</a:t>
            </a:r>
          </a:p>
          <a:p>
            <a:pPr marL="514350" indent="-514350">
              <a:buAutoNum type="arabicPeriod" startAt="3"/>
            </a:pPr>
            <a:r>
              <a:rPr lang="en-GB" sz="2800" b="1" dirty="0">
                <a:solidFill>
                  <a:srgbClr val="002060"/>
                </a:solidFill>
              </a:rPr>
              <a:t>Summarise </a:t>
            </a:r>
            <a:r>
              <a:rPr lang="en-GB" sz="2800" dirty="0">
                <a:solidFill>
                  <a:srgbClr val="002060"/>
                </a:solidFill>
              </a:rPr>
              <a:t>– in your head, summarise the question back to yourself, e.g. </a:t>
            </a:r>
            <a:r>
              <a:rPr lang="en-GB" sz="2400" i="1" dirty="0">
                <a:solidFill>
                  <a:srgbClr val="002060"/>
                </a:solidFill>
              </a:rPr>
              <a:t>So, I’ve got to add the cost of 3 adults to the cost of a child, then subtract that from £50.00.</a:t>
            </a:r>
          </a:p>
          <a:p>
            <a:pPr marL="514350" indent="-514350">
              <a:buAutoNum type="arabicPeriod" startAt="3"/>
            </a:pPr>
            <a:endParaRPr lang="en-GB" sz="2800" dirty="0">
              <a:solidFill>
                <a:srgbClr val="002060"/>
              </a:solidFill>
            </a:endParaRPr>
          </a:p>
        </p:txBody>
      </p:sp>
      <p:pic>
        <p:nvPicPr>
          <p:cNvPr id="1026" name="Picture 2" descr="See the source image">
            <a:extLst>
              <a:ext uri="{FF2B5EF4-FFF2-40B4-BE49-F238E27FC236}">
                <a16:creationId xmlns:a16="http://schemas.microsoft.com/office/drawing/2014/main" id="{A8FDA482-17B7-47B3-8DF6-740016DCCD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6657" y="1849552"/>
            <a:ext cx="2400076" cy="1800057"/>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557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58889" y="376894"/>
            <a:ext cx="8474222" cy="1116565"/>
          </a:xfrm>
          <a:solidFill>
            <a:srgbClr val="EDCFE9"/>
          </a:solidFill>
          <a:ln>
            <a:solidFill>
              <a:schemeClr val="accent1"/>
            </a:solidFill>
          </a:ln>
        </p:spPr>
        <p:txBody>
          <a:bodyPr>
            <a:normAutofit fontScale="90000"/>
          </a:bodyPr>
          <a:lstStyle/>
          <a:p>
            <a:pPr algn="ctr"/>
            <a:r>
              <a:rPr lang="en-GB" sz="4000" b="1" dirty="0">
                <a:solidFill>
                  <a:schemeClr val="accent5">
                    <a:lumMod val="50000"/>
                  </a:schemeClr>
                </a:solidFill>
                <a:latin typeface="+mn-lt"/>
              </a:rPr>
              <a:t>Solving word problems – steps to success</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Rounded Corners 5">
            <a:extLst>
              <a:ext uri="{FF2B5EF4-FFF2-40B4-BE49-F238E27FC236}">
                <a16:creationId xmlns:a16="http://schemas.microsoft.com/office/drawing/2014/main" id="{0FD8876D-7A82-416F-AFC3-F39CB6E41735}"/>
              </a:ext>
            </a:extLst>
          </p:cNvPr>
          <p:cNvSpPr/>
          <p:nvPr/>
        </p:nvSpPr>
        <p:spPr>
          <a:xfrm>
            <a:off x="617420" y="1885458"/>
            <a:ext cx="8474222" cy="460741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rgbClr val="002060"/>
                </a:solidFill>
              </a:rPr>
              <a:t>5. </a:t>
            </a:r>
            <a:r>
              <a:rPr lang="en-GB" sz="3200" b="1" dirty="0">
                <a:solidFill>
                  <a:srgbClr val="002060"/>
                </a:solidFill>
              </a:rPr>
              <a:t>Estimate</a:t>
            </a:r>
            <a:r>
              <a:rPr lang="en-GB" sz="3200" dirty="0">
                <a:solidFill>
                  <a:srgbClr val="002060"/>
                </a:solidFill>
              </a:rPr>
              <a:t> – round the numbers to give a rough idea of what the answer should be and jot it down.</a:t>
            </a:r>
          </a:p>
          <a:p>
            <a:r>
              <a:rPr lang="en-GB" sz="3200" dirty="0">
                <a:solidFill>
                  <a:srgbClr val="002060"/>
                </a:solidFill>
              </a:rPr>
              <a:t>6. </a:t>
            </a:r>
            <a:r>
              <a:rPr lang="en-GB" sz="3200" b="1" dirty="0">
                <a:solidFill>
                  <a:srgbClr val="002060"/>
                </a:solidFill>
              </a:rPr>
              <a:t>Calculate </a:t>
            </a:r>
            <a:r>
              <a:rPr lang="en-GB" sz="3200" dirty="0">
                <a:solidFill>
                  <a:srgbClr val="002060"/>
                </a:solidFill>
              </a:rPr>
              <a:t>– make sure you align digits carefully.</a:t>
            </a:r>
          </a:p>
          <a:p>
            <a:r>
              <a:rPr lang="en-GB" sz="3200" dirty="0">
                <a:solidFill>
                  <a:srgbClr val="002060"/>
                </a:solidFill>
              </a:rPr>
              <a:t>8. Read the question back – </a:t>
            </a:r>
            <a:r>
              <a:rPr lang="en-GB" sz="3200" b="1" dirty="0">
                <a:solidFill>
                  <a:srgbClr val="002060"/>
                </a:solidFill>
              </a:rPr>
              <a:t>have you answered it</a:t>
            </a:r>
            <a:r>
              <a:rPr lang="en-GB" sz="3200" dirty="0">
                <a:solidFill>
                  <a:srgbClr val="002060"/>
                </a:solidFill>
              </a:rPr>
              <a:t>?</a:t>
            </a:r>
          </a:p>
          <a:p>
            <a:r>
              <a:rPr lang="en-GB" sz="3200" dirty="0">
                <a:solidFill>
                  <a:srgbClr val="002060"/>
                </a:solidFill>
              </a:rPr>
              <a:t>9. Look            at your original estimate – does your answer seem reasonable?</a:t>
            </a:r>
          </a:p>
        </p:txBody>
      </p:sp>
      <p:pic>
        <p:nvPicPr>
          <p:cNvPr id="7" name="Graphic 6" descr="Eye">
            <a:extLst>
              <a:ext uri="{FF2B5EF4-FFF2-40B4-BE49-F238E27FC236}">
                <a16:creationId xmlns:a16="http://schemas.microsoft.com/office/drawing/2014/main" id="{FD006C42-B8E5-4A2A-8010-F53391EFAE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12825" y="5157537"/>
            <a:ext cx="914400" cy="914400"/>
          </a:xfrm>
          <a:prstGeom prst="rect">
            <a:avLst/>
          </a:prstGeom>
        </p:spPr>
      </p:pic>
      <p:pic>
        <p:nvPicPr>
          <p:cNvPr id="8" name="Picture 2" descr="See the source image">
            <a:extLst>
              <a:ext uri="{FF2B5EF4-FFF2-40B4-BE49-F238E27FC236}">
                <a16:creationId xmlns:a16="http://schemas.microsoft.com/office/drawing/2014/main" id="{940906D1-C24E-490B-B1CC-0CE5C0127B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45840" y="2336973"/>
            <a:ext cx="2400076" cy="1800057"/>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972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2060" y="365124"/>
            <a:ext cx="4776700"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Apply </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126982"/>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26E4DFB5-8D80-4750-A8FA-461780F09E74}"/>
              </a:ext>
            </a:extLst>
          </p:cNvPr>
          <p:cNvSpPr/>
          <p:nvPr/>
        </p:nvSpPr>
        <p:spPr>
          <a:xfrm>
            <a:off x="2139158" y="2022963"/>
            <a:ext cx="7502503" cy="3208422"/>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Further Number and Answer Free Zone questions can be found on PrimaryWise in the relevant year-group areas. These can be used to provide continued support in developing both the confidence to tackle, and strategies to solve, these problems.</a:t>
            </a:r>
          </a:p>
        </p:txBody>
      </p:sp>
    </p:spTree>
    <p:extLst>
      <p:ext uri="{BB962C8B-B14F-4D97-AF65-F5344CB8AC3E}">
        <p14:creationId xmlns:p14="http://schemas.microsoft.com/office/powerpoint/2010/main" val="3708971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A81C2B01-E70A-4981-AA91-6C5BD836B226}"/>
              </a:ext>
            </a:extLst>
          </p:cNvPr>
          <p:cNvGraphicFramePr/>
          <p:nvPr>
            <p:extLst>
              <p:ext uri="{D42A27DB-BD31-4B8C-83A1-F6EECF244321}">
                <p14:modId xmlns:p14="http://schemas.microsoft.com/office/powerpoint/2010/main" val="12921694"/>
              </p:ext>
            </p:extLst>
          </p:nvPr>
        </p:nvGraphicFramePr>
        <p:xfrm>
          <a:off x="-39701" y="1834659"/>
          <a:ext cx="11738988" cy="5018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EB421C06-45ED-494F-AEBD-995D346A5C05}"/>
              </a:ext>
            </a:extLst>
          </p:cNvPr>
          <p:cNvSpPr>
            <a:spLocks noGrp="1"/>
          </p:cNvSpPr>
          <p:nvPr>
            <p:ph type="title"/>
          </p:nvPr>
        </p:nvSpPr>
        <p:spPr>
          <a:xfrm>
            <a:off x="2100557" y="213355"/>
            <a:ext cx="7537873" cy="1143000"/>
          </a:xfrm>
          <a:solidFill>
            <a:srgbClr val="EDCFE9"/>
          </a:solidFill>
          <a:ln>
            <a:solidFill>
              <a:srgbClr val="002060"/>
            </a:solidFill>
          </a:ln>
        </p:spPr>
        <p:txBody>
          <a:bodyPr>
            <a:noAutofit/>
          </a:bodyPr>
          <a:lstStyle/>
          <a:p>
            <a:pPr algn="ctr"/>
            <a:r>
              <a:rPr lang="en-GB" sz="4400" b="1" dirty="0">
                <a:solidFill>
                  <a:schemeClr val="accent5">
                    <a:lumMod val="50000"/>
                  </a:schemeClr>
                </a:solidFill>
                <a:latin typeface="+mn-lt"/>
              </a:rPr>
              <a:t>The PiXL approach to solving word problems</a:t>
            </a:r>
          </a:p>
        </p:txBody>
      </p:sp>
      <p:graphicFrame>
        <p:nvGraphicFramePr>
          <p:cNvPr id="2" name="Table 1">
            <a:extLst>
              <a:ext uri="{FF2B5EF4-FFF2-40B4-BE49-F238E27FC236}">
                <a16:creationId xmlns:a16="http://schemas.microsoft.com/office/drawing/2014/main" id="{C760D802-38CC-4305-8F36-D7F91724CAC0}"/>
              </a:ext>
            </a:extLst>
          </p:cNvPr>
          <p:cNvGraphicFramePr>
            <a:graphicFrameLocks noGrp="1"/>
          </p:cNvGraphicFramePr>
          <p:nvPr>
            <p:extLst>
              <p:ext uri="{D42A27DB-BD31-4B8C-83A1-F6EECF244321}">
                <p14:modId xmlns:p14="http://schemas.microsoft.com/office/powerpoint/2010/main" val="1454762882"/>
              </p:ext>
            </p:extLst>
          </p:nvPr>
        </p:nvGraphicFramePr>
        <p:xfrm>
          <a:off x="492713" y="5705111"/>
          <a:ext cx="10753560" cy="518160"/>
        </p:xfrm>
        <a:graphic>
          <a:graphicData uri="http://schemas.openxmlformats.org/drawingml/2006/table">
            <a:tbl>
              <a:tblPr firstRow="1" bandRow="1">
                <a:tableStyleId>{5C22544A-7EE6-4342-B048-85BDC9FD1C3A}</a:tableStyleId>
              </a:tblPr>
              <a:tblGrid>
                <a:gridCol w="2150712">
                  <a:extLst>
                    <a:ext uri="{9D8B030D-6E8A-4147-A177-3AD203B41FA5}">
                      <a16:colId xmlns:a16="http://schemas.microsoft.com/office/drawing/2014/main" val="2677683526"/>
                    </a:ext>
                  </a:extLst>
                </a:gridCol>
                <a:gridCol w="2150712">
                  <a:extLst>
                    <a:ext uri="{9D8B030D-6E8A-4147-A177-3AD203B41FA5}">
                      <a16:colId xmlns:a16="http://schemas.microsoft.com/office/drawing/2014/main" val="449690537"/>
                    </a:ext>
                  </a:extLst>
                </a:gridCol>
                <a:gridCol w="2150712">
                  <a:extLst>
                    <a:ext uri="{9D8B030D-6E8A-4147-A177-3AD203B41FA5}">
                      <a16:colId xmlns:a16="http://schemas.microsoft.com/office/drawing/2014/main" val="130140563"/>
                    </a:ext>
                  </a:extLst>
                </a:gridCol>
                <a:gridCol w="2150712">
                  <a:extLst>
                    <a:ext uri="{9D8B030D-6E8A-4147-A177-3AD203B41FA5}">
                      <a16:colId xmlns:a16="http://schemas.microsoft.com/office/drawing/2014/main" val="4033738943"/>
                    </a:ext>
                  </a:extLst>
                </a:gridCol>
                <a:gridCol w="2150712">
                  <a:extLst>
                    <a:ext uri="{9D8B030D-6E8A-4147-A177-3AD203B41FA5}">
                      <a16:colId xmlns:a16="http://schemas.microsoft.com/office/drawing/2014/main" val="3367218202"/>
                    </a:ext>
                  </a:extLst>
                </a:gridCol>
              </a:tblGrid>
              <a:tr h="0">
                <a:tc>
                  <a:txBody>
                    <a:bodyPr/>
                    <a:lstStyle/>
                    <a:p>
                      <a:pPr algn="ctr"/>
                      <a:r>
                        <a:rPr lang="en-GB" sz="2800" b="0" dirty="0">
                          <a:solidFill>
                            <a:schemeClr val="tx1"/>
                          </a:solidFill>
                        </a:rPr>
                        <a:t>Stage 1</a:t>
                      </a:r>
                    </a:p>
                  </a:txBody>
                  <a:tcPr>
                    <a:solidFill>
                      <a:srgbClr val="0070C0"/>
                    </a:solidFill>
                  </a:tcPr>
                </a:tc>
                <a:tc>
                  <a:txBody>
                    <a:bodyPr/>
                    <a:lstStyle/>
                    <a:p>
                      <a:pPr algn="ctr"/>
                      <a:r>
                        <a:rPr lang="en-GB" sz="2800" b="0" dirty="0">
                          <a:solidFill>
                            <a:schemeClr val="tx1"/>
                          </a:solidFill>
                        </a:rPr>
                        <a:t>Stage 2 </a:t>
                      </a:r>
                    </a:p>
                  </a:txBody>
                  <a:tcPr>
                    <a:solidFill>
                      <a:srgbClr val="FF0000"/>
                    </a:solidFill>
                  </a:tcPr>
                </a:tc>
                <a:tc>
                  <a:txBody>
                    <a:bodyPr/>
                    <a:lstStyle/>
                    <a:p>
                      <a:pPr algn="ctr"/>
                      <a:r>
                        <a:rPr lang="en-GB" sz="2800" b="0" dirty="0">
                          <a:solidFill>
                            <a:schemeClr val="tx1"/>
                          </a:solidFill>
                        </a:rPr>
                        <a:t>Stage 3</a:t>
                      </a:r>
                    </a:p>
                  </a:txBody>
                  <a:tcPr>
                    <a:solidFill>
                      <a:srgbClr val="FFFF00"/>
                    </a:solidFill>
                  </a:tcPr>
                </a:tc>
                <a:tc>
                  <a:txBody>
                    <a:bodyPr/>
                    <a:lstStyle/>
                    <a:p>
                      <a:pPr algn="ctr"/>
                      <a:r>
                        <a:rPr lang="en-GB" sz="2800" b="0" dirty="0">
                          <a:solidFill>
                            <a:schemeClr val="tx1"/>
                          </a:solidFill>
                        </a:rPr>
                        <a:t>Stage 4</a:t>
                      </a:r>
                    </a:p>
                  </a:txBody>
                  <a:tcPr>
                    <a:solidFill>
                      <a:srgbClr val="00B0F0"/>
                    </a:solidFill>
                  </a:tcPr>
                </a:tc>
                <a:tc>
                  <a:txBody>
                    <a:bodyPr/>
                    <a:lstStyle/>
                    <a:p>
                      <a:pPr algn="ctr"/>
                      <a:r>
                        <a:rPr lang="en-GB" sz="2800" b="0" dirty="0">
                          <a:solidFill>
                            <a:schemeClr val="tx1"/>
                          </a:solidFill>
                        </a:rPr>
                        <a:t>Stage 5</a:t>
                      </a:r>
                    </a:p>
                  </a:txBody>
                  <a:tcPr>
                    <a:solidFill>
                      <a:srgbClr val="00B050"/>
                    </a:solidFill>
                  </a:tcPr>
                </a:tc>
                <a:extLst>
                  <a:ext uri="{0D108BD9-81ED-4DB2-BD59-A6C34878D82A}">
                    <a16:rowId xmlns:a16="http://schemas.microsoft.com/office/drawing/2014/main" val="3381354043"/>
                  </a:ext>
                </a:extLst>
              </a:tr>
            </a:tbl>
          </a:graphicData>
        </a:graphic>
      </p:graphicFrame>
      <p:pic>
        <p:nvPicPr>
          <p:cNvPr id="9" name="Picture 8">
            <a:extLst>
              <a:ext uri="{FF2B5EF4-FFF2-40B4-BE49-F238E27FC236}">
                <a16:creationId xmlns:a16="http://schemas.microsoft.com/office/drawing/2014/main" id="{0532549E-5751-4739-8DDF-18C95E75FB56}"/>
              </a:ext>
            </a:extLst>
          </p:cNvPr>
          <p:cNvPicPr/>
          <p:nvPr/>
        </p:nvPicPr>
        <p:blipFill>
          <a:blip r:embed="rId8">
            <a:extLst>
              <a:ext uri="{28A0092B-C50C-407E-A947-70E740481C1C}">
                <a14:useLocalDpi xmlns:a14="http://schemas.microsoft.com/office/drawing/2010/main" val="0"/>
              </a:ext>
            </a:extLst>
          </a:blip>
          <a:stretch>
            <a:fillRect/>
          </a:stretch>
        </p:blipFill>
        <p:spPr>
          <a:xfrm>
            <a:off x="263458" y="233595"/>
            <a:ext cx="1068037" cy="992070"/>
          </a:xfrm>
          <a:prstGeom prst="rect">
            <a:avLst/>
          </a:prstGeom>
        </p:spPr>
      </p:pic>
      <p:pic>
        <p:nvPicPr>
          <p:cNvPr id="10" name="Picture 9">
            <a:extLst>
              <a:ext uri="{FF2B5EF4-FFF2-40B4-BE49-F238E27FC236}">
                <a16:creationId xmlns:a16="http://schemas.microsoft.com/office/drawing/2014/main" id="{D5EAA092-18C5-4743-8DE1-4A3061999A29}"/>
              </a:ext>
            </a:extLst>
          </p:cNvPr>
          <p:cNvPicPr>
            <a:picLocks noChangeAspect="1"/>
          </p:cNvPicPr>
          <p:nvPr/>
        </p:nvPicPr>
        <p:blipFill>
          <a:blip r:embed="rId9"/>
          <a:stretch>
            <a:fillRect/>
          </a:stretch>
        </p:blipFill>
        <p:spPr>
          <a:xfrm>
            <a:off x="10577661" y="233595"/>
            <a:ext cx="1168255" cy="771609"/>
          </a:xfrm>
          <a:prstGeom prst="rect">
            <a:avLst/>
          </a:prstGeom>
        </p:spPr>
      </p:pic>
      <p:sp>
        <p:nvSpPr>
          <p:cNvPr id="3" name="Right Brace 2">
            <a:extLst>
              <a:ext uri="{FF2B5EF4-FFF2-40B4-BE49-F238E27FC236}">
                <a16:creationId xmlns:a16="http://schemas.microsoft.com/office/drawing/2014/main" id="{7E26DFFB-E4AF-4DAE-893C-1F1C3A993C06}"/>
              </a:ext>
            </a:extLst>
          </p:cNvPr>
          <p:cNvSpPr/>
          <p:nvPr/>
        </p:nvSpPr>
        <p:spPr>
          <a:xfrm rot="16200000">
            <a:off x="4739484" y="1225722"/>
            <a:ext cx="320845" cy="3130130"/>
          </a:xfrm>
          <a:prstGeom prst="rightBrace">
            <a:avLst/>
          </a:prstGeom>
          <a:ln w="762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 name="Rectangle 3">
            <a:extLst>
              <a:ext uri="{FF2B5EF4-FFF2-40B4-BE49-F238E27FC236}">
                <a16:creationId xmlns:a16="http://schemas.microsoft.com/office/drawing/2014/main" id="{CE54006A-AA76-4A5D-8F61-5797D591C100}"/>
              </a:ext>
            </a:extLst>
          </p:cNvPr>
          <p:cNvSpPr/>
          <p:nvPr/>
        </p:nvSpPr>
        <p:spPr>
          <a:xfrm>
            <a:off x="3481136" y="1684421"/>
            <a:ext cx="2983835" cy="4812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t>Unlock the language</a:t>
            </a:r>
          </a:p>
        </p:txBody>
      </p:sp>
      <p:sp>
        <p:nvSpPr>
          <p:cNvPr id="11" name="Right Brace 10">
            <a:extLst>
              <a:ext uri="{FF2B5EF4-FFF2-40B4-BE49-F238E27FC236}">
                <a16:creationId xmlns:a16="http://schemas.microsoft.com/office/drawing/2014/main" id="{75637240-1ED1-45DD-9C4A-79E57013BA09}"/>
              </a:ext>
            </a:extLst>
          </p:cNvPr>
          <p:cNvSpPr/>
          <p:nvPr/>
        </p:nvSpPr>
        <p:spPr>
          <a:xfrm rot="16200000">
            <a:off x="9191171" y="1191357"/>
            <a:ext cx="320845" cy="3130130"/>
          </a:xfrm>
          <a:prstGeom prst="rightBrace">
            <a:avLst/>
          </a:prstGeom>
          <a:ln w="762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711B1EC1-7FF4-4547-B90C-0B2E8671C4D4}"/>
              </a:ext>
            </a:extLst>
          </p:cNvPr>
          <p:cNvSpPr/>
          <p:nvPr/>
        </p:nvSpPr>
        <p:spPr>
          <a:xfrm>
            <a:off x="7852612" y="1666166"/>
            <a:ext cx="2983835" cy="4812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t>Unlock the numbers</a:t>
            </a:r>
          </a:p>
        </p:txBody>
      </p:sp>
      <p:pic>
        <p:nvPicPr>
          <p:cNvPr id="14" name="Picture 13">
            <a:extLst>
              <a:ext uri="{FF2B5EF4-FFF2-40B4-BE49-F238E27FC236}">
                <a16:creationId xmlns:a16="http://schemas.microsoft.com/office/drawing/2014/main" id="{6B245C78-E870-42C6-B8A4-A76A2FFA3406}"/>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693683" y="1394159"/>
            <a:ext cx="2166375" cy="1613082"/>
          </a:xfrm>
          <a:prstGeom prst="rect">
            <a:avLst/>
          </a:prstGeom>
        </p:spPr>
      </p:pic>
    </p:spTree>
    <p:extLst>
      <p:ext uri="{BB962C8B-B14F-4D97-AF65-F5344CB8AC3E}">
        <p14:creationId xmlns:p14="http://schemas.microsoft.com/office/powerpoint/2010/main" val="630512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186408" y="2019048"/>
            <a:ext cx="6006027" cy="2312321"/>
          </a:xfrm>
          <a:solidFill>
            <a:srgbClr val="EDCFE9"/>
          </a:solidFill>
          <a:ln w="57150">
            <a:solidFill>
              <a:srgbClr val="0070C0"/>
            </a:solidFill>
          </a:ln>
        </p:spPr>
        <p:txBody>
          <a:bodyPr>
            <a:normAutofit/>
          </a:bodyPr>
          <a:lstStyle/>
          <a:p>
            <a:pPr algn="ctr"/>
            <a:r>
              <a:rPr lang="en-GB" sz="4000" b="1" dirty="0">
                <a:solidFill>
                  <a:schemeClr val="accent5">
                    <a:lumMod val="50000"/>
                  </a:schemeClr>
                </a:solidFill>
                <a:latin typeface="+mn-lt"/>
              </a:rPr>
              <a:t>Model Question 1</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Tree>
    <p:extLst>
      <p:ext uri="{BB962C8B-B14F-4D97-AF65-F5344CB8AC3E}">
        <p14:creationId xmlns:p14="http://schemas.microsoft.com/office/powerpoint/2010/main" val="2689020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688794" y="441608"/>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2 - Vocabulary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040A0B9C-6A35-4023-80FD-6D0D3363E18B}"/>
              </a:ext>
            </a:extLst>
          </p:cNvPr>
          <p:cNvSpPr/>
          <p:nvPr/>
        </p:nvSpPr>
        <p:spPr>
          <a:xfrm>
            <a:off x="1591126" y="1792704"/>
            <a:ext cx="8598568" cy="3505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600" dirty="0">
                <a:solidFill>
                  <a:schemeClr val="tx1"/>
                </a:solidFill>
              </a:rPr>
              <a:t>Amy has a 50p coin. She is given a 20p coin and a 10p coin. What is the sum of her coins?</a:t>
            </a:r>
          </a:p>
        </p:txBody>
      </p:sp>
      <p:sp>
        <p:nvSpPr>
          <p:cNvPr id="6" name="Rectangle 5">
            <a:extLst>
              <a:ext uri="{FF2B5EF4-FFF2-40B4-BE49-F238E27FC236}">
                <a16:creationId xmlns:a16="http://schemas.microsoft.com/office/drawing/2014/main" id="{B365902F-F6EB-408C-8258-3DA0D4E05C42}"/>
              </a:ext>
            </a:extLst>
          </p:cNvPr>
          <p:cNvSpPr/>
          <p:nvPr/>
        </p:nvSpPr>
        <p:spPr>
          <a:xfrm>
            <a:off x="7963745" y="2688647"/>
            <a:ext cx="772041" cy="660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54C0A567-593B-4AFE-A4C0-1236AF6B3444}"/>
              </a:ext>
            </a:extLst>
          </p:cNvPr>
          <p:cNvSpPr/>
          <p:nvPr/>
        </p:nvSpPr>
        <p:spPr>
          <a:xfrm>
            <a:off x="3668852" y="2686643"/>
            <a:ext cx="725741" cy="536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54C0A567-593B-4AFE-A4C0-1236AF6B3444}"/>
              </a:ext>
            </a:extLst>
          </p:cNvPr>
          <p:cNvSpPr/>
          <p:nvPr/>
        </p:nvSpPr>
        <p:spPr>
          <a:xfrm>
            <a:off x="2688794" y="3277290"/>
            <a:ext cx="854506" cy="536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70661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2 – Vocabulary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2509" y="1986188"/>
            <a:ext cx="4686706" cy="3116850"/>
          </a:xfrm>
          <a:prstGeom prst="rect">
            <a:avLst/>
          </a:prstGeom>
        </p:spPr>
      </p:pic>
      <p:pic>
        <p:nvPicPr>
          <p:cNvPr id="11" name="Picture 10"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1986188"/>
            <a:ext cx="4688015" cy="3116850"/>
          </a:xfrm>
          <a:prstGeom prst="rect">
            <a:avLst/>
          </a:prstGeom>
        </p:spPr>
      </p:pic>
    </p:spTree>
    <p:extLst>
      <p:ext uri="{BB962C8B-B14F-4D97-AF65-F5344CB8AC3E}">
        <p14:creationId xmlns:p14="http://schemas.microsoft.com/office/powerpoint/2010/main" val="11209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68879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3 – Number Free Zone</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040A0B9C-6A35-4023-80FD-6D0D3363E18B}"/>
              </a:ext>
            </a:extLst>
          </p:cNvPr>
          <p:cNvSpPr/>
          <p:nvPr/>
        </p:nvSpPr>
        <p:spPr>
          <a:xfrm>
            <a:off x="1591126" y="1614177"/>
            <a:ext cx="8598568" cy="23168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200" dirty="0">
                <a:solidFill>
                  <a:schemeClr val="tx1"/>
                </a:solidFill>
              </a:rPr>
              <a:t>Amy has a 50p coin. She is given a 20p coin and a 10p coin. What is the sum of her coins?</a:t>
            </a:r>
          </a:p>
        </p:txBody>
      </p:sp>
      <p:sp>
        <p:nvSpPr>
          <p:cNvPr id="6" name="Rectangle 5">
            <a:extLst>
              <a:ext uri="{FF2B5EF4-FFF2-40B4-BE49-F238E27FC236}">
                <a16:creationId xmlns:a16="http://schemas.microsoft.com/office/drawing/2014/main" id="{B365902F-F6EB-408C-8258-3DA0D4E05C42}"/>
              </a:ext>
            </a:extLst>
          </p:cNvPr>
          <p:cNvSpPr/>
          <p:nvPr/>
        </p:nvSpPr>
        <p:spPr>
          <a:xfrm>
            <a:off x="7278332" y="2323401"/>
            <a:ext cx="720228" cy="497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905F9925-5CA0-4EC8-AD85-FCE2D191059A}"/>
              </a:ext>
            </a:extLst>
          </p:cNvPr>
          <p:cNvSpPr/>
          <p:nvPr/>
        </p:nvSpPr>
        <p:spPr>
          <a:xfrm>
            <a:off x="1648456" y="2772592"/>
            <a:ext cx="686530" cy="615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566E6A9D-74FD-4623-97B9-1FEAB954DC82}"/>
              </a:ext>
            </a:extLst>
          </p:cNvPr>
          <p:cNvSpPr/>
          <p:nvPr/>
        </p:nvSpPr>
        <p:spPr>
          <a:xfrm>
            <a:off x="917481" y="4195227"/>
            <a:ext cx="9945858" cy="2316831"/>
          </a:xfrm>
          <a:prstGeom prst="roundRect">
            <a:avLst/>
          </a:prstGeom>
          <a:solidFill>
            <a:schemeClr val="bg1"/>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1. </a:t>
            </a:r>
            <a:r>
              <a:rPr kumimoji="0" lang="en-GB" sz="2800" b="1" i="0" u="none" strike="noStrike" kern="1200" cap="none" spc="0" normalizeH="0" baseline="0" noProof="0" dirty="0">
                <a:ln>
                  <a:noFill/>
                </a:ln>
                <a:solidFill>
                  <a:srgbClr val="0070C0"/>
                </a:solidFill>
                <a:effectLst/>
                <a:uLnTx/>
                <a:uFillTx/>
                <a:latin typeface="Calibri"/>
                <a:ea typeface="+mn-ea"/>
                <a:cs typeface="+mn-cs"/>
              </a:rPr>
              <a:t>Vocabulary</a:t>
            </a:r>
            <a:r>
              <a:rPr lang="en-GB" sz="2800" dirty="0">
                <a:solidFill>
                  <a:srgbClr val="000000"/>
                </a:solidFill>
                <a:latin typeface="Calibri"/>
              </a:rPr>
              <a:t> - </a:t>
            </a:r>
            <a:r>
              <a:rPr kumimoji="0" lang="en-GB" sz="2800" b="0" i="0" u="none" strike="noStrike" kern="1200" cap="none" spc="0" normalizeH="0" baseline="0" noProof="0" dirty="0">
                <a:ln>
                  <a:noFill/>
                </a:ln>
                <a:solidFill>
                  <a:srgbClr val="000000"/>
                </a:solidFill>
                <a:effectLst/>
                <a:uLnTx/>
                <a:uFillTx/>
                <a:latin typeface="Calibri"/>
                <a:ea typeface="+mn-ea"/>
                <a:cs typeface="+mn-cs"/>
              </a:rPr>
              <a:t>Write a definition for the following words: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                </a:t>
            </a:r>
            <a:r>
              <a:rPr kumimoji="0" lang="en-GB" sz="2800" b="0" i="1" u="none" strike="noStrike" kern="1200" cap="none" spc="0" normalizeH="0" baseline="0" noProof="0" dirty="0">
                <a:ln>
                  <a:noFill/>
                </a:ln>
                <a:solidFill>
                  <a:srgbClr val="000000"/>
                </a:solidFill>
                <a:effectLst/>
                <a:uLnTx/>
                <a:uFillTx/>
                <a:latin typeface="Calibri"/>
                <a:ea typeface="+mn-ea"/>
                <a:cs typeface="+mn-cs"/>
              </a:rPr>
              <a:t>a) </a:t>
            </a:r>
            <a:r>
              <a:rPr lang="en-GB" sz="2800" i="1" dirty="0">
                <a:solidFill>
                  <a:srgbClr val="000000"/>
                </a:solidFill>
                <a:latin typeface="Calibri"/>
              </a:rPr>
              <a:t>sum</a:t>
            </a:r>
            <a:r>
              <a:rPr kumimoji="0" lang="en-GB" sz="2800" b="0" i="1" u="none" strike="noStrike" kern="1200" cap="none" spc="0" normalizeH="0" baseline="0" noProof="0" dirty="0">
                <a:ln>
                  <a:noFill/>
                </a:ln>
                <a:solidFill>
                  <a:srgbClr val="000000"/>
                </a:solidFill>
                <a:effectLst/>
                <a:uLnTx/>
                <a:uFillTx/>
                <a:latin typeface="Calibri"/>
                <a:ea typeface="+mn-ea"/>
                <a:cs typeface="+mn-cs"/>
              </a:rPr>
              <a:t> b) coin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2. </a:t>
            </a:r>
            <a:r>
              <a:rPr kumimoji="0" lang="en-GB" sz="2800" b="1" i="0" u="none" strike="noStrike" kern="1200" cap="none" spc="0" normalizeH="0" baseline="0" noProof="0" dirty="0">
                <a:ln>
                  <a:noFill/>
                </a:ln>
                <a:solidFill>
                  <a:srgbClr val="0070C0"/>
                </a:solidFill>
                <a:effectLst/>
                <a:uLnTx/>
                <a:uFillTx/>
                <a:latin typeface="Calibri"/>
                <a:ea typeface="+mn-ea"/>
                <a:cs typeface="+mn-cs"/>
              </a:rPr>
              <a:t>Retrieval</a:t>
            </a:r>
            <a:r>
              <a:rPr kumimoji="0" lang="en-GB" sz="2800" b="0" i="0" u="none" strike="noStrike" kern="1200" cap="none" spc="0" normalizeH="0" baseline="0" noProof="0" dirty="0">
                <a:ln>
                  <a:noFill/>
                </a:ln>
                <a:solidFill>
                  <a:srgbClr val="000000"/>
                </a:solidFill>
                <a:effectLst/>
                <a:uLnTx/>
                <a:uFillTx/>
                <a:latin typeface="Calibri"/>
                <a:ea typeface="+mn-ea"/>
                <a:cs typeface="+mn-cs"/>
              </a:rPr>
              <a:t> – </a:t>
            </a:r>
            <a:r>
              <a:rPr lang="en-GB" sz="2800" dirty="0">
                <a:solidFill>
                  <a:srgbClr val="000000"/>
                </a:solidFill>
                <a:latin typeface="Calibri"/>
              </a:rPr>
              <a:t>What is the name of the person?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3.</a:t>
            </a:r>
            <a:r>
              <a:rPr kumimoji="0" lang="en-GB" sz="2800" b="1" i="0" u="none" strike="noStrike" kern="1200" cap="none" spc="0" normalizeH="0" baseline="0" noProof="0" dirty="0">
                <a:ln>
                  <a:noFill/>
                </a:ln>
                <a:solidFill>
                  <a:srgbClr val="0070C0"/>
                </a:solidFill>
                <a:effectLst/>
                <a:uLnTx/>
                <a:uFillTx/>
                <a:latin typeface="Calibri"/>
                <a:ea typeface="+mn-ea"/>
                <a:cs typeface="+mn-cs"/>
              </a:rPr>
              <a:t> Inference </a:t>
            </a:r>
            <a:r>
              <a:rPr kumimoji="0" lang="en-GB" sz="2800" b="0" i="0" u="none" strike="noStrike" kern="1200" cap="none" spc="0" normalizeH="0" baseline="0" noProof="0" dirty="0">
                <a:ln>
                  <a:noFill/>
                </a:ln>
                <a:solidFill>
                  <a:srgbClr val="000000"/>
                </a:solidFill>
                <a:effectLst/>
                <a:uLnTx/>
                <a:uFillTx/>
                <a:latin typeface="Calibri"/>
                <a:ea typeface="+mn-ea"/>
                <a:cs typeface="+mn-cs"/>
              </a:rPr>
              <a:t>– What is the question asking you to do? Summarise the problem.</a:t>
            </a:r>
          </a:p>
        </p:txBody>
      </p:sp>
      <p:sp>
        <p:nvSpPr>
          <p:cNvPr id="10" name="Rectangle 9">
            <a:extLst>
              <a:ext uri="{FF2B5EF4-FFF2-40B4-BE49-F238E27FC236}">
                <a16:creationId xmlns:a16="http://schemas.microsoft.com/office/drawing/2014/main" id="{B365902F-F6EB-408C-8258-3DA0D4E05C42}"/>
              </a:ext>
            </a:extLst>
          </p:cNvPr>
          <p:cNvSpPr/>
          <p:nvPr/>
        </p:nvSpPr>
        <p:spPr>
          <a:xfrm>
            <a:off x="3425094" y="2323401"/>
            <a:ext cx="720228" cy="5036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42342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68879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4 – Answer Free Zone</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1591126" y="1693432"/>
            <a:ext cx="8598568" cy="30520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600" dirty="0">
                <a:solidFill>
                  <a:schemeClr val="tx1"/>
                </a:solidFill>
              </a:rPr>
              <a:t>Amy has a 50p coin. She is given a 20p coin and a 10p coin. What is the sum of her coins?</a:t>
            </a:r>
          </a:p>
        </p:txBody>
      </p:sp>
      <p:sp>
        <p:nvSpPr>
          <p:cNvPr id="8" name="Rectangle: Rounded Corners 6">
            <a:extLst>
              <a:ext uri="{FF2B5EF4-FFF2-40B4-BE49-F238E27FC236}">
                <a16:creationId xmlns:a16="http://schemas.microsoft.com/office/drawing/2014/main" id="{B81EBABE-38E6-4AA5-ABB9-6CDF2AE0EC69}"/>
              </a:ext>
            </a:extLst>
          </p:cNvPr>
          <p:cNvSpPr/>
          <p:nvPr/>
        </p:nvSpPr>
        <p:spPr>
          <a:xfrm>
            <a:off x="7337832" y="4049069"/>
            <a:ext cx="3497179"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600" b="1" dirty="0"/>
              <a:t>Answer: 80p</a:t>
            </a:r>
          </a:p>
        </p:txBody>
      </p:sp>
      <p:pic>
        <p:nvPicPr>
          <p:cNvPr id="7" name="Picture 6" descr="A picture containing clock&#10;&#10;Description automatically generated">
            <a:extLst>
              <a:ext uri="{FF2B5EF4-FFF2-40B4-BE49-F238E27FC236}">
                <a16:creationId xmlns:a16="http://schemas.microsoft.com/office/drawing/2014/main" id="{470F9326-9E3C-4F2D-80F6-39685758EF2C}"/>
              </a:ext>
            </a:extLst>
          </p:cNvPr>
          <p:cNvPicPr>
            <a:picLocks noChangeAspect="1"/>
          </p:cNvPicPr>
          <p:nvPr/>
        </p:nvPicPr>
        <p:blipFill>
          <a:blip r:embed="rId5"/>
          <a:stretch>
            <a:fillRect/>
          </a:stretch>
        </p:blipFill>
        <p:spPr>
          <a:xfrm>
            <a:off x="2688794" y="4286286"/>
            <a:ext cx="1514918" cy="1514918"/>
          </a:xfrm>
          <a:prstGeom prst="rect">
            <a:avLst/>
          </a:prstGeom>
          <a:ln>
            <a:solidFill>
              <a:schemeClr val="tx1"/>
            </a:solidFill>
          </a:ln>
        </p:spPr>
      </p:pic>
    </p:spTree>
    <p:extLst>
      <p:ext uri="{BB962C8B-B14F-4D97-AF65-F5344CB8AC3E}">
        <p14:creationId xmlns:p14="http://schemas.microsoft.com/office/powerpoint/2010/main" val="51172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6"/>
            <a:ext cx="6403232" cy="1081858"/>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273209" y="1534886"/>
            <a:ext cx="3560855" cy="365269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200" dirty="0">
                <a:solidFill>
                  <a:schemeClr val="tx1"/>
                </a:solidFill>
              </a:rPr>
              <a:t>Amy has a 50p coin. She is given a 20p coin and a 10p coin. What is the sum of her coins?</a:t>
            </a:r>
          </a:p>
        </p:txBody>
      </p:sp>
      <p:sp>
        <p:nvSpPr>
          <p:cNvPr id="7" name="Rectangle 6">
            <a:extLst>
              <a:ext uri="{FF2B5EF4-FFF2-40B4-BE49-F238E27FC236}">
                <a16:creationId xmlns:a16="http://schemas.microsoft.com/office/drawing/2014/main" id="{2D5AE1B8-D284-4F0D-85D6-E3A2C7F27672}"/>
              </a:ext>
            </a:extLst>
          </p:cNvPr>
          <p:cNvSpPr/>
          <p:nvPr/>
        </p:nvSpPr>
        <p:spPr>
          <a:xfrm>
            <a:off x="273208" y="5429657"/>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80p</a:t>
            </a:r>
          </a:p>
        </p:txBody>
      </p:sp>
      <p:sp>
        <p:nvSpPr>
          <p:cNvPr id="8" name="Speech Bubble: Rectangle 7">
            <a:extLst>
              <a:ext uri="{FF2B5EF4-FFF2-40B4-BE49-F238E27FC236}">
                <a16:creationId xmlns:a16="http://schemas.microsoft.com/office/drawing/2014/main" id="{151FEB27-A009-470D-9BFC-A94A2EF70B54}"/>
              </a:ext>
            </a:extLst>
          </p:cNvPr>
          <p:cNvSpPr/>
          <p:nvPr/>
        </p:nvSpPr>
        <p:spPr>
          <a:xfrm>
            <a:off x="4589521" y="1534886"/>
            <a:ext cx="3012958" cy="951640"/>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800" dirty="0"/>
              <a:t>Amy has 50p.</a:t>
            </a:r>
          </a:p>
        </p:txBody>
      </p:sp>
      <p:sp>
        <p:nvSpPr>
          <p:cNvPr id="9" name="Speech Bubble: Rectangle 8">
            <a:extLst>
              <a:ext uri="{FF2B5EF4-FFF2-40B4-BE49-F238E27FC236}">
                <a16:creationId xmlns:a16="http://schemas.microsoft.com/office/drawing/2014/main" id="{BC6B00E6-1372-4244-B66F-FD12651D3FA9}"/>
              </a:ext>
            </a:extLst>
          </p:cNvPr>
          <p:cNvSpPr/>
          <p:nvPr/>
        </p:nvSpPr>
        <p:spPr>
          <a:xfrm>
            <a:off x="8357939" y="1661228"/>
            <a:ext cx="3560855" cy="1394793"/>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800" dirty="0"/>
              <a:t>Next, I need to add the 10p.</a:t>
            </a:r>
          </a:p>
        </p:txBody>
      </p:sp>
      <p:sp>
        <p:nvSpPr>
          <p:cNvPr id="10" name="Speech Bubble: Rectangle 9">
            <a:extLst>
              <a:ext uri="{FF2B5EF4-FFF2-40B4-BE49-F238E27FC236}">
                <a16:creationId xmlns:a16="http://schemas.microsoft.com/office/drawing/2014/main" id="{E0DB13A3-6D20-4617-8798-6CDE7EA45F6E}"/>
              </a:ext>
            </a:extLst>
          </p:cNvPr>
          <p:cNvSpPr/>
          <p:nvPr/>
        </p:nvSpPr>
        <p:spPr>
          <a:xfrm>
            <a:off x="4195009" y="3258018"/>
            <a:ext cx="4074696" cy="3139636"/>
          </a:xfrm>
          <a:prstGeom prst="wedgeRectCallout">
            <a:avLst>
              <a:gd name="adj1" fmla="val -27922"/>
              <a:gd name="adj2" fmla="val -64696"/>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800" dirty="0"/>
          </a:p>
          <a:p>
            <a:pPr algn="ctr"/>
            <a:endParaRPr lang="en-GB" sz="2800" dirty="0"/>
          </a:p>
          <a:p>
            <a:pPr algn="ctr"/>
            <a:endParaRPr lang="en-GB" sz="2800" dirty="0"/>
          </a:p>
          <a:p>
            <a:pPr algn="ctr"/>
            <a:endParaRPr lang="en-GB" sz="2800" dirty="0"/>
          </a:p>
          <a:p>
            <a:pPr algn="ctr"/>
            <a:endParaRPr lang="en-GB" sz="2800" dirty="0"/>
          </a:p>
          <a:p>
            <a:pPr algn="ctr"/>
            <a:endParaRPr lang="en-GB" sz="2800" dirty="0"/>
          </a:p>
          <a:p>
            <a:pPr algn="ctr"/>
            <a:endParaRPr lang="en-GB" sz="2800" dirty="0"/>
          </a:p>
          <a:p>
            <a:pPr algn="ctr"/>
            <a:endParaRPr lang="en-GB" sz="2800" dirty="0"/>
          </a:p>
          <a:p>
            <a:pPr algn="ctr"/>
            <a:endParaRPr lang="en-GB" sz="2800" dirty="0"/>
          </a:p>
          <a:p>
            <a:pPr algn="ctr"/>
            <a:endParaRPr lang="en-GB" sz="2800" dirty="0"/>
          </a:p>
          <a:p>
            <a:pPr algn="ctr"/>
            <a:endParaRPr lang="en-GB" sz="2800" dirty="0"/>
          </a:p>
          <a:p>
            <a:pPr algn="ctr"/>
            <a:endParaRPr lang="en-GB" sz="2800" dirty="0"/>
          </a:p>
          <a:p>
            <a:pPr algn="ctr"/>
            <a:r>
              <a:rPr lang="en-GB" sz="2800" dirty="0"/>
              <a:t>She gets 20p more so I need to calculate</a:t>
            </a:r>
          </a:p>
          <a:p>
            <a:pPr algn="ctr"/>
            <a:r>
              <a:rPr lang="en-GB" sz="2800" dirty="0"/>
              <a:t> 50p + 20p.</a:t>
            </a:r>
          </a:p>
          <a:p>
            <a:pPr algn="ctr"/>
            <a:endParaRPr lang="en-GB" sz="2800" b="0" dirty="0"/>
          </a:p>
          <a:p>
            <a:pPr algn="ctr"/>
            <a:r>
              <a:rPr lang="en-GB" sz="2800" b="0" dirty="0"/>
              <a:t>I know 5 + 2 = 7</a:t>
            </a:r>
          </a:p>
          <a:p>
            <a:pPr algn="ctr"/>
            <a:r>
              <a:rPr lang="en-GB" sz="2800" dirty="0"/>
              <a:t>so</a:t>
            </a:r>
          </a:p>
          <a:p>
            <a:pPr algn="ctr"/>
            <a:r>
              <a:rPr lang="en-GB" sz="2800" b="0" dirty="0"/>
              <a:t>50p + 20p = 70p</a:t>
            </a:r>
          </a:p>
          <a:p>
            <a:pPr algn="ctr"/>
            <a:endParaRPr lang="en-GB" sz="2800" b="0" dirty="0"/>
          </a:p>
          <a:p>
            <a:pPr algn="ctr"/>
            <a:endParaRPr lang="en-GB" sz="2800" dirty="0"/>
          </a:p>
          <a:p>
            <a:pPr algn="ctr"/>
            <a:endParaRPr lang="en-GB" sz="2800" dirty="0"/>
          </a:p>
          <a:p>
            <a:pPr algn="ctr"/>
            <a:endParaRPr lang="en-GB" sz="2800" b="0" dirty="0"/>
          </a:p>
          <a:p>
            <a:pPr algn="ctr"/>
            <a:endParaRPr lang="en-GB" sz="2800" b="0" dirty="0"/>
          </a:p>
          <a:p>
            <a:pPr algn="ctr"/>
            <a:endParaRPr lang="en-GB" sz="2800" dirty="0"/>
          </a:p>
          <a:p>
            <a:pPr algn="ctr"/>
            <a:endParaRPr lang="en-GB" sz="2800" dirty="0"/>
          </a:p>
          <a:p>
            <a:pPr algn="ctr"/>
            <a:endParaRPr lang="en-GB" sz="2800" dirty="0"/>
          </a:p>
          <a:p>
            <a:pPr algn="ctr"/>
            <a:endParaRPr lang="en-GB" sz="2800" dirty="0"/>
          </a:p>
          <a:p>
            <a:pPr algn="ctr"/>
            <a:endParaRPr lang="en-GB" sz="2800" dirty="0"/>
          </a:p>
          <a:p>
            <a:pPr algn="ctr"/>
            <a:endParaRPr lang="en-GB" sz="2800" dirty="0"/>
          </a:p>
          <a:p>
            <a:pPr algn="ctr"/>
            <a:endParaRPr lang="en-GB" sz="2800" dirty="0"/>
          </a:p>
        </p:txBody>
      </p:sp>
      <p:sp>
        <p:nvSpPr>
          <p:cNvPr id="11" name="Speech Bubble: Rectangle 10">
            <a:extLst>
              <a:ext uri="{FF2B5EF4-FFF2-40B4-BE49-F238E27FC236}">
                <a16:creationId xmlns:a16="http://schemas.microsoft.com/office/drawing/2014/main" id="{47FF8E04-5986-4206-8BBB-D28488119D24}"/>
              </a:ext>
            </a:extLst>
          </p:cNvPr>
          <p:cNvSpPr/>
          <p:nvPr/>
        </p:nvSpPr>
        <p:spPr>
          <a:xfrm>
            <a:off x="8630652" y="3429000"/>
            <a:ext cx="3320715" cy="2797673"/>
          </a:xfrm>
          <a:prstGeom prst="wedgeRectCallout">
            <a:avLst>
              <a:gd name="adj1" fmla="val -25842"/>
              <a:gd name="adj2" fmla="val -59484"/>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4000" dirty="0"/>
              <a:t>  </a:t>
            </a:r>
            <a:r>
              <a:rPr lang="en-GB" sz="2800" dirty="0"/>
              <a:t>70p + 10p is the same as </a:t>
            </a:r>
          </a:p>
          <a:p>
            <a:pPr algn="ctr"/>
            <a:r>
              <a:rPr lang="en-GB" sz="2800" dirty="0"/>
              <a:t>70 + 10 = 80 </a:t>
            </a:r>
          </a:p>
          <a:p>
            <a:pPr algn="ctr"/>
            <a:r>
              <a:rPr lang="en-GB" sz="2800" dirty="0"/>
              <a:t>so</a:t>
            </a:r>
          </a:p>
          <a:p>
            <a:pPr algn="ctr"/>
            <a:r>
              <a:rPr lang="en-GB" sz="2800" b="1" u="sng" dirty="0"/>
              <a:t>70p + 10p = 80p</a:t>
            </a:r>
            <a:endParaRPr lang="en-GB" sz="4000" b="1" u="sng" dirty="0"/>
          </a:p>
        </p:txBody>
      </p:sp>
    </p:spTree>
    <p:extLst>
      <p:ext uri="{BB962C8B-B14F-4D97-AF65-F5344CB8AC3E}">
        <p14:creationId xmlns:p14="http://schemas.microsoft.com/office/powerpoint/2010/main" val="82560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6491</TotalTime>
  <Words>1500</Words>
  <Application>Microsoft Office PowerPoint</Application>
  <PresentationFormat>Widescreen</PresentationFormat>
  <Paragraphs>192</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PowerPoint Presentation</vt:lpstr>
      <vt:lpstr>Teacher guidance</vt:lpstr>
      <vt:lpstr>The PiXL approach to solving word problems</vt:lpstr>
      <vt:lpstr>Model Question 1</vt:lpstr>
      <vt:lpstr>Stage 2 - Vocabulary</vt:lpstr>
      <vt:lpstr>Stage 2 – Vocabulary</vt:lpstr>
      <vt:lpstr>Stage 3 – Number Free Zone</vt:lpstr>
      <vt:lpstr>Stage 4 – Answer Free Zone</vt:lpstr>
      <vt:lpstr>Thinking Talk</vt:lpstr>
      <vt:lpstr>Thinking Talk</vt:lpstr>
      <vt:lpstr>PowerPoint Presentation</vt:lpstr>
      <vt:lpstr>Model Question 2</vt:lpstr>
      <vt:lpstr>PowerPoint Presentation</vt:lpstr>
      <vt:lpstr>Stage 2 - Vocabulary</vt:lpstr>
      <vt:lpstr>Stage 3 – Number Free Zone</vt:lpstr>
      <vt:lpstr>PowerPoint Presentation</vt:lpstr>
      <vt:lpstr>Thinking Talk</vt:lpstr>
      <vt:lpstr>Thinking Talk</vt:lpstr>
      <vt:lpstr>PowerPoint Presentation</vt:lpstr>
      <vt:lpstr>Your Turn</vt:lpstr>
      <vt:lpstr>Show Me</vt:lpstr>
      <vt:lpstr>Next Steps</vt:lpstr>
      <vt:lpstr>Solving word problems – steps to success</vt:lpstr>
      <vt:lpstr>Solving word problems – steps to success</vt:lpstr>
      <vt:lpstr>Apply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S Hazelby</cp:lastModifiedBy>
  <cp:revision>233</cp:revision>
  <dcterms:created xsi:type="dcterms:W3CDTF">2017-03-29T13:14:03Z</dcterms:created>
  <dcterms:modified xsi:type="dcterms:W3CDTF">2020-03-20T10:22:31Z</dcterms:modified>
</cp:coreProperties>
</file>