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591" r:id="rId4"/>
    <p:sldId id="268" r:id="rId5"/>
    <p:sldId id="615" r:id="rId6"/>
    <p:sldId id="607" r:id="rId7"/>
    <p:sldId id="611" r:id="rId8"/>
    <p:sldId id="608" r:id="rId9"/>
    <p:sldId id="612" r:id="rId10"/>
    <p:sldId id="613" r:id="rId11"/>
    <p:sldId id="609" r:id="rId12"/>
    <p:sldId id="616" r:id="rId13"/>
    <p:sldId id="610" r:id="rId14"/>
    <p:sldId id="617" r:id="rId15"/>
    <p:sldId id="618" r:id="rId16"/>
    <p:sldId id="614" r:id="rId17"/>
    <p:sldId id="619" r:id="rId18"/>
    <p:sldId id="620" r:id="rId19"/>
    <p:sldId id="621" r:id="rId20"/>
    <p:sldId id="628" r:id="rId21"/>
    <p:sldId id="627" r:id="rId22"/>
    <p:sldId id="623" r:id="rId23"/>
    <p:sldId id="622" r:id="rId24"/>
    <p:sldId id="625" r:id="rId25"/>
    <p:sldId id="6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CFE9"/>
    <a:srgbClr val="DA9ED3"/>
    <a:srgbClr val="BDBBBC"/>
    <a:srgbClr val="C9AFC4"/>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9D35A-67AD-4823-ADE9-55DCF7448BE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D715BAA4-65BB-4333-B9AD-03EC2FEF815A}">
      <dgm:prSet phldrT="[Text]" custT="1"/>
      <dgm:spPr>
        <a:solidFill>
          <a:schemeClr val="bg1">
            <a:alpha val="90000"/>
          </a:schemeClr>
        </a:solidFill>
      </dgm:spPr>
      <dgm:t>
        <a:bodyPr/>
        <a:lstStyle/>
        <a:p>
          <a:r>
            <a:rPr lang="en-GB" sz="2400" dirty="0"/>
            <a:t>Embed vocabulary</a:t>
          </a:r>
        </a:p>
      </dgm:t>
    </dgm:pt>
    <dgm:pt modelId="{4EC2423D-0411-4F8E-A2DB-8D21A80633A4}" type="parTrans" cxnId="{0A425D5E-B5C7-4189-80A7-5277472CC786}">
      <dgm:prSet/>
      <dgm:spPr/>
      <dgm:t>
        <a:bodyPr/>
        <a:lstStyle/>
        <a:p>
          <a:endParaRPr lang="en-GB"/>
        </a:p>
      </dgm:t>
    </dgm:pt>
    <dgm:pt modelId="{712A3576-9292-4413-B628-55706CAE8953}" type="sibTrans" cxnId="{0A425D5E-B5C7-4189-80A7-5277472CC786}">
      <dgm:prSet/>
      <dgm:spPr/>
      <dgm:t>
        <a:bodyPr/>
        <a:lstStyle/>
        <a:p>
          <a:endParaRPr lang="en-GB"/>
        </a:p>
      </dgm:t>
    </dgm:pt>
    <dgm:pt modelId="{1D2DB3E4-4271-493B-B83E-148B5559DAA5}">
      <dgm:prSet phldrT="[Text]" custT="1"/>
      <dgm:spPr/>
      <dgm:t>
        <a:bodyPr/>
        <a:lstStyle/>
        <a:p>
          <a:r>
            <a:rPr lang="en-GB" sz="2800" dirty="0"/>
            <a:t>Number-free zones</a:t>
          </a:r>
        </a:p>
      </dgm:t>
    </dgm:pt>
    <dgm:pt modelId="{5C0F8748-51BF-4627-A061-17D30B5A6286}" type="parTrans" cxnId="{9657D0EA-8D07-4B4E-8EA4-B988E8D141DC}">
      <dgm:prSet/>
      <dgm:spPr/>
      <dgm:t>
        <a:bodyPr/>
        <a:lstStyle/>
        <a:p>
          <a:endParaRPr lang="en-GB"/>
        </a:p>
      </dgm:t>
    </dgm:pt>
    <dgm:pt modelId="{A46EC9A6-366C-4D6A-AB40-A4734EA1B135}" type="sibTrans" cxnId="{9657D0EA-8D07-4B4E-8EA4-B988E8D141DC}">
      <dgm:prSet/>
      <dgm:spPr/>
      <dgm:t>
        <a:bodyPr/>
        <a:lstStyle/>
        <a:p>
          <a:endParaRPr lang="en-GB"/>
        </a:p>
      </dgm:t>
    </dgm:pt>
    <dgm:pt modelId="{F9962CBD-EFBC-4DDA-B1E7-500C6EED3585}">
      <dgm:prSet phldrT="[Text]" custT="1"/>
      <dgm:spPr/>
      <dgm:t>
        <a:bodyPr/>
        <a:lstStyle/>
        <a:p>
          <a:r>
            <a:rPr lang="en-GB" sz="2800" dirty="0"/>
            <a:t>Answer-free zones</a:t>
          </a:r>
        </a:p>
      </dgm:t>
    </dgm:pt>
    <dgm:pt modelId="{2A2C6DE6-05A5-4CDC-98EC-254D07DD81FA}" type="parTrans" cxnId="{D281FA3E-9712-4BA9-8A0D-C874D57CD1FA}">
      <dgm:prSet/>
      <dgm:spPr/>
      <dgm:t>
        <a:bodyPr/>
        <a:lstStyle/>
        <a:p>
          <a:endParaRPr lang="en-GB"/>
        </a:p>
      </dgm:t>
    </dgm:pt>
    <dgm:pt modelId="{D0853106-2B0D-4403-B137-27D32D4E607C}" type="sibTrans" cxnId="{D281FA3E-9712-4BA9-8A0D-C874D57CD1FA}">
      <dgm:prSet/>
      <dgm:spPr/>
      <dgm:t>
        <a:bodyPr/>
        <a:lstStyle/>
        <a:p>
          <a:endParaRPr lang="en-GB"/>
        </a:p>
      </dgm:t>
    </dgm:pt>
    <dgm:pt modelId="{63B8BAAE-1731-40C3-B680-336E21889FDE}">
      <dgm:prSet custT="1"/>
      <dgm:spPr/>
      <dgm:t>
        <a:bodyPr/>
        <a:lstStyle/>
        <a:p>
          <a:r>
            <a:rPr lang="en-GB" sz="2800" dirty="0"/>
            <a:t>Full problem</a:t>
          </a:r>
        </a:p>
      </dgm:t>
    </dgm:pt>
    <dgm:pt modelId="{C839B423-47DB-4C25-88E6-0D149BD0C8D2}" type="parTrans" cxnId="{237292DA-3F91-41D6-940A-4024B47763AC}">
      <dgm:prSet/>
      <dgm:spPr/>
      <dgm:t>
        <a:bodyPr/>
        <a:lstStyle/>
        <a:p>
          <a:endParaRPr lang="en-GB"/>
        </a:p>
      </dgm:t>
    </dgm:pt>
    <dgm:pt modelId="{106B8211-2391-42EA-908A-A467C7647699}" type="sibTrans" cxnId="{237292DA-3F91-41D6-940A-4024B47763AC}">
      <dgm:prSet/>
      <dgm:spPr/>
      <dgm:t>
        <a:bodyPr/>
        <a:lstStyle/>
        <a:p>
          <a:endParaRPr lang="en-GB"/>
        </a:p>
      </dgm:t>
    </dgm:pt>
    <dgm:pt modelId="{9885FFD9-3869-4E29-9144-2A2411FFE13B}">
      <dgm:prSet/>
      <dgm:spPr/>
      <dgm:t>
        <a:bodyPr/>
        <a:lstStyle/>
        <a:p>
          <a:r>
            <a:rPr lang="en-GB" dirty="0"/>
            <a:t>Teach the mathematical concept/skill being tested within the question</a:t>
          </a:r>
        </a:p>
      </dgm:t>
    </dgm:pt>
    <dgm:pt modelId="{0EE9E9AB-B487-4325-AA26-2F909C20793A}" type="parTrans" cxnId="{70CECABF-0FB2-492B-BDE3-E4663653E7FE}">
      <dgm:prSet/>
      <dgm:spPr/>
      <dgm:t>
        <a:bodyPr/>
        <a:lstStyle/>
        <a:p>
          <a:endParaRPr lang="en-GB"/>
        </a:p>
      </dgm:t>
    </dgm:pt>
    <dgm:pt modelId="{B99544AF-7F3A-44C6-B747-275DFEBD5069}" type="sibTrans" cxnId="{70CECABF-0FB2-492B-BDE3-E4663653E7FE}">
      <dgm:prSet/>
      <dgm:spPr/>
      <dgm:t>
        <a:bodyPr/>
        <a:lstStyle/>
        <a:p>
          <a:endParaRPr lang="en-GB"/>
        </a:p>
      </dgm:t>
    </dgm:pt>
    <dgm:pt modelId="{030E53F3-3E06-4D64-8795-6E8AD74FCA49}" type="pres">
      <dgm:prSet presAssocID="{B4B9D35A-67AD-4823-ADE9-55DCF7448BE1}" presName="Name0" presStyleCnt="0">
        <dgm:presLayoutVars>
          <dgm:chMax val="11"/>
          <dgm:chPref val="11"/>
          <dgm:dir/>
          <dgm:resizeHandles/>
        </dgm:presLayoutVars>
      </dgm:prSet>
      <dgm:spPr/>
    </dgm:pt>
    <dgm:pt modelId="{0FE79976-091F-4443-8E05-F2C02E53F1E7}" type="pres">
      <dgm:prSet presAssocID="{63B8BAAE-1731-40C3-B680-336E21889FDE}" presName="Accent5" presStyleCnt="0"/>
      <dgm:spPr/>
    </dgm:pt>
    <dgm:pt modelId="{406255CE-3CF6-4BDF-A520-93E914F897DE}" type="pres">
      <dgm:prSet presAssocID="{63B8BAAE-1731-40C3-B680-336E21889FDE}" presName="Accent" presStyleLbl="node1" presStyleIdx="0" presStyleCnt="5"/>
      <dgm:spPr>
        <a:solidFill>
          <a:srgbClr val="00B050"/>
        </a:solidFill>
      </dgm:spPr>
    </dgm:pt>
    <dgm:pt modelId="{A17E6014-EA00-476D-9C54-05A7AE61128B}" type="pres">
      <dgm:prSet presAssocID="{63B8BAAE-1731-40C3-B680-336E21889FDE}" presName="ParentBackground5" presStyleCnt="0"/>
      <dgm:spPr/>
    </dgm:pt>
    <dgm:pt modelId="{9F6CA228-AAC2-4CE5-8CC5-713B2C1FB8FF}" type="pres">
      <dgm:prSet presAssocID="{63B8BAAE-1731-40C3-B680-336E21889FDE}" presName="ParentBackground" presStyleLbl="fgAcc1" presStyleIdx="0" presStyleCnt="5"/>
      <dgm:spPr/>
    </dgm:pt>
    <dgm:pt modelId="{ACCE9E52-ABCD-4944-9E5C-30C40F7320C3}" type="pres">
      <dgm:prSet presAssocID="{63B8BAAE-1731-40C3-B680-336E21889FDE}" presName="Parent5" presStyleLbl="revTx" presStyleIdx="0" presStyleCnt="0">
        <dgm:presLayoutVars>
          <dgm:chMax val="1"/>
          <dgm:chPref val="1"/>
          <dgm:bulletEnabled val="1"/>
        </dgm:presLayoutVars>
      </dgm:prSet>
      <dgm:spPr/>
    </dgm:pt>
    <dgm:pt modelId="{F9D40742-994E-4AFF-8647-734A501E187E}" type="pres">
      <dgm:prSet presAssocID="{F9962CBD-EFBC-4DDA-B1E7-500C6EED3585}" presName="Accent4" presStyleCnt="0"/>
      <dgm:spPr/>
    </dgm:pt>
    <dgm:pt modelId="{D0A97E5C-AC7A-4AB2-852E-1C04449AC4FB}" type="pres">
      <dgm:prSet presAssocID="{F9962CBD-EFBC-4DDA-B1E7-500C6EED3585}" presName="Accent" presStyleLbl="node1" presStyleIdx="1" presStyleCnt="5"/>
      <dgm:spPr>
        <a:solidFill>
          <a:srgbClr val="00B0F0"/>
        </a:solidFill>
      </dgm:spPr>
    </dgm:pt>
    <dgm:pt modelId="{7CEED4DC-918A-4FE9-BAB4-FE59B107E5C8}" type="pres">
      <dgm:prSet presAssocID="{F9962CBD-EFBC-4DDA-B1E7-500C6EED3585}" presName="ParentBackground4" presStyleCnt="0"/>
      <dgm:spPr/>
    </dgm:pt>
    <dgm:pt modelId="{1577B1E4-2EEF-473F-87C3-2AC0B2EE8E57}" type="pres">
      <dgm:prSet presAssocID="{F9962CBD-EFBC-4DDA-B1E7-500C6EED3585}" presName="ParentBackground" presStyleLbl="fgAcc1" presStyleIdx="1" presStyleCnt="5" custLinFactNeighborX="1146" custLinFactNeighborY="-1720"/>
      <dgm:spPr/>
    </dgm:pt>
    <dgm:pt modelId="{5A568378-B387-415B-A1C9-0DE3AD2DFABE}" type="pres">
      <dgm:prSet presAssocID="{F9962CBD-EFBC-4DDA-B1E7-500C6EED3585}" presName="Parent4" presStyleLbl="revTx" presStyleIdx="0" presStyleCnt="0">
        <dgm:presLayoutVars>
          <dgm:chMax val="1"/>
          <dgm:chPref val="1"/>
          <dgm:bulletEnabled val="1"/>
        </dgm:presLayoutVars>
      </dgm:prSet>
      <dgm:spPr/>
    </dgm:pt>
    <dgm:pt modelId="{E6F913AF-8AA7-49A5-81A4-2BFD6C7D6116}" type="pres">
      <dgm:prSet presAssocID="{1D2DB3E4-4271-493B-B83E-148B5559DAA5}" presName="Accent3" presStyleCnt="0"/>
      <dgm:spPr/>
    </dgm:pt>
    <dgm:pt modelId="{874EC14F-F70E-49C2-BC88-4DD5BFA045B1}" type="pres">
      <dgm:prSet presAssocID="{1D2DB3E4-4271-493B-B83E-148B5559DAA5}" presName="Accent" presStyleLbl="node1" presStyleIdx="2" presStyleCnt="5"/>
      <dgm:spPr>
        <a:solidFill>
          <a:srgbClr val="FFFF00"/>
        </a:solidFill>
      </dgm:spPr>
    </dgm:pt>
    <dgm:pt modelId="{8DE9C6E5-4B1D-4280-91BC-B614058CF4A8}" type="pres">
      <dgm:prSet presAssocID="{1D2DB3E4-4271-493B-B83E-148B5559DAA5}" presName="ParentBackground3" presStyleCnt="0"/>
      <dgm:spPr/>
    </dgm:pt>
    <dgm:pt modelId="{45E2A76E-6CE9-46A9-91A5-EED7EF857AF2}" type="pres">
      <dgm:prSet presAssocID="{1D2DB3E4-4271-493B-B83E-148B5559DAA5}" presName="ParentBackground" presStyleLbl="fgAcc1" presStyleIdx="2" presStyleCnt="5"/>
      <dgm:spPr/>
    </dgm:pt>
    <dgm:pt modelId="{670F2574-E1EE-4C78-B774-98889C176B0B}" type="pres">
      <dgm:prSet presAssocID="{1D2DB3E4-4271-493B-B83E-148B5559DAA5}" presName="Parent3" presStyleLbl="revTx" presStyleIdx="0" presStyleCnt="0">
        <dgm:presLayoutVars>
          <dgm:chMax val="1"/>
          <dgm:chPref val="1"/>
          <dgm:bulletEnabled val="1"/>
        </dgm:presLayoutVars>
      </dgm:prSet>
      <dgm:spPr/>
    </dgm:pt>
    <dgm:pt modelId="{FC7F3D8A-B1A5-4239-9090-0210CBECF981}" type="pres">
      <dgm:prSet presAssocID="{D715BAA4-65BB-4333-B9AD-03EC2FEF815A}" presName="Accent2" presStyleCnt="0"/>
      <dgm:spPr/>
    </dgm:pt>
    <dgm:pt modelId="{479E8DD8-45C5-49D1-BCE2-981F67C9F11D}" type="pres">
      <dgm:prSet presAssocID="{D715BAA4-65BB-4333-B9AD-03EC2FEF815A}" presName="Accent" presStyleLbl="node1" presStyleIdx="3" presStyleCnt="5"/>
      <dgm:spPr>
        <a:solidFill>
          <a:srgbClr val="FF0000"/>
        </a:solidFill>
      </dgm:spPr>
    </dgm:pt>
    <dgm:pt modelId="{ED0606C9-EEEC-4F0D-B470-974D61F8E160}" type="pres">
      <dgm:prSet presAssocID="{D715BAA4-65BB-4333-B9AD-03EC2FEF815A}" presName="ParentBackground2" presStyleCnt="0"/>
      <dgm:spPr/>
    </dgm:pt>
    <dgm:pt modelId="{4EFA10FA-2857-48EE-844F-4939C8159F00}" type="pres">
      <dgm:prSet presAssocID="{D715BAA4-65BB-4333-B9AD-03EC2FEF815A}" presName="ParentBackground" presStyleLbl="fgAcc1" presStyleIdx="3" presStyleCnt="5"/>
      <dgm:spPr/>
    </dgm:pt>
    <dgm:pt modelId="{03A5894B-F5AB-4D51-BC62-ED060E385857}" type="pres">
      <dgm:prSet presAssocID="{D715BAA4-65BB-4333-B9AD-03EC2FEF815A}" presName="Parent2" presStyleLbl="revTx" presStyleIdx="0" presStyleCnt="0">
        <dgm:presLayoutVars>
          <dgm:chMax val="1"/>
          <dgm:chPref val="1"/>
          <dgm:bulletEnabled val="1"/>
        </dgm:presLayoutVars>
      </dgm:prSet>
      <dgm:spPr/>
    </dgm:pt>
    <dgm:pt modelId="{F61C239C-5FFC-41E7-B124-E678209B61D2}" type="pres">
      <dgm:prSet presAssocID="{9885FFD9-3869-4E29-9144-2A2411FFE13B}" presName="Accent1" presStyleCnt="0"/>
      <dgm:spPr/>
    </dgm:pt>
    <dgm:pt modelId="{F8652F0A-9B41-4998-921F-88E2DADCCA80}" type="pres">
      <dgm:prSet presAssocID="{9885FFD9-3869-4E29-9144-2A2411FFE13B}" presName="Accent" presStyleLbl="node1" presStyleIdx="4" presStyleCnt="5"/>
      <dgm:spPr/>
    </dgm:pt>
    <dgm:pt modelId="{23974F0A-CB3A-415C-A652-B090FFC99931}" type="pres">
      <dgm:prSet presAssocID="{9885FFD9-3869-4E29-9144-2A2411FFE13B}" presName="ParentBackground1" presStyleCnt="0"/>
      <dgm:spPr/>
    </dgm:pt>
    <dgm:pt modelId="{F2D0657E-FA27-46FB-B797-A41B3FC73954}" type="pres">
      <dgm:prSet presAssocID="{9885FFD9-3869-4E29-9144-2A2411FFE13B}" presName="ParentBackground" presStyleLbl="fgAcc1" presStyleIdx="4" presStyleCnt="5"/>
      <dgm:spPr/>
    </dgm:pt>
    <dgm:pt modelId="{C0FEB17C-AD89-4C71-B779-917781057A35}" type="pres">
      <dgm:prSet presAssocID="{9885FFD9-3869-4E29-9144-2A2411FFE13B}" presName="Parent1" presStyleLbl="revTx" presStyleIdx="0" presStyleCnt="0">
        <dgm:presLayoutVars>
          <dgm:chMax val="1"/>
          <dgm:chPref val="1"/>
          <dgm:bulletEnabled val="1"/>
        </dgm:presLayoutVars>
      </dgm:prSet>
      <dgm:spPr/>
    </dgm:pt>
  </dgm:ptLst>
  <dgm:cxnLst>
    <dgm:cxn modelId="{F4D8CC13-E082-49B1-B334-CE3D13E0E473}" type="presOf" srcId="{63B8BAAE-1731-40C3-B680-336E21889FDE}" destId="{ACCE9E52-ABCD-4944-9E5C-30C40F7320C3}" srcOrd="1" destOrd="0" presId="urn:microsoft.com/office/officeart/2011/layout/CircleProcess"/>
    <dgm:cxn modelId="{D281FA3E-9712-4BA9-8A0D-C874D57CD1FA}" srcId="{B4B9D35A-67AD-4823-ADE9-55DCF7448BE1}" destId="{F9962CBD-EFBC-4DDA-B1E7-500C6EED3585}" srcOrd="3" destOrd="0" parTransId="{2A2C6DE6-05A5-4CDC-98EC-254D07DD81FA}" sibTransId="{D0853106-2B0D-4403-B137-27D32D4E607C}"/>
    <dgm:cxn modelId="{0A425D5E-B5C7-4189-80A7-5277472CC786}" srcId="{B4B9D35A-67AD-4823-ADE9-55DCF7448BE1}" destId="{D715BAA4-65BB-4333-B9AD-03EC2FEF815A}" srcOrd="1" destOrd="0" parTransId="{4EC2423D-0411-4F8E-A2DB-8D21A80633A4}" sibTransId="{712A3576-9292-4413-B628-55706CAE8953}"/>
    <dgm:cxn modelId="{F1D91664-A779-4F77-9B44-A1B39EEB0A28}" type="presOf" srcId="{1D2DB3E4-4271-493B-B83E-148B5559DAA5}" destId="{45E2A76E-6CE9-46A9-91A5-EED7EF857AF2}" srcOrd="0" destOrd="0" presId="urn:microsoft.com/office/officeart/2011/layout/CircleProcess"/>
    <dgm:cxn modelId="{05E3B34A-ACED-4BC6-A466-97DC8C629ADF}" type="presOf" srcId="{D715BAA4-65BB-4333-B9AD-03EC2FEF815A}" destId="{03A5894B-F5AB-4D51-BC62-ED060E385857}" srcOrd="1" destOrd="0" presId="urn:microsoft.com/office/officeart/2011/layout/CircleProcess"/>
    <dgm:cxn modelId="{160BF94A-CB7B-4A06-9456-A38EF2AA8804}" type="presOf" srcId="{1D2DB3E4-4271-493B-B83E-148B5559DAA5}" destId="{670F2574-E1EE-4C78-B774-98889C176B0B}" srcOrd="1" destOrd="0" presId="urn:microsoft.com/office/officeart/2011/layout/CircleProcess"/>
    <dgm:cxn modelId="{CBBABB7A-E148-47AF-AD5F-23406960A65D}" type="presOf" srcId="{B4B9D35A-67AD-4823-ADE9-55DCF7448BE1}" destId="{030E53F3-3E06-4D64-8795-6E8AD74FCA49}" srcOrd="0" destOrd="0" presId="urn:microsoft.com/office/officeart/2011/layout/CircleProcess"/>
    <dgm:cxn modelId="{1DA2FC9B-E860-4204-BDED-992C635BE24B}" type="presOf" srcId="{F9962CBD-EFBC-4DDA-B1E7-500C6EED3585}" destId="{5A568378-B387-415B-A1C9-0DE3AD2DFABE}" srcOrd="1" destOrd="0" presId="urn:microsoft.com/office/officeart/2011/layout/CircleProcess"/>
    <dgm:cxn modelId="{8921959F-E77D-4477-9B59-AE2E3852A955}" type="presOf" srcId="{F9962CBD-EFBC-4DDA-B1E7-500C6EED3585}" destId="{1577B1E4-2EEF-473F-87C3-2AC0B2EE8E57}" srcOrd="0" destOrd="0" presId="urn:microsoft.com/office/officeart/2011/layout/CircleProcess"/>
    <dgm:cxn modelId="{70CECABF-0FB2-492B-BDE3-E4663653E7FE}" srcId="{B4B9D35A-67AD-4823-ADE9-55DCF7448BE1}" destId="{9885FFD9-3869-4E29-9144-2A2411FFE13B}" srcOrd="0" destOrd="0" parTransId="{0EE9E9AB-B487-4325-AA26-2F909C20793A}" sibTransId="{B99544AF-7F3A-44C6-B747-275DFEBD5069}"/>
    <dgm:cxn modelId="{237292DA-3F91-41D6-940A-4024B47763AC}" srcId="{B4B9D35A-67AD-4823-ADE9-55DCF7448BE1}" destId="{63B8BAAE-1731-40C3-B680-336E21889FDE}" srcOrd="4" destOrd="0" parTransId="{C839B423-47DB-4C25-88E6-0D149BD0C8D2}" sibTransId="{106B8211-2391-42EA-908A-A467C7647699}"/>
    <dgm:cxn modelId="{9657D0EA-8D07-4B4E-8EA4-B988E8D141DC}" srcId="{B4B9D35A-67AD-4823-ADE9-55DCF7448BE1}" destId="{1D2DB3E4-4271-493B-B83E-148B5559DAA5}" srcOrd="2" destOrd="0" parTransId="{5C0F8748-51BF-4627-A061-17D30B5A6286}" sibTransId="{A46EC9A6-366C-4D6A-AB40-A4734EA1B135}"/>
    <dgm:cxn modelId="{F3D2F4EB-9AC0-45A4-99AF-6B16FFDEC3F6}" type="presOf" srcId="{9885FFD9-3869-4E29-9144-2A2411FFE13B}" destId="{F2D0657E-FA27-46FB-B797-A41B3FC73954}" srcOrd="0" destOrd="0" presId="urn:microsoft.com/office/officeart/2011/layout/CircleProcess"/>
    <dgm:cxn modelId="{BBA745EE-F7C7-4986-A2BA-FD595EA764F4}" type="presOf" srcId="{9885FFD9-3869-4E29-9144-2A2411FFE13B}" destId="{C0FEB17C-AD89-4C71-B779-917781057A35}" srcOrd="1" destOrd="0" presId="urn:microsoft.com/office/officeart/2011/layout/CircleProcess"/>
    <dgm:cxn modelId="{D182CCEE-5FB6-4F12-A9D2-DEB1674E5A5B}" type="presOf" srcId="{D715BAA4-65BB-4333-B9AD-03EC2FEF815A}" destId="{4EFA10FA-2857-48EE-844F-4939C8159F00}" srcOrd="0" destOrd="0" presId="urn:microsoft.com/office/officeart/2011/layout/CircleProcess"/>
    <dgm:cxn modelId="{91F39BF8-3B14-4134-9057-081457460988}" type="presOf" srcId="{63B8BAAE-1731-40C3-B680-336E21889FDE}" destId="{9F6CA228-AAC2-4CE5-8CC5-713B2C1FB8FF}" srcOrd="0" destOrd="0" presId="urn:microsoft.com/office/officeart/2011/layout/CircleProcess"/>
    <dgm:cxn modelId="{76025782-5047-40C0-8658-DC81366AD734}" type="presParOf" srcId="{030E53F3-3E06-4D64-8795-6E8AD74FCA49}" destId="{0FE79976-091F-4443-8E05-F2C02E53F1E7}" srcOrd="0" destOrd="0" presId="urn:microsoft.com/office/officeart/2011/layout/CircleProcess"/>
    <dgm:cxn modelId="{D0CA8184-AF17-41C5-B835-11DB8BE351EC}" type="presParOf" srcId="{0FE79976-091F-4443-8E05-F2C02E53F1E7}" destId="{406255CE-3CF6-4BDF-A520-93E914F897DE}" srcOrd="0" destOrd="0" presId="urn:microsoft.com/office/officeart/2011/layout/CircleProcess"/>
    <dgm:cxn modelId="{5A2F4F74-BCE8-4D04-B845-20FF806601A4}" type="presParOf" srcId="{030E53F3-3E06-4D64-8795-6E8AD74FCA49}" destId="{A17E6014-EA00-476D-9C54-05A7AE61128B}" srcOrd="1" destOrd="0" presId="urn:microsoft.com/office/officeart/2011/layout/CircleProcess"/>
    <dgm:cxn modelId="{31FF102D-A71F-4637-8401-863CA2D21F5A}" type="presParOf" srcId="{A17E6014-EA00-476D-9C54-05A7AE61128B}" destId="{9F6CA228-AAC2-4CE5-8CC5-713B2C1FB8FF}" srcOrd="0" destOrd="0" presId="urn:microsoft.com/office/officeart/2011/layout/CircleProcess"/>
    <dgm:cxn modelId="{F2E25417-D046-44EA-9D28-2DE22C48EBC1}" type="presParOf" srcId="{030E53F3-3E06-4D64-8795-6E8AD74FCA49}" destId="{ACCE9E52-ABCD-4944-9E5C-30C40F7320C3}" srcOrd="2" destOrd="0" presId="urn:microsoft.com/office/officeart/2011/layout/CircleProcess"/>
    <dgm:cxn modelId="{915B9AFE-4EF9-489D-A30B-35460DD3C927}" type="presParOf" srcId="{030E53F3-3E06-4D64-8795-6E8AD74FCA49}" destId="{F9D40742-994E-4AFF-8647-734A501E187E}" srcOrd="3" destOrd="0" presId="urn:microsoft.com/office/officeart/2011/layout/CircleProcess"/>
    <dgm:cxn modelId="{012D54EA-F819-43FC-B6A3-9B47050F29CB}" type="presParOf" srcId="{F9D40742-994E-4AFF-8647-734A501E187E}" destId="{D0A97E5C-AC7A-4AB2-852E-1C04449AC4FB}" srcOrd="0" destOrd="0" presId="urn:microsoft.com/office/officeart/2011/layout/CircleProcess"/>
    <dgm:cxn modelId="{A5347E08-EE72-444A-B53D-149CBCEA167C}" type="presParOf" srcId="{030E53F3-3E06-4D64-8795-6E8AD74FCA49}" destId="{7CEED4DC-918A-4FE9-BAB4-FE59B107E5C8}" srcOrd="4" destOrd="0" presId="urn:microsoft.com/office/officeart/2011/layout/CircleProcess"/>
    <dgm:cxn modelId="{627B4D2E-BB64-4CD8-92E2-946C06AC012A}" type="presParOf" srcId="{7CEED4DC-918A-4FE9-BAB4-FE59B107E5C8}" destId="{1577B1E4-2EEF-473F-87C3-2AC0B2EE8E57}" srcOrd="0" destOrd="0" presId="urn:microsoft.com/office/officeart/2011/layout/CircleProcess"/>
    <dgm:cxn modelId="{D154EBFB-1936-4273-A2AD-3577FD915604}" type="presParOf" srcId="{030E53F3-3E06-4D64-8795-6E8AD74FCA49}" destId="{5A568378-B387-415B-A1C9-0DE3AD2DFABE}" srcOrd="5" destOrd="0" presId="urn:microsoft.com/office/officeart/2011/layout/CircleProcess"/>
    <dgm:cxn modelId="{E8EF6607-DC10-4CC5-B730-7274F11DFAFA}" type="presParOf" srcId="{030E53F3-3E06-4D64-8795-6E8AD74FCA49}" destId="{E6F913AF-8AA7-49A5-81A4-2BFD6C7D6116}" srcOrd="6" destOrd="0" presId="urn:microsoft.com/office/officeart/2011/layout/CircleProcess"/>
    <dgm:cxn modelId="{BD6E2BF9-7C0B-44D5-B145-BBD587C7ED1B}" type="presParOf" srcId="{E6F913AF-8AA7-49A5-81A4-2BFD6C7D6116}" destId="{874EC14F-F70E-49C2-BC88-4DD5BFA045B1}" srcOrd="0" destOrd="0" presId="urn:microsoft.com/office/officeart/2011/layout/CircleProcess"/>
    <dgm:cxn modelId="{3A10A019-A5B1-4C5B-9E26-6FDEBC3F9CE1}" type="presParOf" srcId="{030E53F3-3E06-4D64-8795-6E8AD74FCA49}" destId="{8DE9C6E5-4B1D-4280-91BC-B614058CF4A8}" srcOrd="7" destOrd="0" presId="urn:microsoft.com/office/officeart/2011/layout/CircleProcess"/>
    <dgm:cxn modelId="{175631EB-83CB-4192-8BA3-B251FDA41F28}" type="presParOf" srcId="{8DE9C6E5-4B1D-4280-91BC-B614058CF4A8}" destId="{45E2A76E-6CE9-46A9-91A5-EED7EF857AF2}" srcOrd="0" destOrd="0" presId="urn:microsoft.com/office/officeart/2011/layout/CircleProcess"/>
    <dgm:cxn modelId="{2926524E-27CE-4F12-91F3-2C4F1AD8BE20}" type="presParOf" srcId="{030E53F3-3E06-4D64-8795-6E8AD74FCA49}" destId="{670F2574-E1EE-4C78-B774-98889C176B0B}" srcOrd="8" destOrd="0" presId="urn:microsoft.com/office/officeart/2011/layout/CircleProcess"/>
    <dgm:cxn modelId="{8810DF5F-D5F5-4C68-8154-C674B97AB1E4}" type="presParOf" srcId="{030E53F3-3E06-4D64-8795-6E8AD74FCA49}" destId="{FC7F3D8A-B1A5-4239-9090-0210CBECF981}" srcOrd="9" destOrd="0" presId="urn:microsoft.com/office/officeart/2011/layout/CircleProcess"/>
    <dgm:cxn modelId="{1664E06D-7C67-4293-833C-E537B42B03CE}" type="presParOf" srcId="{FC7F3D8A-B1A5-4239-9090-0210CBECF981}" destId="{479E8DD8-45C5-49D1-BCE2-981F67C9F11D}" srcOrd="0" destOrd="0" presId="urn:microsoft.com/office/officeart/2011/layout/CircleProcess"/>
    <dgm:cxn modelId="{A559D313-A489-4C76-8CBC-62FCE06A31E2}" type="presParOf" srcId="{030E53F3-3E06-4D64-8795-6E8AD74FCA49}" destId="{ED0606C9-EEEC-4F0D-B470-974D61F8E160}" srcOrd="10" destOrd="0" presId="urn:microsoft.com/office/officeart/2011/layout/CircleProcess"/>
    <dgm:cxn modelId="{D1F8D4E9-D4C8-4E32-B332-43B94D4018CA}" type="presParOf" srcId="{ED0606C9-EEEC-4F0D-B470-974D61F8E160}" destId="{4EFA10FA-2857-48EE-844F-4939C8159F00}" srcOrd="0" destOrd="0" presId="urn:microsoft.com/office/officeart/2011/layout/CircleProcess"/>
    <dgm:cxn modelId="{ECDED8E1-3AF7-48BE-A149-680461E85A7B}" type="presParOf" srcId="{030E53F3-3E06-4D64-8795-6E8AD74FCA49}" destId="{03A5894B-F5AB-4D51-BC62-ED060E385857}" srcOrd="11" destOrd="0" presId="urn:microsoft.com/office/officeart/2011/layout/CircleProcess"/>
    <dgm:cxn modelId="{F202E2C7-6E3A-41A2-90BD-27741957AD53}" type="presParOf" srcId="{030E53F3-3E06-4D64-8795-6E8AD74FCA49}" destId="{F61C239C-5FFC-41E7-B124-E678209B61D2}" srcOrd="12" destOrd="0" presId="urn:microsoft.com/office/officeart/2011/layout/CircleProcess"/>
    <dgm:cxn modelId="{178F72D8-C6E0-486F-BAC5-A78981D5B767}" type="presParOf" srcId="{F61C239C-5FFC-41E7-B124-E678209B61D2}" destId="{F8652F0A-9B41-4998-921F-88E2DADCCA80}" srcOrd="0" destOrd="0" presId="urn:microsoft.com/office/officeart/2011/layout/CircleProcess"/>
    <dgm:cxn modelId="{33F93815-30F6-44D8-913A-0EC90CF24487}" type="presParOf" srcId="{030E53F3-3E06-4D64-8795-6E8AD74FCA49}" destId="{23974F0A-CB3A-415C-A652-B090FFC99931}" srcOrd="13" destOrd="0" presId="urn:microsoft.com/office/officeart/2011/layout/CircleProcess"/>
    <dgm:cxn modelId="{00937747-6473-43A7-9797-957907E83154}" type="presParOf" srcId="{23974F0A-CB3A-415C-A652-B090FFC99931}" destId="{F2D0657E-FA27-46FB-B797-A41B3FC73954}" srcOrd="0" destOrd="0" presId="urn:microsoft.com/office/officeart/2011/layout/CircleProcess"/>
    <dgm:cxn modelId="{EE8118CB-8481-414F-927B-B3F5957EB802}" type="presParOf" srcId="{030E53F3-3E06-4D64-8795-6E8AD74FCA49}" destId="{C0FEB17C-AD89-4C71-B779-917781057A35}" srcOrd="14"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255CE-3CF6-4BDF-A520-93E914F897DE}">
      <dsp:nvSpPr>
        <dsp:cNvPr id="0" name=""/>
        <dsp:cNvSpPr/>
      </dsp:nvSpPr>
      <dsp:spPr>
        <a:xfrm>
          <a:off x="9480947" y="1428503"/>
          <a:ext cx="2161810" cy="2162163"/>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CA228-AAC2-4CE5-8CC5-713B2C1FB8FF}">
      <dsp:nvSpPr>
        <dsp:cNvPr id="0" name=""/>
        <dsp:cNvSpPr/>
      </dsp:nvSpPr>
      <dsp:spPr>
        <a:xfrm>
          <a:off x="9552279"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Full problem</a:t>
          </a:r>
        </a:p>
      </dsp:txBody>
      <dsp:txXfrm>
        <a:off x="9841057" y="1788927"/>
        <a:ext cx="1441590" cy="1441316"/>
      </dsp:txXfrm>
    </dsp:sp>
    <dsp:sp modelId="{D0A97E5C-AC7A-4AB2-852E-1C04449AC4FB}">
      <dsp:nvSpPr>
        <dsp:cNvPr id="0" name=""/>
        <dsp:cNvSpPr/>
      </dsp:nvSpPr>
      <dsp:spPr>
        <a:xfrm rot="2700000">
          <a:off x="7245630" y="1428615"/>
          <a:ext cx="2161560" cy="2161560"/>
        </a:xfrm>
        <a:prstGeom prst="teardrop">
          <a:avLst>
            <a:gd name="adj" fmla="val 10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77B1E4-2EEF-473F-87C3-2AC0B2EE8E57}">
      <dsp:nvSpPr>
        <dsp:cNvPr id="0" name=""/>
        <dsp:cNvSpPr/>
      </dsp:nvSpPr>
      <dsp:spPr>
        <a:xfrm>
          <a:off x="7342264" y="1465879"/>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Answer-free zones</a:t>
          </a:r>
        </a:p>
      </dsp:txBody>
      <dsp:txXfrm>
        <a:off x="7629891" y="1754218"/>
        <a:ext cx="1441590" cy="1441316"/>
      </dsp:txXfrm>
    </dsp:sp>
    <dsp:sp modelId="{874EC14F-F70E-49C2-BC88-4DD5BFA045B1}">
      <dsp:nvSpPr>
        <dsp:cNvPr id="0" name=""/>
        <dsp:cNvSpPr/>
      </dsp:nvSpPr>
      <dsp:spPr>
        <a:xfrm rot="2700000">
          <a:off x="5012488" y="1428615"/>
          <a:ext cx="2161560" cy="2161560"/>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2A76E-6CE9-46A9-91A5-EED7EF857AF2}">
      <dsp:nvSpPr>
        <dsp:cNvPr id="0" name=""/>
        <dsp:cNvSpPr/>
      </dsp:nvSpPr>
      <dsp:spPr>
        <a:xfrm>
          <a:off x="5084845"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Number-free zones</a:t>
          </a:r>
        </a:p>
      </dsp:txBody>
      <dsp:txXfrm>
        <a:off x="5372473" y="1788927"/>
        <a:ext cx="1441590" cy="1441316"/>
      </dsp:txXfrm>
    </dsp:sp>
    <dsp:sp modelId="{479E8DD8-45C5-49D1-BCE2-981F67C9F11D}">
      <dsp:nvSpPr>
        <dsp:cNvPr id="0" name=""/>
        <dsp:cNvSpPr/>
      </dsp:nvSpPr>
      <dsp:spPr>
        <a:xfrm rot="2700000">
          <a:off x="2778196" y="1428615"/>
          <a:ext cx="2161560" cy="2161560"/>
        </a:xfrm>
        <a:prstGeom prst="teardrop">
          <a:avLst>
            <a:gd name="adj" fmla="val 10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A10FA-2857-48EE-844F-4939C8159F00}">
      <dsp:nvSpPr>
        <dsp:cNvPr id="0" name=""/>
        <dsp:cNvSpPr/>
      </dsp:nvSpPr>
      <dsp:spPr>
        <a:xfrm>
          <a:off x="2850553" y="1500588"/>
          <a:ext cx="2017996" cy="2017994"/>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Embed vocabulary</a:t>
          </a:r>
        </a:p>
      </dsp:txBody>
      <dsp:txXfrm>
        <a:off x="3139331" y="1788927"/>
        <a:ext cx="1441590" cy="1441316"/>
      </dsp:txXfrm>
    </dsp:sp>
    <dsp:sp modelId="{F8652F0A-9B41-4998-921F-88E2DADCCA80}">
      <dsp:nvSpPr>
        <dsp:cNvPr id="0" name=""/>
        <dsp:cNvSpPr/>
      </dsp:nvSpPr>
      <dsp:spPr>
        <a:xfrm rot="2700000">
          <a:off x="543903" y="1428615"/>
          <a:ext cx="2161560" cy="216156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0657E-FA27-46FB-B797-A41B3FC73954}">
      <dsp:nvSpPr>
        <dsp:cNvPr id="0" name=""/>
        <dsp:cNvSpPr/>
      </dsp:nvSpPr>
      <dsp:spPr>
        <a:xfrm>
          <a:off x="616260" y="1500588"/>
          <a:ext cx="2017996" cy="201799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Teach the mathematical concept/skill being tested within the question</a:t>
          </a:r>
        </a:p>
      </dsp:txBody>
      <dsp:txXfrm>
        <a:off x="905039" y="1788927"/>
        <a:ext cx="1441590" cy="144131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20/03/2020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5617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4100427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1474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2434133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003946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9898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912914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95607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30695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06064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27050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3995619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22</a:t>
            </a:fld>
            <a:endParaRPr lang="en-GB" dirty="0"/>
          </a:p>
        </p:txBody>
      </p:sp>
    </p:spTree>
    <p:extLst>
      <p:ext uri="{BB962C8B-B14F-4D97-AF65-F5344CB8AC3E}">
        <p14:creationId xmlns:p14="http://schemas.microsoft.com/office/powerpoint/2010/main" val="35228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23</a:t>
            </a:fld>
            <a:endParaRPr lang="en-GB" dirty="0"/>
          </a:p>
        </p:txBody>
      </p:sp>
    </p:spTree>
    <p:extLst>
      <p:ext uri="{BB962C8B-B14F-4D97-AF65-F5344CB8AC3E}">
        <p14:creationId xmlns:p14="http://schemas.microsoft.com/office/powerpoint/2010/main" val="3834889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24</a:t>
            </a:fld>
            <a:endParaRPr lang="en-GB" dirty="0"/>
          </a:p>
        </p:txBody>
      </p:sp>
    </p:spTree>
    <p:extLst>
      <p:ext uri="{BB962C8B-B14F-4D97-AF65-F5344CB8AC3E}">
        <p14:creationId xmlns:p14="http://schemas.microsoft.com/office/powerpoint/2010/main" val="3193695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25</a:t>
            </a:fld>
            <a:endParaRPr lang="en-GB" dirty="0"/>
          </a:p>
        </p:txBody>
      </p:sp>
    </p:spTree>
    <p:extLst>
      <p:ext uri="{BB962C8B-B14F-4D97-AF65-F5344CB8AC3E}">
        <p14:creationId xmlns:p14="http://schemas.microsoft.com/office/powerpoint/2010/main" val="412038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17A258-00DE-3E42-AD58-36FE5E0CF540}" type="slidenum">
              <a:rPr lang="en-US" smtClean="0"/>
              <a:t>3</a:t>
            </a:fld>
            <a:endParaRPr lang="en-US" dirty="0"/>
          </a:p>
        </p:txBody>
      </p:sp>
    </p:spTree>
    <p:extLst>
      <p:ext uri="{BB962C8B-B14F-4D97-AF65-F5344CB8AC3E}">
        <p14:creationId xmlns:p14="http://schemas.microsoft.com/office/powerpoint/2010/main" val="109022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44846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7497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83765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140614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6535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7379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tm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auth.pixl.org.uk/primary#!/Resources//Currency/Whole%20School%20Materials/English/Reading/Developing%20Inference%C2%A0" TargetMode="Externa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endParaRPr lang="en-GB" sz="1000" dirty="0"/>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r>
              <a:rPr lang="en-US" sz="1600" dirty="0">
                <a:effectLst/>
              </a:rPr>
              <a:t> </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303641" y="619400"/>
            <a:ext cx="7518442" cy="1262749"/>
          </a:xfrm>
          <a:prstGeom prst="rect">
            <a:avLst/>
          </a:prstGeom>
          <a:solidFill>
            <a:srgbClr val="EDCF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rgbClr val="002060"/>
                </a:solidFill>
              </a:rPr>
              <a:t>Y1-2 Solving Word Problems </a:t>
            </a:r>
          </a:p>
        </p:txBody>
      </p:sp>
      <p:sp>
        <p:nvSpPr>
          <p:cNvPr id="9" name="Rectangle 8">
            <a:extLst>
              <a:ext uri="{FF2B5EF4-FFF2-40B4-BE49-F238E27FC236}">
                <a16:creationId xmlns:a16="http://schemas.microsoft.com/office/drawing/2014/main" id="{BBF23224-5A9B-4488-922E-34F24AEE54D4}"/>
              </a:ext>
            </a:extLst>
          </p:cNvPr>
          <p:cNvSpPr/>
          <p:nvPr/>
        </p:nvSpPr>
        <p:spPr>
          <a:xfrm>
            <a:off x="2548038" y="2187930"/>
            <a:ext cx="7060684" cy="12627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i="1" dirty="0">
                <a:solidFill>
                  <a:srgbClr val="002060"/>
                </a:solidFill>
              </a:rPr>
              <a:t>Multiplication and Division</a:t>
            </a:r>
          </a:p>
        </p:txBody>
      </p:sp>
      <p:sp>
        <p:nvSpPr>
          <p:cNvPr id="11" name="Rectangle 10"/>
          <p:cNvSpPr/>
          <p:nvPr/>
        </p:nvSpPr>
        <p:spPr>
          <a:xfrm>
            <a:off x="2933700" y="4967662"/>
            <a:ext cx="6096000" cy="1061829"/>
          </a:xfrm>
          <a:prstGeom prst="rect">
            <a:avLst/>
          </a:prstGeom>
        </p:spPr>
        <p:txBody>
          <a:bodyPr>
            <a:spAutoFit/>
          </a:bodyPr>
          <a:lstStyle/>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altLang="en-US" sz="1200" dirty="0">
              <a:solidFill>
                <a:prstClr val="black"/>
              </a:solidFill>
              <a:ea typeface="Times New Roman" panose="02020603050405020304" pitchFamily="18" charset="0"/>
            </a:endParaRPr>
          </a:p>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All opinions and contributions are those of the authors. The contents of this resource are not connected with nor endorsed by any other company, organisation or institution.</a:t>
            </a:r>
            <a:endParaRPr lang="en-US" altLang="en-US" sz="1200" dirty="0">
              <a:solidFill>
                <a:prstClr val="black"/>
              </a:solidFill>
              <a:ea typeface="Times New Roman" panose="02020603050405020304" pitchFamily="18" charset="0"/>
            </a:endParaRPr>
          </a:p>
          <a:p>
            <a:pPr lvl="0" algn="ctr" eaLnBrk="0" fontAlgn="base" hangingPunct="0">
              <a:spcBef>
                <a:spcPct val="0"/>
              </a:spcBef>
              <a:spcAft>
                <a:spcPct val="0"/>
              </a:spcAft>
            </a:pPr>
            <a:r>
              <a:rPr lang="en-US" altLang="en-US" sz="900" dirty="0">
                <a:solidFill>
                  <a:srgbClr val="000000"/>
                </a:solidFill>
                <a:latin typeface="Arial" panose="020B0604020202020204" pitchFamily="34" charset="0"/>
                <a:ea typeface="Times New Roman" panose="02020603050405020304" pitchFamily="18" charset="0"/>
                <a:cs typeface="Arial" panose="020B0604020202020204" pitchFamily="34" charset="0"/>
              </a:rPr>
              <a:t>PiXL Club Ltd endeavour to trace and contact copyright owners. If there are any inadvertent omissions or errors in the acknowledgements or usage, this is unintended and PiXL will remedy these on written notification</a:t>
            </a:r>
            <a:endParaRPr lang="en-US" altLang="en-US" sz="120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 greengrocer has 30 apples and 5 baskets. He puts the same number of apples in each basket. How many apples go in each basket?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6 apples  </a:t>
            </a:r>
          </a:p>
        </p:txBody>
      </p:sp>
      <p:sp>
        <p:nvSpPr>
          <p:cNvPr id="13" name="Speech Bubble: Rectangle 12">
            <a:extLst>
              <a:ext uri="{FF2B5EF4-FFF2-40B4-BE49-F238E27FC236}">
                <a16:creationId xmlns:a16="http://schemas.microsoft.com/office/drawing/2014/main" id="{755BA3ED-7EC3-40BF-BD56-2FCFB1886BD5}"/>
              </a:ext>
            </a:extLst>
          </p:cNvPr>
          <p:cNvSpPr/>
          <p:nvPr/>
        </p:nvSpPr>
        <p:spPr>
          <a:xfrm>
            <a:off x="5051079" y="1986278"/>
            <a:ext cx="5526582" cy="77161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 </a:t>
            </a:r>
          </a:p>
          <a:p>
            <a:pPr algn="ctr"/>
            <a:r>
              <a:rPr lang="en-GB" sz="2400" dirty="0"/>
              <a:t>I could also show this using a picture.</a:t>
            </a:r>
          </a:p>
          <a:p>
            <a:pPr algn="ctr"/>
            <a:endParaRPr lang="en-GB" sz="2400" dirty="0"/>
          </a:p>
        </p:txBody>
      </p:sp>
      <p:sp>
        <p:nvSpPr>
          <p:cNvPr id="8" name="Flowchart: Magnetic Disk 7"/>
          <p:cNvSpPr/>
          <p:nvPr/>
        </p:nvSpPr>
        <p:spPr>
          <a:xfrm>
            <a:off x="4761084" y="4575295"/>
            <a:ext cx="1103587" cy="58198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Magnetic Disk 9"/>
          <p:cNvSpPr/>
          <p:nvPr/>
        </p:nvSpPr>
        <p:spPr>
          <a:xfrm>
            <a:off x="6131603" y="4575296"/>
            <a:ext cx="1103587" cy="58198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lowchart: Magnetic Disk 10"/>
          <p:cNvSpPr/>
          <p:nvPr/>
        </p:nvSpPr>
        <p:spPr>
          <a:xfrm>
            <a:off x="7523098" y="4575298"/>
            <a:ext cx="1103587" cy="58198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owchart: Magnetic Disk 11"/>
          <p:cNvSpPr/>
          <p:nvPr/>
        </p:nvSpPr>
        <p:spPr>
          <a:xfrm>
            <a:off x="8914593" y="4575297"/>
            <a:ext cx="1103587" cy="58198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owchart: Magnetic Disk 13"/>
          <p:cNvSpPr/>
          <p:nvPr/>
        </p:nvSpPr>
        <p:spPr>
          <a:xfrm>
            <a:off x="10342178" y="4575298"/>
            <a:ext cx="1103587" cy="58198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Connector 8"/>
          <p:cNvSpPr/>
          <p:nvPr/>
        </p:nvSpPr>
        <p:spPr>
          <a:xfrm>
            <a:off x="4871990" y="4722537"/>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5" name="Flowchart: Connector 14"/>
          <p:cNvSpPr/>
          <p:nvPr/>
        </p:nvSpPr>
        <p:spPr>
          <a:xfrm>
            <a:off x="5969680" y="3167568"/>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6" name="Flowchart: Connector 15"/>
          <p:cNvSpPr/>
          <p:nvPr/>
        </p:nvSpPr>
        <p:spPr>
          <a:xfrm>
            <a:off x="6436994" y="4183116"/>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7" name="Flowchart: Connector 16"/>
          <p:cNvSpPr/>
          <p:nvPr/>
        </p:nvSpPr>
        <p:spPr>
          <a:xfrm>
            <a:off x="6399617" y="3106508"/>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8" name="Flowchart: Connector 17"/>
          <p:cNvSpPr/>
          <p:nvPr/>
        </p:nvSpPr>
        <p:spPr>
          <a:xfrm>
            <a:off x="6951486" y="2796130"/>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9" name="Flowchart: Connector 18"/>
          <p:cNvSpPr/>
          <p:nvPr/>
        </p:nvSpPr>
        <p:spPr>
          <a:xfrm>
            <a:off x="6806795" y="3106508"/>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0" name="Flowchart: Connector 19"/>
          <p:cNvSpPr/>
          <p:nvPr/>
        </p:nvSpPr>
        <p:spPr>
          <a:xfrm>
            <a:off x="8600354" y="3286019"/>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1" name="Flowchart: Connector 20"/>
          <p:cNvSpPr/>
          <p:nvPr/>
        </p:nvSpPr>
        <p:spPr>
          <a:xfrm>
            <a:off x="7213973" y="3083628"/>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2" name="Flowchart: Connector 21"/>
          <p:cNvSpPr/>
          <p:nvPr/>
        </p:nvSpPr>
        <p:spPr>
          <a:xfrm>
            <a:off x="6262982" y="4701002"/>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Flowchart: Connector 22"/>
          <p:cNvSpPr/>
          <p:nvPr/>
        </p:nvSpPr>
        <p:spPr>
          <a:xfrm>
            <a:off x="7914059" y="2819010"/>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4" name="Flowchart: Connector 23"/>
          <p:cNvSpPr/>
          <p:nvPr/>
        </p:nvSpPr>
        <p:spPr>
          <a:xfrm>
            <a:off x="8263826" y="3056005"/>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5" name="Flowchart: Connector 24"/>
          <p:cNvSpPr/>
          <p:nvPr/>
        </p:nvSpPr>
        <p:spPr>
          <a:xfrm>
            <a:off x="7729937" y="4224979"/>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Flowchart: Connector 25"/>
          <p:cNvSpPr/>
          <p:nvPr/>
        </p:nvSpPr>
        <p:spPr>
          <a:xfrm>
            <a:off x="7850800" y="3183004"/>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7" name="Flowchart: Connector 26"/>
          <p:cNvSpPr/>
          <p:nvPr/>
        </p:nvSpPr>
        <p:spPr>
          <a:xfrm>
            <a:off x="10482688" y="4724073"/>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8" name="Flowchart: Connector 27"/>
          <p:cNvSpPr/>
          <p:nvPr/>
        </p:nvSpPr>
        <p:spPr>
          <a:xfrm>
            <a:off x="7468356" y="3343503"/>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9" name="Flowchart: Connector 28"/>
          <p:cNvSpPr/>
          <p:nvPr/>
        </p:nvSpPr>
        <p:spPr>
          <a:xfrm>
            <a:off x="5261358" y="4185669"/>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0" name="Flowchart: Connector 29"/>
          <p:cNvSpPr/>
          <p:nvPr/>
        </p:nvSpPr>
        <p:spPr>
          <a:xfrm>
            <a:off x="7645715" y="4821448"/>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1" name="Flowchart: Connector 30"/>
          <p:cNvSpPr/>
          <p:nvPr/>
        </p:nvSpPr>
        <p:spPr>
          <a:xfrm>
            <a:off x="7593303" y="2978395"/>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2" name="Flowchart: Connector 31"/>
          <p:cNvSpPr/>
          <p:nvPr/>
        </p:nvSpPr>
        <p:spPr>
          <a:xfrm>
            <a:off x="8828746" y="3056005"/>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3" name="Flowchart: Connector 32"/>
          <p:cNvSpPr/>
          <p:nvPr/>
        </p:nvSpPr>
        <p:spPr>
          <a:xfrm>
            <a:off x="9118128" y="4814656"/>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4" name="Flowchart: Connector 33"/>
          <p:cNvSpPr/>
          <p:nvPr/>
        </p:nvSpPr>
        <p:spPr>
          <a:xfrm>
            <a:off x="9254118" y="4220506"/>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5" name="Flowchart: Connector 34"/>
          <p:cNvSpPr/>
          <p:nvPr/>
        </p:nvSpPr>
        <p:spPr>
          <a:xfrm>
            <a:off x="6095930" y="2827531"/>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6" name="Flowchart: Connector 35"/>
          <p:cNvSpPr/>
          <p:nvPr/>
        </p:nvSpPr>
        <p:spPr>
          <a:xfrm>
            <a:off x="10641664" y="4229722"/>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7" name="Flowchart: Connector 36"/>
          <p:cNvSpPr/>
          <p:nvPr/>
        </p:nvSpPr>
        <p:spPr>
          <a:xfrm>
            <a:off x="10205543" y="3394006"/>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8" name="Flowchart: Connector 37"/>
          <p:cNvSpPr/>
          <p:nvPr/>
        </p:nvSpPr>
        <p:spPr>
          <a:xfrm>
            <a:off x="9109683" y="2880070"/>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9" name="Flowchart: Connector 38"/>
          <p:cNvSpPr/>
          <p:nvPr/>
        </p:nvSpPr>
        <p:spPr>
          <a:xfrm>
            <a:off x="8538569" y="2827531"/>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0" name="Flowchart: Connector 39"/>
          <p:cNvSpPr/>
          <p:nvPr/>
        </p:nvSpPr>
        <p:spPr>
          <a:xfrm>
            <a:off x="9499269" y="3023819"/>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1" name="Flowchart: Connector 40"/>
          <p:cNvSpPr/>
          <p:nvPr/>
        </p:nvSpPr>
        <p:spPr>
          <a:xfrm>
            <a:off x="9981044" y="3016698"/>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2" name="Flowchart: Connector 41"/>
          <p:cNvSpPr/>
          <p:nvPr/>
        </p:nvSpPr>
        <p:spPr>
          <a:xfrm>
            <a:off x="9779526" y="3294670"/>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Flowchart: Connector 42"/>
          <p:cNvSpPr/>
          <p:nvPr/>
        </p:nvSpPr>
        <p:spPr>
          <a:xfrm>
            <a:off x="9118129" y="3227377"/>
            <a:ext cx="273269" cy="28749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247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P spid="11" grpId="0" animBg="1"/>
      <p:bldP spid="12" grpId="0" animBg="1"/>
      <p:bldP spid="14" grpId="0" animBg="1"/>
      <p:bldP spid="9"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1475873" y="211352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The PE teacher has 15 tennis balls and 5 buckets. She puts the same number of tennis balls in each bucket. How many tennis balls are in each bucket?</a:t>
            </a:r>
          </a:p>
        </p:txBody>
      </p:sp>
      <p:sp>
        <p:nvSpPr>
          <p:cNvPr id="7" name="Rectangle: Rounded Corners 6">
            <a:extLst>
              <a:ext uri="{FF2B5EF4-FFF2-40B4-BE49-F238E27FC236}">
                <a16:creationId xmlns:a16="http://schemas.microsoft.com/office/drawing/2014/main" id="{B81EBABE-38E6-4AA5-ABB9-6CDF2AE0EC69}"/>
              </a:ext>
            </a:extLst>
          </p:cNvPr>
          <p:cNvSpPr/>
          <p:nvPr/>
        </p:nvSpPr>
        <p:spPr>
          <a:xfrm>
            <a:off x="7080482" y="4822099"/>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3 tennis balls </a:t>
            </a:r>
          </a:p>
        </p:txBody>
      </p:sp>
    </p:spTree>
    <p:extLst>
      <p:ext uri="{BB962C8B-B14F-4D97-AF65-F5344CB8AC3E}">
        <p14:creationId xmlns:p14="http://schemas.microsoft.com/office/powerpoint/2010/main" val="99605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2986" y="2019048"/>
            <a:ext cx="6006027" cy="2312321"/>
          </a:xfrm>
          <a:solidFill>
            <a:srgbClr val="EDCFE9"/>
          </a:solidFill>
          <a:ln w="57150">
            <a:solidFill>
              <a:schemeClr val="accent1"/>
            </a:solidFill>
          </a:ln>
        </p:spPr>
        <p:txBody>
          <a:bodyPr>
            <a:normAutofit/>
          </a:bodyPr>
          <a:lstStyle/>
          <a:p>
            <a:pPr algn="ctr"/>
            <a:r>
              <a:rPr lang="en-GB" sz="4000" b="1" dirty="0">
                <a:solidFill>
                  <a:schemeClr val="accent5">
                    <a:lumMod val="50000"/>
                  </a:schemeClr>
                </a:solidFill>
                <a:latin typeface="+mn-lt"/>
              </a:rPr>
              <a:t>Model Question 2</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57266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922420" y="2195691"/>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Paul, Tom and Holly are playing a game. They each have 2 counters. How many counters are there altogether?</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480247" y="400962"/>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2 - Vocabulary</a:t>
            </a:r>
          </a:p>
        </p:txBody>
      </p:sp>
      <p:sp>
        <p:nvSpPr>
          <p:cNvPr id="2" name="Rectangle 1">
            <a:extLst>
              <a:ext uri="{FF2B5EF4-FFF2-40B4-BE49-F238E27FC236}">
                <a16:creationId xmlns:a16="http://schemas.microsoft.com/office/drawing/2014/main" id="{F6C40068-BB08-4DFA-ABA9-4867DD4F6FEB}"/>
              </a:ext>
            </a:extLst>
          </p:cNvPr>
          <p:cNvSpPr/>
          <p:nvPr/>
        </p:nvSpPr>
        <p:spPr>
          <a:xfrm>
            <a:off x="2480247" y="3615417"/>
            <a:ext cx="352926" cy="465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9216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12" name="Rectangle: Rounded Corners 11">
            <a:extLst>
              <a:ext uri="{FF2B5EF4-FFF2-40B4-BE49-F238E27FC236}">
                <a16:creationId xmlns:a16="http://schemas.microsoft.com/office/drawing/2014/main" id="{E18C8060-B011-46DF-9ACD-690C6721EC03}"/>
              </a:ext>
            </a:extLst>
          </p:cNvPr>
          <p:cNvSpPr/>
          <p:nvPr/>
        </p:nvSpPr>
        <p:spPr>
          <a:xfrm>
            <a:off x="8855242" y="2582779"/>
            <a:ext cx="2566737" cy="317633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t>altogether</a:t>
            </a:r>
          </a:p>
          <a:p>
            <a:pPr algn="ctr"/>
            <a:r>
              <a:rPr lang="en-GB" sz="3600" dirty="0"/>
              <a:t>counters</a:t>
            </a:r>
          </a:p>
          <a:p>
            <a:pPr algn="ctr"/>
            <a:r>
              <a:rPr lang="en-GB" sz="3600" dirty="0"/>
              <a:t>each</a:t>
            </a:r>
          </a:p>
          <a:p>
            <a:pPr algn="ctr"/>
            <a:endParaRPr lang="en-GB" sz="3600"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92" y="1464539"/>
            <a:ext cx="7520956" cy="5304693"/>
          </a:xfrm>
          <a:prstGeom prst="rect">
            <a:avLst/>
          </a:prstGeom>
        </p:spPr>
      </p:pic>
    </p:spTree>
    <p:extLst>
      <p:ext uri="{BB962C8B-B14F-4D97-AF65-F5344CB8AC3E}">
        <p14:creationId xmlns:p14="http://schemas.microsoft.com/office/powerpoint/2010/main" val="9068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9" name="Rectangle: Rounded Corners 8">
            <a:extLst>
              <a:ext uri="{FF2B5EF4-FFF2-40B4-BE49-F238E27FC236}">
                <a16:creationId xmlns:a16="http://schemas.microsoft.com/office/drawing/2014/main" id="{566E6A9D-74FD-4623-97B9-1FEAB954DC82}"/>
              </a:ext>
            </a:extLst>
          </p:cNvPr>
          <p:cNvSpPr/>
          <p:nvPr/>
        </p:nvSpPr>
        <p:spPr>
          <a:xfrm>
            <a:off x="1215930" y="4212625"/>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dirty="0">
                <a:solidFill>
                  <a:srgbClr val="000000"/>
                </a:solidFill>
                <a:latin typeface="Calibri"/>
              </a:rPr>
              <a:t>counters</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dirty="0">
                <a:solidFill>
                  <a:srgbClr val="000000"/>
                </a:solidFill>
                <a:latin typeface="Calibri"/>
              </a:rPr>
              <a:t>each</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a:t>
            </a:r>
            <a:r>
              <a:rPr kumimoji="0" lang="en-GB" sz="2800" b="0" i="0" u="none" strike="noStrike" kern="1200" cap="none" spc="0" normalizeH="0" baseline="0" noProof="0" dirty="0">
                <a:ln>
                  <a:noFill/>
                </a:ln>
                <a:solidFill>
                  <a:srgbClr val="000000"/>
                </a:solidFill>
                <a:effectLst/>
                <a:uLnTx/>
                <a:uFillTx/>
                <a:latin typeface="Calibri"/>
                <a:ea typeface="+mn-ea"/>
                <a:cs typeface="+mn-cs"/>
              </a:rPr>
              <a:t>hat</a:t>
            </a:r>
            <a:r>
              <a:rPr kumimoji="0" lang="en-GB" sz="2800" b="0" i="0" u="none" strike="noStrike" kern="1200" cap="none" spc="0" normalizeH="0" noProof="0" dirty="0">
                <a:ln>
                  <a:noFill/>
                </a:ln>
                <a:solidFill>
                  <a:srgbClr val="000000"/>
                </a:solidFill>
                <a:effectLst/>
                <a:uLnTx/>
                <a:uFillTx/>
                <a:latin typeface="Calibri"/>
                <a:ea typeface="+mn-ea"/>
                <a:cs typeface="+mn-cs"/>
              </a:rPr>
              <a:t> are the children doing</a:t>
            </a:r>
            <a:r>
              <a:rPr kumimoji="0" lang="en-GB" sz="2800" b="0" i="0" u="none" strike="noStrike" kern="1200" cap="none" spc="0" normalizeH="0" baseline="0" noProof="0" dirty="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
        <p:nvSpPr>
          <p:cNvPr id="11" name="Rectangle 10">
            <a:extLst>
              <a:ext uri="{FF2B5EF4-FFF2-40B4-BE49-F238E27FC236}">
                <a16:creationId xmlns:a16="http://schemas.microsoft.com/office/drawing/2014/main" id="{9593C3AD-F041-4B09-8822-149BE32AE4BB}"/>
              </a:ext>
            </a:extLst>
          </p:cNvPr>
          <p:cNvSpPr/>
          <p:nvPr/>
        </p:nvSpPr>
        <p:spPr>
          <a:xfrm>
            <a:off x="1114926" y="1577545"/>
            <a:ext cx="9962148" cy="23900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tx1"/>
                </a:solidFill>
              </a:rPr>
              <a:t>Paul, Tom and Holly are playing a game. They each have 2 counters. How many counters are there altogether?</a:t>
            </a:r>
          </a:p>
          <a:p>
            <a:pPr algn="ctr"/>
            <a:endParaRPr lang="en-GB" sz="2800" dirty="0">
              <a:solidFill>
                <a:schemeClr val="tx1"/>
              </a:solidFill>
            </a:endParaRPr>
          </a:p>
        </p:txBody>
      </p:sp>
      <p:sp>
        <p:nvSpPr>
          <p:cNvPr id="12" name="Rectangle 11">
            <a:extLst>
              <a:ext uri="{FF2B5EF4-FFF2-40B4-BE49-F238E27FC236}">
                <a16:creationId xmlns:a16="http://schemas.microsoft.com/office/drawing/2014/main" id="{BC2A98C1-BD48-4D5B-AD23-EB44A57EF35B}"/>
              </a:ext>
            </a:extLst>
          </p:cNvPr>
          <p:cNvSpPr/>
          <p:nvPr/>
        </p:nvSpPr>
        <p:spPr>
          <a:xfrm>
            <a:off x="9297616" y="2133599"/>
            <a:ext cx="319178" cy="475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806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797041" y="1955059"/>
            <a:ext cx="9962148" cy="33046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Paul, Tom and Holly are playing a game. They each have 2 counters. How many counters are there altogether?</a:t>
            </a:r>
          </a:p>
        </p:txBody>
      </p:sp>
      <p:sp>
        <p:nvSpPr>
          <p:cNvPr id="6" name="Title 1">
            <a:extLst>
              <a:ext uri="{FF2B5EF4-FFF2-40B4-BE49-F238E27FC236}">
                <a16:creationId xmlns:a16="http://schemas.microsoft.com/office/drawing/2014/main" id="{A85D21ED-C6E0-4FAD-938D-CDA56CB485BA}"/>
              </a:ext>
            </a:extLst>
          </p:cNvPr>
          <p:cNvSpPr txBox="1">
            <a:spLocks/>
          </p:cNvSpPr>
          <p:nvPr/>
        </p:nvSpPr>
        <p:spPr>
          <a:xfrm>
            <a:off x="2576499" y="365124"/>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4 - Answer Free Zone</a:t>
            </a:r>
          </a:p>
        </p:txBody>
      </p:sp>
      <p:sp>
        <p:nvSpPr>
          <p:cNvPr id="7" name="Rectangle: Rounded Corners 1">
            <a:extLst>
              <a:ext uri="{FF2B5EF4-FFF2-40B4-BE49-F238E27FC236}">
                <a16:creationId xmlns:a16="http://schemas.microsoft.com/office/drawing/2014/main" id="{50A6B113-655C-4D29-9197-860CBB7D3442}"/>
              </a:ext>
            </a:extLst>
          </p:cNvPr>
          <p:cNvSpPr/>
          <p:nvPr/>
        </p:nvSpPr>
        <p:spPr>
          <a:xfrm>
            <a:off x="7232096" y="4881921"/>
            <a:ext cx="4040506"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6 counters</a:t>
            </a:r>
          </a:p>
        </p:txBody>
      </p:sp>
    </p:spTree>
    <p:extLst>
      <p:ext uri="{BB962C8B-B14F-4D97-AF65-F5344CB8AC3E}">
        <p14:creationId xmlns:p14="http://schemas.microsoft.com/office/powerpoint/2010/main" val="68886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Paul, Tom and Holly are playing a game. They each have 2 counters. How many counters are there altogether?</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6 counters</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205796" y="2983299"/>
            <a:ext cx="7681403" cy="3129771"/>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Paul                            Tom                             Holly</a:t>
            </a:r>
          </a:p>
          <a:p>
            <a:pPr algn="ctr"/>
            <a:endParaRPr lang="en-GB" sz="2400" dirty="0"/>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127027" y="1651009"/>
            <a:ext cx="6055781" cy="751754"/>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need to draw a picture for this question.</a:t>
            </a:r>
          </a:p>
        </p:txBody>
      </p:sp>
      <p:sp>
        <p:nvSpPr>
          <p:cNvPr id="3" name="Smiley Face 2"/>
          <p:cNvSpPr/>
          <p:nvPr/>
        </p:nvSpPr>
        <p:spPr>
          <a:xfrm>
            <a:off x="4992413" y="3248721"/>
            <a:ext cx="977462" cy="903890"/>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p:txBody>
      </p:sp>
      <p:sp>
        <p:nvSpPr>
          <p:cNvPr id="13" name="Smiley Face 12"/>
          <p:cNvSpPr/>
          <p:nvPr/>
        </p:nvSpPr>
        <p:spPr>
          <a:xfrm>
            <a:off x="7429902" y="3248721"/>
            <a:ext cx="977462" cy="90389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miley Face 13"/>
          <p:cNvSpPr/>
          <p:nvPr/>
        </p:nvSpPr>
        <p:spPr>
          <a:xfrm>
            <a:off x="9867391" y="3248721"/>
            <a:ext cx="977462" cy="903890"/>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8" name="Flowchart: Connector 7"/>
          <p:cNvSpPr/>
          <p:nvPr/>
        </p:nvSpPr>
        <p:spPr>
          <a:xfrm>
            <a:off x="4934607" y="5092774"/>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5" name="Flowchart: Connector 14"/>
          <p:cNvSpPr/>
          <p:nvPr/>
        </p:nvSpPr>
        <p:spPr>
          <a:xfrm>
            <a:off x="5481144" y="4935119"/>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6" name="Flowchart: Connector 15"/>
          <p:cNvSpPr/>
          <p:nvPr/>
        </p:nvSpPr>
        <p:spPr>
          <a:xfrm>
            <a:off x="7598068" y="4929864"/>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7" name="Flowchart: Connector 16"/>
          <p:cNvSpPr/>
          <p:nvPr/>
        </p:nvSpPr>
        <p:spPr>
          <a:xfrm>
            <a:off x="8046498" y="5087519"/>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8" name="Flowchart: Connector 17"/>
          <p:cNvSpPr/>
          <p:nvPr/>
        </p:nvSpPr>
        <p:spPr>
          <a:xfrm>
            <a:off x="10214232" y="4906771"/>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9" name="Flowchart: Connector 18"/>
          <p:cNvSpPr/>
          <p:nvPr/>
        </p:nvSpPr>
        <p:spPr>
          <a:xfrm>
            <a:off x="10662662" y="5087519"/>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097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solidFill>
                  <a:schemeClr val="tx1"/>
                </a:solidFill>
              </a:rPr>
              <a:t>Paul, Tom and Holly are playing a game. They each have 2 counters. How many counters are there altogether?</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6 counters</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5203669" y="4581582"/>
            <a:ext cx="6221076" cy="153202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r>
              <a:rPr lang="en-GB" sz="3200" dirty="0"/>
              <a:t>I can count in 2s.</a:t>
            </a:r>
          </a:p>
          <a:p>
            <a:pPr algn="ctr"/>
            <a:r>
              <a:rPr lang="en-GB" sz="3200" b="1" u="sng" dirty="0"/>
              <a:t>2, 4, 6</a:t>
            </a:r>
          </a:p>
          <a:p>
            <a:pPr algn="ctr"/>
            <a:endParaRPr lang="en-GB" sz="2400" dirty="0"/>
          </a:p>
        </p:txBody>
      </p:sp>
      <p:grpSp>
        <p:nvGrpSpPr>
          <p:cNvPr id="3" name="Group 2">
            <a:extLst>
              <a:ext uri="{FF2B5EF4-FFF2-40B4-BE49-F238E27FC236}">
                <a16:creationId xmlns:a16="http://schemas.microsoft.com/office/drawing/2014/main" id="{DE1EAA86-2B9A-4C36-9E28-BFC82CAC71B1}"/>
              </a:ext>
            </a:extLst>
          </p:cNvPr>
          <p:cNvGrpSpPr/>
          <p:nvPr/>
        </p:nvGrpSpPr>
        <p:grpSpPr>
          <a:xfrm>
            <a:off x="5023970" y="1757441"/>
            <a:ext cx="6094342" cy="2071904"/>
            <a:chOff x="5023970" y="1757441"/>
            <a:chExt cx="6094342" cy="2071904"/>
          </a:xfrm>
        </p:grpSpPr>
        <p:sp>
          <p:nvSpPr>
            <p:cNvPr id="13" name="Speech Bubble: Rectangle 9">
              <a:extLst>
                <a:ext uri="{FF2B5EF4-FFF2-40B4-BE49-F238E27FC236}">
                  <a16:creationId xmlns:a16="http://schemas.microsoft.com/office/drawing/2014/main" id="{E0DB13A3-6D20-4617-8798-6CDE7EA45F6E}"/>
                </a:ext>
              </a:extLst>
            </p:cNvPr>
            <p:cNvSpPr/>
            <p:nvPr/>
          </p:nvSpPr>
          <p:spPr>
            <a:xfrm>
              <a:off x="5023970" y="1757441"/>
              <a:ext cx="6094342" cy="2071904"/>
            </a:xfrm>
            <a:prstGeom prst="wedgeRectCallout">
              <a:avLst>
                <a:gd name="adj1" fmla="val -43928"/>
                <a:gd name="adj2" fmla="val -622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Paul                            Tom                             Holly</a:t>
              </a:r>
            </a:p>
            <a:p>
              <a:pPr algn="ctr"/>
              <a:endParaRPr lang="en-GB" sz="2400" dirty="0"/>
            </a:p>
          </p:txBody>
        </p:sp>
        <p:sp>
          <p:nvSpPr>
            <p:cNvPr id="14" name="Flowchart: Connector 13"/>
            <p:cNvSpPr/>
            <p:nvPr/>
          </p:nvSpPr>
          <p:spPr>
            <a:xfrm>
              <a:off x="5207654" y="2965870"/>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5" name="Flowchart: Connector 14"/>
            <p:cNvSpPr/>
            <p:nvPr/>
          </p:nvSpPr>
          <p:spPr>
            <a:xfrm>
              <a:off x="5612301" y="3114803"/>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6" name="Flowchart: Connector 15"/>
            <p:cNvSpPr/>
            <p:nvPr/>
          </p:nvSpPr>
          <p:spPr>
            <a:xfrm>
              <a:off x="7729225" y="3109548"/>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7" name="Flowchart: Connector 16"/>
            <p:cNvSpPr/>
            <p:nvPr/>
          </p:nvSpPr>
          <p:spPr>
            <a:xfrm>
              <a:off x="8112698" y="2984556"/>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8" name="Flowchart: Connector 17"/>
            <p:cNvSpPr/>
            <p:nvPr/>
          </p:nvSpPr>
          <p:spPr>
            <a:xfrm>
              <a:off x="10513402" y="3082868"/>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9" name="Flowchart: Connector 18"/>
            <p:cNvSpPr/>
            <p:nvPr/>
          </p:nvSpPr>
          <p:spPr>
            <a:xfrm>
              <a:off x="10102924" y="3128364"/>
              <a:ext cx="283780" cy="3153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695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2324889" y="446921"/>
            <a:ext cx="6403232" cy="1116565"/>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Stage 5 – Your Turn</a:t>
            </a:r>
          </a:p>
        </p:txBody>
      </p:sp>
      <p:sp>
        <p:nvSpPr>
          <p:cNvPr id="9" name="Rectangle 8">
            <a:extLst>
              <a:ext uri="{FF2B5EF4-FFF2-40B4-BE49-F238E27FC236}">
                <a16:creationId xmlns:a16="http://schemas.microsoft.com/office/drawing/2014/main" id="{31B2BD8C-3B99-45FF-B59D-079B11DEABCF}"/>
              </a:ext>
            </a:extLst>
          </p:cNvPr>
          <p:cNvSpPr/>
          <p:nvPr/>
        </p:nvSpPr>
        <p:spPr>
          <a:xfrm>
            <a:off x="975611" y="1937059"/>
            <a:ext cx="9101788" cy="37258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dirty="0">
                <a:solidFill>
                  <a:schemeClr val="tx1"/>
                </a:solidFill>
              </a:rPr>
              <a:t>Amy, Alex and Sam are colouring. They each have 10 pencils. How many pencils are there altogether?</a:t>
            </a:r>
          </a:p>
        </p:txBody>
      </p:sp>
      <p:sp>
        <p:nvSpPr>
          <p:cNvPr id="2" name="Rectangle: Rounded Corners 1">
            <a:extLst>
              <a:ext uri="{FF2B5EF4-FFF2-40B4-BE49-F238E27FC236}">
                <a16:creationId xmlns:a16="http://schemas.microsoft.com/office/drawing/2014/main" id="{50A6B113-655C-4D29-9197-860CBB7D3442}"/>
              </a:ext>
            </a:extLst>
          </p:cNvPr>
          <p:cNvSpPr/>
          <p:nvPr/>
        </p:nvSpPr>
        <p:spPr>
          <a:xfrm>
            <a:off x="6962274" y="4957011"/>
            <a:ext cx="3497179"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30 pencils</a:t>
            </a:r>
          </a:p>
        </p:txBody>
      </p:sp>
    </p:spTree>
    <p:extLst>
      <p:ext uri="{BB962C8B-B14F-4D97-AF65-F5344CB8AC3E}">
        <p14:creationId xmlns:p14="http://schemas.microsoft.com/office/powerpoint/2010/main" val="39277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485063" y="365124"/>
            <a:ext cx="7221874" cy="860541"/>
          </a:xfrm>
          <a:solidFill>
            <a:srgbClr val="EDCFE9"/>
          </a:solidFill>
          <a:ln>
            <a:solidFill>
              <a:srgbClr val="002060"/>
            </a:solidFill>
          </a:ln>
        </p:spPr>
        <p:txBody>
          <a:bodyPr>
            <a:normAutofit/>
          </a:bodyPr>
          <a:lstStyle/>
          <a:p>
            <a:pPr algn="ctr"/>
            <a:r>
              <a:rPr lang="en-GB" sz="4000" b="1" dirty="0">
                <a:solidFill>
                  <a:srgbClr val="002060"/>
                </a:solidFill>
                <a:latin typeface="+mn-lt"/>
              </a:rPr>
              <a:t>Teacher guidance</a:t>
            </a:r>
          </a:p>
        </p:txBody>
      </p:sp>
      <p:pic>
        <p:nvPicPr>
          <p:cNvPr id="6" name="Picture 5">
            <a:extLst>
              <a:ext uri="{FF2B5EF4-FFF2-40B4-BE49-F238E27FC236}">
                <a16:creationId xmlns:a16="http://schemas.microsoft.com/office/drawing/2014/main" id="{50DF49D5-335C-4DAA-9381-E552FB1A6104}"/>
              </a:ext>
            </a:extLst>
          </p:cNvPr>
          <p:cNvPicPr/>
          <p:nvPr/>
        </p:nvPicPr>
        <p:blipFill>
          <a:blip r:embed="rId3">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7" name="Picture 6">
            <a:extLst>
              <a:ext uri="{FF2B5EF4-FFF2-40B4-BE49-F238E27FC236}">
                <a16:creationId xmlns:a16="http://schemas.microsoft.com/office/drawing/2014/main" id="{5386615A-172D-406D-B39E-EF5581B7FC9D}"/>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4" name="Rectangle 3">
            <a:extLst>
              <a:ext uri="{FF2B5EF4-FFF2-40B4-BE49-F238E27FC236}">
                <a16:creationId xmlns:a16="http://schemas.microsoft.com/office/drawing/2014/main" id="{65BB0EEA-728B-4CB0-A903-86F0412A07E1}"/>
              </a:ext>
            </a:extLst>
          </p:cNvPr>
          <p:cNvSpPr/>
          <p:nvPr/>
        </p:nvSpPr>
        <p:spPr>
          <a:xfrm>
            <a:off x="263458" y="1427747"/>
            <a:ext cx="11482458" cy="519665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a:solidFill>
                  <a:srgbClr val="002060"/>
                </a:solidFill>
              </a:rPr>
              <a:t>Typically, pupils lack confidence tackling word problems, mainly because they involve several steps and a large amount of information to process. Barriers to successfully answering these may, of course, be the mathematical concepts being assessed, but the amount of reading, the challenging vocabulary, as well as identifying the correct operation/s to perform, is not to be underestimated.</a:t>
            </a:r>
          </a:p>
          <a:p>
            <a:endParaRPr lang="en-US" sz="2400" dirty="0">
              <a:solidFill>
                <a:srgbClr val="002060"/>
              </a:solidFill>
            </a:endParaRPr>
          </a:p>
          <a:p>
            <a:r>
              <a:rPr lang="en-US" sz="2400" dirty="0">
                <a:solidFill>
                  <a:srgbClr val="002060"/>
                </a:solidFill>
              </a:rPr>
              <a:t>This therapy begins by explaining a suggested teaching strategy for these question types. The intention of this strategy is to </a:t>
            </a:r>
            <a:r>
              <a:rPr lang="en-US" sz="2400" b="1" dirty="0">
                <a:solidFill>
                  <a:srgbClr val="002060"/>
                </a:solidFill>
              </a:rPr>
              <a:t>develop pupil confidence </a:t>
            </a:r>
            <a:r>
              <a:rPr lang="en-US" sz="2400" dirty="0">
                <a:solidFill>
                  <a:srgbClr val="002060"/>
                </a:solidFill>
              </a:rPr>
              <a:t>in tackling such questions through high-quality modelling. Using the teach, model and apply format, it will take pupils through this strategy with two modelled questions. Pupils will then have the opportunity to apply this independently.</a:t>
            </a:r>
          </a:p>
          <a:p>
            <a:endParaRPr lang="en-US" sz="2400" dirty="0">
              <a:solidFill>
                <a:srgbClr val="002060"/>
              </a:solidFill>
            </a:endParaRPr>
          </a:p>
          <a:p>
            <a:r>
              <a:rPr lang="en-US" sz="2400" b="1" dirty="0">
                <a:solidFill>
                  <a:srgbClr val="002060"/>
                </a:solidFill>
              </a:rPr>
              <a:t>The guidance notes under each slide explain each stage. It is assumed that Stage One, the teaching of the mathematical skill/concept involved, has been already taught.</a:t>
            </a:r>
            <a:endParaRPr lang="en-US" sz="2400" dirty="0">
              <a:solidFill>
                <a:srgbClr val="002060"/>
              </a:solidFill>
            </a:endParaRPr>
          </a:p>
        </p:txBody>
      </p:sp>
    </p:spTree>
    <p:extLst>
      <p:ext uri="{BB962C8B-B14F-4D97-AF65-F5344CB8AC3E}">
        <p14:creationId xmlns:p14="http://schemas.microsoft.com/office/powerpoint/2010/main" val="251791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105043" y="58622"/>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777357" y="58622"/>
            <a:ext cx="1168255" cy="771609"/>
          </a:xfrm>
          <a:prstGeom prst="rect">
            <a:avLst/>
          </a:prstGeom>
        </p:spPr>
      </p:pic>
      <p:sp>
        <p:nvSpPr>
          <p:cNvPr id="6" name="Title 1">
            <a:extLst>
              <a:ext uri="{FF2B5EF4-FFF2-40B4-BE49-F238E27FC236}">
                <a16:creationId xmlns:a16="http://schemas.microsoft.com/office/drawing/2014/main" id="{B35C7719-BB47-433C-B75E-D71F4E25DF22}"/>
              </a:ext>
            </a:extLst>
          </p:cNvPr>
          <p:cNvSpPr txBox="1">
            <a:spLocks/>
          </p:cNvSpPr>
          <p:nvPr/>
        </p:nvSpPr>
        <p:spPr>
          <a:xfrm>
            <a:off x="1034993" y="1343045"/>
            <a:ext cx="3676518" cy="793300"/>
          </a:xfrm>
          <a:prstGeom prst="rect">
            <a:avLst/>
          </a:prstGeom>
          <a:solidFill>
            <a:srgbClr val="EDCFE9"/>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accent5">
                    <a:lumMod val="50000"/>
                  </a:schemeClr>
                </a:solidFill>
                <a:latin typeface="+mn-lt"/>
              </a:rPr>
              <a:t>Show me</a:t>
            </a:r>
          </a:p>
        </p:txBody>
      </p:sp>
      <p:cxnSp>
        <p:nvCxnSpPr>
          <p:cNvPr id="7" name="Straight Connector 6">
            <a:extLst>
              <a:ext uri="{FF2B5EF4-FFF2-40B4-BE49-F238E27FC236}">
                <a16:creationId xmlns:a16="http://schemas.microsoft.com/office/drawing/2014/main" id="{B5D0A522-650B-4DB9-A89C-C987FAC40053}"/>
              </a:ext>
            </a:extLst>
          </p:cNvPr>
          <p:cNvCxnSpPr>
            <a:cxnSpLocks/>
          </p:cNvCxnSpPr>
          <p:nvPr/>
        </p:nvCxnSpPr>
        <p:spPr>
          <a:xfrm>
            <a:off x="6096001" y="0"/>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6A7A356-5E75-426F-81E1-FCA13BF89B1B}"/>
              </a:ext>
            </a:extLst>
          </p:cNvPr>
          <p:cNvCxnSpPr/>
          <p:nvPr/>
        </p:nvCxnSpPr>
        <p:spPr>
          <a:xfrm>
            <a:off x="0" y="3385418"/>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0E03561-3938-49D7-979C-0BB390A57718}"/>
              </a:ext>
            </a:extLst>
          </p:cNvPr>
          <p:cNvSpPr txBox="1"/>
          <p:nvPr/>
        </p:nvSpPr>
        <p:spPr>
          <a:xfrm>
            <a:off x="68017" y="3647336"/>
            <a:ext cx="5943899" cy="1231106"/>
          </a:xfrm>
          <a:prstGeom prst="rect">
            <a:avLst/>
          </a:prstGeom>
          <a:noFill/>
        </p:spPr>
        <p:txBody>
          <a:bodyPr wrap="square" rtlCol="0">
            <a:spAutoFit/>
          </a:bodyPr>
          <a:lstStyle/>
          <a:p>
            <a:pPr algn="ctr"/>
            <a:r>
              <a:rPr lang="en-GB" sz="2800" dirty="0"/>
              <a:t>Holly has 6 pairs of shoes. How many shoes does she have altogether?</a:t>
            </a:r>
          </a:p>
          <a:p>
            <a:pPr algn="ctr"/>
            <a:endParaRPr lang="en-GB" dirty="0"/>
          </a:p>
        </p:txBody>
      </p:sp>
      <p:sp>
        <p:nvSpPr>
          <p:cNvPr id="12" name="TextBox 11">
            <a:extLst>
              <a:ext uri="{FF2B5EF4-FFF2-40B4-BE49-F238E27FC236}">
                <a16:creationId xmlns:a16="http://schemas.microsoft.com/office/drawing/2014/main" id="{3B498EF3-C488-4479-9CF6-482F58B82F5A}"/>
              </a:ext>
            </a:extLst>
          </p:cNvPr>
          <p:cNvSpPr txBox="1"/>
          <p:nvPr/>
        </p:nvSpPr>
        <p:spPr>
          <a:xfrm>
            <a:off x="6212967" y="954044"/>
            <a:ext cx="5894950" cy="1661993"/>
          </a:xfrm>
          <a:prstGeom prst="rect">
            <a:avLst/>
          </a:prstGeom>
          <a:noFill/>
        </p:spPr>
        <p:txBody>
          <a:bodyPr wrap="square" rtlCol="0">
            <a:spAutoFit/>
          </a:bodyPr>
          <a:lstStyle/>
          <a:p>
            <a:pPr algn="ctr"/>
            <a:r>
              <a:rPr lang="en-GB" sz="2800" dirty="0"/>
              <a:t>3 friends are playing a game. They each have 5 counters. How many counters are there altogether?</a:t>
            </a:r>
          </a:p>
          <a:p>
            <a:pPr algn="ctr"/>
            <a:endParaRPr lang="en-GB" dirty="0"/>
          </a:p>
        </p:txBody>
      </p:sp>
      <p:sp>
        <p:nvSpPr>
          <p:cNvPr id="13" name="TextBox 12">
            <a:extLst>
              <a:ext uri="{FF2B5EF4-FFF2-40B4-BE49-F238E27FC236}">
                <a16:creationId xmlns:a16="http://schemas.microsoft.com/office/drawing/2014/main" id="{13245D96-0DE4-41F1-9B91-2B2B5C5904D4}"/>
              </a:ext>
            </a:extLst>
          </p:cNvPr>
          <p:cNvSpPr txBox="1"/>
          <p:nvPr/>
        </p:nvSpPr>
        <p:spPr>
          <a:xfrm>
            <a:off x="6212967" y="3647336"/>
            <a:ext cx="5894950" cy="1384995"/>
          </a:xfrm>
          <a:prstGeom prst="rect">
            <a:avLst/>
          </a:prstGeom>
          <a:noFill/>
        </p:spPr>
        <p:txBody>
          <a:bodyPr wrap="square" rtlCol="0">
            <a:spAutoFit/>
          </a:bodyPr>
          <a:lstStyle/>
          <a:p>
            <a:pPr algn="ctr"/>
            <a:r>
              <a:rPr lang="en-GB" sz="2800" dirty="0"/>
              <a:t>Mrs Brown has 10 ice poles. She shares them between 5 children. How many ice poles will each child get?</a:t>
            </a:r>
            <a:endParaRPr lang="en-GB" dirty="0"/>
          </a:p>
        </p:txBody>
      </p:sp>
    </p:spTree>
    <p:extLst>
      <p:ext uri="{BB962C8B-B14F-4D97-AF65-F5344CB8AC3E}">
        <p14:creationId xmlns:p14="http://schemas.microsoft.com/office/powerpoint/2010/main" val="181116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513347" y="2057398"/>
            <a:ext cx="4927745" cy="354129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Alex has 5 toy cars. Lucy has six times that number. How many toy cars are there altogether?</a:t>
            </a:r>
          </a:p>
        </p:txBody>
      </p:sp>
      <p:sp>
        <p:nvSpPr>
          <p:cNvPr id="7" name="Rectangle 6">
            <a:extLst>
              <a:ext uri="{FF2B5EF4-FFF2-40B4-BE49-F238E27FC236}">
                <a16:creationId xmlns:a16="http://schemas.microsoft.com/office/drawing/2014/main" id="{CAF0EBE5-EFAE-4D6B-A47D-65C036F60B73}"/>
              </a:ext>
            </a:extLst>
          </p:cNvPr>
          <p:cNvSpPr/>
          <p:nvPr/>
        </p:nvSpPr>
        <p:spPr>
          <a:xfrm>
            <a:off x="6096000" y="2057398"/>
            <a:ext cx="5361991" cy="354129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5 children in Class 2 share their slices of apple. There were 35 slices of apple altogether. How many slices does each child get?</a:t>
            </a:r>
          </a:p>
        </p:txBody>
      </p:sp>
    </p:spTree>
    <p:extLst>
      <p:ext uri="{BB962C8B-B14F-4D97-AF65-F5344CB8AC3E}">
        <p14:creationId xmlns:p14="http://schemas.microsoft.com/office/powerpoint/2010/main" val="381063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239611" y="365124"/>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Next Steps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545245" y="4572412"/>
            <a:ext cx="8165432" cy="1844841"/>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Once pupils have developed greater confidence in tackling these word problems, they will then need to develop strategies when working independently. A suggestion is on the following slides.</a:t>
            </a:r>
          </a:p>
        </p:txBody>
      </p:sp>
      <p:sp>
        <p:nvSpPr>
          <p:cNvPr id="6" name="Rectangle 5">
            <a:extLst>
              <a:ext uri="{FF2B5EF4-FFF2-40B4-BE49-F238E27FC236}">
                <a16:creationId xmlns:a16="http://schemas.microsoft.com/office/drawing/2014/main" id="{67F7458D-4B76-4490-8ECD-7EBD9620D5DB}"/>
              </a:ext>
            </a:extLst>
          </p:cNvPr>
          <p:cNvSpPr/>
          <p:nvPr/>
        </p:nvSpPr>
        <p:spPr>
          <a:xfrm>
            <a:off x="1245864" y="1749375"/>
            <a:ext cx="8764193" cy="2555538"/>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To consolidate the language aspects of these problems, a suggestion is that the number free zone questions could form part of a guided reading session. Use Slide 7 as a model. A template can also be found in the </a:t>
            </a:r>
            <a:r>
              <a:rPr lang="en-GB" sz="2800" dirty="0">
                <a:solidFill>
                  <a:schemeClr val="tx1"/>
                </a:solidFill>
                <a:hlinkClick r:id="rId5"/>
              </a:rPr>
              <a:t>Whole School Reading resources on inference </a:t>
            </a:r>
            <a:r>
              <a:rPr lang="en-GB" sz="2800" dirty="0">
                <a:solidFill>
                  <a:schemeClr val="tx1"/>
                </a:solidFill>
              </a:rPr>
              <a:t>(Slide 3).</a:t>
            </a:r>
          </a:p>
        </p:txBody>
      </p:sp>
    </p:spTree>
    <p:extLst>
      <p:ext uri="{BB962C8B-B14F-4D97-AF65-F5344CB8AC3E}">
        <p14:creationId xmlns:p14="http://schemas.microsoft.com/office/powerpoint/2010/main" val="313852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5820" y="242228"/>
            <a:ext cx="8069179"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512046" y="1540045"/>
            <a:ext cx="8776333" cy="507572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GB" sz="2800" b="1" dirty="0">
              <a:solidFill>
                <a:srgbClr val="002060"/>
              </a:solidFill>
            </a:endParaRPr>
          </a:p>
          <a:p>
            <a:pPr marL="514350" indent="-514350">
              <a:buAutoNum type="arabicPeriod"/>
            </a:pPr>
            <a:r>
              <a:rPr lang="en-GB" sz="2800" b="1" dirty="0">
                <a:solidFill>
                  <a:srgbClr val="002060"/>
                </a:solidFill>
              </a:rPr>
              <a:t>Take Two </a:t>
            </a:r>
            <a:r>
              <a:rPr lang="en-GB" sz="2800" dirty="0">
                <a:solidFill>
                  <a:srgbClr val="002060"/>
                </a:solidFill>
              </a:rPr>
              <a:t>– read the question twice, once to get a general idea of context and vocabulary; the second to understand exactly what is being asked.</a:t>
            </a:r>
          </a:p>
          <a:p>
            <a:pPr marL="514350" indent="-514350">
              <a:buAutoNum type="arabicPeriod"/>
            </a:pPr>
            <a:r>
              <a:rPr lang="en-GB" sz="2800" dirty="0">
                <a:solidFill>
                  <a:srgbClr val="002060"/>
                </a:solidFill>
              </a:rPr>
              <a:t>Underline/highlight </a:t>
            </a:r>
            <a:r>
              <a:rPr lang="en-GB" sz="2800" b="1" dirty="0">
                <a:solidFill>
                  <a:srgbClr val="002060"/>
                </a:solidFill>
              </a:rPr>
              <a:t>key information </a:t>
            </a:r>
            <a:r>
              <a:rPr lang="en-GB" sz="2800" dirty="0">
                <a:solidFill>
                  <a:srgbClr val="002060"/>
                </a:solidFill>
              </a:rPr>
              <a:t>(or eliminate information from your enquiries - like a detective!)</a:t>
            </a:r>
          </a:p>
          <a:p>
            <a:pPr marL="514350" indent="-514350">
              <a:buAutoNum type="arabicPeriod" startAt="3"/>
            </a:pPr>
            <a:r>
              <a:rPr lang="en-GB" sz="2800" b="1" dirty="0">
                <a:solidFill>
                  <a:srgbClr val="002060"/>
                </a:solidFill>
              </a:rPr>
              <a:t>Give us a clue </a:t>
            </a:r>
            <a:r>
              <a:rPr lang="en-GB" sz="2800" dirty="0">
                <a:solidFill>
                  <a:srgbClr val="002060"/>
                </a:solidFill>
              </a:rPr>
              <a:t>– look for key words to guide you to the operation needed, e.g. </a:t>
            </a:r>
            <a:r>
              <a:rPr lang="en-GB" sz="2800" i="1" dirty="0">
                <a:solidFill>
                  <a:srgbClr val="002060"/>
                </a:solidFill>
              </a:rPr>
              <a:t>altogether</a:t>
            </a:r>
            <a:r>
              <a:rPr lang="en-GB" sz="2800" dirty="0">
                <a:solidFill>
                  <a:srgbClr val="002060"/>
                </a:solidFill>
              </a:rPr>
              <a:t> suggests addition, </a:t>
            </a:r>
            <a:r>
              <a:rPr lang="en-GB" sz="2800" i="1" dirty="0">
                <a:solidFill>
                  <a:srgbClr val="002060"/>
                </a:solidFill>
              </a:rPr>
              <a:t>share</a:t>
            </a:r>
            <a:r>
              <a:rPr lang="en-GB" sz="2800" dirty="0">
                <a:solidFill>
                  <a:srgbClr val="002060"/>
                </a:solidFill>
              </a:rPr>
              <a:t> suggests division etc.</a:t>
            </a:r>
          </a:p>
          <a:p>
            <a:pPr marL="514350" indent="-514350">
              <a:buAutoNum type="arabicPeriod" startAt="3"/>
            </a:pPr>
            <a:r>
              <a:rPr lang="en-GB" sz="2800" b="1" dirty="0">
                <a:solidFill>
                  <a:srgbClr val="002060"/>
                </a:solidFill>
              </a:rPr>
              <a:t>Summarise </a:t>
            </a:r>
            <a:r>
              <a:rPr lang="en-GB" sz="2800" dirty="0">
                <a:solidFill>
                  <a:srgbClr val="002060"/>
                </a:solidFill>
              </a:rPr>
              <a:t>– in your head, summarise the question back to yourself, e.g. </a:t>
            </a:r>
            <a:r>
              <a:rPr lang="en-GB" sz="2400" i="1" dirty="0">
                <a:solidFill>
                  <a:srgbClr val="002060"/>
                </a:solidFill>
              </a:rPr>
              <a:t>So, I’ve got to add the cost of 3 adults to the cost of a child, then subtract that from £50.00.</a:t>
            </a:r>
          </a:p>
          <a:p>
            <a:pPr marL="514350" indent="-514350">
              <a:buAutoNum type="arabicPeriod" startAt="3"/>
            </a:pPr>
            <a:endParaRPr lang="en-GB" sz="2800" dirty="0">
              <a:solidFill>
                <a:srgbClr val="002060"/>
              </a:solidFill>
            </a:endParaRPr>
          </a:p>
        </p:txBody>
      </p:sp>
      <p:pic>
        <p:nvPicPr>
          <p:cNvPr id="1026" name="Picture 2" descr="See the source image">
            <a:extLst>
              <a:ext uri="{FF2B5EF4-FFF2-40B4-BE49-F238E27FC236}">
                <a16:creationId xmlns:a16="http://schemas.microsoft.com/office/drawing/2014/main" id="{A8FDA482-17B7-47B3-8DF6-740016DCC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6657" y="1849552"/>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57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58889" y="376894"/>
            <a:ext cx="8474222" cy="1116565"/>
          </a:xfrm>
          <a:solidFill>
            <a:srgbClr val="EDCFE9"/>
          </a:solidFill>
          <a:ln>
            <a:solidFill>
              <a:schemeClr val="accent1"/>
            </a:solidFill>
          </a:ln>
        </p:spPr>
        <p:txBody>
          <a:bodyPr>
            <a:normAutofit fontScale="90000"/>
          </a:bodyPr>
          <a:lstStyle/>
          <a:p>
            <a:pPr algn="ctr"/>
            <a:r>
              <a:rPr lang="en-GB" sz="4000" b="1" dirty="0">
                <a:solidFill>
                  <a:schemeClr val="accent5">
                    <a:lumMod val="50000"/>
                  </a:schemeClr>
                </a:solidFill>
                <a:latin typeface="+mn-lt"/>
              </a:rPr>
              <a:t>Solving word problems – steps to success</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Rounded Corners 5">
            <a:extLst>
              <a:ext uri="{FF2B5EF4-FFF2-40B4-BE49-F238E27FC236}">
                <a16:creationId xmlns:a16="http://schemas.microsoft.com/office/drawing/2014/main" id="{0FD8876D-7A82-416F-AFC3-F39CB6E41735}"/>
              </a:ext>
            </a:extLst>
          </p:cNvPr>
          <p:cNvSpPr/>
          <p:nvPr/>
        </p:nvSpPr>
        <p:spPr>
          <a:xfrm>
            <a:off x="617420" y="1885458"/>
            <a:ext cx="8474222" cy="460741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rgbClr val="002060"/>
                </a:solidFill>
              </a:rPr>
              <a:t>5. </a:t>
            </a:r>
            <a:r>
              <a:rPr lang="en-GB" sz="3200" b="1" dirty="0">
                <a:solidFill>
                  <a:srgbClr val="002060"/>
                </a:solidFill>
              </a:rPr>
              <a:t>Estimate</a:t>
            </a:r>
            <a:r>
              <a:rPr lang="en-GB" sz="3200" dirty="0">
                <a:solidFill>
                  <a:srgbClr val="002060"/>
                </a:solidFill>
              </a:rPr>
              <a:t> – round the numbers to give a rough idea of what the answer should be and jot it down.</a:t>
            </a:r>
          </a:p>
          <a:p>
            <a:r>
              <a:rPr lang="en-GB" sz="3200" dirty="0">
                <a:solidFill>
                  <a:srgbClr val="002060"/>
                </a:solidFill>
              </a:rPr>
              <a:t>6. </a:t>
            </a:r>
            <a:r>
              <a:rPr lang="en-GB" sz="3200" b="1" dirty="0">
                <a:solidFill>
                  <a:srgbClr val="002060"/>
                </a:solidFill>
              </a:rPr>
              <a:t>Calculate </a:t>
            </a:r>
            <a:r>
              <a:rPr lang="en-GB" sz="3200" dirty="0">
                <a:solidFill>
                  <a:srgbClr val="002060"/>
                </a:solidFill>
              </a:rPr>
              <a:t>– make sure you align digits carefully.</a:t>
            </a:r>
          </a:p>
          <a:p>
            <a:r>
              <a:rPr lang="en-GB" sz="3200" dirty="0">
                <a:solidFill>
                  <a:srgbClr val="002060"/>
                </a:solidFill>
              </a:rPr>
              <a:t>8. Read the question back – </a:t>
            </a:r>
            <a:r>
              <a:rPr lang="en-GB" sz="3200" b="1" dirty="0">
                <a:solidFill>
                  <a:srgbClr val="002060"/>
                </a:solidFill>
              </a:rPr>
              <a:t>have you answered it</a:t>
            </a:r>
            <a:r>
              <a:rPr lang="en-GB" sz="3200" dirty="0">
                <a:solidFill>
                  <a:srgbClr val="002060"/>
                </a:solidFill>
              </a:rPr>
              <a:t>?</a:t>
            </a:r>
          </a:p>
          <a:p>
            <a:r>
              <a:rPr lang="en-GB" sz="3200" dirty="0">
                <a:solidFill>
                  <a:srgbClr val="002060"/>
                </a:solidFill>
              </a:rPr>
              <a:t>9. Look            at your original estimate – does your answer seem reasonable?</a:t>
            </a:r>
          </a:p>
        </p:txBody>
      </p:sp>
      <p:pic>
        <p:nvPicPr>
          <p:cNvPr id="7" name="Graphic 6" descr="Eye">
            <a:extLst>
              <a:ext uri="{FF2B5EF4-FFF2-40B4-BE49-F238E27FC236}">
                <a16:creationId xmlns:a16="http://schemas.microsoft.com/office/drawing/2014/main" id="{FD006C42-B8E5-4A2A-8010-F53391EFAE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12825" y="5157537"/>
            <a:ext cx="914400" cy="914400"/>
          </a:xfrm>
          <a:prstGeom prst="rect">
            <a:avLst/>
          </a:prstGeom>
        </p:spPr>
      </p:pic>
      <p:pic>
        <p:nvPicPr>
          <p:cNvPr id="8" name="Picture 2" descr="See the source image">
            <a:extLst>
              <a:ext uri="{FF2B5EF4-FFF2-40B4-BE49-F238E27FC236}">
                <a16:creationId xmlns:a16="http://schemas.microsoft.com/office/drawing/2014/main" id="{940906D1-C24E-490B-B1CC-0CE5C0127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5840" y="2336973"/>
            <a:ext cx="2400076" cy="180005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972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095231" y="702031"/>
            <a:ext cx="4776700"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Apply </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26E4DFB5-8D80-4750-A8FA-461780F09E74}"/>
              </a:ext>
            </a:extLst>
          </p:cNvPr>
          <p:cNvSpPr/>
          <p:nvPr/>
        </p:nvSpPr>
        <p:spPr>
          <a:xfrm>
            <a:off x="1427529" y="2117557"/>
            <a:ext cx="7502503" cy="320842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Further Number and Answer Free Zone questions can be found on PrimaryWise in the relevant year-group areas. These can be used to provide continued support in developing both the confidence to tackle, and strategies to solve, these problems.</a:t>
            </a:r>
          </a:p>
        </p:txBody>
      </p:sp>
    </p:spTree>
    <p:extLst>
      <p:ext uri="{BB962C8B-B14F-4D97-AF65-F5344CB8AC3E}">
        <p14:creationId xmlns:p14="http://schemas.microsoft.com/office/powerpoint/2010/main" val="370897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81C2B01-E70A-4981-AA91-6C5BD836B226}"/>
              </a:ext>
            </a:extLst>
          </p:cNvPr>
          <p:cNvGraphicFramePr/>
          <p:nvPr>
            <p:extLst>
              <p:ext uri="{D42A27DB-BD31-4B8C-83A1-F6EECF244321}">
                <p14:modId xmlns:p14="http://schemas.microsoft.com/office/powerpoint/2010/main" val="12921694"/>
              </p:ext>
            </p:extLst>
          </p:nvPr>
        </p:nvGraphicFramePr>
        <p:xfrm>
          <a:off x="-39701" y="1834659"/>
          <a:ext cx="11738988" cy="5018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EB421C06-45ED-494F-AEBD-995D346A5C05}"/>
              </a:ext>
            </a:extLst>
          </p:cNvPr>
          <p:cNvSpPr>
            <a:spLocks noGrp="1"/>
          </p:cNvSpPr>
          <p:nvPr>
            <p:ph type="title"/>
          </p:nvPr>
        </p:nvSpPr>
        <p:spPr>
          <a:xfrm>
            <a:off x="2100557" y="213355"/>
            <a:ext cx="7537873" cy="1143000"/>
          </a:xfrm>
          <a:solidFill>
            <a:srgbClr val="EDCFE9"/>
          </a:solidFill>
          <a:ln>
            <a:solidFill>
              <a:srgbClr val="002060"/>
            </a:solidFill>
          </a:ln>
        </p:spPr>
        <p:txBody>
          <a:bodyPr>
            <a:noAutofit/>
          </a:bodyPr>
          <a:lstStyle/>
          <a:p>
            <a:pPr algn="ctr"/>
            <a:r>
              <a:rPr lang="en-GB" sz="4400" b="1" dirty="0">
                <a:solidFill>
                  <a:schemeClr val="accent5">
                    <a:lumMod val="50000"/>
                  </a:schemeClr>
                </a:solidFill>
                <a:latin typeface="+mn-lt"/>
              </a:rPr>
              <a:t>The PiXL approach to solving word problems</a:t>
            </a:r>
          </a:p>
        </p:txBody>
      </p:sp>
      <p:graphicFrame>
        <p:nvGraphicFramePr>
          <p:cNvPr id="2" name="Table 1">
            <a:extLst>
              <a:ext uri="{FF2B5EF4-FFF2-40B4-BE49-F238E27FC236}">
                <a16:creationId xmlns:a16="http://schemas.microsoft.com/office/drawing/2014/main" id="{C760D802-38CC-4305-8F36-D7F91724CAC0}"/>
              </a:ext>
            </a:extLst>
          </p:cNvPr>
          <p:cNvGraphicFramePr>
            <a:graphicFrameLocks noGrp="1"/>
          </p:cNvGraphicFramePr>
          <p:nvPr>
            <p:extLst>
              <p:ext uri="{D42A27DB-BD31-4B8C-83A1-F6EECF244321}">
                <p14:modId xmlns:p14="http://schemas.microsoft.com/office/powerpoint/2010/main" val="1454762882"/>
              </p:ext>
            </p:extLst>
          </p:nvPr>
        </p:nvGraphicFramePr>
        <p:xfrm>
          <a:off x="492713" y="5705111"/>
          <a:ext cx="10753560" cy="518160"/>
        </p:xfrm>
        <a:graphic>
          <a:graphicData uri="http://schemas.openxmlformats.org/drawingml/2006/table">
            <a:tbl>
              <a:tblPr firstRow="1" bandRow="1">
                <a:tableStyleId>{5C22544A-7EE6-4342-B048-85BDC9FD1C3A}</a:tableStyleId>
              </a:tblPr>
              <a:tblGrid>
                <a:gridCol w="2150712">
                  <a:extLst>
                    <a:ext uri="{9D8B030D-6E8A-4147-A177-3AD203B41FA5}">
                      <a16:colId xmlns:a16="http://schemas.microsoft.com/office/drawing/2014/main" val="2677683526"/>
                    </a:ext>
                  </a:extLst>
                </a:gridCol>
                <a:gridCol w="2150712">
                  <a:extLst>
                    <a:ext uri="{9D8B030D-6E8A-4147-A177-3AD203B41FA5}">
                      <a16:colId xmlns:a16="http://schemas.microsoft.com/office/drawing/2014/main" val="449690537"/>
                    </a:ext>
                  </a:extLst>
                </a:gridCol>
                <a:gridCol w="2150712">
                  <a:extLst>
                    <a:ext uri="{9D8B030D-6E8A-4147-A177-3AD203B41FA5}">
                      <a16:colId xmlns:a16="http://schemas.microsoft.com/office/drawing/2014/main" val="130140563"/>
                    </a:ext>
                  </a:extLst>
                </a:gridCol>
                <a:gridCol w="2150712">
                  <a:extLst>
                    <a:ext uri="{9D8B030D-6E8A-4147-A177-3AD203B41FA5}">
                      <a16:colId xmlns:a16="http://schemas.microsoft.com/office/drawing/2014/main" val="4033738943"/>
                    </a:ext>
                  </a:extLst>
                </a:gridCol>
                <a:gridCol w="2150712">
                  <a:extLst>
                    <a:ext uri="{9D8B030D-6E8A-4147-A177-3AD203B41FA5}">
                      <a16:colId xmlns:a16="http://schemas.microsoft.com/office/drawing/2014/main" val="3367218202"/>
                    </a:ext>
                  </a:extLst>
                </a:gridCol>
              </a:tblGrid>
              <a:tr h="0">
                <a:tc>
                  <a:txBody>
                    <a:bodyPr/>
                    <a:lstStyle/>
                    <a:p>
                      <a:pPr algn="ctr"/>
                      <a:r>
                        <a:rPr lang="en-GB" sz="2800" b="0" dirty="0">
                          <a:solidFill>
                            <a:schemeClr val="tx1"/>
                          </a:solidFill>
                        </a:rPr>
                        <a:t>Stage 1</a:t>
                      </a:r>
                    </a:p>
                  </a:txBody>
                  <a:tcPr>
                    <a:solidFill>
                      <a:srgbClr val="0070C0"/>
                    </a:solidFill>
                  </a:tcPr>
                </a:tc>
                <a:tc>
                  <a:txBody>
                    <a:bodyPr/>
                    <a:lstStyle/>
                    <a:p>
                      <a:pPr algn="ctr"/>
                      <a:r>
                        <a:rPr lang="en-GB" sz="2800" b="0" dirty="0">
                          <a:solidFill>
                            <a:schemeClr val="tx1"/>
                          </a:solidFill>
                        </a:rPr>
                        <a:t>Stage 2 </a:t>
                      </a:r>
                    </a:p>
                  </a:txBody>
                  <a:tcPr>
                    <a:solidFill>
                      <a:srgbClr val="FF0000"/>
                    </a:solidFill>
                  </a:tcPr>
                </a:tc>
                <a:tc>
                  <a:txBody>
                    <a:bodyPr/>
                    <a:lstStyle/>
                    <a:p>
                      <a:pPr algn="ctr"/>
                      <a:r>
                        <a:rPr lang="en-GB" sz="2800" b="0" dirty="0">
                          <a:solidFill>
                            <a:schemeClr val="tx1"/>
                          </a:solidFill>
                        </a:rPr>
                        <a:t>Stage 3</a:t>
                      </a:r>
                    </a:p>
                  </a:txBody>
                  <a:tcPr>
                    <a:solidFill>
                      <a:srgbClr val="FFFF00"/>
                    </a:solidFill>
                  </a:tcPr>
                </a:tc>
                <a:tc>
                  <a:txBody>
                    <a:bodyPr/>
                    <a:lstStyle/>
                    <a:p>
                      <a:pPr algn="ctr"/>
                      <a:r>
                        <a:rPr lang="en-GB" sz="2800" b="0" dirty="0">
                          <a:solidFill>
                            <a:schemeClr val="tx1"/>
                          </a:solidFill>
                        </a:rPr>
                        <a:t>Stage 4</a:t>
                      </a:r>
                    </a:p>
                  </a:txBody>
                  <a:tcPr>
                    <a:solidFill>
                      <a:srgbClr val="00B0F0"/>
                    </a:solidFill>
                  </a:tcPr>
                </a:tc>
                <a:tc>
                  <a:txBody>
                    <a:bodyPr/>
                    <a:lstStyle/>
                    <a:p>
                      <a:pPr algn="ctr"/>
                      <a:r>
                        <a:rPr lang="en-GB" sz="2800" b="0" dirty="0">
                          <a:solidFill>
                            <a:schemeClr val="tx1"/>
                          </a:solidFill>
                        </a:rPr>
                        <a:t>Stage 5</a:t>
                      </a:r>
                    </a:p>
                  </a:txBody>
                  <a:tcPr>
                    <a:solidFill>
                      <a:srgbClr val="00B050"/>
                    </a:solidFill>
                  </a:tcPr>
                </a:tc>
                <a:extLst>
                  <a:ext uri="{0D108BD9-81ED-4DB2-BD59-A6C34878D82A}">
                    <a16:rowId xmlns:a16="http://schemas.microsoft.com/office/drawing/2014/main" val="3381354043"/>
                  </a:ext>
                </a:extLst>
              </a:tr>
            </a:tbl>
          </a:graphicData>
        </a:graphic>
      </p:graphicFrame>
      <p:pic>
        <p:nvPicPr>
          <p:cNvPr id="9" name="Picture 8">
            <a:extLst>
              <a:ext uri="{FF2B5EF4-FFF2-40B4-BE49-F238E27FC236}">
                <a16:creationId xmlns:a16="http://schemas.microsoft.com/office/drawing/2014/main" id="{0532549E-5751-4739-8DDF-18C95E75FB56}"/>
              </a:ext>
            </a:extLst>
          </p:cNvPr>
          <p:cNvPicPr/>
          <p:nvPr/>
        </p:nvPicPr>
        <p:blipFill>
          <a:blip r:embed="rId8">
            <a:extLst>
              <a:ext uri="{28A0092B-C50C-407E-A947-70E740481C1C}">
                <a14:useLocalDpi xmlns:a14="http://schemas.microsoft.com/office/drawing/2010/main" val="0"/>
              </a:ext>
            </a:extLst>
          </a:blip>
          <a:stretch>
            <a:fillRect/>
          </a:stretch>
        </p:blipFill>
        <p:spPr>
          <a:xfrm>
            <a:off x="263458" y="233595"/>
            <a:ext cx="1068037" cy="992070"/>
          </a:xfrm>
          <a:prstGeom prst="rect">
            <a:avLst/>
          </a:prstGeom>
        </p:spPr>
      </p:pic>
      <p:pic>
        <p:nvPicPr>
          <p:cNvPr id="10" name="Picture 9">
            <a:extLst>
              <a:ext uri="{FF2B5EF4-FFF2-40B4-BE49-F238E27FC236}">
                <a16:creationId xmlns:a16="http://schemas.microsoft.com/office/drawing/2014/main" id="{D5EAA092-18C5-4743-8DE1-4A3061999A29}"/>
              </a:ext>
            </a:extLst>
          </p:cNvPr>
          <p:cNvPicPr>
            <a:picLocks noChangeAspect="1"/>
          </p:cNvPicPr>
          <p:nvPr/>
        </p:nvPicPr>
        <p:blipFill>
          <a:blip r:embed="rId9"/>
          <a:stretch>
            <a:fillRect/>
          </a:stretch>
        </p:blipFill>
        <p:spPr>
          <a:xfrm>
            <a:off x="10577661" y="233595"/>
            <a:ext cx="1168255" cy="771609"/>
          </a:xfrm>
          <a:prstGeom prst="rect">
            <a:avLst/>
          </a:prstGeom>
        </p:spPr>
      </p:pic>
      <p:sp>
        <p:nvSpPr>
          <p:cNvPr id="3" name="Right Brace 2">
            <a:extLst>
              <a:ext uri="{FF2B5EF4-FFF2-40B4-BE49-F238E27FC236}">
                <a16:creationId xmlns:a16="http://schemas.microsoft.com/office/drawing/2014/main" id="{7E26DFFB-E4AF-4DAE-893C-1F1C3A993C06}"/>
              </a:ext>
            </a:extLst>
          </p:cNvPr>
          <p:cNvSpPr/>
          <p:nvPr/>
        </p:nvSpPr>
        <p:spPr>
          <a:xfrm rot="16200000">
            <a:off x="4739484" y="1225722"/>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Rectangle 3">
            <a:extLst>
              <a:ext uri="{FF2B5EF4-FFF2-40B4-BE49-F238E27FC236}">
                <a16:creationId xmlns:a16="http://schemas.microsoft.com/office/drawing/2014/main" id="{CE54006A-AA76-4A5D-8F61-5797D591C100}"/>
              </a:ext>
            </a:extLst>
          </p:cNvPr>
          <p:cNvSpPr/>
          <p:nvPr/>
        </p:nvSpPr>
        <p:spPr>
          <a:xfrm>
            <a:off x="3481136" y="1684421"/>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language</a:t>
            </a:r>
          </a:p>
        </p:txBody>
      </p:sp>
      <p:sp>
        <p:nvSpPr>
          <p:cNvPr id="11" name="Right Brace 10">
            <a:extLst>
              <a:ext uri="{FF2B5EF4-FFF2-40B4-BE49-F238E27FC236}">
                <a16:creationId xmlns:a16="http://schemas.microsoft.com/office/drawing/2014/main" id="{75637240-1ED1-45DD-9C4A-79E57013BA09}"/>
              </a:ext>
            </a:extLst>
          </p:cNvPr>
          <p:cNvSpPr/>
          <p:nvPr/>
        </p:nvSpPr>
        <p:spPr>
          <a:xfrm rot="16200000">
            <a:off x="9191170" y="1257268"/>
            <a:ext cx="320845" cy="3130130"/>
          </a:xfrm>
          <a:prstGeom prst="righ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711B1EC1-7FF4-4547-B90C-0B2E8671C4D4}"/>
              </a:ext>
            </a:extLst>
          </p:cNvPr>
          <p:cNvSpPr/>
          <p:nvPr/>
        </p:nvSpPr>
        <p:spPr>
          <a:xfrm>
            <a:off x="7852612" y="1724717"/>
            <a:ext cx="2983835" cy="4812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dirty="0"/>
              <a:t>Unlock the numbers</a:t>
            </a:r>
          </a:p>
        </p:txBody>
      </p:sp>
      <p:pic>
        <p:nvPicPr>
          <p:cNvPr id="14" name="Picture 13">
            <a:extLst>
              <a:ext uri="{FF2B5EF4-FFF2-40B4-BE49-F238E27FC236}">
                <a16:creationId xmlns:a16="http://schemas.microsoft.com/office/drawing/2014/main" id="{6B245C78-E870-42C6-B8A4-A76A2FFA3406}"/>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1166513" y="1810265"/>
            <a:ext cx="1693545" cy="1196975"/>
          </a:xfrm>
          <a:prstGeom prst="rect">
            <a:avLst/>
          </a:prstGeom>
        </p:spPr>
      </p:pic>
    </p:spTree>
    <p:extLst>
      <p:ext uri="{BB962C8B-B14F-4D97-AF65-F5344CB8AC3E}">
        <p14:creationId xmlns:p14="http://schemas.microsoft.com/office/powerpoint/2010/main" val="630512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10851" y="2019048"/>
            <a:ext cx="6006027" cy="2312321"/>
          </a:xfrm>
          <a:solidFill>
            <a:srgbClr val="EDCFE9"/>
          </a:solidFill>
          <a:ln w="57150">
            <a:solidFill>
              <a:srgbClr val="0070C0"/>
            </a:solidFill>
          </a:ln>
        </p:spPr>
        <p:txBody>
          <a:bodyPr>
            <a:normAutofit/>
          </a:bodyPr>
          <a:lstStyle/>
          <a:p>
            <a:pPr algn="ctr"/>
            <a:r>
              <a:rPr lang="en-GB" sz="4000" b="1" dirty="0">
                <a:solidFill>
                  <a:schemeClr val="accent5">
                    <a:lumMod val="50000"/>
                  </a:schemeClr>
                </a:solidFill>
                <a:latin typeface="+mn-lt"/>
              </a:rPr>
              <a:t>Model Question 1</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Tree>
    <p:extLst>
      <p:ext uri="{BB962C8B-B14F-4D97-AF65-F5344CB8AC3E}">
        <p14:creationId xmlns:p14="http://schemas.microsoft.com/office/powerpoint/2010/main" val="268902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688794" y="446921"/>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411705" y="1792704"/>
            <a:ext cx="8598568" cy="3505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 greengrocer has 30 apples and 5 baskets. He puts the same number of apples in each basket. How many apples go in each basket?</a:t>
            </a:r>
          </a:p>
        </p:txBody>
      </p:sp>
      <p:sp>
        <p:nvSpPr>
          <p:cNvPr id="6" name="Rectangle 5">
            <a:extLst>
              <a:ext uri="{FF2B5EF4-FFF2-40B4-BE49-F238E27FC236}">
                <a16:creationId xmlns:a16="http://schemas.microsoft.com/office/drawing/2014/main" id="{B365902F-F6EB-408C-8258-3DA0D4E05C42}"/>
              </a:ext>
            </a:extLst>
          </p:cNvPr>
          <p:cNvSpPr/>
          <p:nvPr/>
        </p:nvSpPr>
        <p:spPr>
          <a:xfrm>
            <a:off x="7575989" y="2766501"/>
            <a:ext cx="359322"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4C0A567-593B-4AFE-A4C0-1236AF6B3444}"/>
              </a:ext>
            </a:extLst>
          </p:cNvPr>
          <p:cNvSpPr/>
          <p:nvPr/>
        </p:nvSpPr>
        <p:spPr>
          <a:xfrm>
            <a:off x="4930702" y="2727778"/>
            <a:ext cx="553450" cy="536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7066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2 - Vocabulary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grpSp>
        <p:nvGrpSpPr>
          <p:cNvPr id="6" name="Group 5">
            <a:extLst>
              <a:ext uri="{FF2B5EF4-FFF2-40B4-BE49-F238E27FC236}">
                <a16:creationId xmlns:a16="http://schemas.microsoft.com/office/drawing/2014/main" id="{AC176FB0-8FFC-4FD1-AA3E-30346AB17CDD}"/>
              </a:ext>
            </a:extLst>
          </p:cNvPr>
          <p:cNvGrpSpPr/>
          <p:nvPr/>
        </p:nvGrpSpPr>
        <p:grpSpPr>
          <a:xfrm>
            <a:off x="1203159" y="1696782"/>
            <a:ext cx="9202569" cy="4726519"/>
            <a:chOff x="182362" y="-123279"/>
            <a:chExt cx="5918200" cy="3632200"/>
          </a:xfrm>
        </p:grpSpPr>
        <p:sp>
          <p:nvSpPr>
            <p:cNvPr id="7" name="Text Box 2">
              <a:extLst>
                <a:ext uri="{FF2B5EF4-FFF2-40B4-BE49-F238E27FC236}">
                  <a16:creationId xmlns:a16="http://schemas.microsoft.com/office/drawing/2014/main" id="{5A346927-6662-44B0-882D-5ECE8146F79F}"/>
                </a:ext>
              </a:extLst>
            </p:cNvPr>
            <p:cNvSpPr txBox="1">
              <a:spLocks noChangeArrowheads="1"/>
            </p:cNvSpPr>
            <p:nvPr/>
          </p:nvSpPr>
          <p:spPr bwMode="auto">
            <a:xfrm>
              <a:off x="182362" y="-123279"/>
              <a:ext cx="5918200" cy="36322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Synonym: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Antonym: 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My definition: 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Used in context: 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______________________________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4D9C1C5-012A-4316-B483-9139307DBA6F}"/>
                </a:ext>
              </a:extLst>
            </p:cNvPr>
            <p:cNvSpPr/>
            <p:nvPr/>
          </p:nvSpPr>
          <p:spPr>
            <a:xfrm>
              <a:off x="682402" y="94500"/>
              <a:ext cx="2070100" cy="11049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Word: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effectLst/>
                  <a:ea typeface="Calibri" panose="020F0502020204030204" pitchFamily="34" charset="0"/>
                  <a:cs typeface="Times New Roman" panose="02020603050405020304" pitchFamily="18" charset="0"/>
                </a:rPr>
                <a:t> </a:t>
              </a:r>
              <a:r>
                <a:rPr lang="en-GB" sz="3600" dirty="0">
                  <a:ea typeface="Calibri" panose="020F0502020204030204" pitchFamily="34" charset="0"/>
                  <a:cs typeface="Times New Roman" panose="02020603050405020304" pitchFamily="18" charset="0"/>
                </a:rPr>
                <a:t>basket</a:t>
              </a:r>
              <a:endParaRPr lang="en-GB" sz="36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0AF627B-30BF-49DC-8086-13D4E24ECDB0}"/>
                </a:ext>
              </a:extLst>
            </p:cNvPr>
            <p:cNvSpPr/>
            <p:nvPr/>
          </p:nvSpPr>
          <p:spPr>
            <a:xfrm>
              <a:off x="657002" y="1357342"/>
              <a:ext cx="2095500" cy="18923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Picture: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1600" b="1" dirty="0">
                  <a:effectLst/>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C144DB7-54F9-4709-B97B-B097566827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3792" y="30762"/>
              <a:ext cx="401731" cy="577673"/>
            </a:xfrm>
            <a:prstGeom prst="rect">
              <a:avLst/>
            </a:prstGeom>
          </p:spPr>
        </p:pic>
      </p:grpSp>
    </p:spTree>
    <p:extLst>
      <p:ext uri="{BB962C8B-B14F-4D97-AF65-F5344CB8AC3E}">
        <p14:creationId xmlns:p14="http://schemas.microsoft.com/office/powerpoint/2010/main" val="11209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3 – Number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3" name="Rectangle 2">
            <a:extLst>
              <a:ext uri="{FF2B5EF4-FFF2-40B4-BE49-F238E27FC236}">
                <a16:creationId xmlns:a16="http://schemas.microsoft.com/office/drawing/2014/main" id="{040A0B9C-6A35-4023-80FD-6D0D3363E18B}"/>
              </a:ext>
            </a:extLst>
          </p:cNvPr>
          <p:cNvSpPr/>
          <p:nvPr/>
        </p:nvSpPr>
        <p:spPr>
          <a:xfrm>
            <a:off x="1796716" y="1641006"/>
            <a:ext cx="8598568" cy="23168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200" dirty="0">
                <a:solidFill>
                  <a:schemeClr val="tx1"/>
                </a:solidFill>
              </a:rPr>
              <a:t>A greengrocer has 30 apples and 5 baskets. He puts the same number of apples in each basket. How many apples go in each basket?</a:t>
            </a:r>
          </a:p>
          <a:p>
            <a:endParaRPr lang="en-GB" sz="3200" dirty="0">
              <a:solidFill>
                <a:schemeClr val="tx1"/>
              </a:solidFill>
            </a:endParaRPr>
          </a:p>
        </p:txBody>
      </p:sp>
      <p:sp>
        <p:nvSpPr>
          <p:cNvPr id="6" name="Rectangle 5">
            <a:extLst>
              <a:ext uri="{FF2B5EF4-FFF2-40B4-BE49-F238E27FC236}">
                <a16:creationId xmlns:a16="http://schemas.microsoft.com/office/drawing/2014/main" id="{B365902F-F6EB-408C-8258-3DA0D4E05C42}"/>
              </a:ext>
            </a:extLst>
          </p:cNvPr>
          <p:cNvSpPr/>
          <p:nvPr/>
        </p:nvSpPr>
        <p:spPr>
          <a:xfrm>
            <a:off x="7298413" y="1824257"/>
            <a:ext cx="332097" cy="497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905F9925-5CA0-4EC8-AD85-FCE2D191059A}"/>
              </a:ext>
            </a:extLst>
          </p:cNvPr>
          <p:cNvSpPr/>
          <p:nvPr/>
        </p:nvSpPr>
        <p:spPr>
          <a:xfrm>
            <a:off x="4933137" y="1833999"/>
            <a:ext cx="471021" cy="44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566E6A9D-74FD-4623-97B9-1FEAB954DC82}"/>
              </a:ext>
            </a:extLst>
          </p:cNvPr>
          <p:cNvSpPr/>
          <p:nvPr/>
        </p:nvSpPr>
        <p:spPr>
          <a:xfrm>
            <a:off x="974811" y="4195227"/>
            <a:ext cx="9945858" cy="2316831"/>
          </a:xfrm>
          <a:prstGeom prst="roundRect">
            <a:avLst/>
          </a:prstGeom>
          <a:solidFill>
            <a:schemeClr val="bg1"/>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1. </a:t>
            </a:r>
            <a:r>
              <a:rPr kumimoji="0" lang="en-GB" sz="2800" b="1" i="0" u="none" strike="noStrike" kern="1200" cap="none" spc="0" normalizeH="0" baseline="0" noProof="0" dirty="0">
                <a:ln>
                  <a:noFill/>
                </a:ln>
                <a:solidFill>
                  <a:srgbClr val="0070C0"/>
                </a:solidFill>
                <a:effectLst/>
                <a:uLnTx/>
                <a:uFillTx/>
                <a:latin typeface="Calibri"/>
                <a:ea typeface="+mn-ea"/>
                <a:cs typeface="+mn-cs"/>
              </a:rPr>
              <a:t>Vocabulary</a:t>
            </a:r>
            <a:r>
              <a:rPr lang="en-GB" sz="2800" dirty="0">
                <a:solidFill>
                  <a:srgbClr val="000000"/>
                </a:solidFill>
                <a:latin typeface="Calibri"/>
              </a:rPr>
              <a:t> - W</a:t>
            </a:r>
            <a:r>
              <a:rPr kumimoji="0" lang="en-GB" sz="2800" b="0" i="0" u="none" strike="noStrike" kern="1200" cap="none" spc="0" normalizeH="0" baseline="0" noProof="0" dirty="0">
                <a:ln>
                  <a:noFill/>
                </a:ln>
                <a:solidFill>
                  <a:srgbClr val="000000"/>
                </a:solidFill>
                <a:effectLst/>
                <a:uLnTx/>
                <a:uFillTx/>
                <a:latin typeface="Calibri"/>
                <a:ea typeface="+mn-ea"/>
                <a:cs typeface="+mn-cs"/>
              </a:rPr>
              <a:t>rite a definition for the following words: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                </a:t>
            </a:r>
            <a:r>
              <a:rPr kumimoji="0" lang="en-GB" sz="2800" b="0" i="1" u="none" strike="noStrike" kern="1200" cap="none" spc="0" normalizeH="0" baseline="0" noProof="0" dirty="0">
                <a:ln>
                  <a:noFill/>
                </a:ln>
                <a:solidFill>
                  <a:srgbClr val="000000"/>
                </a:solidFill>
                <a:effectLst/>
                <a:uLnTx/>
                <a:uFillTx/>
                <a:latin typeface="Calibri"/>
                <a:ea typeface="+mn-ea"/>
                <a:cs typeface="+mn-cs"/>
              </a:rPr>
              <a:t>a) </a:t>
            </a:r>
            <a:r>
              <a:rPr lang="en-GB" sz="2800" i="1" noProof="0" dirty="0">
                <a:solidFill>
                  <a:srgbClr val="000000"/>
                </a:solidFill>
                <a:latin typeface="Calibri"/>
              </a:rPr>
              <a:t>greengrocer</a:t>
            </a:r>
            <a:r>
              <a:rPr kumimoji="0" lang="en-GB" sz="2800" b="0" i="1" u="none" strike="noStrike" kern="1200" cap="none" spc="0" normalizeH="0" baseline="0" noProof="0" dirty="0">
                <a:ln>
                  <a:noFill/>
                </a:ln>
                <a:solidFill>
                  <a:srgbClr val="000000"/>
                </a:solidFill>
                <a:effectLst/>
                <a:uLnTx/>
                <a:uFillTx/>
                <a:latin typeface="Calibri"/>
                <a:ea typeface="+mn-ea"/>
                <a:cs typeface="+mn-cs"/>
              </a:rPr>
              <a:t> b) </a:t>
            </a:r>
            <a:r>
              <a:rPr lang="en-GB" sz="2800" i="1" noProof="0" dirty="0">
                <a:solidFill>
                  <a:srgbClr val="000000"/>
                </a:solidFill>
                <a:latin typeface="Calibri"/>
              </a:rPr>
              <a:t>same</a:t>
            </a:r>
            <a:endParaRPr kumimoji="0" lang="en-GB" sz="28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2. </a:t>
            </a:r>
            <a:r>
              <a:rPr kumimoji="0" lang="en-GB" sz="2800" b="1" i="0" u="none" strike="noStrike" kern="1200" cap="none" spc="0" normalizeH="0" baseline="0" noProof="0" dirty="0">
                <a:ln>
                  <a:noFill/>
                </a:ln>
                <a:solidFill>
                  <a:srgbClr val="0070C0"/>
                </a:solidFill>
                <a:effectLst/>
                <a:uLnTx/>
                <a:uFillTx/>
                <a:latin typeface="Calibri"/>
                <a:ea typeface="+mn-ea"/>
                <a:cs typeface="+mn-cs"/>
              </a:rPr>
              <a:t>Retrieval</a:t>
            </a:r>
            <a:r>
              <a:rPr kumimoji="0" lang="en-GB" sz="2800" b="0" i="0" u="none" strike="noStrike" kern="1200" cap="none" spc="0" normalizeH="0" baseline="0" noProof="0" dirty="0">
                <a:ln>
                  <a:noFill/>
                </a:ln>
                <a:solidFill>
                  <a:srgbClr val="000000"/>
                </a:solidFill>
                <a:effectLst/>
                <a:uLnTx/>
                <a:uFillTx/>
                <a:latin typeface="Calibri"/>
                <a:ea typeface="+mn-ea"/>
                <a:cs typeface="+mn-cs"/>
              </a:rPr>
              <a:t> – </a:t>
            </a:r>
            <a:r>
              <a:rPr lang="en-GB" sz="2800" dirty="0">
                <a:solidFill>
                  <a:srgbClr val="000000"/>
                </a:solidFill>
                <a:latin typeface="Calibri"/>
              </a:rPr>
              <a:t>What does a greengrocer sell?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a:ea typeface="+mn-ea"/>
                <a:cs typeface="+mn-cs"/>
              </a:rPr>
              <a:t>3.</a:t>
            </a:r>
            <a:r>
              <a:rPr kumimoji="0" lang="en-GB" sz="2800" b="1" i="0" u="none" strike="noStrike" kern="1200" cap="none" spc="0" normalizeH="0" baseline="0" noProof="0" dirty="0">
                <a:ln>
                  <a:noFill/>
                </a:ln>
                <a:solidFill>
                  <a:srgbClr val="0070C0"/>
                </a:solidFill>
                <a:effectLst/>
                <a:uLnTx/>
                <a:uFillTx/>
                <a:latin typeface="Calibri"/>
                <a:ea typeface="+mn-ea"/>
                <a:cs typeface="+mn-cs"/>
              </a:rPr>
              <a:t> Inference </a:t>
            </a:r>
            <a:r>
              <a:rPr kumimoji="0" lang="en-GB" sz="2800" b="0" i="0" u="none" strike="noStrike" kern="1200" cap="none" spc="0" normalizeH="0" baseline="0" noProof="0" dirty="0">
                <a:ln>
                  <a:noFill/>
                </a:ln>
                <a:solidFill>
                  <a:srgbClr val="000000"/>
                </a:solidFill>
                <a:effectLst/>
                <a:uLnTx/>
                <a:uFillTx/>
                <a:latin typeface="Calibri"/>
                <a:ea typeface="+mn-ea"/>
                <a:cs typeface="+mn-cs"/>
              </a:rPr>
              <a:t>– What is the question asking you to do? Summarise the problem.</a:t>
            </a:r>
          </a:p>
        </p:txBody>
      </p:sp>
    </p:spTree>
    <p:extLst>
      <p:ext uri="{BB962C8B-B14F-4D97-AF65-F5344CB8AC3E}">
        <p14:creationId xmlns:p14="http://schemas.microsoft.com/office/powerpoint/2010/main" val="224234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5"/>
            <a:ext cx="6403232" cy="1116565"/>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Stage 4 – Answer Free Zone</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1203159" y="1902982"/>
            <a:ext cx="8598568" cy="30520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3600" dirty="0">
                <a:solidFill>
                  <a:schemeClr val="tx1"/>
                </a:solidFill>
              </a:rPr>
              <a:t>A greengrocer has 30 apples and 5 baskets. He puts the same number of apples in each basket. How many apples go in each basket?</a:t>
            </a:r>
          </a:p>
        </p:txBody>
      </p:sp>
      <p:sp>
        <p:nvSpPr>
          <p:cNvPr id="8" name="Rectangle: Rounded Corners 6">
            <a:extLst>
              <a:ext uri="{FF2B5EF4-FFF2-40B4-BE49-F238E27FC236}">
                <a16:creationId xmlns:a16="http://schemas.microsoft.com/office/drawing/2014/main" id="{B81EBABE-38E6-4AA5-ABB9-6CDF2AE0EC69}"/>
              </a:ext>
            </a:extLst>
          </p:cNvPr>
          <p:cNvSpPr/>
          <p:nvPr/>
        </p:nvSpPr>
        <p:spPr>
          <a:xfrm>
            <a:off x="7142156" y="4693552"/>
            <a:ext cx="3615387" cy="1292953"/>
          </a:xfrm>
          <a:prstGeom prst="roundRect">
            <a:avLst/>
          </a:prstGeom>
          <a:ln w="57150">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3600" b="1" dirty="0"/>
              <a:t>Answer: 6 apples</a:t>
            </a:r>
          </a:p>
        </p:txBody>
      </p:sp>
    </p:spTree>
    <p:extLst>
      <p:ext uri="{BB962C8B-B14F-4D97-AF65-F5344CB8AC3E}">
        <p14:creationId xmlns:p14="http://schemas.microsoft.com/office/powerpoint/2010/main" val="5117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2894384" y="233596"/>
            <a:ext cx="6403232" cy="1081858"/>
          </a:xfrm>
          <a:solidFill>
            <a:srgbClr val="EDCFE9"/>
          </a:solidFill>
          <a:ln>
            <a:solidFill>
              <a:schemeClr val="accent1"/>
            </a:solidFill>
          </a:ln>
        </p:spPr>
        <p:txBody>
          <a:bodyPr>
            <a:normAutofit/>
          </a:bodyPr>
          <a:lstStyle/>
          <a:p>
            <a:pPr algn="ctr"/>
            <a:r>
              <a:rPr lang="en-GB" sz="4000" b="1" dirty="0">
                <a:solidFill>
                  <a:schemeClr val="accent5">
                    <a:lumMod val="50000"/>
                  </a:schemeClr>
                </a:solidFill>
                <a:latin typeface="+mn-lt"/>
              </a:rPr>
              <a:t>Thinking Talk</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9" y="365124"/>
            <a:ext cx="929950" cy="984834"/>
          </a:xfrm>
          <a:prstGeom prst="rect">
            <a:avLst/>
          </a:prstGeom>
        </p:spPr>
      </p:pic>
      <p:pic>
        <p:nvPicPr>
          <p:cNvPr id="5" name="Picture 4">
            <a:extLst>
              <a:ext uri="{FF2B5EF4-FFF2-40B4-BE49-F238E27FC236}">
                <a16:creationId xmlns:a16="http://schemas.microsoft.com/office/drawing/2014/main" id="{0E084083-7A77-4279-8010-BAA21F5A7650}"/>
              </a:ext>
            </a:extLst>
          </p:cNvPr>
          <p:cNvPicPr>
            <a:picLocks noChangeAspect="1"/>
          </p:cNvPicPr>
          <p:nvPr/>
        </p:nvPicPr>
        <p:blipFill>
          <a:blip r:embed="rId4"/>
          <a:stretch>
            <a:fillRect/>
          </a:stretch>
        </p:blipFill>
        <p:spPr>
          <a:xfrm>
            <a:off x="10577661" y="233595"/>
            <a:ext cx="1168255" cy="771609"/>
          </a:xfrm>
          <a:prstGeom prst="rect">
            <a:avLst/>
          </a:prstGeom>
        </p:spPr>
      </p:pic>
      <p:sp>
        <p:nvSpPr>
          <p:cNvPr id="6" name="Rectangle 5">
            <a:extLst>
              <a:ext uri="{FF2B5EF4-FFF2-40B4-BE49-F238E27FC236}">
                <a16:creationId xmlns:a16="http://schemas.microsoft.com/office/drawing/2014/main" id="{CCD12776-1BFD-4358-96C7-AE4DA8122753}"/>
              </a:ext>
            </a:extLst>
          </p:cNvPr>
          <p:cNvSpPr/>
          <p:nvPr/>
        </p:nvSpPr>
        <p:spPr>
          <a:xfrm>
            <a:off x="273209" y="1583538"/>
            <a:ext cx="3560855" cy="34049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800" dirty="0">
                <a:solidFill>
                  <a:schemeClr val="tx1"/>
                </a:solidFill>
              </a:rPr>
              <a:t>A greengrocer has 30 apples and 5 baskets. He puts the same number of apples in each basket. How many apples go in each basket?</a:t>
            </a:r>
          </a:p>
        </p:txBody>
      </p:sp>
      <p:sp>
        <p:nvSpPr>
          <p:cNvPr id="7" name="Rectangle 6">
            <a:extLst>
              <a:ext uri="{FF2B5EF4-FFF2-40B4-BE49-F238E27FC236}">
                <a16:creationId xmlns:a16="http://schemas.microsoft.com/office/drawing/2014/main" id="{2D5AE1B8-D284-4F0D-85D6-E3A2C7F27672}"/>
              </a:ext>
            </a:extLst>
          </p:cNvPr>
          <p:cNvSpPr/>
          <p:nvPr/>
        </p:nvSpPr>
        <p:spPr>
          <a:xfrm>
            <a:off x="273209" y="5222081"/>
            <a:ext cx="3560855" cy="105038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Answer: 6 apples</a:t>
            </a:r>
          </a:p>
        </p:txBody>
      </p:sp>
      <p:sp>
        <p:nvSpPr>
          <p:cNvPr id="8" name="Speech Bubble: Rectangle 7">
            <a:extLst>
              <a:ext uri="{FF2B5EF4-FFF2-40B4-BE49-F238E27FC236}">
                <a16:creationId xmlns:a16="http://schemas.microsoft.com/office/drawing/2014/main" id="{151FEB27-A009-470D-9BFC-A94A2EF70B54}"/>
              </a:ext>
            </a:extLst>
          </p:cNvPr>
          <p:cNvSpPr/>
          <p:nvPr/>
        </p:nvSpPr>
        <p:spPr>
          <a:xfrm>
            <a:off x="4589521" y="1744628"/>
            <a:ext cx="3012958" cy="1639386"/>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There are 30 apples.</a:t>
            </a:r>
          </a:p>
        </p:txBody>
      </p:sp>
      <p:sp>
        <p:nvSpPr>
          <p:cNvPr id="9" name="Speech Bubble: Rectangle 8">
            <a:extLst>
              <a:ext uri="{FF2B5EF4-FFF2-40B4-BE49-F238E27FC236}">
                <a16:creationId xmlns:a16="http://schemas.microsoft.com/office/drawing/2014/main" id="{BC6B00E6-1372-4244-B66F-FD12651D3FA9}"/>
              </a:ext>
            </a:extLst>
          </p:cNvPr>
          <p:cNvSpPr/>
          <p:nvPr/>
        </p:nvSpPr>
        <p:spPr>
          <a:xfrm>
            <a:off x="8357939" y="1661228"/>
            <a:ext cx="3560855" cy="1394793"/>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I will do 30 ÷ 5</a:t>
            </a:r>
          </a:p>
        </p:txBody>
      </p:sp>
      <p:sp>
        <p:nvSpPr>
          <p:cNvPr id="10" name="Speech Bubble: Rectangle 9">
            <a:extLst>
              <a:ext uri="{FF2B5EF4-FFF2-40B4-BE49-F238E27FC236}">
                <a16:creationId xmlns:a16="http://schemas.microsoft.com/office/drawing/2014/main" id="{E0DB13A3-6D20-4617-8798-6CDE7EA45F6E}"/>
              </a:ext>
            </a:extLst>
          </p:cNvPr>
          <p:cNvSpPr/>
          <p:nvPr/>
        </p:nvSpPr>
        <p:spPr>
          <a:xfrm>
            <a:off x="4188650" y="4010784"/>
            <a:ext cx="2254191" cy="2116748"/>
          </a:xfrm>
          <a:prstGeom prst="wedgeRectCallout">
            <a:avLst>
              <a:gd name="adj1" fmla="val -51014"/>
              <a:gd name="adj2" fmla="val -7627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r>
              <a:rPr lang="en-GB" sz="2400" dirty="0"/>
              <a:t>I share the apples out and put them in the baskets.</a:t>
            </a:r>
            <a:endParaRPr lang="en-GB" sz="2400" b="0" dirty="0"/>
          </a:p>
          <a:p>
            <a:pPr algn="ctr"/>
            <a:endParaRPr lang="en-GB" sz="2400" dirty="0"/>
          </a:p>
          <a:p>
            <a:pPr algn="ctr"/>
            <a:endParaRPr lang="en-GB" sz="2400" dirty="0"/>
          </a:p>
          <a:p>
            <a:pPr algn="ctr"/>
            <a:endParaRPr lang="en-GB" sz="2400" b="0" dirty="0"/>
          </a:p>
          <a:p>
            <a:pPr algn="ctr"/>
            <a:endParaRPr lang="en-GB" sz="2400" b="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sp>
        <p:nvSpPr>
          <p:cNvPr id="11" name="Speech Bubble: Rectangle 10">
            <a:extLst>
              <a:ext uri="{FF2B5EF4-FFF2-40B4-BE49-F238E27FC236}">
                <a16:creationId xmlns:a16="http://schemas.microsoft.com/office/drawing/2014/main" id="{47FF8E04-5986-4206-8BBB-D28488119D24}"/>
              </a:ext>
            </a:extLst>
          </p:cNvPr>
          <p:cNvSpPr/>
          <p:nvPr/>
        </p:nvSpPr>
        <p:spPr>
          <a:xfrm>
            <a:off x="7136524" y="3789401"/>
            <a:ext cx="4782270" cy="2678060"/>
          </a:xfrm>
          <a:prstGeom prst="wedgeRectCallout">
            <a:avLst>
              <a:gd name="adj1" fmla="val -64006"/>
              <a:gd name="adj2" fmla="val -537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t>  I can count in 5s</a:t>
            </a:r>
          </a:p>
          <a:p>
            <a:pPr algn="ctr"/>
            <a:r>
              <a:rPr lang="en-GB" sz="2800" u="sng" dirty="0"/>
              <a:t>5, 10, 15, 20, 25, 30</a:t>
            </a:r>
          </a:p>
        </p:txBody>
      </p:sp>
    </p:spTree>
    <p:extLst>
      <p:ext uri="{BB962C8B-B14F-4D97-AF65-F5344CB8AC3E}">
        <p14:creationId xmlns:p14="http://schemas.microsoft.com/office/powerpoint/2010/main" val="8256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2591</TotalTime>
  <Words>1468</Words>
  <Application>Microsoft Office PowerPoint</Application>
  <PresentationFormat>Widescreen</PresentationFormat>
  <Paragraphs>173</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Teacher guidance</vt:lpstr>
      <vt:lpstr>The PiXL approach to solving word problems</vt:lpstr>
      <vt:lpstr>Model Question 1</vt:lpstr>
      <vt:lpstr>Stage 2 - Vocabulary</vt:lpstr>
      <vt:lpstr>Stage 2 - Vocabulary</vt:lpstr>
      <vt:lpstr>Stage 3 – Number Free Zone</vt:lpstr>
      <vt:lpstr>Stage 4 – Answer Free Zone</vt:lpstr>
      <vt:lpstr>Thinking Talk</vt:lpstr>
      <vt:lpstr>Thinking Talk</vt:lpstr>
      <vt:lpstr>PowerPoint Presentation</vt:lpstr>
      <vt:lpstr>Model Question 2</vt:lpstr>
      <vt:lpstr>PowerPoint Presentation</vt:lpstr>
      <vt:lpstr>Stage 2 - Vocabulary</vt:lpstr>
      <vt:lpstr>Stage 3 – Number Free Zone</vt:lpstr>
      <vt:lpstr>PowerPoint Presentation</vt:lpstr>
      <vt:lpstr>Thinking Talk</vt:lpstr>
      <vt:lpstr>Thinking Talk</vt:lpstr>
      <vt:lpstr>PowerPoint Presentation</vt:lpstr>
      <vt:lpstr>PowerPoint Presentation</vt:lpstr>
      <vt:lpstr>Your Turn</vt:lpstr>
      <vt:lpstr>Next Steps</vt:lpstr>
      <vt:lpstr>Solving word problems – steps to success</vt:lpstr>
      <vt:lpstr>Solving word problems – steps to success</vt:lpstr>
      <vt:lpstr>Apply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S Hazelby</cp:lastModifiedBy>
  <cp:revision>209</cp:revision>
  <dcterms:created xsi:type="dcterms:W3CDTF">2017-03-29T13:14:03Z</dcterms:created>
  <dcterms:modified xsi:type="dcterms:W3CDTF">2020-03-20T10:23:01Z</dcterms:modified>
</cp:coreProperties>
</file>